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12062-9D2D-4A41-B732-10B0699BFABE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A36C-2FE9-4F7D-AD6C-00CF56EC141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708A4-9768-4FA6-BE54-A36C7B42000B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EFD71-1997-461B-B4DC-F6C0737E8D8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0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FC16E-FF57-4C5B-819D-FC9F2EE024D6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F5936-0A67-4AAC-A916-3B112528A10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BEAFA-9DFD-4EA5-AC7D-7975012BFB42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38332-F798-48AC-AB8A-8AC5D9BAC2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7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4878C-E465-4B3A-A837-2B516E341B49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53D8-4F07-4D21-8497-C22CB948937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4F89-F7AD-4988-BFA8-3B88B45F8E26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45B8C-3B13-4AEC-97CC-D5D73C5B49B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8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28D44-F66E-4FF5-9F51-AD545ABDDD50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811E-F017-437D-88C2-5CB612153AA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1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439F4-33A6-4D12-8F28-DC3D8BEAE60C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C5DBA-A7F4-4ABD-BC37-9C0D4C56649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6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4AA68-DF44-4F57-9A5A-963D7F3B65CA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8F06E-301F-473A-9D01-0AE88F7B80E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03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CBBA7-0B34-4824-9FCA-21C67B4270A8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97154-7239-441A-8F69-3745104BD34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4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F2E0F-741B-40E6-97DD-8EDAEE10536B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591F2-ADE7-4A68-8658-5CB49CD78AF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55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762EBF-34CD-4933-BF72-36A3CB2A6772}" type="datetime1">
              <a:rPr lang="es-ES"/>
              <a:pPr lvl="0"/>
              <a:t>04/02/2018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C9614E4-57D1-49A6-A5A6-A6C074EF6530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762010" y="275691"/>
            <a:ext cx="8072629" cy="63216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758196" y="357109"/>
            <a:ext cx="6261719" cy="5899836"/>
          </a:xfrm>
          <a:prstGeom prst="rect">
            <a:avLst/>
          </a:prstGeom>
          <a:solidFill>
            <a:srgbClr val="F79646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Box 177"/>
          <p:cNvSpPr txBox="1"/>
          <p:nvPr/>
        </p:nvSpPr>
        <p:spPr>
          <a:xfrm>
            <a:off x="3034527" y="2601522"/>
            <a:ext cx="677945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clk_191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4018" y="189235"/>
            <a:ext cx="978151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DE1-SoC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7266643" y="2582797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FPGA 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2067" y="342116"/>
            <a:ext cx="6261719" cy="2118756"/>
          </a:xfrm>
          <a:prstGeom prst="rect">
            <a:avLst/>
          </a:prstGeom>
          <a:solidFill>
            <a:srgbClr val="D9D9D9"/>
          </a:solidFill>
          <a:ln w="25402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>
                <a:solidFill>
                  <a:srgbClr val="000000"/>
                </a:solidFill>
              </a:rPr>
              <a:t>64bit AXI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18371" y="313977"/>
            <a:ext cx="55335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HPS</a:t>
            </a:r>
          </a:p>
        </p:txBody>
      </p:sp>
      <p:sp>
        <p:nvSpPr>
          <p:cNvPr id="9" name="Rectangle 9"/>
          <p:cNvSpPr/>
          <p:nvPr/>
        </p:nvSpPr>
        <p:spPr>
          <a:xfrm>
            <a:off x="6415599" y="664017"/>
            <a:ext cx="1439704" cy="1203414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324194" y="2685419"/>
            <a:ext cx="736896" cy="43628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VGA clocks</a:t>
            </a:r>
          </a:p>
        </p:txBody>
      </p:sp>
      <p:sp>
        <p:nvSpPr>
          <p:cNvPr id="11" name="Rectangle 13"/>
          <p:cNvSpPr/>
          <p:nvPr/>
        </p:nvSpPr>
        <p:spPr>
          <a:xfrm>
            <a:off x="1030739" y="2620981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50MHz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sp>
        <p:nvSpPr>
          <p:cNvPr id="12" name="Rectangle 92"/>
          <p:cNvSpPr/>
          <p:nvPr/>
        </p:nvSpPr>
        <p:spPr>
          <a:xfrm>
            <a:off x="2402311" y="4729587"/>
            <a:ext cx="74871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Capture</a:t>
            </a:r>
          </a:p>
        </p:txBody>
      </p:sp>
      <p:cxnSp>
        <p:nvCxnSpPr>
          <p:cNvPr id="13" name="Straight Arrow Connector 93"/>
          <p:cNvCxnSpPr/>
          <p:nvPr/>
        </p:nvCxnSpPr>
        <p:spPr>
          <a:xfrm>
            <a:off x="1231285" y="4939049"/>
            <a:ext cx="1171026" cy="502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Connector 136"/>
          <p:cNvCxnSpPr/>
          <p:nvPr/>
        </p:nvCxnSpPr>
        <p:spPr>
          <a:xfrm>
            <a:off x="3914217" y="2873328"/>
            <a:ext cx="1064060" cy="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5" name="Straight Arrow Connector 140"/>
          <p:cNvCxnSpPr>
            <a:stCxn id="11" idx="3"/>
          </p:cNvCxnSpPr>
          <p:nvPr/>
        </p:nvCxnSpPr>
        <p:spPr>
          <a:xfrm>
            <a:off x="1678810" y="2880972"/>
            <a:ext cx="64538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Rectangle 142"/>
          <p:cNvSpPr/>
          <p:nvPr/>
        </p:nvSpPr>
        <p:spPr>
          <a:xfrm>
            <a:off x="3143487" y="6309323"/>
            <a:ext cx="1255590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64MB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55"/>
          <p:cNvCxnSpPr/>
          <p:nvPr/>
        </p:nvCxnSpPr>
        <p:spPr>
          <a:xfrm>
            <a:off x="3609145" y="2819351"/>
            <a:ext cx="2378" cy="112134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58"/>
          <p:cNvCxnSpPr/>
          <p:nvPr/>
        </p:nvCxnSpPr>
        <p:spPr>
          <a:xfrm>
            <a:off x="4774118" y="2593256"/>
            <a:ext cx="0" cy="28007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Straight Arrow Connector 180"/>
          <p:cNvCxnSpPr/>
          <p:nvPr/>
        </p:nvCxnSpPr>
        <p:spPr>
          <a:xfrm>
            <a:off x="4453155" y="5059210"/>
            <a:ext cx="0" cy="1104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Rectangle 236"/>
          <p:cNvSpPr/>
          <p:nvPr/>
        </p:nvSpPr>
        <p:spPr>
          <a:xfrm>
            <a:off x="192380" y="3808613"/>
            <a:ext cx="1139260" cy="1421206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TRDB-D5M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5Mpix camera</a:t>
            </a:r>
          </a:p>
        </p:txBody>
      </p:sp>
      <p:cxnSp>
        <p:nvCxnSpPr>
          <p:cNvPr id="21" name="Straight Arrow Connector 238"/>
          <p:cNvCxnSpPr>
            <a:stCxn id="198" idx="3"/>
            <a:endCxn id="202" idx="1"/>
          </p:cNvCxnSpPr>
          <p:nvPr/>
        </p:nvCxnSpPr>
        <p:spPr>
          <a:xfrm>
            <a:off x="7604317" y="5751374"/>
            <a:ext cx="500873" cy="1445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Connector 1086"/>
          <p:cNvCxnSpPr/>
          <p:nvPr/>
        </p:nvCxnSpPr>
        <p:spPr>
          <a:xfrm flipV="1">
            <a:off x="2077242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3" name="TextBox 245"/>
          <p:cNvSpPr txBox="1"/>
          <p:nvPr/>
        </p:nvSpPr>
        <p:spPr>
          <a:xfrm>
            <a:off x="1989450" y="4917926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24" name="Rectangle 13"/>
          <p:cNvSpPr/>
          <p:nvPr/>
        </p:nvSpPr>
        <p:spPr>
          <a:xfrm>
            <a:off x="8105190" y="1809640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6209750" y="1979940"/>
            <a:ext cx="1507573" cy="179392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" name="67 Conector recto de flecha"/>
          <p:cNvCxnSpPr>
            <a:stCxn id="24" idx="1"/>
            <a:endCxn id="25" idx="3"/>
          </p:cNvCxnSpPr>
          <p:nvPr/>
        </p:nvCxnSpPr>
        <p:spPr>
          <a:xfrm flipH="1">
            <a:off x="7717323" y="2069636"/>
            <a:ext cx="387867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27" name="Rectangle 9"/>
          <p:cNvSpPr/>
          <p:nvPr/>
        </p:nvSpPr>
        <p:spPr>
          <a:xfrm>
            <a:off x="3394508" y="436852"/>
            <a:ext cx="1999793" cy="165865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21 Rectángulo"/>
          <p:cNvSpPr/>
          <p:nvPr/>
        </p:nvSpPr>
        <p:spPr>
          <a:xfrm>
            <a:off x="6490442" y="1624677"/>
            <a:ext cx="1249353" cy="195507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L2 cache 512KB</a:t>
            </a:r>
          </a:p>
        </p:txBody>
      </p:sp>
      <p:sp>
        <p:nvSpPr>
          <p:cNvPr id="29" name="122 Rectángulo"/>
          <p:cNvSpPr/>
          <p:nvPr/>
        </p:nvSpPr>
        <p:spPr>
          <a:xfrm>
            <a:off x="6464172" y="827348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sp>
        <p:nvSpPr>
          <p:cNvPr id="30" name="59 Rectángulo"/>
          <p:cNvSpPr/>
          <p:nvPr/>
        </p:nvSpPr>
        <p:spPr>
          <a:xfrm>
            <a:off x="7242299" y="1308450"/>
            <a:ext cx="567897" cy="17015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ACP</a:t>
            </a:r>
          </a:p>
        </p:txBody>
      </p:sp>
      <p:sp>
        <p:nvSpPr>
          <p:cNvPr id="31" name="60 Rectángulo"/>
          <p:cNvSpPr/>
          <p:nvPr/>
        </p:nvSpPr>
        <p:spPr>
          <a:xfrm>
            <a:off x="6464172" y="1311157"/>
            <a:ext cx="778126" cy="16744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SCU</a:t>
            </a:r>
          </a:p>
        </p:txBody>
      </p:sp>
      <p:sp>
        <p:nvSpPr>
          <p:cNvPr id="32" name="TextBox 138"/>
          <p:cNvSpPr txBox="1"/>
          <p:nvPr/>
        </p:nvSpPr>
        <p:spPr>
          <a:xfrm>
            <a:off x="6529615" y="619212"/>
            <a:ext cx="116028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MPU: Dual Cortex A9</a:t>
            </a:r>
          </a:p>
        </p:txBody>
      </p:sp>
      <p:sp>
        <p:nvSpPr>
          <p:cNvPr id="33" name="122 Rectángulo"/>
          <p:cNvSpPr/>
          <p:nvPr/>
        </p:nvSpPr>
        <p:spPr>
          <a:xfrm>
            <a:off x="7136640" y="830045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cxnSp>
        <p:nvCxnSpPr>
          <p:cNvPr id="34" name="Straight Arrow Connector 70"/>
          <p:cNvCxnSpPr/>
          <p:nvPr/>
        </p:nvCxnSpPr>
        <p:spPr>
          <a:xfrm>
            <a:off x="7112152" y="1481701"/>
            <a:ext cx="0" cy="15395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" name="Rectangle 9"/>
          <p:cNvSpPr/>
          <p:nvPr/>
        </p:nvSpPr>
        <p:spPr>
          <a:xfrm>
            <a:off x="1974702" y="567675"/>
            <a:ext cx="1111856" cy="770418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 peripherals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(USB, Ethernet, Timers, UART, etc.)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21 Rectángulo"/>
          <p:cNvSpPr/>
          <p:nvPr/>
        </p:nvSpPr>
        <p:spPr>
          <a:xfrm>
            <a:off x="4451621" y="1177417"/>
            <a:ext cx="802456" cy="84476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Main switch</a:t>
            </a:r>
          </a:p>
        </p:txBody>
      </p:sp>
      <p:sp>
        <p:nvSpPr>
          <p:cNvPr id="37" name="21 Rectángulo"/>
          <p:cNvSpPr/>
          <p:nvPr/>
        </p:nvSpPr>
        <p:spPr>
          <a:xfrm>
            <a:off x="3503253" y="1005180"/>
            <a:ext cx="801663" cy="584502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master peripheral switch</a:t>
            </a:r>
          </a:p>
        </p:txBody>
      </p:sp>
      <p:sp>
        <p:nvSpPr>
          <p:cNvPr id="38" name="21 Rectángulo"/>
          <p:cNvSpPr/>
          <p:nvPr/>
        </p:nvSpPr>
        <p:spPr>
          <a:xfrm>
            <a:off x="4438592" y="524060"/>
            <a:ext cx="815485" cy="523969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slave peripheral switch</a:t>
            </a:r>
          </a:p>
        </p:txBody>
      </p:sp>
      <p:cxnSp>
        <p:nvCxnSpPr>
          <p:cNvPr id="40" name="Straight Arrow Connector 70"/>
          <p:cNvCxnSpPr>
            <a:stCxn id="28" idx="2"/>
          </p:cNvCxnSpPr>
          <p:nvPr/>
        </p:nvCxnSpPr>
        <p:spPr>
          <a:xfrm>
            <a:off x="7115119" y="1820184"/>
            <a:ext cx="0" cy="1597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1" name="Rectangle 9"/>
          <p:cNvSpPr/>
          <p:nvPr/>
        </p:nvSpPr>
        <p:spPr>
          <a:xfrm>
            <a:off x="5536362" y="664017"/>
            <a:ext cx="783796" cy="45666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DMA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2" name="Straight Arrow Connector 116"/>
          <p:cNvCxnSpPr/>
          <p:nvPr/>
        </p:nvCxnSpPr>
        <p:spPr>
          <a:xfrm flipH="1" flipV="1">
            <a:off x="3085433" y="711450"/>
            <a:ext cx="1353159" cy="344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5" name="Straight Arrow Connector 116"/>
          <p:cNvCxnSpPr/>
          <p:nvPr/>
        </p:nvCxnSpPr>
        <p:spPr>
          <a:xfrm flipH="1" flipV="1">
            <a:off x="3207690" y="895488"/>
            <a:ext cx="1231181" cy="54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46" name="21 Rectángulo"/>
          <p:cNvSpPr/>
          <p:nvPr/>
        </p:nvSpPr>
        <p:spPr>
          <a:xfrm>
            <a:off x="6919246" y="2281145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0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7" name="Straight Arrow Connector 70"/>
          <p:cNvCxnSpPr/>
          <p:nvPr/>
        </p:nvCxnSpPr>
        <p:spPr>
          <a:xfrm flipV="1">
            <a:off x="7417256" y="2147991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8" name="21 Rectángulo"/>
          <p:cNvSpPr/>
          <p:nvPr/>
        </p:nvSpPr>
        <p:spPr>
          <a:xfrm>
            <a:off x="2725506" y="2286420"/>
            <a:ext cx="1216646" cy="32291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Lightweight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HPS-FPGA</a:t>
            </a:r>
            <a:r>
              <a:rPr lang="es-ES" sz="11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9" name="Straight Arrow Connector 70"/>
          <p:cNvCxnSpPr/>
          <p:nvPr/>
        </p:nvCxnSpPr>
        <p:spPr>
          <a:xfrm>
            <a:off x="3207690" y="892351"/>
            <a:ext cx="0" cy="13940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0" name="118 CuadroTexto"/>
          <p:cNvSpPr txBox="1"/>
          <p:nvPr/>
        </p:nvSpPr>
        <p:spPr>
          <a:xfrm>
            <a:off x="3212147" y="2102366"/>
            <a:ext cx="582211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32bit 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AXI 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1" name="Straight Arrow Connector 116"/>
          <p:cNvCxnSpPr/>
          <p:nvPr/>
        </p:nvCxnSpPr>
        <p:spPr>
          <a:xfrm>
            <a:off x="5259939" y="865656"/>
            <a:ext cx="285485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2" name="Rectangle 87"/>
          <p:cNvSpPr/>
          <p:nvPr/>
        </p:nvSpPr>
        <p:spPr>
          <a:xfrm>
            <a:off x="852604" y="416866"/>
            <a:ext cx="740078" cy="366445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Ethernet</a:t>
            </a:r>
          </a:p>
        </p:txBody>
      </p:sp>
      <p:cxnSp>
        <p:nvCxnSpPr>
          <p:cNvPr id="53" name="Straight Arrow Connector 116"/>
          <p:cNvCxnSpPr/>
          <p:nvPr/>
        </p:nvCxnSpPr>
        <p:spPr>
          <a:xfrm>
            <a:off x="3088459" y="1289154"/>
            <a:ext cx="42475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4" name="Straight Arrow Connector 116"/>
          <p:cNvCxnSpPr/>
          <p:nvPr/>
        </p:nvCxnSpPr>
        <p:spPr>
          <a:xfrm flipH="1" flipV="1">
            <a:off x="5274578" y="1722430"/>
            <a:ext cx="1216672" cy="750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5" name="Straight Arrow Connector 116"/>
          <p:cNvCxnSpPr/>
          <p:nvPr/>
        </p:nvCxnSpPr>
        <p:spPr>
          <a:xfrm>
            <a:off x="4317166" y="1254337"/>
            <a:ext cx="129598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6" name="Straight Arrow Connector 70"/>
          <p:cNvCxnSpPr/>
          <p:nvPr/>
        </p:nvCxnSpPr>
        <p:spPr>
          <a:xfrm>
            <a:off x="4579324" y="2022031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7" name="21 Rectángulo"/>
          <p:cNvSpPr/>
          <p:nvPr/>
        </p:nvSpPr>
        <p:spPr>
          <a:xfrm>
            <a:off x="4034768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HPS-FPGA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sp>
        <p:nvSpPr>
          <p:cNvPr id="58" name="21 Rectángulo"/>
          <p:cNvSpPr/>
          <p:nvPr/>
        </p:nvSpPr>
        <p:spPr>
          <a:xfrm>
            <a:off x="4967642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FPGA-HPS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cxnSp>
        <p:nvCxnSpPr>
          <p:cNvPr id="59" name="Straight Arrow Connector 70"/>
          <p:cNvCxnSpPr/>
          <p:nvPr/>
        </p:nvCxnSpPr>
        <p:spPr>
          <a:xfrm flipV="1">
            <a:off x="5175713" y="2013633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0" name="Rectangle 9"/>
          <p:cNvSpPr/>
          <p:nvPr/>
        </p:nvSpPr>
        <p:spPr>
          <a:xfrm>
            <a:off x="1992949" y="1485706"/>
            <a:ext cx="912955" cy="24422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 ROM</a:t>
            </a:r>
          </a:p>
        </p:txBody>
      </p:sp>
      <p:sp>
        <p:nvSpPr>
          <p:cNvPr id="61" name="Rectangle 9"/>
          <p:cNvSpPr/>
          <p:nvPr/>
        </p:nvSpPr>
        <p:spPr>
          <a:xfrm>
            <a:off x="1992949" y="1828317"/>
            <a:ext cx="912955" cy="328635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1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-chip RAM 64kB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2" name="Straight Arrow Connector 70"/>
          <p:cNvCxnSpPr/>
          <p:nvPr/>
        </p:nvCxnSpPr>
        <p:spPr>
          <a:xfrm flipH="1">
            <a:off x="2909454" y="1664502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63" name="Straight Arrow Connector 70"/>
          <p:cNvCxnSpPr/>
          <p:nvPr/>
        </p:nvCxnSpPr>
        <p:spPr>
          <a:xfrm flipV="1">
            <a:off x="5259939" y="1393525"/>
            <a:ext cx="1215351" cy="33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114 CuadroTexto"/>
          <p:cNvSpPr txBox="1"/>
          <p:nvPr/>
        </p:nvSpPr>
        <p:spPr>
          <a:xfrm>
            <a:off x="4541687" y="2093857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sp>
        <p:nvSpPr>
          <p:cNvPr id="66" name="118 CuadroTexto"/>
          <p:cNvSpPr txBox="1"/>
          <p:nvPr/>
        </p:nvSpPr>
        <p:spPr>
          <a:xfrm>
            <a:off x="5576701" y="1563433"/>
            <a:ext cx="55976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64bit AXI</a:t>
            </a:r>
          </a:p>
        </p:txBody>
      </p:sp>
      <p:sp>
        <p:nvSpPr>
          <p:cNvPr id="67" name="Rectangle 13"/>
          <p:cNvSpPr/>
          <p:nvPr/>
        </p:nvSpPr>
        <p:spPr>
          <a:xfrm>
            <a:off x="8100395" y="787496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25MHz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cxnSp>
        <p:nvCxnSpPr>
          <p:cNvPr id="68" name="Straight Arrow Connector 140"/>
          <p:cNvCxnSpPr/>
          <p:nvPr/>
        </p:nvCxnSpPr>
        <p:spPr>
          <a:xfrm flipH="1">
            <a:off x="7864589" y="1076465"/>
            <a:ext cx="24539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0" name="Rectangle 17"/>
          <p:cNvSpPr/>
          <p:nvPr/>
        </p:nvSpPr>
        <p:spPr>
          <a:xfrm>
            <a:off x="3730285" y="3319866"/>
            <a:ext cx="708586" cy="373413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Avalon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Camera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TextBox 177"/>
          <p:cNvSpPr txBox="1"/>
          <p:nvPr/>
        </p:nvSpPr>
        <p:spPr>
          <a:xfrm>
            <a:off x="1677439" y="2652528"/>
            <a:ext cx="724881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CLOCK_50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2" name="Straight Arrow Connector 158"/>
          <p:cNvCxnSpPr/>
          <p:nvPr/>
        </p:nvCxnSpPr>
        <p:spPr>
          <a:xfrm>
            <a:off x="4007531" y="2873328"/>
            <a:ext cx="0" cy="44653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3" name="Straight Connector 136"/>
          <p:cNvCxnSpPr/>
          <p:nvPr/>
        </p:nvCxnSpPr>
        <p:spPr>
          <a:xfrm>
            <a:off x="5406515" y="3038961"/>
            <a:ext cx="1830202" cy="693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74" name="Straight Arrow Connector 158"/>
          <p:cNvCxnSpPr/>
          <p:nvPr/>
        </p:nvCxnSpPr>
        <p:spPr>
          <a:xfrm flipV="1">
            <a:off x="5406515" y="2590347"/>
            <a:ext cx="0" cy="44861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5" name="Rectangle 11"/>
          <p:cNvSpPr/>
          <p:nvPr/>
        </p:nvSpPr>
        <p:spPr>
          <a:xfrm>
            <a:off x="2199497" y="3207834"/>
            <a:ext cx="736896" cy="581201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camera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clocks</a:t>
            </a:r>
          </a:p>
        </p:txBody>
      </p:sp>
      <p:cxnSp>
        <p:nvCxnSpPr>
          <p:cNvPr id="76" name="Straight Arrow Connector 140"/>
          <p:cNvCxnSpPr/>
          <p:nvPr/>
        </p:nvCxnSpPr>
        <p:spPr>
          <a:xfrm flipV="1">
            <a:off x="4568900" y="259913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9" name="Straight Arrow Connector 116"/>
          <p:cNvCxnSpPr/>
          <p:nvPr/>
        </p:nvCxnSpPr>
        <p:spPr>
          <a:xfrm flipH="1">
            <a:off x="1918392" y="2873337"/>
            <a:ext cx="5423" cy="7716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80" name="Straight Arrow Connector 155"/>
          <p:cNvCxnSpPr/>
          <p:nvPr/>
        </p:nvCxnSpPr>
        <p:spPr>
          <a:xfrm>
            <a:off x="1918392" y="3645026"/>
            <a:ext cx="27800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1" name="Straight Arrow Connector 116"/>
          <p:cNvCxnSpPr/>
          <p:nvPr/>
        </p:nvCxnSpPr>
        <p:spPr>
          <a:xfrm flipV="1">
            <a:off x="3056135" y="2819351"/>
            <a:ext cx="555388" cy="2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82" name="Rectangle 308"/>
          <p:cNvSpPr/>
          <p:nvPr/>
        </p:nvSpPr>
        <p:spPr>
          <a:xfrm>
            <a:off x="1742162" y="350548"/>
            <a:ext cx="6284415" cy="3528870"/>
          </a:xfrm>
          <a:prstGeom prst="rect">
            <a:avLst/>
          </a:prstGeom>
          <a:noFill/>
          <a:ln w="25402">
            <a:solidFill>
              <a:srgbClr val="FFFF00"/>
            </a:solidFill>
            <a:custDash>
              <a:ds d="100000" sp="100000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83" name="TextBox 309"/>
          <p:cNvSpPr txBox="1"/>
          <p:nvPr/>
        </p:nvSpPr>
        <p:spPr>
          <a:xfrm>
            <a:off x="7971729" y="3541132"/>
            <a:ext cx="617604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FFFF00"/>
                </a:solidFill>
                <a:uFillTx/>
                <a:latin typeface="Calibri"/>
              </a:rPr>
              <a:t>Qsys</a:t>
            </a:r>
            <a:endParaRPr lang="es-ES" sz="1800" b="0" i="0" u="none" strike="noStrike" kern="1200" cap="none" spc="0" baseline="0" dirty="0">
              <a:solidFill>
                <a:srgbClr val="FFFF00"/>
              </a:solidFill>
              <a:uFillTx/>
              <a:latin typeface="Calibri"/>
            </a:endParaRPr>
          </a:p>
        </p:txBody>
      </p:sp>
      <p:sp>
        <p:nvSpPr>
          <p:cNvPr id="84" name="TextBox 177"/>
          <p:cNvSpPr txBox="1"/>
          <p:nvPr/>
        </p:nvSpPr>
        <p:spPr>
          <a:xfrm>
            <a:off x="3037709" y="2890628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5" name="Straight Arrow Connector 116"/>
          <p:cNvCxnSpPr/>
          <p:nvPr/>
        </p:nvCxnSpPr>
        <p:spPr>
          <a:xfrm flipV="1">
            <a:off x="3052669" y="3097502"/>
            <a:ext cx="347326" cy="2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86" name="Straight Arrow Connector 155"/>
          <p:cNvCxnSpPr/>
          <p:nvPr/>
        </p:nvCxnSpPr>
        <p:spPr>
          <a:xfrm>
            <a:off x="3403515" y="3097502"/>
            <a:ext cx="567" cy="82644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7" name="TextBox 177"/>
          <p:cNvSpPr txBox="1"/>
          <p:nvPr/>
        </p:nvSpPr>
        <p:spPr>
          <a:xfrm>
            <a:off x="3956133" y="2830634"/>
            <a:ext cx="997162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Avalon MM Bus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9" name="TextBox 177"/>
          <p:cNvSpPr txBox="1"/>
          <p:nvPr/>
        </p:nvSpPr>
        <p:spPr>
          <a:xfrm>
            <a:off x="2882783" y="3308235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clk_24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0" name="Straight Arrow Connector 116"/>
          <p:cNvCxnSpPr/>
          <p:nvPr/>
        </p:nvCxnSpPr>
        <p:spPr>
          <a:xfrm>
            <a:off x="2935662" y="3530754"/>
            <a:ext cx="20547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91" name="Straight Arrow Connector 155"/>
          <p:cNvCxnSpPr/>
          <p:nvPr/>
        </p:nvCxnSpPr>
        <p:spPr>
          <a:xfrm flipH="1" flipV="1">
            <a:off x="1325404" y="3920846"/>
            <a:ext cx="1811792" cy="310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177"/>
          <p:cNvSpPr txBox="1"/>
          <p:nvPr/>
        </p:nvSpPr>
        <p:spPr>
          <a:xfrm>
            <a:off x="1728618" y="4552468"/>
            <a:ext cx="657554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ccd_data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_raw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177"/>
          <p:cNvSpPr txBox="1"/>
          <p:nvPr/>
        </p:nvSpPr>
        <p:spPr>
          <a:xfrm>
            <a:off x="3121094" y="4556116"/>
            <a:ext cx="718462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ccd_data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_captured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151031" y="4952583"/>
            <a:ext cx="688525" cy="666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5" name="Straight Connector 1086"/>
          <p:cNvCxnSpPr/>
          <p:nvPr/>
        </p:nvCxnSpPr>
        <p:spPr>
          <a:xfrm flipV="1">
            <a:off x="3400287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96" name="TextBox 245"/>
          <p:cNvSpPr txBox="1"/>
          <p:nvPr/>
        </p:nvSpPr>
        <p:spPr>
          <a:xfrm>
            <a:off x="3276971" y="4944901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97" name="Rectangle 92"/>
          <p:cNvSpPr/>
          <p:nvPr/>
        </p:nvSpPr>
        <p:spPr>
          <a:xfrm>
            <a:off x="3829003" y="4759580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Raw to RGB</a:t>
            </a:r>
          </a:p>
        </p:txBody>
      </p:sp>
      <p:cxnSp>
        <p:nvCxnSpPr>
          <p:cNvPr id="98" name="Straight Arrow Connector 93"/>
          <p:cNvCxnSpPr>
            <a:stCxn id="97" idx="3"/>
          </p:cNvCxnSpPr>
          <p:nvPr/>
        </p:nvCxnSpPr>
        <p:spPr>
          <a:xfrm>
            <a:off x="4512974" y="4957602"/>
            <a:ext cx="455939" cy="1426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9" name="Rectangle 92"/>
          <p:cNvSpPr/>
          <p:nvPr/>
        </p:nvSpPr>
        <p:spPr>
          <a:xfrm>
            <a:off x="4974043" y="4773616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RGB to HSV</a:t>
            </a:r>
          </a:p>
        </p:txBody>
      </p:sp>
      <p:sp>
        <p:nvSpPr>
          <p:cNvPr id="100" name="Rectangle 92"/>
          <p:cNvSpPr/>
          <p:nvPr/>
        </p:nvSpPr>
        <p:spPr>
          <a:xfrm>
            <a:off x="6117171" y="4782174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HSV to Binary</a:t>
            </a:r>
          </a:p>
        </p:txBody>
      </p:sp>
      <p:cxnSp>
        <p:nvCxnSpPr>
          <p:cNvPr id="101" name="Straight Arrow Connector 93"/>
          <p:cNvCxnSpPr/>
          <p:nvPr/>
        </p:nvCxnSpPr>
        <p:spPr>
          <a:xfrm>
            <a:off x="5628570" y="4972598"/>
            <a:ext cx="503835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2" name="Rectangle 92"/>
          <p:cNvSpPr/>
          <p:nvPr/>
        </p:nvSpPr>
        <p:spPr>
          <a:xfrm>
            <a:off x="5201207" y="3252566"/>
            <a:ext cx="729124" cy="608478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RGBGra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Rectangle 92"/>
          <p:cNvSpPr/>
          <p:nvPr/>
        </p:nvSpPr>
        <p:spPr>
          <a:xfrm>
            <a:off x="6050182" y="3247034"/>
            <a:ext cx="693224" cy="606192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Rectangle 92"/>
          <p:cNvSpPr/>
          <p:nvPr/>
        </p:nvSpPr>
        <p:spPr>
          <a:xfrm>
            <a:off x="6897401" y="3240679"/>
            <a:ext cx="623044" cy="608478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Bin.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5" name="Straight Connector 1086"/>
          <p:cNvCxnSpPr/>
          <p:nvPr/>
        </p:nvCxnSpPr>
        <p:spPr>
          <a:xfrm flipV="1">
            <a:off x="4696705" y="4926823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06" name="TextBox 245"/>
          <p:cNvSpPr txBox="1"/>
          <p:nvPr/>
        </p:nvSpPr>
        <p:spPr>
          <a:xfrm>
            <a:off x="4588422" y="4947196"/>
            <a:ext cx="389854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3x8</a:t>
            </a:r>
          </a:p>
        </p:txBody>
      </p:sp>
      <p:cxnSp>
        <p:nvCxnSpPr>
          <p:cNvPr id="107" name="Straight Arrow Connector 93"/>
          <p:cNvCxnSpPr/>
          <p:nvPr/>
        </p:nvCxnSpPr>
        <p:spPr>
          <a:xfrm>
            <a:off x="6768365" y="4998284"/>
            <a:ext cx="407082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8" name="Rectangle 92"/>
          <p:cNvSpPr/>
          <p:nvPr/>
        </p:nvSpPr>
        <p:spPr>
          <a:xfrm>
            <a:off x="2229837" y="4229319"/>
            <a:ext cx="74871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Config.</a:t>
            </a:r>
          </a:p>
        </p:txBody>
      </p:sp>
      <p:sp>
        <p:nvSpPr>
          <p:cNvPr id="109" name="TextBox 245"/>
          <p:cNvSpPr txBox="1"/>
          <p:nvPr/>
        </p:nvSpPr>
        <p:spPr>
          <a:xfrm>
            <a:off x="4565891" y="5060445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sp>
        <p:nvSpPr>
          <p:cNvPr id="110" name="114 CuadroTexto"/>
          <p:cNvSpPr txBox="1"/>
          <p:nvPr/>
        </p:nvSpPr>
        <p:spPr>
          <a:xfrm>
            <a:off x="5150719" y="2088967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sp>
        <p:nvSpPr>
          <p:cNvPr id="111" name="114 CuadroTexto"/>
          <p:cNvSpPr txBox="1"/>
          <p:nvPr/>
        </p:nvSpPr>
        <p:spPr>
          <a:xfrm>
            <a:off x="4968913" y="3045893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cxnSp>
        <p:nvCxnSpPr>
          <p:cNvPr id="112" name="Straight Arrow Connector 158"/>
          <p:cNvCxnSpPr/>
          <p:nvPr/>
        </p:nvCxnSpPr>
        <p:spPr>
          <a:xfrm flipV="1">
            <a:off x="5586334" y="2819351"/>
            <a:ext cx="3027" cy="43321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3" name="Straight Arrow Connector 158"/>
          <p:cNvCxnSpPr/>
          <p:nvPr/>
        </p:nvCxnSpPr>
        <p:spPr>
          <a:xfrm flipH="1" flipV="1">
            <a:off x="4645901" y="4286844"/>
            <a:ext cx="1262" cy="66938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14" name="114 CuadroTexto"/>
          <p:cNvSpPr txBox="1"/>
          <p:nvPr/>
        </p:nvSpPr>
        <p:spPr>
          <a:xfrm>
            <a:off x="5800414" y="3043735"/>
            <a:ext cx="633505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128bit AXI </a:t>
            </a:r>
          </a:p>
        </p:txBody>
      </p:sp>
      <p:sp>
        <p:nvSpPr>
          <p:cNvPr id="115" name="114 CuadroTexto"/>
          <p:cNvSpPr txBox="1"/>
          <p:nvPr/>
        </p:nvSpPr>
        <p:spPr>
          <a:xfrm>
            <a:off x="6650010" y="3038961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cxnSp>
        <p:nvCxnSpPr>
          <p:cNvPr id="116" name="Straight Arrow Connector 158"/>
          <p:cNvCxnSpPr>
            <a:endCxn id="102" idx="1"/>
          </p:cNvCxnSpPr>
          <p:nvPr/>
        </p:nvCxnSpPr>
        <p:spPr>
          <a:xfrm>
            <a:off x="4871667" y="3556805"/>
            <a:ext cx="32954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8" name="TextBox 245"/>
          <p:cNvSpPr txBox="1"/>
          <p:nvPr/>
        </p:nvSpPr>
        <p:spPr>
          <a:xfrm>
            <a:off x="5657996" y="4933471"/>
            <a:ext cx="389854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3x8</a:t>
            </a:r>
          </a:p>
        </p:txBody>
      </p:sp>
      <p:sp>
        <p:nvSpPr>
          <p:cNvPr id="122" name="TextBox 245"/>
          <p:cNvSpPr txBox="1"/>
          <p:nvPr/>
        </p:nvSpPr>
        <p:spPr>
          <a:xfrm>
            <a:off x="5657996" y="5059210"/>
            <a:ext cx="41710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HSV</a:t>
            </a:r>
          </a:p>
        </p:txBody>
      </p:sp>
      <p:cxnSp>
        <p:nvCxnSpPr>
          <p:cNvPr id="123" name="Straight Connector 1086"/>
          <p:cNvCxnSpPr/>
          <p:nvPr/>
        </p:nvCxnSpPr>
        <p:spPr>
          <a:xfrm flipV="1">
            <a:off x="6919246" y="4966554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24" name="Straight Connector 1086"/>
          <p:cNvCxnSpPr/>
          <p:nvPr/>
        </p:nvCxnSpPr>
        <p:spPr>
          <a:xfrm flipV="1">
            <a:off x="5818473" y="4934230"/>
            <a:ext cx="105321" cy="7145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25" name="TextBox 245"/>
          <p:cNvSpPr txBox="1"/>
          <p:nvPr/>
        </p:nvSpPr>
        <p:spPr>
          <a:xfrm>
            <a:off x="6843506" y="4953249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cxnSp>
        <p:nvCxnSpPr>
          <p:cNvPr id="126" name="Straight Arrow Connector 155"/>
          <p:cNvCxnSpPr>
            <a:stCxn id="108" idx="1"/>
          </p:cNvCxnSpPr>
          <p:nvPr/>
        </p:nvCxnSpPr>
        <p:spPr>
          <a:xfrm flipH="1">
            <a:off x="1331640" y="4427341"/>
            <a:ext cx="89819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7" name="Straight Arrow Connector 116"/>
          <p:cNvCxnSpPr/>
          <p:nvPr/>
        </p:nvCxnSpPr>
        <p:spPr>
          <a:xfrm flipH="1">
            <a:off x="3135633" y="3530754"/>
            <a:ext cx="9" cy="39009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28" name="Straight Arrow Connector 155"/>
          <p:cNvCxnSpPr/>
          <p:nvPr/>
        </p:nvCxnSpPr>
        <p:spPr>
          <a:xfrm>
            <a:off x="1339111" y="4061810"/>
            <a:ext cx="49209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9" name="TextBox 177"/>
          <p:cNvSpPr txBox="1"/>
          <p:nvPr/>
        </p:nvSpPr>
        <p:spPr>
          <a:xfrm>
            <a:off x="1762067" y="3930045"/>
            <a:ext cx="112883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ccd_pixel_clk(cpc)</a:t>
            </a:r>
          </a:p>
        </p:txBody>
      </p:sp>
      <p:sp>
        <p:nvSpPr>
          <p:cNvPr id="130" name="TextBox 177"/>
          <p:cNvSpPr txBox="1"/>
          <p:nvPr/>
        </p:nvSpPr>
        <p:spPr>
          <a:xfrm>
            <a:off x="4021759" y="2644627"/>
            <a:ext cx="724881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CLOCK_50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1" name="Straight Arrow Connector 158"/>
          <p:cNvCxnSpPr/>
          <p:nvPr/>
        </p:nvCxnSpPr>
        <p:spPr>
          <a:xfrm flipV="1">
            <a:off x="4029769" y="3694706"/>
            <a:ext cx="0" cy="38255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2" name="Straight Arrow Connector 158"/>
          <p:cNvCxnSpPr/>
          <p:nvPr/>
        </p:nvCxnSpPr>
        <p:spPr>
          <a:xfrm>
            <a:off x="2912748" y="4068156"/>
            <a:ext cx="1117021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3" name="Straight Arrow Connector 158"/>
          <p:cNvCxnSpPr/>
          <p:nvPr/>
        </p:nvCxnSpPr>
        <p:spPr>
          <a:xfrm>
            <a:off x="2908861" y="4061810"/>
            <a:ext cx="0" cy="18312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4" name="Straight Arrow Connector 158"/>
          <p:cNvCxnSpPr/>
          <p:nvPr/>
        </p:nvCxnSpPr>
        <p:spPr>
          <a:xfrm>
            <a:off x="3052669" y="4068156"/>
            <a:ext cx="0" cy="65908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5" name="Straight Arrow Connector 140"/>
          <p:cNvCxnSpPr/>
          <p:nvPr/>
        </p:nvCxnSpPr>
        <p:spPr>
          <a:xfrm flipV="1">
            <a:off x="2925924" y="5110133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77"/>
          <p:cNvSpPr txBox="1"/>
          <p:nvPr/>
        </p:nvSpPr>
        <p:spPr>
          <a:xfrm>
            <a:off x="2745431" y="5143070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37" name="Straight Arrow Connector 140"/>
          <p:cNvCxnSpPr/>
          <p:nvPr/>
        </p:nvCxnSpPr>
        <p:spPr>
          <a:xfrm flipV="1">
            <a:off x="4084579" y="5160251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8" name="TextBox 177"/>
          <p:cNvSpPr txBox="1"/>
          <p:nvPr/>
        </p:nvSpPr>
        <p:spPr>
          <a:xfrm>
            <a:off x="3904085" y="5193188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9" name="Straight Arrow Connector 140"/>
          <p:cNvCxnSpPr/>
          <p:nvPr/>
        </p:nvCxnSpPr>
        <p:spPr>
          <a:xfrm flipV="1">
            <a:off x="5105204" y="5167365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0" name="TextBox 177"/>
          <p:cNvSpPr txBox="1"/>
          <p:nvPr/>
        </p:nvSpPr>
        <p:spPr>
          <a:xfrm>
            <a:off x="4924711" y="520029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6683843" y="5173583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2" name="TextBox 177"/>
          <p:cNvSpPr txBox="1"/>
          <p:nvPr/>
        </p:nvSpPr>
        <p:spPr>
          <a:xfrm>
            <a:off x="6503349" y="5206511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43" name="Straight Arrow Connector 158"/>
          <p:cNvCxnSpPr/>
          <p:nvPr/>
        </p:nvCxnSpPr>
        <p:spPr>
          <a:xfrm>
            <a:off x="5933495" y="3546536"/>
            <a:ext cx="127751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4" name="Straight Arrow Connector 158"/>
          <p:cNvCxnSpPr/>
          <p:nvPr/>
        </p:nvCxnSpPr>
        <p:spPr>
          <a:xfrm>
            <a:off x="6747622" y="3544360"/>
            <a:ext cx="149852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5" name="Straight Arrow Connector 158"/>
          <p:cNvCxnSpPr/>
          <p:nvPr/>
        </p:nvCxnSpPr>
        <p:spPr>
          <a:xfrm flipV="1">
            <a:off x="7380314" y="3832460"/>
            <a:ext cx="0" cy="9411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6" name="Rectangle 92"/>
          <p:cNvSpPr/>
          <p:nvPr/>
        </p:nvSpPr>
        <p:spPr>
          <a:xfrm>
            <a:off x="3088459" y="5553352"/>
            <a:ext cx="1380478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Dual Clock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SDRAM Controller</a:t>
            </a:r>
          </a:p>
        </p:txBody>
      </p:sp>
      <p:cxnSp>
        <p:nvCxnSpPr>
          <p:cNvPr id="147" name="67 Conector recto de flecha"/>
          <p:cNvCxnSpPr>
            <a:endCxn id="146" idx="2"/>
          </p:cNvCxnSpPr>
          <p:nvPr/>
        </p:nvCxnSpPr>
        <p:spPr>
          <a:xfrm flipV="1">
            <a:off x="3778693" y="5949397"/>
            <a:ext cx="0" cy="359926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148" name="Rectangle 92"/>
          <p:cNvSpPr/>
          <p:nvPr/>
        </p:nvSpPr>
        <p:spPr>
          <a:xfrm>
            <a:off x="1880518" y="5540230"/>
            <a:ext cx="891283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VGA Controller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9" name="Rectangle 13"/>
          <p:cNvSpPr/>
          <p:nvPr/>
        </p:nvSpPr>
        <p:spPr>
          <a:xfrm>
            <a:off x="1120167" y="5647480"/>
            <a:ext cx="469196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VGA</a:t>
            </a:r>
          </a:p>
        </p:txBody>
      </p:sp>
      <p:cxnSp>
        <p:nvCxnSpPr>
          <p:cNvPr id="150" name="Straight Arrow Connector 140"/>
          <p:cNvCxnSpPr/>
          <p:nvPr/>
        </p:nvCxnSpPr>
        <p:spPr>
          <a:xfrm flipV="1">
            <a:off x="4170989" y="5952881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1" name="TextBox 177"/>
          <p:cNvSpPr txBox="1"/>
          <p:nvPr/>
        </p:nvSpPr>
        <p:spPr>
          <a:xfrm>
            <a:off x="3990487" y="5985808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52" name="Straight Arrow Connector 140"/>
          <p:cNvCxnSpPr/>
          <p:nvPr/>
        </p:nvCxnSpPr>
        <p:spPr>
          <a:xfrm flipV="1">
            <a:off x="3356168" y="5952561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3" name="TextBox 177"/>
          <p:cNvSpPr txBox="1"/>
          <p:nvPr/>
        </p:nvSpPr>
        <p:spPr>
          <a:xfrm>
            <a:off x="3115351" y="5985488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4" name="Straight Arrow Connector 140"/>
          <p:cNvCxnSpPr/>
          <p:nvPr/>
        </p:nvCxnSpPr>
        <p:spPr>
          <a:xfrm flipV="1">
            <a:off x="2339309" y="5942905"/>
            <a:ext cx="0" cy="1170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5" name="TextBox 177"/>
          <p:cNvSpPr txBox="1"/>
          <p:nvPr/>
        </p:nvSpPr>
        <p:spPr>
          <a:xfrm>
            <a:off x="2101656" y="5975832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6" name="Straight Arrow Connector 93"/>
          <p:cNvCxnSpPr/>
          <p:nvPr/>
        </p:nvCxnSpPr>
        <p:spPr>
          <a:xfrm flipH="1">
            <a:off x="2771802" y="5751374"/>
            <a:ext cx="314755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7" name="Straight Arrow Connector 93"/>
          <p:cNvCxnSpPr/>
          <p:nvPr/>
        </p:nvCxnSpPr>
        <p:spPr>
          <a:xfrm flipH="1">
            <a:off x="1565754" y="5752819"/>
            <a:ext cx="314764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8" name="Flowchart: Manual Operation 515"/>
          <p:cNvSpPr/>
          <p:nvPr/>
        </p:nvSpPr>
        <p:spPr>
          <a:xfrm rot="5400013">
            <a:off x="4490427" y="5696410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9" name="Flowchart: Manual Operation 524"/>
          <p:cNvSpPr/>
          <p:nvPr/>
        </p:nvSpPr>
        <p:spPr>
          <a:xfrm rot="5400013">
            <a:off x="5186769" y="593292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0" name="Straight Arrow Connector 158"/>
          <p:cNvCxnSpPr/>
          <p:nvPr/>
        </p:nvCxnSpPr>
        <p:spPr>
          <a:xfrm flipH="1">
            <a:off x="5381179" y="5907472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1" name="Straight Arrow Connector 158"/>
          <p:cNvCxnSpPr/>
          <p:nvPr/>
        </p:nvCxnSpPr>
        <p:spPr>
          <a:xfrm flipH="1">
            <a:off x="5392545" y="6059875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2" name="Flowchart: Manual Operation 527"/>
          <p:cNvSpPr/>
          <p:nvPr/>
        </p:nvSpPr>
        <p:spPr>
          <a:xfrm rot="5400013">
            <a:off x="5522052" y="5673029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3" name="Straight Arrow Connector 158"/>
          <p:cNvCxnSpPr/>
          <p:nvPr/>
        </p:nvCxnSpPr>
        <p:spPr>
          <a:xfrm flipH="1">
            <a:off x="5698101" y="5666628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4" name="Straight Arrow Connector 158"/>
          <p:cNvCxnSpPr/>
          <p:nvPr/>
        </p:nvCxnSpPr>
        <p:spPr>
          <a:xfrm flipH="1">
            <a:off x="5696071" y="5790456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5" name="TextBox 245"/>
          <p:cNvSpPr txBox="1"/>
          <p:nvPr/>
        </p:nvSpPr>
        <p:spPr>
          <a:xfrm>
            <a:off x="5467444" y="5774317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</a:t>
            </a:r>
          </a:p>
        </p:txBody>
      </p:sp>
      <p:sp>
        <p:nvSpPr>
          <p:cNvPr id="166" name="TextBox 245"/>
          <p:cNvSpPr txBox="1"/>
          <p:nvPr/>
        </p:nvSpPr>
        <p:spPr>
          <a:xfrm>
            <a:off x="5473122" y="5905122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68" name="Straight Arrow Connector 140"/>
          <p:cNvCxnSpPr/>
          <p:nvPr/>
        </p:nvCxnSpPr>
        <p:spPr>
          <a:xfrm flipH="1">
            <a:off x="4814590" y="5607393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9" name="TextBox 245"/>
          <p:cNvSpPr txBox="1"/>
          <p:nvPr/>
        </p:nvSpPr>
        <p:spPr>
          <a:xfrm>
            <a:off x="4902884" y="5474229"/>
            <a:ext cx="27282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</a:t>
            </a:r>
          </a:p>
        </p:txBody>
      </p:sp>
      <p:sp>
        <p:nvSpPr>
          <p:cNvPr id="170" name="Flowchart: Manual Operation 537"/>
          <p:cNvSpPr/>
          <p:nvPr/>
        </p:nvSpPr>
        <p:spPr>
          <a:xfrm rot="5400013">
            <a:off x="5898190" y="547668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1" name="Straight Arrow Connector 158"/>
          <p:cNvCxnSpPr/>
          <p:nvPr/>
        </p:nvCxnSpPr>
        <p:spPr>
          <a:xfrm flipH="1">
            <a:off x="6086950" y="5457578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2" name="Straight Arrow Connector 158"/>
          <p:cNvCxnSpPr/>
          <p:nvPr/>
        </p:nvCxnSpPr>
        <p:spPr>
          <a:xfrm flipH="1">
            <a:off x="6088093" y="5600453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3" name="TextBox 245"/>
          <p:cNvSpPr txBox="1"/>
          <p:nvPr/>
        </p:nvSpPr>
        <p:spPr>
          <a:xfrm>
            <a:off x="5780224" y="5550023"/>
            <a:ext cx="27442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</a:p>
        </p:txBody>
      </p:sp>
      <p:sp>
        <p:nvSpPr>
          <p:cNvPr id="174" name="TextBox 245"/>
          <p:cNvSpPr txBox="1"/>
          <p:nvPr/>
        </p:nvSpPr>
        <p:spPr>
          <a:xfrm>
            <a:off x="5814797" y="5665137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75" name="TextBox 245"/>
          <p:cNvSpPr txBox="1"/>
          <p:nvPr/>
        </p:nvSpPr>
        <p:spPr>
          <a:xfrm>
            <a:off x="6189354" y="5332799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</a:t>
            </a:r>
          </a:p>
        </p:txBody>
      </p:sp>
      <p:sp>
        <p:nvSpPr>
          <p:cNvPr id="176" name="TextBox 245"/>
          <p:cNvSpPr txBox="1"/>
          <p:nvPr/>
        </p:nvSpPr>
        <p:spPr>
          <a:xfrm>
            <a:off x="6198534" y="5466959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77" name="Straight Arrow Connector 238"/>
          <p:cNvCxnSpPr/>
          <p:nvPr/>
        </p:nvCxnSpPr>
        <p:spPr>
          <a:xfrm flipH="1">
            <a:off x="4809972" y="5965124"/>
            <a:ext cx="440311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8" name="Straight Arrow Connector 238"/>
          <p:cNvCxnSpPr>
            <a:stCxn id="162" idx="2"/>
          </p:cNvCxnSpPr>
          <p:nvPr/>
        </p:nvCxnSpPr>
        <p:spPr>
          <a:xfrm flipH="1">
            <a:off x="5187903" y="5736579"/>
            <a:ext cx="401458" cy="1674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79" name="Straight Arrow Connector 238"/>
          <p:cNvCxnSpPr/>
          <p:nvPr/>
        </p:nvCxnSpPr>
        <p:spPr>
          <a:xfrm flipH="1">
            <a:off x="5187903" y="5535466"/>
            <a:ext cx="2716" cy="43560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0" name="Straight Arrow Connector 238"/>
          <p:cNvCxnSpPr>
            <a:stCxn id="170" idx="2"/>
          </p:cNvCxnSpPr>
          <p:nvPr/>
        </p:nvCxnSpPr>
        <p:spPr>
          <a:xfrm flipH="1">
            <a:off x="5187903" y="5540230"/>
            <a:ext cx="777596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1" name="Straight Arrow Connector 140"/>
          <p:cNvCxnSpPr/>
          <p:nvPr/>
        </p:nvCxnSpPr>
        <p:spPr>
          <a:xfrm flipH="1">
            <a:off x="4470593" y="5770851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2" name="Straight Arrow Connector 238"/>
          <p:cNvCxnSpPr/>
          <p:nvPr/>
        </p:nvCxnSpPr>
        <p:spPr>
          <a:xfrm flipH="1">
            <a:off x="4743925" y="5972440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3" name="TextBox 245"/>
          <p:cNvSpPr txBox="1"/>
          <p:nvPr/>
        </p:nvSpPr>
        <p:spPr>
          <a:xfrm>
            <a:off x="4671285" y="6001563"/>
            <a:ext cx="697623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RGB/Gray</a:t>
            </a:r>
          </a:p>
        </p:txBody>
      </p:sp>
      <p:cxnSp>
        <p:nvCxnSpPr>
          <p:cNvPr id="184" name="Straight Arrow Connector 238"/>
          <p:cNvCxnSpPr/>
          <p:nvPr/>
        </p:nvCxnSpPr>
        <p:spPr>
          <a:xfrm flipH="1">
            <a:off x="5317629" y="6098947"/>
            <a:ext cx="612" cy="210376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5" name="TextBox 245"/>
          <p:cNvSpPr txBox="1"/>
          <p:nvPr/>
        </p:nvSpPr>
        <p:spPr>
          <a:xfrm>
            <a:off x="5242849" y="6051499"/>
            <a:ext cx="428323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R</a:t>
            </a:r>
          </a:p>
        </p:txBody>
      </p:sp>
      <p:cxnSp>
        <p:nvCxnSpPr>
          <p:cNvPr id="186" name="Straight Arrow Connector 238"/>
          <p:cNvCxnSpPr/>
          <p:nvPr/>
        </p:nvCxnSpPr>
        <p:spPr>
          <a:xfrm>
            <a:off x="5670304" y="5860197"/>
            <a:ext cx="859" cy="44705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7" name="TextBox 245"/>
          <p:cNvSpPr txBox="1"/>
          <p:nvPr/>
        </p:nvSpPr>
        <p:spPr>
          <a:xfrm>
            <a:off x="5586892" y="6051499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G</a:t>
            </a:r>
          </a:p>
        </p:txBody>
      </p:sp>
      <p:cxnSp>
        <p:nvCxnSpPr>
          <p:cNvPr id="188" name="Straight Arrow Connector 238"/>
          <p:cNvCxnSpPr/>
          <p:nvPr/>
        </p:nvCxnSpPr>
        <p:spPr>
          <a:xfrm>
            <a:off x="6029050" y="5657401"/>
            <a:ext cx="869" cy="65192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9" name="TextBox 245"/>
          <p:cNvSpPr txBox="1"/>
          <p:nvPr/>
        </p:nvSpPr>
        <p:spPr>
          <a:xfrm>
            <a:off x="5968325" y="6043617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B</a:t>
            </a:r>
          </a:p>
        </p:txBody>
      </p:sp>
      <p:sp>
        <p:nvSpPr>
          <p:cNvPr id="190" name="Rectangle 142"/>
          <p:cNvSpPr/>
          <p:nvPr/>
        </p:nvSpPr>
        <p:spPr>
          <a:xfrm>
            <a:off x="4443645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SW3</a:t>
            </a:r>
          </a:p>
        </p:txBody>
      </p:sp>
      <p:sp>
        <p:nvSpPr>
          <p:cNvPr id="191" name="Rectangle 142"/>
          <p:cNvSpPr/>
          <p:nvPr/>
        </p:nvSpPr>
        <p:spPr>
          <a:xfrm>
            <a:off x="4963619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SW2</a:t>
            </a:r>
          </a:p>
        </p:txBody>
      </p:sp>
      <p:sp>
        <p:nvSpPr>
          <p:cNvPr id="192" name="Rectangle 142"/>
          <p:cNvSpPr/>
          <p:nvPr/>
        </p:nvSpPr>
        <p:spPr>
          <a:xfrm>
            <a:off x="5484434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SW1</a:t>
            </a:r>
          </a:p>
        </p:txBody>
      </p:sp>
      <p:sp>
        <p:nvSpPr>
          <p:cNvPr id="193" name="Rectangle 142"/>
          <p:cNvSpPr/>
          <p:nvPr/>
        </p:nvSpPr>
        <p:spPr>
          <a:xfrm>
            <a:off x="6002734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SW0</a:t>
            </a:r>
          </a:p>
        </p:txBody>
      </p:sp>
      <p:sp>
        <p:nvSpPr>
          <p:cNvPr id="194" name="Rectangle 142"/>
          <p:cNvSpPr/>
          <p:nvPr/>
        </p:nvSpPr>
        <p:spPr>
          <a:xfrm>
            <a:off x="1108207" y="531080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SW9</a:t>
            </a:r>
          </a:p>
        </p:txBody>
      </p:sp>
      <p:cxnSp>
        <p:nvCxnSpPr>
          <p:cNvPr id="195" name="Straight Arrow Connector 238"/>
          <p:cNvCxnSpPr/>
          <p:nvPr/>
        </p:nvCxnSpPr>
        <p:spPr>
          <a:xfrm flipH="1">
            <a:off x="2597371" y="5118353"/>
            <a:ext cx="1353" cy="292197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96" name="Straight Arrow Connector 238"/>
          <p:cNvCxnSpPr/>
          <p:nvPr/>
        </p:nvCxnSpPr>
        <p:spPr>
          <a:xfrm flipH="1">
            <a:off x="1584710" y="5410550"/>
            <a:ext cx="1019482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97" name="TextBox 245"/>
          <p:cNvSpPr txBox="1"/>
          <p:nvPr/>
        </p:nvSpPr>
        <p:spPr>
          <a:xfrm>
            <a:off x="1750810" y="5212564"/>
            <a:ext cx="761750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capture</a:t>
            </a:r>
          </a:p>
        </p:txBody>
      </p:sp>
      <p:sp>
        <p:nvSpPr>
          <p:cNvPr id="198" name="Rectangle 92"/>
          <p:cNvSpPr/>
          <p:nvPr/>
        </p:nvSpPr>
        <p:spPr>
          <a:xfrm>
            <a:off x="6625919" y="5611334"/>
            <a:ext cx="978398" cy="280080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Frame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rate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2" name="Rectangle 87"/>
          <p:cNvSpPr/>
          <p:nvPr/>
        </p:nvSpPr>
        <p:spPr>
          <a:xfrm>
            <a:off x="8105190" y="5478750"/>
            <a:ext cx="633684" cy="54813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 seg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display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3" name="Rectangle 87"/>
          <p:cNvSpPr/>
          <p:nvPr/>
        </p:nvSpPr>
        <p:spPr>
          <a:xfrm>
            <a:off x="852604" y="905013"/>
            <a:ext cx="753257" cy="983684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UART to USB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(Serial Console)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7" name="TextBox 177"/>
          <p:cNvSpPr txBox="1"/>
          <p:nvPr/>
        </p:nvSpPr>
        <p:spPr>
          <a:xfrm>
            <a:off x="1731270" y="4068833"/>
            <a:ext cx="556558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96MHz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8" name="TextBox 177"/>
          <p:cNvSpPr txBox="1"/>
          <p:nvPr/>
        </p:nvSpPr>
        <p:spPr>
          <a:xfrm>
            <a:off x="1835703" y="4236323"/>
            <a:ext cx="351376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I2C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9" name="Rectangle 308"/>
          <p:cNvSpPr/>
          <p:nvPr/>
        </p:nvSpPr>
        <p:spPr>
          <a:xfrm>
            <a:off x="4588422" y="4077264"/>
            <a:ext cx="3276167" cy="1312026"/>
          </a:xfrm>
          <a:prstGeom prst="rect">
            <a:avLst/>
          </a:prstGeom>
          <a:noFill/>
          <a:ln w="19046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210" name="TextBox 309"/>
          <p:cNvSpPr txBox="1"/>
          <p:nvPr/>
        </p:nvSpPr>
        <p:spPr>
          <a:xfrm>
            <a:off x="5172806" y="5169514"/>
            <a:ext cx="126771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Image processing</a:t>
            </a:r>
          </a:p>
        </p:txBody>
      </p:sp>
      <p:sp>
        <p:nvSpPr>
          <p:cNvPr id="211" name="Rectangle 92"/>
          <p:cNvSpPr/>
          <p:nvPr/>
        </p:nvSpPr>
        <p:spPr>
          <a:xfrm>
            <a:off x="7165860" y="4771933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Erode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Dilate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2" name="Straight Arrow Connector 158"/>
          <p:cNvCxnSpPr/>
          <p:nvPr/>
        </p:nvCxnSpPr>
        <p:spPr>
          <a:xfrm flipV="1">
            <a:off x="4880161" y="2873337"/>
            <a:ext cx="0" cy="68346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13" name="Straight Arrow Connector 158"/>
          <p:cNvCxnSpPr/>
          <p:nvPr/>
        </p:nvCxnSpPr>
        <p:spPr>
          <a:xfrm flipV="1">
            <a:off x="6410675" y="2833289"/>
            <a:ext cx="0" cy="41927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4" name="Straight Arrow Connector 158"/>
          <p:cNvCxnSpPr/>
          <p:nvPr/>
        </p:nvCxnSpPr>
        <p:spPr>
          <a:xfrm flipV="1">
            <a:off x="7236717" y="3048225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6" name="114 CuadroTexto"/>
          <p:cNvSpPr txBox="1"/>
          <p:nvPr/>
        </p:nvSpPr>
        <p:spPr>
          <a:xfrm>
            <a:off x="4541687" y="3537301"/>
            <a:ext cx="732891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32 bit Avalon</a:t>
            </a:r>
          </a:p>
        </p:txBody>
      </p:sp>
      <p:sp>
        <p:nvSpPr>
          <p:cNvPr id="217" name="114 CuadroTexto"/>
          <p:cNvSpPr txBox="1"/>
          <p:nvPr/>
        </p:nvSpPr>
        <p:spPr>
          <a:xfrm>
            <a:off x="3950006" y="3048225"/>
            <a:ext cx="732891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32 bit Avalon</a:t>
            </a:r>
          </a:p>
        </p:txBody>
      </p:sp>
      <p:sp>
        <p:nvSpPr>
          <p:cNvPr id="218" name="114 CuadroTexto"/>
          <p:cNvSpPr txBox="1"/>
          <p:nvPr/>
        </p:nvSpPr>
        <p:spPr>
          <a:xfrm>
            <a:off x="4700409" y="2577693"/>
            <a:ext cx="633505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</a:t>
            </a:r>
          </a:p>
        </p:txBody>
      </p:sp>
      <p:sp>
        <p:nvSpPr>
          <p:cNvPr id="219" name="TextBox 245"/>
          <p:cNvSpPr txBox="1"/>
          <p:nvPr/>
        </p:nvSpPr>
        <p:spPr>
          <a:xfrm rot="5400013">
            <a:off x="7036981" y="4359686"/>
            <a:ext cx="917884" cy="261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8-bit 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0" name="Straight Arrow Connector 158"/>
          <p:cNvCxnSpPr/>
          <p:nvPr/>
        </p:nvCxnSpPr>
        <p:spPr>
          <a:xfrm flipV="1">
            <a:off x="6455334" y="3864291"/>
            <a:ext cx="0" cy="33451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1" name="Straight Arrow Connector 158"/>
          <p:cNvCxnSpPr/>
          <p:nvPr/>
        </p:nvCxnSpPr>
        <p:spPr>
          <a:xfrm flipV="1">
            <a:off x="5545424" y="3854049"/>
            <a:ext cx="4453" cy="43279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3" name="Straight Connector 136"/>
          <p:cNvCxnSpPr/>
          <p:nvPr/>
        </p:nvCxnSpPr>
        <p:spPr>
          <a:xfrm>
            <a:off x="4647163" y="4286844"/>
            <a:ext cx="90302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24" name="TextBox 245"/>
          <p:cNvSpPr txBox="1"/>
          <p:nvPr/>
        </p:nvSpPr>
        <p:spPr>
          <a:xfrm>
            <a:off x="4667225" y="4068001"/>
            <a:ext cx="800218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24-bit RGB</a:t>
            </a:r>
          </a:p>
        </p:txBody>
      </p:sp>
      <p:cxnSp>
        <p:nvCxnSpPr>
          <p:cNvPr id="225" name="Straight Connector 1086"/>
          <p:cNvCxnSpPr/>
          <p:nvPr/>
        </p:nvCxnSpPr>
        <p:spPr>
          <a:xfrm flipV="1">
            <a:off x="4588422" y="4391607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26" name="TextBox 245"/>
          <p:cNvSpPr txBox="1"/>
          <p:nvPr/>
        </p:nvSpPr>
        <p:spPr>
          <a:xfrm>
            <a:off x="4627312" y="4309036"/>
            <a:ext cx="389854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3x8</a:t>
            </a:r>
          </a:p>
        </p:txBody>
      </p:sp>
      <p:sp>
        <p:nvSpPr>
          <p:cNvPr id="227" name="TextBox 245"/>
          <p:cNvSpPr txBox="1"/>
          <p:nvPr/>
        </p:nvSpPr>
        <p:spPr>
          <a:xfrm>
            <a:off x="7108317" y="4156039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</p:txBody>
      </p:sp>
      <p:cxnSp>
        <p:nvCxnSpPr>
          <p:cNvPr id="228" name="Straight Connector 1086"/>
          <p:cNvCxnSpPr/>
          <p:nvPr/>
        </p:nvCxnSpPr>
        <p:spPr>
          <a:xfrm flipV="1">
            <a:off x="7319131" y="4243593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69" name="Straight Arrow Connector 125"/>
          <p:cNvCxnSpPr/>
          <p:nvPr/>
        </p:nvCxnSpPr>
        <p:spPr>
          <a:xfrm flipH="1">
            <a:off x="1586955" y="711450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42" name="Straight Arrow Connector 125"/>
          <p:cNvCxnSpPr/>
          <p:nvPr/>
        </p:nvCxnSpPr>
        <p:spPr>
          <a:xfrm flipH="1">
            <a:off x="1593722" y="1177417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57" name="118 CuadroTexto"/>
          <p:cNvSpPr txBox="1"/>
          <p:nvPr/>
        </p:nvSpPr>
        <p:spPr>
          <a:xfrm>
            <a:off x="5657996" y="1217823"/>
            <a:ext cx="551754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ACP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port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6" name="Straight Arrow Connector 70"/>
          <p:cNvCxnSpPr/>
          <p:nvPr/>
        </p:nvCxnSpPr>
        <p:spPr>
          <a:xfrm flipH="1">
            <a:off x="2900531" y="1913161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9" name="Straight Arrow Connector 116"/>
          <p:cNvCxnSpPr/>
          <p:nvPr/>
        </p:nvCxnSpPr>
        <p:spPr>
          <a:xfrm>
            <a:off x="5601522" y="1120686"/>
            <a:ext cx="0" cy="1868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82" name="Straight Arrow Connector 116"/>
          <p:cNvCxnSpPr/>
          <p:nvPr/>
        </p:nvCxnSpPr>
        <p:spPr>
          <a:xfrm flipH="1" flipV="1">
            <a:off x="5254077" y="1308565"/>
            <a:ext cx="345141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5" name="21 Rectángulo"/>
          <p:cNvSpPr/>
          <p:nvPr/>
        </p:nvSpPr>
        <p:spPr>
          <a:xfrm>
            <a:off x="5866547" y="2286420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97" name="Straight Connector 136"/>
          <p:cNvCxnSpPr/>
          <p:nvPr/>
        </p:nvCxnSpPr>
        <p:spPr>
          <a:xfrm>
            <a:off x="6407867" y="2830634"/>
            <a:ext cx="802570" cy="61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0" name="Straight Connector 136"/>
          <p:cNvCxnSpPr/>
          <p:nvPr/>
        </p:nvCxnSpPr>
        <p:spPr>
          <a:xfrm>
            <a:off x="5586334" y="2823715"/>
            <a:ext cx="623416" cy="69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4" name="Straight Arrow Connector 158"/>
          <p:cNvCxnSpPr/>
          <p:nvPr/>
        </p:nvCxnSpPr>
        <p:spPr>
          <a:xfrm flipV="1">
            <a:off x="6208157" y="2593256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8" name="Straight Arrow Connector 158"/>
          <p:cNvCxnSpPr/>
          <p:nvPr/>
        </p:nvCxnSpPr>
        <p:spPr>
          <a:xfrm flipV="1">
            <a:off x="7208923" y="2588438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0" name="Straight Arrow Connector 140"/>
          <p:cNvCxnSpPr/>
          <p:nvPr/>
        </p:nvCxnSpPr>
        <p:spPr>
          <a:xfrm flipV="1">
            <a:off x="4317162" y="3676413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1" name="TextBox 177"/>
          <p:cNvSpPr txBox="1"/>
          <p:nvPr/>
        </p:nvSpPr>
        <p:spPr>
          <a:xfrm>
            <a:off x="4136668" y="3709350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2" name="Straight Arrow Connector 140"/>
          <p:cNvCxnSpPr/>
          <p:nvPr/>
        </p:nvCxnSpPr>
        <p:spPr>
          <a:xfrm flipV="1">
            <a:off x="5751526" y="3853042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3" name="TextBox 177"/>
          <p:cNvSpPr txBox="1"/>
          <p:nvPr/>
        </p:nvSpPr>
        <p:spPr>
          <a:xfrm>
            <a:off x="5571032" y="3885979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4" name="Straight Arrow Connector 140"/>
          <p:cNvCxnSpPr/>
          <p:nvPr/>
        </p:nvCxnSpPr>
        <p:spPr>
          <a:xfrm flipV="1">
            <a:off x="6650006" y="3853047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5" name="TextBox 177"/>
          <p:cNvSpPr txBox="1"/>
          <p:nvPr/>
        </p:nvSpPr>
        <p:spPr>
          <a:xfrm>
            <a:off x="6469512" y="3885984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6" name="Straight Arrow Connector 140"/>
          <p:cNvCxnSpPr/>
          <p:nvPr/>
        </p:nvCxnSpPr>
        <p:spPr>
          <a:xfrm flipV="1">
            <a:off x="7069203" y="3846419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7" name="TextBox 177"/>
          <p:cNvSpPr txBox="1"/>
          <p:nvPr/>
        </p:nvSpPr>
        <p:spPr>
          <a:xfrm>
            <a:off x="6888709" y="3879356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6" name="Straight Arrow Connector 70"/>
          <p:cNvCxnSpPr/>
          <p:nvPr/>
        </p:nvCxnSpPr>
        <p:spPr>
          <a:xfrm flipV="1">
            <a:off x="6588224" y="2153829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45" name="Rectangle 92"/>
          <p:cNvSpPr/>
          <p:nvPr/>
        </p:nvSpPr>
        <p:spPr>
          <a:xfrm>
            <a:off x="5863494" y="4198805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 </a:t>
            </a: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Gray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47" name="Straight Arrow Connector 158"/>
          <p:cNvCxnSpPr/>
          <p:nvPr/>
        </p:nvCxnSpPr>
        <p:spPr>
          <a:xfrm>
            <a:off x="5545424" y="4279323"/>
            <a:ext cx="32219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0" name="TextBox 245"/>
          <p:cNvSpPr txBox="1"/>
          <p:nvPr/>
        </p:nvSpPr>
        <p:spPr>
          <a:xfrm>
            <a:off x="6194163" y="3937196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</p:txBody>
      </p:sp>
      <p:cxnSp>
        <p:nvCxnSpPr>
          <p:cNvPr id="351" name="Straight Connector 1086"/>
          <p:cNvCxnSpPr/>
          <p:nvPr/>
        </p:nvCxnSpPr>
        <p:spPr>
          <a:xfrm flipV="1">
            <a:off x="6404977" y="4024750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52" name="Straight Arrow Connector 140"/>
          <p:cNvCxnSpPr/>
          <p:nvPr/>
        </p:nvCxnSpPr>
        <p:spPr>
          <a:xfrm rot="5400000" flipV="1">
            <a:off x="5794740" y="4457901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3" name="TextBox 177"/>
          <p:cNvSpPr txBox="1"/>
          <p:nvPr/>
        </p:nvSpPr>
        <p:spPr>
          <a:xfrm>
            <a:off x="5448072" y="437914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235</Words>
  <Application>Microsoft Office PowerPoint</Application>
  <PresentationFormat>On-screen Show (4:3)</PresentationFormat>
  <Paragraphs>138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Fernández Molanes</dc:creator>
  <cp:lastModifiedBy>Roberto Fernández Molanes</cp:lastModifiedBy>
  <cp:revision>35</cp:revision>
  <dcterms:created xsi:type="dcterms:W3CDTF">2017-02-14T18:55:31Z</dcterms:created>
  <dcterms:modified xsi:type="dcterms:W3CDTF">2018-02-04T01:03:52Z</dcterms:modified>
</cp:coreProperties>
</file>