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9006" y="9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512062-9D2D-4A41-B732-10B0699BFABE}" type="datetime1">
              <a:rPr lang="es-ES"/>
              <a:pPr lvl="0"/>
              <a:t>06/02/2018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13A36C-2FE9-4F7D-AD6C-00CF56EC141F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0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6708A4-9768-4FA6-BE54-A36C7B42000B}" type="datetime1">
              <a:rPr lang="es-ES"/>
              <a:pPr lvl="0"/>
              <a:t>06/02/2018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DEFD71-1997-461B-B4DC-F6C0737E8D81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40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3FC16E-FF57-4C5B-819D-FC9F2EE024D6}" type="datetime1">
              <a:rPr lang="es-ES"/>
              <a:pPr lvl="0"/>
              <a:t>06/02/2018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9F5936-0A67-4AAC-A916-3B112528A10A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89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CBEAFA-9DFD-4EA5-AC7D-7975012BFB42}" type="datetime1">
              <a:rPr lang="es-ES"/>
              <a:pPr lvl="0"/>
              <a:t>06/02/2018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E38332-F798-48AC-AB8A-8AC5D9BAC2CE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9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04878C-E465-4B3A-A837-2B516E341B49}" type="datetime1">
              <a:rPr lang="es-ES"/>
              <a:pPr lvl="0"/>
              <a:t>06/02/2018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1253D8-4F07-4D21-8497-C22CB948937F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08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874F89-F7AD-4988-BFA8-3B88B45F8E26}" type="datetime1">
              <a:rPr lang="es-ES"/>
              <a:pPr lvl="0"/>
              <a:t>06/02/2018</a:t>
            </a:fld>
            <a:endParaRPr lang="es-E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E45B8C-3B13-4AEC-97CC-D5D73C5B49BD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4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828D44-F66E-4FF5-9F51-AD545ABDDD50}" type="datetime1">
              <a:rPr lang="es-ES"/>
              <a:pPr lvl="0"/>
              <a:t>06/02/2018</a:t>
            </a:fld>
            <a:endParaRPr lang="es-E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2E811E-F017-437D-88C2-5CB612153AAC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31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A439F4-33A6-4D12-8F28-DC3D8BEAE60C}" type="datetime1">
              <a:rPr lang="es-ES"/>
              <a:pPr lvl="0"/>
              <a:t>06/02/2018</a:t>
            </a:fld>
            <a:endParaRPr lang="es-E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9C5DBA-A7F4-4ABD-BC37-9C0D4C566492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56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14AA68-DF44-4F57-9A5A-963D7F3B65CA}" type="datetime1">
              <a:rPr lang="es-ES"/>
              <a:pPr lvl="0"/>
              <a:t>06/02/2018</a:t>
            </a:fld>
            <a:endParaRPr lang="es-E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98F06E-301F-473A-9D01-0AE88F7B80E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03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ECBBA7-0B34-4824-9FCA-21C67B4270A8}" type="datetime1">
              <a:rPr lang="es-ES"/>
              <a:pPr lvl="0"/>
              <a:t>06/02/2018</a:t>
            </a:fld>
            <a:endParaRPr lang="es-E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397154-7239-441A-8F69-3745104BD340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544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5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792288" y="5367335"/>
            <a:ext cx="5486400" cy="8048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6F2E0F-741B-40E6-97DD-8EDAEE10536B}" type="datetime1">
              <a:rPr lang="es-ES"/>
              <a:pPr lvl="0"/>
              <a:t>06/02/2018</a:t>
            </a:fld>
            <a:endParaRPr lang="es-E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D591F2-ADE7-4A68-8658-5CB49CD78AF7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55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4762EBF-34CD-4933-BF72-36A3CB2A6772}" type="datetime1">
              <a:rPr lang="es-ES"/>
              <a:pPr lvl="0"/>
              <a:t>06/02/2018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4203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C9614E4-57D1-49A6-A5A6-A6C074EF6530}" type="slidenum"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</p:titleStyle>
    <p:bodyStyle>
      <a:lvl1pPr marL="342900" marR="0" lvl="0" indent="-342900" algn="l" defTabSz="914400" rtl="0" fontAlgn="auto" hangingPunct="1">
        <a:lnSpc>
          <a:spcPct val="100000"/>
        </a:lnSpc>
        <a:spcBef>
          <a:spcPts val="800"/>
        </a:spcBef>
        <a:spcAft>
          <a:spcPts val="0"/>
        </a:spcAft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742950" marR="0" lvl="1" indent="-285750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100000"/>
        <a:buFont typeface="Arial" pitchFamily="34"/>
        <a:buChar char="–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»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762009" y="275691"/>
            <a:ext cx="8072629" cy="6321658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0000"/>
              </a:solidFill>
              <a:uFillTx/>
              <a:latin typeface="Calibri"/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1757179" y="341663"/>
            <a:ext cx="6261719" cy="5899836"/>
          </a:xfrm>
          <a:prstGeom prst="rect">
            <a:avLst/>
          </a:prstGeom>
          <a:solidFill>
            <a:srgbClr val="F79646"/>
          </a:solidFill>
          <a:ln w="25402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extBox 177"/>
          <p:cNvSpPr txBox="1"/>
          <p:nvPr/>
        </p:nvSpPr>
        <p:spPr>
          <a:xfrm rot="16200000">
            <a:off x="2594511" y="3282007"/>
            <a:ext cx="677945" cy="246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clk_191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4018" y="189235"/>
            <a:ext cx="978151" cy="36933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DE1-SoC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7266643" y="2582797"/>
            <a:ext cx="740908" cy="369332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Calibri"/>
              </a:rPr>
              <a:t>FPGA </a:t>
            </a: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2067" y="342116"/>
            <a:ext cx="6261719" cy="2118756"/>
          </a:xfrm>
          <a:prstGeom prst="rect">
            <a:avLst/>
          </a:prstGeom>
          <a:solidFill>
            <a:srgbClr val="D9D9D9"/>
          </a:solidFill>
          <a:ln w="25402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dirty="0">
                <a:solidFill>
                  <a:srgbClr val="000000"/>
                </a:solidFill>
              </a:rPr>
              <a:t>64bit AXI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418371" y="313977"/>
            <a:ext cx="553358" cy="36933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HPS</a:t>
            </a:r>
          </a:p>
        </p:txBody>
      </p:sp>
      <p:sp>
        <p:nvSpPr>
          <p:cNvPr id="9" name="Rectangle 9"/>
          <p:cNvSpPr/>
          <p:nvPr/>
        </p:nvSpPr>
        <p:spPr>
          <a:xfrm>
            <a:off x="6415599" y="664017"/>
            <a:ext cx="1439704" cy="1203414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Rectangle 11"/>
          <p:cNvSpPr/>
          <p:nvPr/>
        </p:nvSpPr>
        <p:spPr>
          <a:xfrm>
            <a:off x="2324194" y="2685419"/>
            <a:ext cx="736896" cy="436287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PLL VGA clocks</a:t>
            </a:r>
          </a:p>
        </p:txBody>
      </p:sp>
      <p:sp>
        <p:nvSpPr>
          <p:cNvPr id="11" name="Rectangle 13"/>
          <p:cNvSpPr/>
          <p:nvPr/>
        </p:nvSpPr>
        <p:spPr>
          <a:xfrm>
            <a:off x="1030739" y="2620981"/>
            <a:ext cx="648071" cy="519991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50MHz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OSC</a:t>
            </a:r>
          </a:p>
        </p:txBody>
      </p:sp>
      <p:sp>
        <p:nvSpPr>
          <p:cNvPr id="12" name="Rectangle 92"/>
          <p:cNvSpPr/>
          <p:nvPr/>
        </p:nvSpPr>
        <p:spPr>
          <a:xfrm>
            <a:off x="2287829" y="4727237"/>
            <a:ext cx="701179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Camera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Capture</a:t>
            </a:r>
          </a:p>
        </p:txBody>
      </p:sp>
      <p:cxnSp>
        <p:nvCxnSpPr>
          <p:cNvPr id="13" name="Straight Arrow Connector 93"/>
          <p:cNvCxnSpPr/>
          <p:nvPr/>
        </p:nvCxnSpPr>
        <p:spPr>
          <a:xfrm>
            <a:off x="1231285" y="4939049"/>
            <a:ext cx="1056543" cy="7457"/>
          </a:xfrm>
          <a:prstGeom prst="straightConnector1">
            <a:avLst/>
          </a:prstGeom>
          <a:noFill/>
          <a:ln w="19046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4" name="Straight Connector 136"/>
          <p:cNvCxnSpPr/>
          <p:nvPr/>
        </p:nvCxnSpPr>
        <p:spPr>
          <a:xfrm>
            <a:off x="3272737" y="2960714"/>
            <a:ext cx="1701306" cy="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15" name="Straight Arrow Connector 140"/>
          <p:cNvCxnSpPr>
            <a:stCxn id="11" idx="3"/>
          </p:cNvCxnSpPr>
          <p:nvPr/>
        </p:nvCxnSpPr>
        <p:spPr>
          <a:xfrm>
            <a:off x="1678810" y="2880972"/>
            <a:ext cx="645384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6" name="Rectangle 142"/>
          <p:cNvSpPr/>
          <p:nvPr/>
        </p:nvSpPr>
        <p:spPr>
          <a:xfrm>
            <a:off x="3000913" y="6312498"/>
            <a:ext cx="1159474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SDRAM </a:t>
            </a:r>
            <a:r>
              <a:rPr lang="es-ES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64MB</a:t>
            </a: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7" name="Straight Arrow Connector 155"/>
          <p:cNvCxnSpPr/>
          <p:nvPr/>
        </p:nvCxnSpPr>
        <p:spPr>
          <a:xfrm>
            <a:off x="2841342" y="3121706"/>
            <a:ext cx="0" cy="833864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8" name="Straight Arrow Connector 158"/>
          <p:cNvCxnSpPr/>
          <p:nvPr/>
        </p:nvCxnSpPr>
        <p:spPr>
          <a:xfrm>
            <a:off x="4767771" y="2599611"/>
            <a:ext cx="0" cy="365334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0" name="Rectangle 236"/>
          <p:cNvSpPr/>
          <p:nvPr/>
        </p:nvSpPr>
        <p:spPr>
          <a:xfrm>
            <a:off x="192380" y="3808613"/>
            <a:ext cx="1139260" cy="1421206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TRDB-D5M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5Mpix camera</a:t>
            </a:r>
          </a:p>
        </p:txBody>
      </p:sp>
      <p:cxnSp>
        <p:nvCxnSpPr>
          <p:cNvPr id="21" name="Straight Arrow Connector 238"/>
          <p:cNvCxnSpPr>
            <a:stCxn id="198" idx="3"/>
            <a:endCxn id="202" idx="1"/>
          </p:cNvCxnSpPr>
          <p:nvPr/>
        </p:nvCxnSpPr>
        <p:spPr>
          <a:xfrm flipV="1">
            <a:off x="7944866" y="5818948"/>
            <a:ext cx="167517" cy="1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2" name="Straight Connector 1086"/>
          <p:cNvCxnSpPr/>
          <p:nvPr/>
        </p:nvCxnSpPr>
        <p:spPr>
          <a:xfrm flipV="1">
            <a:off x="1946399" y="4910776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23" name="TextBox 245"/>
          <p:cNvSpPr txBox="1"/>
          <p:nvPr/>
        </p:nvSpPr>
        <p:spPr>
          <a:xfrm>
            <a:off x="1785212" y="4925822"/>
            <a:ext cx="328937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12</a:t>
            </a:r>
          </a:p>
        </p:txBody>
      </p:sp>
      <p:sp>
        <p:nvSpPr>
          <p:cNvPr id="24" name="Rectangle 13"/>
          <p:cNvSpPr/>
          <p:nvPr/>
        </p:nvSpPr>
        <p:spPr>
          <a:xfrm>
            <a:off x="8105190" y="1809640"/>
            <a:ext cx="648071" cy="519991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SDRAM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1GB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" name="Rectangle 9"/>
          <p:cNvSpPr/>
          <p:nvPr/>
        </p:nvSpPr>
        <p:spPr>
          <a:xfrm>
            <a:off x="6209750" y="1979940"/>
            <a:ext cx="1507573" cy="179392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SDRAM </a:t>
            </a:r>
            <a:r>
              <a:rPr lang="es-ES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Controller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6" name="67 Conector recto de flecha"/>
          <p:cNvCxnSpPr>
            <a:stCxn id="24" idx="1"/>
            <a:endCxn id="25" idx="3"/>
          </p:cNvCxnSpPr>
          <p:nvPr/>
        </p:nvCxnSpPr>
        <p:spPr>
          <a:xfrm flipH="1">
            <a:off x="7717323" y="2069636"/>
            <a:ext cx="387867" cy="0"/>
          </a:xfrm>
          <a:prstGeom prst="straightConnector1">
            <a:avLst/>
          </a:prstGeom>
          <a:noFill/>
          <a:ln w="38103">
            <a:solidFill>
              <a:srgbClr val="000000"/>
            </a:solidFill>
            <a:prstDash val="solid"/>
          </a:ln>
        </p:spPr>
      </p:cxnSp>
      <p:sp>
        <p:nvSpPr>
          <p:cNvPr id="27" name="Rectangle 9"/>
          <p:cNvSpPr/>
          <p:nvPr/>
        </p:nvSpPr>
        <p:spPr>
          <a:xfrm>
            <a:off x="3394508" y="436852"/>
            <a:ext cx="1999793" cy="1658657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8" name="21 Rectángulo"/>
          <p:cNvSpPr/>
          <p:nvPr/>
        </p:nvSpPr>
        <p:spPr>
          <a:xfrm>
            <a:off x="6490442" y="1624677"/>
            <a:ext cx="1249353" cy="195507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L2 cache 512KB</a:t>
            </a:r>
          </a:p>
        </p:txBody>
      </p:sp>
      <p:sp>
        <p:nvSpPr>
          <p:cNvPr id="29" name="122 Rectángulo"/>
          <p:cNvSpPr/>
          <p:nvPr/>
        </p:nvSpPr>
        <p:spPr>
          <a:xfrm>
            <a:off x="6464172" y="827348"/>
            <a:ext cx="673556" cy="481111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CPU0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L1 cache 32kB</a:t>
            </a:r>
          </a:p>
        </p:txBody>
      </p:sp>
      <p:sp>
        <p:nvSpPr>
          <p:cNvPr id="30" name="59 Rectángulo"/>
          <p:cNvSpPr/>
          <p:nvPr/>
        </p:nvSpPr>
        <p:spPr>
          <a:xfrm>
            <a:off x="7242299" y="1308450"/>
            <a:ext cx="567897" cy="170151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ACP</a:t>
            </a:r>
          </a:p>
        </p:txBody>
      </p:sp>
      <p:sp>
        <p:nvSpPr>
          <p:cNvPr id="31" name="60 Rectángulo"/>
          <p:cNvSpPr/>
          <p:nvPr/>
        </p:nvSpPr>
        <p:spPr>
          <a:xfrm>
            <a:off x="6464172" y="1311157"/>
            <a:ext cx="778126" cy="167444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SCU</a:t>
            </a:r>
          </a:p>
        </p:txBody>
      </p:sp>
      <p:sp>
        <p:nvSpPr>
          <p:cNvPr id="32" name="TextBox 138"/>
          <p:cNvSpPr txBox="1"/>
          <p:nvPr/>
        </p:nvSpPr>
        <p:spPr>
          <a:xfrm>
            <a:off x="6529615" y="619212"/>
            <a:ext cx="1160282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MPU: Dual Cortex A9</a:t>
            </a:r>
          </a:p>
        </p:txBody>
      </p:sp>
      <p:sp>
        <p:nvSpPr>
          <p:cNvPr id="33" name="122 Rectángulo"/>
          <p:cNvSpPr/>
          <p:nvPr/>
        </p:nvSpPr>
        <p:spPr>
          <a:xfrm>
            <a:off x="7136640" y="830045"/>
            <a:ext cx="673556" cy="481111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CPU0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L1 cache 32kB</a:t>
            </a:r>
          </a:p>
        </p:txBody>
      </p:sp>
      <p:cxnSp>
        <p:nvCxnSpPr>
          <p:cNvPr id="34" name="Straight Arrow Connector 70"/>
          <p:cNvCxnSpPr/>
          <p:nvPr/>
        </p:nvCxnSpPr>
        <p:spPr>
          <a:xfrm>
            <a:off x="7112152" y="1481701"/>
            <a:ext cx="0" cy="15395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5" name="Rectangle 9"/>
          <p:cNvSpPr/>
          <p:nvPr/>
        </p:nvSpPr>
        <p:spPr>
          <a:xfrm>
            <a:off x="1974702" y="567675"/>
            <a:ext cx="1111856" cy="770418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HPS peripherals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(USB, Ethernet, Timers, UART, etc.)</a:t>
            </a:r>
            <a:endParaRPr lang="es-ES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6" name="21 Rectángulo"/>
          <p:cNvSpPr/>
          <p:nvPr/>
        </p:nvSpPr>
        <p:spPr>
          <a:xfrm>
            <a:off x="4451621" y="1177417"/>
            <a:ext cx="802456" cy="844768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L3 Main switch</a:t>
            </a:r>
          </a:p>
        </p:txBody>
      </p:sp>
      <p:sp>
        <p:nvSpPr>
          <p:cNvPr id="37" name="21 Rectángulo"/>
          <p:cNvSpPr/>
          <p:nvPr/>
        </p:nvSpPr>
        <p:spPr>
          <a:xfrm>
            <a:off x="3503253" y="1005180"/>
            <a:ext cx="801663" cy="584502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L3 master peripheral switch</a:t>
            </a:r>
          </a:p>
        </p:txBody>
      </p:sp>
      <p:sp>
        <p:nvSpPr>
          <p:cNvPr id="38" name="21 Rectángulo"/>
          <p:cNvSpPr/>
          <p:nvPr/>
        </p:nvSpPr>
        <p:spPr>
          <a:xfrm>
            <a:off x="4438592" y="524060"/>
            <a:ext cx="815485" cy="523969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L3 slave peripheral switch</a:t>
            </a:r>
          </a:p>
        </p:txBody>
      </p:sp>
      <p:cxnSp>
        <p:nvCxnSpPr>
          <p:cNvPr id="40" name="Straight Arrow Connector 70"/>
          <p:cNvCxnSpPr>
            <a:stCxn id="28" idx="2"/>
          </p:cNvCxnSpPr>
          <p:nvPr/>
        </p:nvCxnSpPr>
        <p:spPr>
          <a:xfrm>
            <a:off x="7115119" y="1820184"/>
            <a:ext cx="0" cy="159756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41" name="Rectangle 9"/>
          <p:cNvSpPr/>
          <p:nvPr/>
        </p:nvSpPr>
        <p:spPr>
          <a:xfrm>
            <a:off x="5536362" y="664017"/>
            <a:ext cx="783796" cy="456669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DMA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Controller</a:t>
            </a:r>
            <a:endParaRPr lang="es-ES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42" name="Straight Arrow Connector 116"/>
          <p:cNvCxnSpPr/>
          <p:nvPr/>
        </p:nvCxnSpPr>
        <p:spPr>
          <a:xfrm flipH="1" flipV="1">
            <a:off x="3085433" y="711450"/>
            <a:ext cx="1353159" cy="3445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45" name="Straight Arrow Connector 116"/>
          <p:cNvCxnSpPr/>
          <p:nvPr/>
        </p:nvCxnSpPr>
        <p:spPr>
          <a:xfrm flipH="1" flipV="1">
            <a:off x="3207690" y="895488"/>
            <a:ext cx="1231181" cy="545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46" name="21 Rectángulo"/>
          <p:cNvSpPr/>
          <p:nvPr/>
        </p:nvSpPr>
        <p:spPr>
          <a:xfrm>
            <a:off x="6919246" y="2281145"/>
            <a:ext cx="972281" cy="307293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FPGA-SDRAM </a:t>
            </a: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bridge 0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47" name="Straight Arrow Connector 70"/>
          <p:cNvCxnSpPr/>
          <p:nvPr/>
        </p:nvCxnSpPr>
        <p:spPr>
          <a:xfrm flipV="1">
            <a:off x="7417256" y="2147991"/>
            <a:ext cx="0" cy="12419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48" name="21 Rectángulo"/>
          <p:cNvSpPr/>
          <p:nvPr/>
        </p:nvSpPr>
        <p:spPr>
          <a:xfrm>
            <a:off x="2725506" y="2286420"/>
            <a:ext cx="1216646" cy="322918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Lightweight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HPS-FPGA</a:t>
            </a:r>
            <a:r>
              <a:rPr lang="es-ES" sz="1100" b="0" i="0" u="none" strike="noStrike" kern="1200" cap="none" spc="0" dirty="0" smtClean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Bridge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49" name="Straight Arrow Connector 70"/>
          <p:cNvCxnSpPr/>
          <p:nvPr/>
        </p:nvCxnSpPr>
        <p:spPr>
          <a:xfrm>
            <a:off x="3207690" y="892351"/>
            <a:ext cx="0" cy="139406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50" name="118 CuadroTexto"/>
          <p:cNvSpPr txBox="1"/>
          <p:nvPr/>
        </p:nvSpPr>
        <p:spPr>
          <a:xfrm>
            <a:off x="3212147" y="2102366"/>
            <a:ext cx="582211" cy="21544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32bit </a:t>
            </a:r>
            <a:r>
              <a:rPr lang="es-ES" sz="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AXI </a:t>
            </a:r>
            <a:endParaRPr lang="es-ES" sz="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51" name="Straight Arrow Connector 116"/>
          <p:cNvCxnSpPr/>
          <p:nvPr/>
        </p:nvCxnSpPr>
        <p:spPr>
          <a:xfrm>
            <a:off x="5259939" y="865656"/>
            <a:ext cx="285485" cy="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52" name="Rectangle 87"/>
          <p:cNvSpPr/>
          <p:nvPr/>
        </p:nvSpPr>
        <p:spPr>
          <a:xfrm>
            <a:off x="852604" y="416866"/>
            <a:ext cx="740078" cy="366445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PHYS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Ethernet</a:t>
            </a:r>
          </a:p>
        </p:txBody>
      </p:sp>
      <p:cxnSp>
        <p:nvCxnSpPr>
          <p:cNvPr id="53" name="Straight Arrow Connector 116"/>
          <p:cNvCxnSpPr/>
          <p:nvPr/>
        </p:nvCxnSpPr>
        <p:spPr>
          <a:xfrm>
            <a:off x="3088459" y="1289154"/>
            <a:ext cx="424756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54" name="Straight Arrow Connector 116"/>
          <p:cNvCxnSpPr/>
          <p:nvPr/>
        </p:nvCxnSpPr>
        <p:spPr>
          <a:xfrm flipH="1" flipV="1">
            <a:off x="5274578" y="1722430"/>
            <a:ext cx="1216672" cy="750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55" name="Straight Arrow Connector 116"/>
          <p:cNvCxnSpPr/>
          <p:nvPr/>
        </p:nvCxnSpPr>
        <p:spPr>
          <a:xfrm>
            <a:off x="4317166" y="1254337"/>
            <a:ext cx="129598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56" name="Straight Arrow Connector 70"/>
          <p:cNvCxnSpPr/>
          <p:nvPr/>
        </p:nvCxnSpPr>
        <p:spPr>
          <a:xfrm>
            <a:off x="4579324" y="2022031"/>
            <a:ext cx="0" cy="2643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57" name="21 Rectángulo"/>
          <p:cNvSpPr/>
          <p:nvPr/>
        </p:nvSpPr>
        <p:spPr>
          <a:xfrm>
            <a:off x="4034768" y="2285707"/>
            <a:ext cx="824999" cy="313904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HPS-FPGA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Bridge</a:t>
            </a:r>
          </a:p>
        </p:txBody>
      </p:sp>
      <p:sp>
        <p:nvSpPr>
          <p:cNvPr id="58" name="21 Rectángulo"/>
          <p:cNvSpPr/>
          <p:nvPr/>
        </p:nvSpPr>
        <p:spPr>
          <a:xfrm>
            <a:off x="4967642" y="2285707"/>
            <a:ext cx="824999" cy="313904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FPGA-HPS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Bridge</a:t>
            </a:r>
          </a:p>
        </p:txBody>
      </p:sp>
      <p:cxnSp>
        <p:nvCxnSpPr>
          <p:cNvPr id="59" name="Straight Arrow Connector 70"/>
          <p:cNvCxnSpPr/>
          <p:nvPr/>
        </p:nvCxnSpPr>
        <p:spPr>
          <a:xfrm flipV="1">
            <a:off x="5175713" y="2013633"/>
            <a:ext cx="0" cy="2643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60" name="Rectangle 9"/>
          <p:cNvSpPr/>
          <p:nvPr/>
        </p:nvSpPr>
        <p:spPr>
          <a:xfrm>
            <a:off x="1992949" y="1485706"/>
            <a:ext cx="912955" cy="244227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Boot ROM</a:t>
            </a:r>
          </a:p>
        </p:txBody>
      </p:sp>
      <p:sp>
        <p:nvSpPr>
          <p:cNvPr id="61" name="Rectangle 9"/>
          <p:cNvSpPr/>
          <p:nvPr/>
        </p:nvSpPr>
        <p:spPr>
          <a:xfrm>
            <a:off x="1992949" y="1828317"/>
            <a:ext cx="912955" cy="328635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On</a:t>
            </a:r>
            <a:r>
              <a:rPr lang="es-ES" sz="11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-chip RAM 64kB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2" name="Straight Arrow Connector 70"/>
          <p:cNvCxnSpPr/>
          <p:nvPr/>
        </p:nvCxnSpPr>
        <p:spPr>
          <a:xfrm flipH="1">
            <a:off x="2909454" y="1664502"/>
            <a:ext cx="1545717" cy="801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63" name="Straight Arrow Connector 70"/>
          <p:cNvCxnSpPr/>
          <p:nvPr/>
        </p:nvCxnSpPr>
        <p:spPr>
          <a:xfrm flipV="1">
            <a:off x="5259939" y="1393525"/>
            <a:ext cx="1215351" cy="333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64" name="114 CuadroTexto"/>
          <p:cNvSpPr txBox="1"/>
          <p:nvPr/>
        </p:nvSpPr>
        <p:spPr>
          <a:xfrm>
            <a:off x="6332202" y="2577697"/>
            <a:ext cx="784189" cy="21544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128 bit </a:t>
            </a:r>
            <a:r>
              <a:rPr lang="es-ES" sz="8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Avalon</a:t>
            </a:r>
            <a:endParaRPr lang="es-ES" sz="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6" name="118 CuadroTexto"/>
          <p:cNvSpPr txBox="1"/>
          <p:nvPr/>
        </p:nvSpPr>
        <p:spPr>
          <a:xfrm>
            <a:off x="5576701" y="1563433"/>
            <a:ext cx="559768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64bit AXI</a:t>
            </a:r>
          </a:p>
        </p:txBody>
      </p:sp>
      <p:sp>
        <p:nvSpPr>
          <p:cNvPr id="67" name="Rectangle 13"/>
          <p:cNvSpPr/>
          <p:nvPr/>
        </p:nvSpPr>
        <p:spPr>
          <a:xfrm>
            <a:off x="8100395" y="787496"/>
            <a:ext cx="648071" cy="519991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25MHz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OSC</a:t>
            </a:r>
          </a:p>
        </p:txBody>
      </p:sp>
      <p:cxnSp>
        <p:nvCxnSpPr>
          <p:cNvPr id="68" name="Straight Arrow Connector 140"/>
          <p:cNvCxnSpPr/>
          <p:nvPr/>
        </p:nvCxnSpPr>
        <p:spPr>
          <a:xfrm flipH="1">
            <a:off x="7864589" y="1076465"/>
            <a:ext cx="245399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70" name="Rectangle 17"/>
          <p:cNvSpPr/>
          <p:nvPr/>
        </p:nvSpPr>
        <p:spPr>
          <a:xfrm>
            <a:off x="3085433" y="3188813"/>
            <a:ext cx="662828" cy="373413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Avalon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Camera</a:t>
            </a:r>
            <a:endParaRPr lang="es-ES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1" name="TextBox 177"/>
          <p:cNvSpPr txBox="1"/>
          <p:nvPr/>
        </p:nvSpPr>
        <p:spPr>
          <a:xfrm>
            <a:off x="1677439" y="2652528"/>
            <a:ext cx="724881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CLOCK_50</a:t>
            </a:r>
            <a:endParaRPr lang="es-ES" sz="1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72" name="Straight Arrow Connector 158"/>
          <p:cNvCxnSpPr/>
          <p:nvPr/>
        </p:nvCxnSpPr>
        <p:spPr>
          <a:xfrm>
            <a:off x="3316503" y="2960714"/>
            <a:ext cx="0" cy="23485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73" name="Straight Connector 136"/>
          <p:cNvCxnSpPr/>
          <p:nvPr/>
        </p:nvCxnSpPr>
        <p:spPr>
          <a:xfrm>
            <a:off x="5406515" y="3038961"/>
            <a:ext cx="1830202" cy="6932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74" name="Straight Arrow Connector 158"/>
          <p:cNvCxnSpPr/>
          <p:nvPr/>
        </p:nvCxnSpPr>
        <p:spPr>
          <a:xfrm flipV="1">
            <a:off x="5406515" y="2590347"/>
            <a:ext cx="0" cy="448614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75" name="Rectangle 11"/>
          <p:cNvSpPr/>
          <p:nvPr/>
        </p:nvSpPr>
        <p:spPr>
          <a:xfrm>
            <a:off x="1818631" y="3164479"/>
            <a:ext cx="736896" cy="530791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PLL camera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clocks</a:t>
            </a:r>
          </a:p>
        </p:txBody>
      </p:sp>
      <p:cxnSp>
        <p:nvCxnSpPr>
          <p:cNvPr id="76" name="Straight Arrow Connector 140"/>
          <p:cNvCxnSpPr/>
          <p:nvPr/>
        </p:nvCxnSpPr>
        <p:spPr>
          <a:xfrm flipV="1">
            <a:off x="4568900" y="2599136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80" name="Straight Arrow Connector 155"/>
          <p:cNvCxnSpPr/>
          <p:nvPr/>
        </p:nvCxnSpPr>
        <p:spPr>
          <a:xfrm>
            <a:off x="1907704" y="2880976"/>
            <a:ext cx="0" cy="27496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82" name="Rectangle 308"/>
          <p:cNvSpPr/>
          <p:nvPr/>
        </p:nvSpPr>
        <p:spPr>
          <a:xfrm>
            <a:off x="1742162" y="350548"/>
            <a:ext cx="6284415" cy="3528870"/>
          </a:xfrm>
          <a:prstGeom prst="rect">
            <a:avLst/>
          </a:prstGeom>
          <a:noFill/>
          <a:ln w="25402">
            <a:solidFill>
              <a:srgbClr val="FFFF00"/>
            </a:solidFill>
            <a:custDash>
              <a:ds d="100000" sp="100000"/>
            </a:custDash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uFillTx/>
              <a:latin typeface="Calibri"/>
            </a:endParaRPr>
          </a:p>
        </p:txBody>
      </p:sp>
      <p:sp>
        <p:nvSpPr>
          <p:cNvPr id="83" name="TextBox 309"/>
          <p:cNvSpPr txBox="1"/>
          <p:nvPr/>
        </p:nvSpPr>
        <p:spPr>
          <a:xfrm>
            <a:off x="7994589" y="3343211"/>
            <a:ext cx="861133" cy="64633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 smtClean="0">
                <a:solidFill>
                  <a:srgbClr val="FFFF00"/>
                </a:solidFill>
                <a:uFillTx/>
                <a:latin typeface="Calibri"/>
              </a:rPr>
              <a:t>Qsys</a:t>
            </a:r>
            <a:endParaRPr lang="es-ES" sz="1800" b="0" i="0" u="none" strike="noStrike" kern="1200" cap="none" spc="0" baseline="0" dirty="0" smtClean="0">
              <a:solidFill>
                <a:srgbClr val="FFFF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 err="1" smtClean="0">
                <a:solidFill>
                  <a:srgbClr val="FFFF00"/>
                </a:solidFill>
                <a:latin typeface="Calibri"/>
              </a:rPr>
              <a:t>System</a:t>
            </a:r>
            <a:endParaRPr lang="es-ES" sz="1800" b="0" i="0" u="none" strike="noStrike" kern="1200" cap="none" spc="0" baseline="0" dirty="0">
              <a:solidFill>
                <a:srgbClr val="FFFF00"/>
              </a:solidFill>
              <a:uFillTx/>
              <a:latin typeface="Calibri"/>
            </a:endParaRPr>
          </a:p>
        </p:txBody>
      </p:sp>
      <p:sp>
        <p:nvSpPr>
          <p:cNvPr id="84" name="TextBox 177"/>
          <p:cNvSpPr txBox="1"/>
          <p:nvPr/>
        </p:nvSpPr>
        <p:spPr>
          <a:xfrm rot="16200000">
            <a:off x="2495247" y="3326504"/>
            <a:ext cx="521299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clk_25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86" name="Straight Arrow Connector 155"/>
          <p:cNvCxnSpPr/>
          <p:nvPr/>
        </p:nvCxnSpPr>
        <p:spPr>
          <a:xfrm>
            <a:off x="2679857" y="3129126"/>
            <a:ext cx="567" cy="826444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89" name="TextBox 177"/>
          <p:cNvSpPr txBox="1"/>
          <p:nvPr/>
        </p:nvSpPr>
        <p:spPr>
          <a:xfrm>
            <a:off x="1838211" y="3669870"/>
            <a:ext cx="521299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clk_24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91" name="Straight Arrow Connector 155"/>
          <p:cNvCxnSpPr/>
          <p:nvPr/>
        </p:nvCxnSpPr>
        <p:spPr>
          <a:xfrm flipH="1" flipV="1">
            <a:off x="1325404" y="3920846"/>
            <a:ext cx="584217" cy="310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2" name="TextBox 177"/>
          <p:cNvSpPr txBox="1"/>
          <p:nvPr/>
        </p:nvSpPr>
        <p:spPr>
          <a:xfrm>
            <a:off x="1728618" y="4552468"/>
            <a:ext cx="657554" cy="40011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ccd_data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_raw</a:t>
            </a:r>
            <a:endParaRPr lang="es-ES" sz="1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3" name="TextBox 177"/>
          <p:cNvSpPr txBox="1"/>
          <p:nvPr/>
        </p:nvSpPr>
        <p:spPr>
          <a:xfrm>
            <a:off x="2927102" y="4925536"/>
            <a:ext cx="718462" cy="40011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ccd_data</a:t>
            </a:r>
            <a:endParaRPr lang="es-ES" sz="10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_</a:t>
            </a:r>
            <a:r>
              <a:rPr lang="es-ES" sz="10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captured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2998705" y="4942287"/>
            <a:ext cx="553007" cy="174"/>
          </a:xfrm>
          <a:prstGeom prst="straightConnector1">
            <a:avLst/>
          </a:prstGeom>
          <a:noFill/>
          <a:ln w="19046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95" name="Straight Connector 1086"/>
          <p:cNvCxnSpPr/>
          <p:nvPr/>
        </p:nvCxnSpPr>
        <p:spPr>
          <a:xfrm flipV="1">
            <a:off x="3210991" y="4910776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96" name="TextBox 245"/>
          <p:cNvSpPr txBox="1"/>
          <p:nvPr/>
        </p:nvSpPr>
        <p:spPr>
          <a:xfrm>
            <a:off x="3136368" y="4697419"/>
            <a:ext cx="328937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12</a:t>
            </a:r>
          </a:p>
        </p:txBody>
      </p:sp>
      <p:sp>
        <p:nvSpPr>
          <p:cNvPr id="97" name="Rectangle 92"/>
          <p:cNvSpPr/>
          <p:nvPr/>
        </p:nvSpPr>
        <p:spPr>
          <a:xfrm>
            <a:off x="3553920" y="4752525"/>
            <a:ext cx="683971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Raw to RGB</a:t>
            </a:r>
          </a:p>
        </p:txBody>
      </p:sp>
      <p:sp>
        <p:nvSpPr>
          <p:cNvPr id="102" name="Rectangle 92"/>
          <p:cNvSpPr/>
          <p:nvPr/>
        </p:nvSpPr>
        <p:spPr>
          <a:xfrm>
            <a:off x="5201207" y="3252566"/>
            <a:ext cx="729124" cy="6084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46">
            <a:solidFill>
              <a:schemeClr val="tx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Image </a:t>
            </a: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W</a:t>
            </a: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riter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RGBGra</a:t>
            </a:r>
            <a:r>
              <a:rPr lang="es-ES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y</a:t>
            </a: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3" name="Rectangle 92"/>
          <p:cNvSpPr/>
          <p:nvPr/>
        </p:nvSpPr>
        <p:spPr>
          <a:xfrm>
            <a:off x="6050182" y="3247034"/>
            <a:ext cx="693224" cy="606192"/>
          </a:xfrm>
          <a:prstGeom prst="rect">
            <a:avLst/>
          </a:prstGeom>
          <a:solidFill>
            <a:schemeClr val="bg1">
              <a:lumMod val="75000"/>
            </a:schemeClr>
          </a:solidFill>
          <a:ln w="19046">
            <a:solidFill>
              <a:schemeClr val="tx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Image </a:t>
            </a: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W</a:t>
            </a: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riter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Gra</a:t>
            </a:r>
            <a:r>
              <a:rPr lang="es-ES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y</a:t>
            </a: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4" name="Rectangle 92"/>
          <p:cNvSpPr/>
          <p:nvPr/>
        </p:nvSpPr>
        <p:spPr>
          <a:xfrm>
            <a:off x="6897401" y="3240679"/>
            <a:ext cx="623044" cy="6084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46">
            <a:solidFill>
              <a:schemeClr val="tx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Image </a:t>
            </a: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W</a:t>
            </a: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riter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Bin.</a:t>
            </a: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05" name="Straight Connector 1086"/>
          <p:cNvCxnSpPr/>
          <p:nvPr/>
        </p:nvCxnSpPr>
        <p:spPr>
          <a:xfrm flipV="1">
            <a:off x="4304806" y="4916570"/>
            <a:ext cx="105321" cy="7146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106" name="TextBox 245"/>
          <p:cNvSpPr txBox="1"/>
          <p:nvPr/>
        </p:nvSpPr>
        <p:spPr>
          <a:xfrm>
            <a:off x="4192288" y="4710858"/>
            <a:ext cx="461986" cy="2616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3x12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8" name="Rectangle 92"/>
          <p:cNvSpPr/>
          <p:nvPr/>
        </p:nvSpPr>
        <p:spPr>
          <a:xfrm>
            <a:off x="2229837" y="4229319"/>
            <a:ext cx="748719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Camera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Config.</a:t>
            </a:r>
          </a:p>
        </p:txBody>
      </p:sp>
      <p:sp>
        <p:nvSpPr>
          <p:cNvPr id="110" name="114 CuadroTexto"/>
          <p:cNvSpPr txBox="1"/>
          <p:nvPr/>
        </p:nvSpPr>
        <p:spPr>
          <a:xfrm>
            <a:off x="4768241" y="2588490"/>
            <a:ext cx="655944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128 bit AXI </a:t>
            </a:r>
          </a:p>
        </p:txBody>
      </p:sp>
      <p:sp>
        <p:nvSpPr>
          <p:cNvPr id="111" name="114 CuadroTexto"/>
          <p:cNvSpPr txBox="1"/>
          <p:nvPr/>
        </p:nvSpPr>
        <p:spPr>
          <a:xfrm>
            <a:off x="4877473" y="3045893"/>
            <a:ext cx="784189" cy="21544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128 bit </a:t>
            </a:r>
            <a:r>
              <a:rPr lang="es-ES" sz="8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Avalon</a:t>
            </a:r>
            <a:endParaRPr lang="es-ES" sz="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12" name="Straight Arrow Connector 158"/>
          <p:cNvCxnSpPr/>
          <p:nvPr/>
        </p:nvCxnSpPr>
        <p:spPr>
          <a:xfrm flipV="1">
            <a:off x="5586334" y="2819351"/>
            <a:ext cx="3027" cy="433216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4" name="114 CuadroTexto"/>
          <p:cNvSpPr txBox="1"/>
          <p:nvPr/>
        </p:nvSpPr>
        <p:spPr>
          <a:xfrm>
            <a:off x="5716594" y="3043735"/>
            <a:ext cx="761747" cy="33855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128bit </a:t>
            </a:r>
            <a:r>
              <a:rPr lang="es-ES" sz="8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Avalon</a:t>
            </a:r>
            <a:endParaRPr lang="es-ES" sz="800" b="0" i="0" u="none" strike="noStrike" kern="1200" cap="none" spc="0" baseline="0" dirty="0" smtClean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5" name="114 CuadroTexto"/>
          <p:cNvSpPr txBox="1"/>
          <p:nvPr/>
        </p:nvSpPr>
        <p:spPr>
          <a:xfrm>
            <a:off x="6535710" y="3038961"/>
            <a:ext cx="761747" cy="21544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128bit </a:t>
            </a:r>
            <a:r>
              <a:rPr lang="es-ES" sz="8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Avalon</a:t>
            </a:r>
            <a:endParaRPr lang="es-ES" sz="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16" name="Straight Arrow Connector 158"/>
          <p:cNvCxnSpPr>
            <a:endCxn id="102" idx="1"/>
          </p:cNvCxnSpPr>
          <p:nvPr/>
        </p:nvCxnSpPr>
        <p:spPr>
          <a:xfrm>
            <a:off x="4871667" y="3556805"/>
            <a:ext cx="329540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26" name="Straight Arrow Connector 155"/>
          <p:cNvCxnSpPr>
            <a:stCxn id="108" idx="1"/>
          </p:cNvCxnSpPr>
          <p:nvPr/>
        </p:nvCxnSpPr>
        <p:spPr>
          <a:xfrm flipH="1">
            <a:off x="1331640" y="4427341"/>
            <a:ext cx="898197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27" name="Straight Arrow Connector 116"/>
          <p:cNvCxnSpPr/>
          <p:nvPr/>
        </p:nvCxnSpPr>
        <p:spPr>
          <a:xfrm flipH="1">
            <a:off x="1909613" y="3709350"/>
            <a:ext cx="8" cy="20694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128" name="Straight Arrow Connector 155"/>
          <p:cNvCxnSpPr/>
          <p:nvPr/>
        </p:nvCxnSpPr>
        <p:spPr>
          <a:xfrm>
            <a:off x="1339111" y="4061810"/>
            <a:ext cx="492093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29" name="TextBox 177"/>
          <p:cNvSpPr txBox="1"/>
          <p:nvPr/>
        </p:nvSpPr>
        <p:spPr>
          <a:xfrm>
            <a:off x="1762067" y="3930045"/>
            <a:ext cx="112883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ccd_pixel_clk(cpc)</a:t>
            </a:r>
          </a:p>
        </p:txBody>
      </p:sp>
      <p:cxnSp>
        <p:nvCxnSpPr>
          <p:cNvPr id="131" name="Straight Arrow Connector 158"/>
          <p:cNvCxnSpPr/>
          <p:nvPr/>
        </p:nvCxnSpPr>
        <p:spPr>
          <a:xfrm flipV="1">
            <a:off x="3333829" y="3573016"/>
            <a:ext cx="0" cy="494985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132" name="Straight Arrow Connector 158"/>
          <p:cNvCxnSpPr/>
          <p:nvPr/>
        </p:nvCxnSpPr>
        <p:spPr>
          <a:xfrm>
            <a:off x="2912748" y="4068156"/>
            <a:ext cx="421081" cy="229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133" name="Straight Arrow Connector 158"/>
          <p:cNvCxnSpPr/>
          <p:nvPr/>
        </p:nvCxnSpPr>
        <p:spPr>
          <a:xfrm>
            <a:off x="2908861" y="4061810"/>
            <a:ext cx="0" cy="183127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34" name="Straight Arrow Connector 158"/>
          <p:cNvCxnSpPr/>
          <p:nvPr/>
        </p:nvCxnSpPr>
        <p:spPr>
          <a:xfrm>
            <a:off x="3052669" y="4068156"/>
            <a:ext cx="0" cy="65908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35" name="Straight Arrow Connector 140"/>
          <p:cNvCxnSpPr/>
          <p:nvPr/>
        </p:nvCxnSpPr>
        <p:spPr>
          <a:xfrm flipV="1">
            <a:off x="2925924" y="5110133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36" name="TextBox 177"/>
          <p:cNvSpPr txBox="1"/>
          <p:nvPr/>
        </p:nvSpPr>
        <p:spPr>
          <a:xfrm>
            <a:off x="2745431" y="5143070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cpc</a:t>
            </a:r>
          </a:p>
        </p:txBody>
      </p:sp>
      <p:cxnSp>
        <p:nvCxnSpPr>
          <p:cNvPr id="137" name="Straight Arrow Connector 140"/>
          <p:cNvCxnSpPr/>
          <p:nvPr/>
        </p:nvCxnSpPr>
        <p:spPr>
          <a:xfrm flipV="1">
            <a:off x="4084579" y="5160251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38" name="TextBox 177"/>
          <p:cNvSpPr txBox="1"/>
          <p:nvPr/>
        </p:nvSpPr>
        <p:spPr>
          <a:xfrm>
            <a:off x="3904085" y="5193188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cpc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43" name="Straight Arrow Connector 158"/>
          <p:cNvCxnSpPr/>
          <p:nvPr/>
        </p:nvCxnSpPr>
        <p:spPr>
          <a:xfrm>
            <a:off x="5933495" y="3546536"/>
            <a:ext cx="127751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44" name="Straight Arrow Connector 158"/>
          <p:cNvCxnSpPr/>
          <p:nvPr/>
        </p:nvCxnSpPr>
        <p:spPr>
          <a:xfrm>
            <a:off x="6747622" y="3544360"/>
            <a:ext cx="149852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45" name="Straight Arrow Connector 158"/>
          <p:cNvCxnSpPr/>
          <p:nvPr/>
        </p:nvCxnSpPr>
        <p:spPr>
          <a:xfrm flipV="1">
            <a:off x="7278788" y="3837159"/>
            <a:ext cx="0" cy="941156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46" name="Rectangle 92"/>
          <p:cNvSpPr/>
          <p:nvPr/>
        </p:nvSpPr>
        <p:spPr>
          <a:xfrm>
            <a:off x="2928516" y="5508897"/>
            <a:ext cx="1304268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Dual </a:t>
            </a:r>
            <a:r>
              <a:rPr lang="es-ES" sz="12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Clock</a:t>
            </a:r>
            <a:r>
              <a:rPr lang="es-ES" sz="12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SDRAM </a:t>
            </a:r>
            <a:r>
              <a:rPr lang="es-ES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Controller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47" name="67 Conector recto de flecha"/>
          <p:cNvCxnSpPr>
            <a:stCxn id="16" idx="0"/>
            <a:endCxn id="146" idx="2"/>
          </p:cNvCxnSpPr>
          <p:nvPr/>
        </p:nvCxnSpPr>
        <p:spPr>
          <a:xfrm flipV="1">
            <a:off x="3580650" y="5904941"/>
            <a:ext cx="0" cy="407557"/>
          </a:xfrm>
          <a:prstGeom prst="straightConnector1">
            <a:avLst/>
          </a:prstGeom>
          <a:noFill/>
          <a:ln w="38103">
            <a:solidFill>
              <a:srgbClr val="000000"/>
            </a:solidFill>
            <a:prstDash val="solid"/>
          </a:ln>
        </p:spPr>
      </p:cxnSp>
      <p:sp>
        <p:nvSpPr>
          <p:cNvPr id="148" name="Rectangle 92"/>
          <p:cNvSpPr/>
          <p:nvPr/>
        </p:nvSpPr>
        <p:spPr>
          <a:xfrm>
            <a:off x="1874168" y="5492600"/>
            <a:ext cx="891283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VGA Controller</a:t>
            </a: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9" name="Rectangle 13"/>
          <p:cNvSpPr/>
          <p:nvPr/>
        </p:nvSpPr>
        <p:spPr>
          <a:xfrm>
            <a:off x="1120167" y="5647480"/>
            <a:ext cx="469196" cy="519991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VGA</a:t>
            </a:r>
          </a:p>
        </p:txBody>
      </p:sp>
      <p:cxnSp>
        <p:nvCxnSpPr>
          <p:cNvPr id="150" name="Straight Arrow Connector 140"/>
          <p:cNvCxnSpPr/>
          <p:nvPr/>
        </p:nvCxnSpPr>
        <p:spPr>
          <a:xfrm flipV="1">
            <a:off x="4004696" y="5898906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51" name="TextBox 177"/>
          <p:cNvSpPr txBox="1"/>
          <p:nvPr/>
        </p:nvSpPr>
        <p:spPr>
          <a:xfrm>
            <a:off x="3824194" y="5931833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cpc</a:t>
            </a:r>
          </a:p>
        </p:txBody>
      </p:sp>
      <p:cxnSp>
        <p:nvCxnSpPr>
          <p:cNvPr id="152" name="Straight Arrow Connector 140"/>
          <p:cNvCxnSpPr/>
          <p:nvPr/>
        </p:nvCxnSpPr>
        <p:spPr>
          <a:xfrm flipV="1">
            <a:off x="3189875" y="5898586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53" name="TextBox 177"/>
          <p:cNvSpPr txBox="1"/>
          <p:nvPr/>
        </p:nvSpPr>
        <p:spPr>
          <a:xfrm>
            <a:off x="2949058" y="5931513"/>
            <a:ext cx="521299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clk_25</a:t>
            </a:r>
            <a:endParaRPr lang="es-ES" sz="1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54" name="Straight Arrow Connector 140"/>
          <p:cNvCxnSpPr/>
          <p:nvPr/>
        </p:nvCxnSpPr>
        <p:spPr>
          <a:xfrm flipV="1">
            <a:off x="2696459" y="5885755"/>
            <a:ext cx="0" cy="11708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55" name="TextBox 177"/>
          <p:cNvSpPr txBox="1"/>
          <p:nvPr/>
        </p:nvSpPr>
        <p:spPr>
          <a:xfrm>
            <a:off x="2449426" y="5915290"/>
            <a:ext cx="521299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clk_25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56" name="Straight Arrow Connector 93"/>
          <p:cNvCxnSpPr/>
          <p:nvPr/>
        </p:nvCxnSpPr>
        <p:spPr>
          <a:xfrm flipH="1">
            <a:off x="2755896" y="5753267"/>
            <a:ext cx="180497" cy="0"/>
          </a:xfrm>
          <a:prstGeom prst="straightConnector1">
            <a:avLst/>
          </a:prstGeom>
          <a:noFill/>
          <a:ln w="19046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57" name="Straight Arrow Connector 93"/>
          <p:cNvCxnSpPr/>
          <p:nvPr/>
        </p:nvCxnSpPr>
        <p:spPr>
          <a:xfrm flipH="1">
            <a:off x="1565754" y="5752819"/>
            <a:ext cx="314764" cy="0"/>
          </a:xfrm>
          <a:prstGeom prst="straightConnector1">
            <a:avLst/>
          </a:prstGeom>
          <a:noFill/>
          <a:ln w="19046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58" name="Flowchart: Manual Operation 515"/>
          <p:cNvSpPr/>
          <p:nvPr/>
        </p:nvSpPr>
        <p:spPr>
          <a:xfrm rot="5400013">
            <a:off x="5389864" y="5702760"/>
            <a:ext cx="490218" cy="14887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CD5B5"/>
          </a:solidFill>
          <a:ln w="25402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9" name="Flowchart: Manual Operation 524"/>
          <p:cNvSpPr/>
          <p:nvPr/>
        </p:nvSpPr>
        <p:spPr>
          <a:xfrm rot="5400013">
            <a:off x="6138623" y="5932920"/>
            <a:ext cx="261719" cy="1271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CD5B5"/>
          </a:solidFill>
          <a:ln w="25402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60" name="Straight Arrow Connector 158"/>
          <p:cNvCxnSpPr/>
          <p:nvPr/>
        </p:nvCxnSpPr>
        <p:spPr>
          <a:xfrm flipH="1">
            <a:off x="6333033" y="5907472"/>
            <a:ext cx="155183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61" name="Straight Arrow Connector 158"/>
          <p:cNvCxnSpPr/>
          <p:nvPr/>
        </p:nvCxnSpPr>
        <p:spPr>
          <a:xfrm flipH="1">
            <a:off x="6344399" y="6059875"/>
            <a:ext cx="155183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62" name="Flowchart: Manual Operation 527"/>
          <p:cNvSpPr/>
          <p:nvPr/>
        </p:nvSpPr>
        <p:spPr>
          <a:xfrm rot="5400013">
            <a:off x="6473906" y="5673029"/>
            <a:ext cx="261719" cy="1271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CD5B5"/>
          </a:solidFill>
          <a:ln w="25402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63" name="Straight Arrow Connector 158"/>
          <p:cNvCxnSpPr/>
          <p:nvPr/>
        </p:nvCxnSpPr>
        <p:spPr>
          <a:xfrm flipH="1">
            <a:off x="6649955" y="5666628"/>
            <a:ext cx="155183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64" name="Straight Arrow Connector 158"/>
          <p:cNvCxnSpPr/>
          <p:nvPr/>
        </p:nvCxnSpPr>
        <p:spPr>
          <a:xfrm flipH="1">
            <a:off x="6647925" y="5790456"/>
            <a:ext cx="155183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65" name="TextBox 245"/>
          <p:cNvSpPr txBox="1"/>
          <p:nvPr/>
        </p:nvSpPr>
        <p:spPr>
          <a:xfrm>
            <a:off x="6419298" y="5774317"/>
            <a:ext cx="261609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</a:t>
            </a:r>
          </a:p>
        </p:txBody>
      </p:sp>
      <p:sp>
        <p:nvSpPr>
          <p:cNvPr id="166" name="TextBox 245"/>
          <p:cNvSpPr txBox="1"/>
          <p:nvPr/>
        </p:nvSpPr>
        <p:spPr>
          <a:xfrm>
            <a:off x="6424976" y="5905122"/>
            <a:ext cx="256800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</a:t>
            </a:r>
          </a:p>
        </p:txBody>
      </p:sp>
      <p:cxnSp>
        <p:nvCxnSpPr>
          <p:cNvPr id="168" name="Straight Arrow Connector 140"/>
          <p:cNvCxnSpPr/>
          <p:nvPr/>
        </p:nvCxnSpPr>
        <p:spPr>
          <a:xfrm flipH="1">
            <a:off x="5707030" y="5613744"/>
            <a:ext cx="154625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69" name="TextBox 245"/>
          <p:cNvSpPr txBox="1"/>
          <p:nvPr/>
        </p:nvSpPr>
        <p:spPr>
          <a:xfrm>
            <a:off x="5776165" y="5474229"/>
            <a:ext cx="367408" cy="2616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Bin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0" name="Flowchart: Manual Operation 537"/>
          <p:cNvSpPr/>
          <p:nvPr/>
        </p:nvSpPr>
        <p:spPr>
          <a:xfrm rot="5400013">
            <a:off x="6850044" y="5476680"/>
            <a:ext cx="261719" cy="1271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CD5B5"/>
          </a:solidFill>
          <a:ln w="25402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71" name="Straight Arrow Connector 158"/>
          <p:cNvCxnSpPr/>
          <p:nvPr/>
        </p:nvCxnSpPr>
        <p:spPr>
          <a:xfrm flipH="1">
            <a:off x="7038804" y="5457578"/>
            <a:ext cx="155174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72" name="Straight Arrow Connector 158"/>
          <p:cNvCxnSpPr/>
          <p:nvPr/>
        </p:nvCxnSpPr>
        <p:spPr>
          <a:xfrm flipH="1">
            <a:off x="7039947" y="5600453"/>
            <a:ext cx="155174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73" name="TextBox 245"/>
          <p:cNvSpPr txBox="1"/>
          <p:nvPr/>
        </p:nvSpPr>
        <p:spPr>
          <a:xfrm>
            <a:off x="6732078" y="5550023"/>
            <a:ext cx="274429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</a:t>
            </a:r>
          </a:p>
        </p:txBody>
      </p:sp>
      <p:sp>
        <p:nvSpPr>
          <p:cNvPr id="174" name="TextBox 245"/>
          <p:cNvSpPr txBox="1"/>
          <p:nvPr/>
        </p:nvSpPr>
        <p:spPr>
          <a:xfrm>
            <a:off x="6766651" y="5665137"/>
            <a:ext cx="256800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</a:t>
            </a:r>
          </a:p>
        </p:txBody>
      </p:sp>
      <p:sp>
        <p:nvSpPr>
          <p:cNvPr id="175" name="TextBox 245"/>
          <p:cNvSpPr txBox="1"/>
          <p:nvPr/>
        </p:nvSpPr>
        <p:spPr>
          <a:xfrm>
            <a:off x="7120252" y="5323403"/>
            <a:ext cx="261609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B</a:t>
            </a:r>
          </a:p>
        </p:txBody>
      </p:sp>
      <p:sp>
        <p:nvSpPr>
          <p:cNvPr id="176" name="TextBox 245"/>
          <p:cNvSpPr txBox="1"/>
          <p:nvPr/>
        </p:nvSpPr>
        <p:spPr>
          <a:xfrm>
            <a:off x="7150388" y="5466959"/>
            <a:ext cx="256800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</a:t>
            </a:r>
          </a:p>
        </p:txBody>
      </p:sp>
      <p:cxnSp>
        <p:nvCxnSpPr>
          <p:cNvPr id="177" name="Straight Arrow Connector 238"/>
          <p:cNvCxnSpPr/>
          <p:nvPr/>
        </p:nvCxnSpPr>
        <p:spPr>
          <a:xfrm flipH="1">
            <a:off x="5714173" y="5965124"/>
            <a:ext cx="477719" cy="0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78" name="Straight Arrow Connector 238"/>
          <p:cNvCxnSpPr>
            <a:stCxn id="162" idx="2"/>
          </p:cNvCxnSpPr>
          <p:nvPr/>
        </p:nvCxnSpPr>
        <p:spPr>
          <a:xfrm flipH="1">
            <a:off x="6139757" y="5736579"/>
            <a:ext cx="401458" cy="1674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cxnSp>
        <p:nvCxnSpPr>
          <p:cNvPr id="179" name="Straight Arrow Connector 238"/>
          <p:cNvCxnSpPr/>
          <p:nvPr/>
        </p:nvCxnSpPr>
        <p:spPr>
          <a:xfrm flipH="1">
            <a:off x="6139757" y="5535466"/>
            <a:ext cx="2716" cy="435602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cxnSp>
        <p:nvCxnSpPr>
          <p:cNvPr id="180" name="Straight Arrow Connector 238"/>
          <p:cNvCxnSpPr>
            <a:stCxn id="170" idx="2"/>
          </p:cNvCxnSpPr>
          <p:nvPr/>
        </p:nvCxnSpPr>
        <p:spPr>
          <a:xfrm flipH="1">
            <a:off x="6139757" y="5540230"/>
            <a:ext cx="777596" cy="0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cxnSp>
        <p:nvCxnSpPr>
          <p:cNvPr id="182" name="Straight Arrow Connector 238"/>
          <p:cNvCxnSpPr/>
          <p:nvPr/>
        </p:nvCxnSpPr>
        <p:spPr>
          <a:xfrm flipH="1">
            <a:off x="5644485" y="5972440"/>
            <a:ext cx="2707" cy="336883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cxnSp>
        <p:nvCxnSpPr>
          <p:cNvPr id="184" name="Straight Arrow Connector 238"/>
          <p:cNvCxnSpPr/>
          <p:nvPr/>
        </p:nvCxnSpPr>
        <p:spPr>
          <a:xfrm flipH="1">
            <a:off x="6269483" y="6098947"/>
            <a:ext cx="612" cy="210376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sp>
        <p:nvSpPr>
          <p:cNvPr id="185" name="TextBox 245"/>
          <p:cNvSpPr txBox="1"/>
          <p:nvPr/>
        </p:nvSpPr>
        <p:spPr>
          <a:xfrm>
            <a:off x="6194703" y="6051499"/>
            <a:ext cx="428323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 R</a:t>
            </a:r>
          </a:p>
        </p:txBody>
      </p:sp>
      <p:cxnSp>
        <p:nvCxnSpPr>
          <p:cNvPr id="186" name="Straight Arrow Connector 238"/>
          <p:cNvCxnSpPr/>
          <p:nvPr/>
        </p:nvCxnSpPr>
        <p:spPr>
          <a:xfrm>
            <a:off x="6622158" y="5860197"/>
            <a:ext cx="859" cy="447050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sp>
        <p:nvSpPr>
          <p:cNvPr id="187" name="TextBox 245"/>
          <p:cNvSpPr txBox="1"/>
          <p:nvPr/>
        </p:nvSpPr>
        <p:spPr>
          <a:xfrm>
            <a:off x="6538746" y="6051499"/>
            <a:ext cx="439542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 G</a:t>
            </a:r>
          </a:p>
        </p:txBody>
      </p:sp>
      <p:cxnSp>
        <p:nvCxnSpPr>
          <p:cNvPr id="188" name="Straight Arrow Connector 238"/>
          <p:cNvCxnSpPr/>
          <p:nvPr/>
        </p:nvCxnSpPr>
        <p:spPr>
          <a:xfrm>
            <a:off x="6980904" y="5657401"/>
            <a:ext cx="869" cy="651922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sp>
        <p:nvSpPr>
          <p:cNvPr id="189" name="TextBox 245"/>
          <p:cNvSpPr txBox="1"/>
          <p:nvPr/>
        </p:nvSpPr>
        <p:spPr>
          <a:xfrm>
            <a:off x="6920179" y="6043617"/>
            <a:ext cx="439542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 B</a:t>
            </a:r>
          </a:p>
        </p:txBody>
      </p:sp>
      <p:sp>
        <p:nvSpPr>
          <p:cNvPr id="190" name="Rectangle 142"/>
          <p:cNvSpPr/>
          <p:nvPr/>
        </p:nvSpPr>
        <p:spPr>
          <a:xfrm>
            <a:off x="5376607" y="6307247"/>
            <a:ext cx="481065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SW3</a:t>
            </a:r>
          </a:p>
        </p:txBody>
      </p:sp>
      <p:sp>
        <p:nvSpPr>
          <p:cNvPr id="191" name="Rectangle 142"/>
          <p:cNvSpPr/>
          <p:nvPr/>
        </p:nvSpPr>
        <p:spPr>
          <a:xfrm>
            <a:off x="5915473" y="6307247"/>
            <a:ext cx="481065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SW2</a:t>
            </a:r>
          </a:p>
        </p:txBody>
      </p:sp>
      <p:sp>
        <p:nvSpPr>
          <p:cNvPr id="192" name="Rectangle 142"/>
          <p:cNvSpPr/>
          <p:nvPr/>
        </p:nvSpPr>
        <p:spPr>
          <a:xfrm>
            <a:off x="6436288" y="6307247"/>
            <a:ext cx="481065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SW1</a:t>
            </a:r>
          </a:p>
        </p:txBody>
      </p:sp>
      <p:sp>
        <p:nvSpPr>
          <p:cNvPr id="193" name="Rectangle 142"/>
          <p:cNvSpPr/>
          <p:nvPr/>
        </p:nvSpPr>
        <p:spPr>
          <a:xfrm>
            <a:off x="6954588" y="6307247"/>
            <a:ext cx="481065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SW0</a:t>
            </a:r>
          </a:p>
        </p:txBody>
      </p:sp>
      <p:sp>
        <p:nvSpPr>
          <p:cNvPr id="194" name="Rectangle 142"/>
          <p:cNvSpPr/>
          <p:nvPr/>
        </p:nvSpPr>
        <p:spPr>
          <a:xfrm>
            <a:off x="1108207" y="5310807"/>
            <a:ext cx="481065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SW9</a:t>
            </a:r>
          </a:p>
        </p:txBody>
      </p:sp>
      <p:cxnSp>
        <p:nvCxnSpPr>
          <p:cNvPr id="195" name="Straight Arrow Connector 238"/>
          <p:cNvCxnSpPr/>
          <p:nvPr/>
        </p:nvCxnSpPr>
        <p:spPr>
          <a:xfrm flipH="1">
            <a:off x="2597371" y="5118353"/>
            <a:ext cx="1353" cy="292197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cxnSp>
        <p:nvCxnSpPr>
          <p:cNvPr id="196" name="Straight Arrow Connector 238"/>
          <p:cNvCxnSpPr/>
          <p:nvPr/>
        </p:nvCxnSpPr>
        <p:spPr>
          <a:xfrm flipH="1">
            <a:off x="1584710" y="5410550"/>
            <a:ext cx="1019482" cy="0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sp>
        <p:nvSpPr>
          <p:cNvPr id="197" name="TextBox 245"/>
          <p:cNvSpPr txBox="1"/>
          <p:nvPr/>
        </p:nvSpPr>
        <p:spPr>
          <a:xfrm>
            <a:off x="1750810" y="5212564"/>
            <a:ext cx="761750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 capture</a:t>
            </a:r>
          </a:p>
        </p:txBody>
      </p:sp>
      <p:sp>
        <p:nvSpPr>
          <p:cNvPr id="198" name="Rectangle 92"/>
          <p:cNvSpPr/>
          <p:nvPr/>
        </p:nvSpPr>
        <p:spPr>
          <a:xfrm>
            <a:off x="7365116" y="5554175"/>
            <a:ext cx="579750" cy="529547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Frame</a:t>
            </a:r>
            <a:r>
              <a:rPr lang="es-ES" sz="12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200" b="0" i="0" u="none" strike="noStrike" kern="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rate</a:t>
            </a:r>
            <a:endParaRPr lang="es-ES" sz="1200" b="0" i="0" u="none" strike="noStrike" kern="0" cap="none" spc="0" baseline="0" dirty="0" smtClean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2" name="Rectangle 87"/>
          <p:cNvSpPr/>
          <p:nvPr/>
        </p:nvSpPr>
        <p:spPr>
          <a:xfrm>
            <a:off x="8112383" y="5544879"/>
            <a:ext cx="633684" cy="54813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7 seg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display</a:t>
            </a: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3" name="Rectangle 87"/>
          <p:cNvSpPr/>
          <p:nvPr/>
        </p:nvSpPr>
        <p:spPr>
          <a:xfrm>
            <a:off x="852604" y="905013"/>
            <a:ext cx="753257" cy="983684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UART to USB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(Serial Console)</a:t>
            </a:r>
            <a:endParaRPr lang="es-ES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7" name="TextBox 177"/>
          <p:cNvSpPr txBox="1"/>
          <p:nvPr/>
        </p:nvSpPr>
        <p:spPr>
          <a:xfrm>
            <a:off x="1731270" y="4068833"/>
            <a:ext cx="556558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96MHz</a:t>
            </a:r>
            <a:endParaRPr lang="es-ES" sz="1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8" name="TextBox 177"/>
          <p:cNvSpPr txBox="1"/>
          <p:nvPr/>
        </p:nvSpPr>
        <p:spPr>
          <a:xfrm>
            <a:off x="1835703" y="4236323"/>
            <a:ext cx="351376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I2C</a:t>
            </a:r>
            <a:endParaRPr lang="es-ES" sz="1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9" name="Rectangle 308"/>
          <p:cNvSpPr/>
          <p:nvPr/>
        </p:nvSpPr>
        <p:spPr>
          <a:xfrm>
            <a:off x="5755167" y="4437112"/>
            <a:ext cx="1718251" cy="7288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46">
            <a:solidFill>
              <a:srgbClr val="FF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uFillTx/>
              <a:latin typeface="Calibri"/>
            </a:endParaRPr>
          </a:p>
        </p:txBody>
      </p:sp>
      <p:sp>
        <p:nvSpPr>
          <p:cNvPr id="210" name="TextBox 309"/>
          <p:cNvSpPr txBox="1"/>
          <p:nvPr/>
        </p:nvSpPr>
        <p:spPr>
          <a:xfrm>
            <a:off x="6029742" y="4665778"/>
            <a:ext cx="1267715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 err="1">
                <a:solidFill>
                  <a:srgbClr val="FF0000"/>
                </a:solidFill>
                <a:uFillTx/>
                <a:latin typeface="Calibri"/>
              </a:rPr>
              <a:t>Image</a:t>
            </a:r>
            <a:r>
              <a:rPr lang="es-ES" sz="1200" b="0" i="0" u="none" strike="noStrike" kern="1200" cap="none" spc="0" baseline="0" dirty="0">
                <a:solidFill>
                  <a:srgbClr val="FF0000"/>
                </a:solidFill>
                <a:uFillTx/>
                <a:latin typeface="Calibri"/>
              </a:rPr>
              <a:t> </a:t>
            </a:r>
            <a:r>
              <a:rPr lang="es-ES" sz="1200" b="0" i="0" u="none" strike="noStrike" kern="1200" cap="none" spc="0" baseline="0" dirty="0" err="1">
                <a:solidFill>
                  <a:srgbClr val="FF0000"/>
                </a:solidFill>
                <a:uFillTx/>
                <a:latin typeface="Calibri"/>
              </a:rPr>
              <a:t>processing</a:t>
            </a:r>
            <a:endParaRPr lang="es-ES" sz="1200" b="0" i="0" u="none" strike="noStrike" kern="1200" cap="none" spc="0" baseline="0" dirty="0">
              <a:solidFill>
                <a:srgbClr val="FF0000"/>
              </a:solidFill>
              <a:uFillTx/>
              <a:latin typeface="Calibri"/>
            </a:endParaRPr>
          </a:p>
        </p:txBody>
      </p:sp>
      <p:cxnSp>
        <p:nvCxnSpPr>
          <p:cNvPr id="212" name="Straight Arrow Connector 158"/>
          <p:cNvCxnSpPr/>
          <p:nvPr/>
        </p:nvCxnSpPr>
        <p:spPr>
          <a:xfrm flipH="1" flipV="1">
            <a:off x="4871667" y="2964945"/>
            <a:ext cx="2144" cy="595036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213" name="Straight Arrow Connector 158"/>
          <p:cNvCxnSpPr/>
          <p:nvPr/>
        </p:nvCxnSpPr>
        <p:spPr>
          <a:xfrm flipV="1">
            <a:off x="6410675" y="2833289"/>
            <a:ext cx="0" cy="41927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4" name="Straight Arrow Connector 158"/>
          <p:cNvCxnSpPr/>
          <p:nvPr/>
        </p:nvCxnSpPr>
        <p:spPr>
          <a:xfrm flipV="1">
            <a:off x="7236717" y="3048225"/>
            <a:ext cx="0" cy="20434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16" name="114 CuadroTexto"/>
          <p:cNvSpPr txBox="1"/>
          <p:nvPr/>
        </p:nvSpPr>
        <p:spPr>
          <a:xfrm>
            <a:off x="3290312" y="2787040"/>
            <a:ext cx="1487908" cy="21544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32 bit </a:t>
            </a:r>
            <a:r>
              <a:rPr lang="es-ES" sz="8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Avalon</a:t>
            </a:r>
            <a:r>
              <a:rPr lang="es-ES" sz="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8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Memory</a:t>
            </a:r>
            <a:r>
              <a:rPr lang="es-ES" sz="800" b="0" i="0" u="none" strike="noStrike" kern="1200" cap="none" spc="0" dirty="0" smtClean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800" b="0" i="0" u="none" strike="noStrike" kern="1200" cap="none" spc="0" dirty="0" err="1" smtClean="0">
                <a:solidFill>
                  <a:srgbClr val="000000"/>
                </a:solidFill>
                <a:uFillTx/>
                <a:latin typeface="Calibri"/>
              </a:rPr>
              <a:t>Mapped</a:t>
            </a:r>
            <a:endParaRPr lang="es-ES" sz="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20" name="Straight Arrow Connector 158"/>
          <p:cNvCxnSpPr/>
          <p:nvPr/>
        </p:nvCxnSpPr>
        <p:spPr>
          <a:xfrm flipH="1" flipV="1">
            <a:off x="6278541" y="3864291"/>
            <a:ext cx="2303" cy="57282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21" name="Straight Arrow Connector 158"/>
          <p:cNvCxnSpPr/>
          <p:nvPr/>
        </p:nvCxnSpPr>
        <p:spPr>
          <a:xfrm flipV="1">
            <a:off x="5545424" y="3854050"/>
            <a:ext cx="4453" cy="37760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28" name="Straight Connector 1086"/>
          <p:cNvCxnSpPr/>
          <p:nvPr/>
        </p:nvCxnSpPr>
        <p:spPr>
          <a:xfrm flipV="1">
            <a:off x="7223668" y="4005064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69" name="Straight Arrow Connector 125"/>
          <p:cNvCxnSpPr/>
          <p:nvPr/>
        </p:nvCxnSpPr>
        <p:spPr>
          <a:xfrm flipH="1">
            <a:off x="1586955" y="711450"/>
            <a:ext cx="387566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42" name="Straight Arrow Connector 125"/>
          <p:cNvCxnSpPr/>
          <p:nvPr/>
        </p:nvCxnSpPr>
        <p:spPr>
          <a:xfrm flipH="1">
            <a:off x="1593722" y="1177417"/>
            <a:ext cx="387566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57" name="118 CuadroTexto"/>
          <p:cNvSpPr txBox="1"/>
          <p:nvPr/>
        </p:nvSpPr>
        <p:spPr>
          <a:xfrm>
            <a:off x="5657996" y="1217823"/>
            <a:ext cx="551754" cy="21544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ACP </a:t>
            </a:r>
            <a:r>
              <a:rPr lang="es-ES" sz="8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port</a:t>
            </a:r>
            <a:endParaRPr lang="es-ES" sz="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66" name="Straight Arrow Connector 70"/>
          <p:cNvCxnSpPr/>
          <p:nvPr/>
        </p:nvCxnSpPr>
        <p:spPr>
          <a:xfrm flipH="1">
            <a:off x="2900531" y="1913161"/>
            <a:ext cx="1545717" cy="801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79" name="Straight Arrow Connector 116"/>
          <p:cNvCxnSpPr/>
          <p:nvPr/>
        </p:nvCxnSpPr>
        <p:spPr>
          <a:xfrm>
            <a:off x="5601522" y="1120686"/>
            <a:ext cx="0" cy="18680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282" name="Straight Arrow Connector 116"/>
          <p:cNvCxnSpPr/>
          <p:nvPr/>
        </p:nvCxnSpPr>
        <p:spPr>
          <a:xfrm flipH="1" flipV="1">
            <a:off x="5254077" y="1308565"/>
            <a:ext cx="345141" cy="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95" name="21 Rectángulo"/>
          <p:cNvSpPr/>
          <p:nvPr/>
        </p:nvSpPr>
        <p:spPr>
          <a:xfrm>
            <a:off x="5866547" y="2286420"/>
            <a:ext cx="972281" cy="307293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FPGA-SDRAM </a:t>
            </a: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bridge 1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97" name="Straight Connector 136"/>
          <p:cNvCxnSpPr/>
          <p:nvPr/>
        </p:nvCxnSpPr>
        <p:spPr>
          <a:xfrm>
            <a:off x="6407867" y="2830634"/>
            <a:ext cx="802570" cy="612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300" name="Straight Connector 136"/>
          <p:cNvCxnSpPr/>
          <p:nvPr/>
        </p:nvCxnSpPr>
        <p:spPr>
          <a:xfrm>
            <a:off x="5586334" y="2823715"/>
            <a:ext cx="623416" cy="691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304" name="Straight Arrow Connector 158"/>
          <p:cNvCxnSpPr/>
          <p:nvPr/>
        </p:nvCxnSpPr>
        <p:spPr>
          <a:xfrm flipV="1">
            <a:off x="6208157" y="2593256"/>
            <a:ext cx="1514" cy="24003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08" name="Straight Arrow Connector 158"/>
          <p:cNvCxnSpPr/>
          <p:nvPr/>
        </p:nvCxnSpPr>
        <p:spPr>
          <a:xfrm flipV="1">
            <a:off x="7208923" y="2588438"/>
            <a:ext cx="1514" cy="24003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10" name="Straight Arrow Connector 140"/>
          <p:cNvCxnSpPr/>
          <p:nvPr/>
        </p:nvCxnSpPr>
        <p:spPr>
          <a:xfrm flipV="1">
            <a:off x="3562020" y="3556805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11" name="TextBox 177"/>
          <p:cNvSpPr txBox="1"/>
          <p:nvPr/>
        </p:nvSpPr>
        <p:spPr>
          <a:xfrm>
            <a:off x="3387266" y="3592765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cpc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12" name="Straight Arrow Connector 140"/>
          <p:cNvCxnSpPr/>
          <p:nvPr/>
        </p:nvCxnSpPr>
        <p:spPr>
          <a:xfrm flipV="1">
            <a:off x="5751526" y="3853042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13" name="TextBox 177"/>
          <p:cNvSpPr txBox="1"/>
          <p:nvPr/>
        </p:nvSpPr>
        <p:spPr>
          <a:xfrm>
            <a:off x="5571032" y="3885979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cpc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14" name="Straight Arrow Connector 140"/>
          <p:cNvCxnSpPr/>
          <p:nvPr/>
        </p:nvCxnSpPr>
        <p:spPr>
          <a:xfrm flipV="1">
            <a:off x="6650006" y="3853047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15" name="TextBox 177"/>
          <p:cNvSpPr txBox="1"/>
          <p:nvPr/>
        </p:nvSpPr>
        <p:spPr>
          <a:xfrm>
            <a:off x="6469512" y="3885984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cpc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16" name="Straight Arrow Connector 140"/>
          <p:cNvCxnSpPr/>
          <p:nvPr/>
        </p:nvCxnSpPr>
        <p:spPr>
          <a:xfrm flipV="1">
            <a:off x="7069203" y="3846419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17" name="TextBox 177"/>
          <p:cNvSpPr txBox="1"/>
          <p:nvPr/>
        </p:nvSpPr>
        <p:spPr>
          <a:xfrm>
            <a:off x="6888709" y="3879356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cpc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26" name="Straight Arrow Connector 70"/>
          <p:cNvCxnSpPr/>
          <p:nvPr/>
        </p:nvCxnSpPr>
        <p:spPr>
          <a:xfrm flipV="1">
            <a:off x="6588224" y="2153829"/>
            <a:ext cx="0" cy="12419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50" name="TextBox 245"/>
          <p:cNvSpPr txBox="1"/>
          <p:nvPr/>
        </p:nvSpPr>
        <p:spPr>
          <a:xfrm>
            <a:off x="5834893" y="3976499"/>
            <a:ext cx="455574" cy="430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8</a:t>
            </a: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dirty="0" smtClean="0">
                <a:solidFill>
                  <a:srgbClr val="000000"/>
                </a:solidFill>
                <a:latin typeface="Calibri"/>
              </a:rPr>
              <a:t>Gray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51" name="Straight Connector 1086"/>
          <p:cNvCxnSpPr/>
          <p:nvPr/>
        </p:nvCxnSpPr>
        <p:spPr>
          <a:xfrm flipV="1">
            <a:off x="6228184" y="4082383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234" name="Straight Arrow Connector 116"/>
          <p:cNvCxnSpPr/>
          <p:nvPr/>
        </p:nvCxnSpPr>
        <p:spPr>
          <a:xfrm>
            <a:off x="5806663" y="1900062"/>
            <a:ext cx="0" cy="16957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235" name="Straight Arrow Connector 116"/>
          <p:cNvCxnSpPr/>
          <p:nvPr/>
        </p:nvCxnSpPr>
        <p:spPr>
          <a:xfrm>
            <a:off x="5259939" y="1900062"/>
            <a:ext cx="540475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239" name="Straight Arrow Connector 70"/>
          <p:cNvCxnSpPr>
            <a:endCxn id="25" idx="1"/>
          </p:cNvCxnSpPr>
          <p:nvPr/>
        </p:nvCxnSpPr>
        <p:spPr>
          <a:xfrm>
            <a:off x="5806663" y="2069636"/>
            <a:ext cx="403087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53" name="Flowchart: Manual Operation 515"/>
          <p:cNvSpPr/>
          <p:nvPr/>
        </p:nvSpPr>
        <p:spPr>
          <a:xfrm rot="5400013">
            <a:off x="4836181" y="5701084"/>
            <a:ext cx="490218" cy="14887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CD5B5"/>
          </a:solidFill>
          <a:ln w="25402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254" name="Straight Arrow Connector 140"/>
          <p:cNvCxnSpPr/>
          <p:nvPr/>
        </p:nvCxnSpPr>
        <p:spPr>
          <a:xfrm flipH="1">
            <a:off x="5160344" y="5612067"/>
            <a:ext cx="176580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56" name="Straight Arrow Connector 238"/>
          <p:cNvCxnSpPr/>
          <p:nvPr/>
        </p:nvCxnSpPr>
        <p:spPr>
          <a:xfrm flipH="1">
            <a:off x="5089679" y="5977114"/>
            <a:ext cx="2707" cy="336883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sp>
        <p:nvSpPr>
          <p:cNvPr id="258" name="Rectangle 142"/>
          <p:cNvSpPr/>
          <p:nvPr/>
        </p:nvSpPr>
        <p:spPr>
          <a:xfrm>
            <a:off x="4789399" y="6311921"/>
            <a:ext cx="481065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SW4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9" name="Flowchart: Manual Operation 515"/>
          <p:cNvSpPr/>
          <p:nvPr/>
        </p:nvSpPr>
        <p:spPr>
          <a:xfrm rot="5400013">
            <a:off x="4222141" y="5702761"/>
            <a:ext cx="490218" cy="14887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CD5B5"/>
          </a:solidFill>
          <a:ln w="25402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260" name="Straight Arrow Connector 140"/>
          <p:cNvCxnSpPr/>
          <p:nvPr/>
        </p:nvCxnSpPr>
        <p:spPr>
          <a:xfrm flipH="1">
            <a:off x="4537985" y="5613744"/>
            <a:ext cx="176580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61" name="Straight Arrow Connector 140"/>
          <p:cNvCxnSpPr>
            <a:stCxn id="259" idx="2"/>
          </p:cNvCxnSpPr>
          <p:nvPr/>
        </p:nvCxnSpPr>
        <p:spPr>
          <a:xfrm flipH="1">
            <a:off x="4237891" y="5777197"/>
            <a:ext cx="154923" cy="5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62" name="Straight Arrow Connector 238"/>
          <p:cNvCxnSpPr/>
          <p:nvPr/>
        </p:nvCxnSpPr>
        <p:spPr>
          <a:xfrm flipH="1">
            <a:off x="4467250" y="5978791"/>
            <a:ext cx="2707" cy="336883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sp>
        <p:nvSpPr>
          <p:cNvPr id="263" name="Rectangle 142"/>
          <p:cNvSpPr/>
          <p:nvPr/>
        </p:nvSpPr>
        <p:spPr>
          <a:xfrm>
            <a:off x="4210943" y="6313598"/>
            <a:ext cx="481065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SW5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83" name="TextBox 245"/>
          <p:cNvSpPr txBox="1"/>
          <p:nvPr/>
        </p:nvSpPr>
        <p:spPr>
          <a:xfrm>
            <a:off x="5768894" y="5920262"/>
            <a:ext cx="404278" cy="24622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RGB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69" name="TextBox 245"/>
          <p:cNvSpPr txBox="1"/>
          <p:nvPr/>
        </p:nvSpPr>
        <p:spPr>
          <a:xfrm>
            <a:off x="5222183" y="5391949"/>
            <a:ext cx="402674" cy="430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Ero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ded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75" name="TextBox 245"/>
          <p:cNvSpPr txBox="1"/>
          <p:nvPr/>
        </p:nvSpPr>
        <p:spPr>
          <a:xfrm>
            <a:off x="4614487" y="5396623"/>
            <a:ext cx="402674" cy="430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Dila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ted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493412" y="567279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0</a:t>
            </a:r>
            <a:endParaRPr lang="es-ES" sz="800" dirty="0"/>
          </a:p>
        </p:txBody>
      </p:sp>
      <p:sp>
        <p:nvSpPr>
          <p:cNvPr id="278" name="TextBox 277"/>
          <p:cNvSpPr txBox="1"/>
          <p:nvPr/>
        </p:nvSpPr>
        <p:spPr>
          <a:xfrm>
            <a:off x="6493807" y="558526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1</a:t>
            </a:r>
            <a:endParaRPr lang="es-ES" sz="800" dirty="0"/>
          </a:p>
        </p:txBody>
      </p:sp>
      <p:sp>
        <p:nvSpPr>
          <p:cNvPr id="280" name="TextBox 279"/>
          <p:cNvSpPr txBox="1"/>
          <p:nvPr/>
        </p:nvSpPr>
        <p:spPr>
          <a:xfrm>
            <a:off x="6868415" y="538240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1</a:t>
            </a:r>
            <a:endParaRPr lang="es-ES" sz="800" dirty="0"/>
          </a:p>
        </p:txBody>
      </p:sp>
      <p:sp>
        <p:nvSpPr>
          <p:cNvPr id="281" name="TextBox 280"/>
          <p:cNvSpPr txBox="1"/>
          <p:nvPr/>
        </p:nvSpPr>
        <p:spPr>
          <a:xfrm>
            <a:off x="6867915" y="547416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0</a:t>
            </a:r>
            <a:endParaRPr lang="es-ES" sz="800" dirty="0"/>
          </a:p>
        </p:txBody>
      </p:sp>
      <p:cxnSp>
        <p:nvCxnSpPr>
          <p:cNvPr id="284" name="Straight Arrow Connector 238"/>
          <p:cNvCxnSpPr/>
          <p:nvPr/>
        </p:nvCxnSpPr>
        <p:spPr>
          <a:xfrm>
            <a:off x="4714555" y="5827510"/>
            <a:ext cx="10" cy="133829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cxnSp>
        <p:nvCxnSpPr>
          <p:cNvPr id="287" name="Straight Arrow Connector 238"/>
          <p:cNvCxnSpPr/>
          <p:nvPr/>
        </p:nvCxnSpPr>
        <p:spPr>
          <a:xfrm flipH="1">
            <a:off x="4710701" y="5826428"/>
            <a:ext cx="283513" cy="0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cxnSp>
        <p:nvCxnSpPr>
          <p:cNvPr id="181" name="Straight Arrow Connector 140"/>
          <p:cNvCxnSpPr/>
          <p:nvPr/>
        </p:nvCxnSpPr>
        <p:spPr>
          <a:xfrm flipH="1">
            <a:off x="5150906" y="5952896"/>
            <a:ext cx="176570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90" name="Straight Arrow Connector 238"/>
          <p:cNvCxnSpPr/>
          <p:nvPr/>
        </p:nvCxnSpPr>
        <p:spPr>
          <a:xfrm>
            <a:off x="5323497" y="5821145"/>
            <a:ext cx="10" cy="133829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cxnSp>
        <p:nvCxnSpPr>
          <p:cNvPr id="291" name="Straight Arrow Connector 238"/>
          <p:cNvCxnSpPr/>
          <p:nvPr/>
        </p:nvCxnSpPr>
        <p:spPr>
          <a:xfrm flipH="1">
            <a:off x="5328958" y="5827510"/>
            <a:ext cx="240533" cy="0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sp>
        <p:nvSpPr>
          <p:cNvPr id="296" name="TextBox 295"/>
          <p:cNvSpPr txBox="1"/>
          <p:nvPr/>
        </p:nvSpPr>
        <p:spPr>
          <a:xfrm>
            <a:off x="6156762" y="584248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1</a:t>
            </a:r>
            <a:endParaRPr lang="es-ES" sz="800" dirty="0"/>
          </a:p>
        </p:txBody>
      </p:sp>
      <p:sp>
        <p:nvSpPr>
          <p:cNvPr id="298" name="TextBox 297"/>
          <p:cNvSpPr txBox="1"/>
          <p:nvPr/>
        </p:nvSpPr>
        <p:spPr>
          <a:xfrm>
            <a:off x="6157626" y="593020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0</a:t>
            </a:r>
            <a:endParaRPr lang="es-ES" sz="800" dirty="0"/>
          </a:p>
        </p:txBody>
      </p:sp>
      <p:cxnSp>
        <p:nvCxnSpPr>
          <p:cNvPr id="255" name="Straight Arrow Connector 140"/>
          <p:cNvCxnSpPr/>
          <p:nvPr/>
        </p:nvCxnSpPr>
        <p:spPr>
          <a:xfrm flipH="1">
            <a:off x="4537985" y="5957530"/>
            <a:ext cx="176570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99" name="TextBox 298"/>
          <p:cNvSpPr txBox="1"/>
          <p:nvPr/>
        </p:nvSpPr>
        <p:spPr>
          <a:xfrm>
            <a:off x="5523995" y="577720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0</a:t>
            </a:r>
            <a:endParaRPr lang="es-ES" sz="800" dirty="0"/>
          </a:p>
        </p:txBody>
      </p:sp>
      <p:sp>
        <p:nvSpPr>
          <p:cNvPr id="301" name="TextBox 300"/>
          <p:cNvSpPr txBox="1"/>
          <p:nvPr/>
        </p:nvSpPr>
        <p:spPr>
          <a:xfrm>
            <a:off x="4971698" y="578203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0</a:t>
            </a:r>
            <a:endParaRPr lang="es-ES" sz="800" dirty="0"/>
          </a:p>
        </p:txBody>
      </p:sp>
      <p:sp>
        <p:nvSpPr>
          <p:cNvPr id="302" name="TextBox 301"/>
          <p:cNvSpPr txBox="1"/>
          <p:nvPr/>
        </p:nvSpPr>
        <p:spPr>
          <a:xfrm>
            <a:off x="4356608" y="577796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0</a:t>
            </a:r>
            <a:endParaRPr lang="es-ES" sz="800" dirty="0"/>
          </a:p>
        </p:txBody>
      </p:sp>
      <p:sp>
        <p:nvSpPr>
          <p:cNvPr id="303" name="TextBox 302"/>
          <p:cNvSpPr txBox="1"/>
          <p:nvPr/>
        </p:nvSpPr>
        <p:spPr>
          <a:xfrm>
            <a:off x="5526504" y="556659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1</a:t>
            </a:r>
            <a:endParaRPr lang="es-ES" sz="800" dirty="0"/>
          </a:p>
        </p:txBody>
      </p:sp>
      <p:sp>
        <p:nvSpPr>
          <p:cNvPr id="305" name="TextBox 304"/>
          <p:cNvSpPr txBox="1"/>
          <p:nvPr/>
        </p:nvSpPr>
        <p:spPr>
          <a:xfrm>
            <a:off x="4967997" y="556657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1</a:t>
            </a:r>
            <a:endParaRPr lang="es-ES" sz="800" dirty="0"/>
          </a:p>
        </p:txBody>
      </p:sp>
      <p:sp>
        <p:nvSpPr>
          <p:cNvPr id="306" name="TextBox 305"/>
          <p:cNvSpPr txBox="1"/>
          <p:nvPr/>
        </p:nvSpPr>
        <p:spPr>
          <a:xfrm>
            <a:off x="4355086" y="556891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1</a:t>
            </a:r>
            <a:endParaRPr lang="es-ES" sz="800" dirty="0"/>
          </a:p>
        </p:txBody>
      </p:sp>
      <p:sp>
        <p:nvSpPr>
          <p:cNvPr id="307" name="Rectangle 142"/>
          <p:cNvSpPr/>
          <p:nvPr/>
        </p:nvSpPr>
        <p:spPr>
          <a:xfrm>
            <a:off x="1752416" y="6315674"/>
            <a:ext cx="633756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KEY0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09" name="Straight Arrow Connector 140"/>
          <p:cNvCxnSpPr/>
          <p:nvPr/>
        </p:nvCxnSpPr>
        <p:spPr>
          <a:xfrm flipV="1">
            <a:off x="2069294" y="6181666"/>
            <a:ext cx="0" cy="13400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18" name="TextBox 177"/>
          <p:cNvSpPr txBox="1"/>
          <p:nvPr/>
        </p:nvSpPr>
        <p:spPr>
          <a:xfrm>
            <a:off x="1760031" y="5851917"/>
            <a:ext cx="623889" cy="4001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Stream</a:t>
            </a:r>
            <a:r>
              <a:rPr lang="es-ES" sz="1000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_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reset_n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77" name="TextBox 177"/>
          <p:cNvSpPr txBox="1"/>
          <p:nvPr/>
        </p:nvSpPr>
        <p:spPr>
          <a:xfrm>
            <a:off x="4395821" y="2642121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cpc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83" name="Rectangle 17"/>
          <p:cNvSpPr/>
          <p:nvPr/>
        </p:nvSpPr>
        <p:spPr>
          <a:xfrm>
            <a:off x="3863658" y="3188964"/>
            <a:ext cx="822448" cy="504209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Avalon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kern="0" dirty="0" err="1" smtClean="0">
                <a:solidFill>
                  <a:srgbClr val="000000"/>
                </a:solidFill>
                <a:latin typeface="Calibri"/>
              </a:rPr>
              <a:t>Image</a:t>
            </a:r>
            <a:endParaRPr lang="es-ES" sz="1100" kern="0" dirty="0" smtClean="0">
              <a:solidFill>
                <a:srgbClr val="000000"/>
              </a:solidFill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Processing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88" name="Straight Arrow Connector 158"/>
          <p:cNvCxnSpPr/>
          <p:nvPr/>
        </p:nvCxnSpPr>
        <p:spPr>
          <a:xfrm>
            <a:off x="4276685" y="2960714"/>
            <a:ext cx="0" cy="23485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89" name="Straight Arrow Connector 158"/>
          <p:cNvCxnSpPr/>
          <p:nvPr/>
        </p:nvCxnSpPr>
        <p:spPr>
          <a:xfrm>
            <a:off x="4276685" y="4519216"/>
            <a:ext cx="1471643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92" name="Straight Arrow Connector 158"/>
          <p:cNvCxnSpPr>
            <a:endCxn id="283" idx="2"/>
          </p:cNvCxnSpPr>
          <p:nvPr/>
        </p:nvCxnSpPr>
        <p:spPr>
          <a:xfrm flipV="1">
            <a:off x="4274882" y="3693173"/>
            <a:ext cx="0" cy="82604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319" name="Rectangle 92"/>
          <p:cNvSpPr/>
          <p:nvPr/>
        </p:nvSpPr>
        <p:spPr>
          <a:xfrm>
            <a:off x="4610478" y="4761711"/>
            <a:ext cx="683971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Frame</a:t>
            </a:r>
            <a:endParaRPr lang="es-ES" sz="1200" b="0" i="0" u="none" strike="noStrike" kern="1200" cap="none" spc="0" baseline="0" dirty="0" smtClean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dirty="0" err="1" smtClean="0">
                <a:solidFill>
                  <a:srgbClr val="000000"/>
                </a:solidFill>
                <a:latin typeface="Calibri"/>
              </a:rPr>
              <a:t>Sync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20" name="TextBox 245"/>
          <p:cNvSpPr txBox="1"/>
          <p:nvPr/>
        </p:nvSpPr>
        <p:spPr>
          <a:xfrm>
            <a:off x="5285370" y="4732058"/>
            <a:ext cx="461986" cy="2616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3x12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21" name="TextBox 245"/>
          <p:cNvSpPr txBox="1"/>
          <p:nvPr/>
        </p:nvSpPr>
        <p:spPr>
          <a:xfrm>
            <a:off x="5294466" y="4603696"/>
            <a:ext cx="428323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RGB</a:t>
            </a:r>
          </a:p>
        </p:txBody>
      </p:sp>
      <p:cxnSp>
        <p:nvCxnSpPr>
          <p:cNvPr id="322" name="Straight Connector 1086"/>
          <p:cNvCxnSpPr/>
          <p:nvPr/>
        </p:nvCxnSpPr>
        <p:spPr>
          <a:xfrm flipV="1">
            <a:off x="5414809" y="4922207"/>
            <a:ext cx="105321" cy="7146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323" name="Straight Arrow Connector 93"/>
          <p:cNvCxnSpPr/>
          <p:nvPr/>
        </p:nvCxnSpPr>
        <p:spPr>
          <a:xfrm>
            <a:off x="5299228" y="4963638"/>
            <a:ext cx="455939" cy="0"/>
          </a:xfrm>
          <a:prstGeom prst="straightConnector1">
            <a:avLst/>
          </a:prstGeom>
          <a:noFill/>
          <a:ln w="19046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09" name="TextBox 245"/>
          <p:cNvSpPr txBox="1"/>
          <p:nvPr/>
        </p:nvSpPr>
        <p:spPr>
          <a:xfrm>
            <a:off x="4186613" y="4596432"/>
            <a:ext cx="428323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RGB</a:t>
            </a:r>
          </a:p>
        </p:txBody>
      </p:sp>
      <p:cxnSp>
        <p:nvCxnSpPr>
          <p:cNvPr id="98" name="Straight Arrow Connector 93"/>
          <p:cNvCxnSpPr>
            <a:stCxn id="97" idx="3"/>
            <a:endCxn id="319" idx="1"/>
          </p:cNvCxnSpPr>
          <p:nvPr/>
        </p:nvCxnSpPr>
        <p:spPr>
          <a:xfrm>
            <a:off x="4237891" y="4950547"/>
            <a:ext cx="372587" cy="9186"/>
          </a:xfrm>
          <a:prstGeom prst="straightConnector1">
            <a:avLst/>
          </a:prstGeom>
          <a:noFill/>
          <a:ln w="19046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24" name="Straight Connector 136"/>
          <p:cNvCxnSpPr/>
          <p:nvPr/>
        </p:nvCxnSpPr>
        <p:spPr>
          <a:xfrm>
            <a:off x="5545424" y="4229319"/>
            <a:ext cx="289469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325" name="Straight Arrow Connector 158"/>
          <p:cNvCxnSpPr/>
          <p:nvPr/>
        </p:nvCxnSpPr>
        <p:spPr>
          <a:xfrm flipV="1">
            <a:off x="5834893" y="4231651"/>
            <a:ext cx="0" cy="20434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27" name="TextBox 245"/>
          <p:cNvSpPr txBox="1"/>
          <p:nvPr/>
        </p:nvSpPr>
        <p:spPr>
          <a:xfrm>
            <a:off x="5143753" y="4007551"/>
            <a:ext cx="699230" cy="430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4x8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dirty="0" err="1" smtClean="0">
                <a:solidFill>
                  <a:srgbClr val="000000"/>
                </a:solidFill>
                <a:latin typeface="Calibri"/>
              </a:rPr>
              <a:t>RGBGray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28" name="Straight Connector 1086"/>
          <p:cNvCxnSpPr/>
          <p:nvPr/>
        </p:nvCxnSpPr>
        <p:spPr>
          <a:xfrm flipV="1">
            <a:off x="5493368" y="4083092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329" name="TextBox 245"/>
          <p:cNvSpPr txBox="1"/>
          <p:nvPr/>
        </p:nvSpPr>
        <p:spPr>
          <a:xfrm>
            <a:off x="7266715" y="3891965"/>
            <a:ext cx="625492" cy="430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8</a:t>
            </a: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kern="0" dirty="0" err="1" smtClean="0">
                <a:solidFill>
                  <a:srgbClr val="000000"/>
                </a:solidFill>
                <a:latin typeface="Calibri"/>
              </a:rPr>
              <a:t>Dilated</a:t>
            </a:r>
            <a:r>
              <a:rPr lang="es-ES" sz="1100" kern="0" dirty="0" smtClean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cxnSp>
        <p:nvCxnSpPr>
          <p:cNvPr id="330" name="Straight Arrow Connector 140"/>
          <p:cNvCxnSpPr/>
          <p:nvPr/>
        </p:nvCxnSpPr>
        <p:spPr>
          <a:xfrm flipV="1">
            <a:off x="6644666" y="5167356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31" name="TextBox 177"/>
          <p:cNvSpPr txBox="1"/>
          <p:nvPr/>
        </p:nvSpPr>
        <p:spPr>
          <a:xfrm>
            <a:off x="6464172" y="5200293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cpc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51" name="Straight Arrow Connector 158"/>
          <p:cNvCxnSpPr/>
          <p:nvPr/>
        </p:nvCxnSpPr>
        <p:spPr>
          <a:xfrm flipH="1" flipV="1">
            <a:off x="6559598" y="4249058"/>
            <a:ext cx="4136" cy="19181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64" name="Straight Arrow Connector 158"/>
          <p:cNvCxnSpPr/>
          <p:nvPr/>
        </p:nvCxnSpPr>
        <p:spPr>
          <a:xfrm flipH="1" flipV="1">
            <a:off x="6866347" y="4246620"/>
            <a:ext cx="4136" cy="19181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65" name="TextBox 245"/>
          <p:cNvSpPr txBox="1"/>
          <p:nvPr/>
        </p:nvSpPr>
        <p:spPr>
          <a:xfrm>
            <a:off x="6641575" y="4048437"/>
            <a:ext cx="595035" cy="2616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Eroded</a:t>
            </a:r>
            <a:endParaRPr lang="es-ES" sz="1100" kern="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TextBox 245"/>
          <p:cNvSpPr txBox="1"/>
          <p:nvPr/>
        </p:nvSpPr>
        <p:spPr>
          <a:xfrm>
            <a:off x="6381584" y="4039989"/>
            <a:ext cx="367408" cy="2616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Bin</a:t>
            </a:r>
            <a:endParaRPr lang="es-ES" sz="1100" kern="0" dirty="0" smtClean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</TotalTime>
  <Words>242</Words>
  <Application>Microsoft Office PowerPoint</Application>
  <PresentationFormat>On-screen Show (4:3)</PresentationFormat>
  <Paragraphs>157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Fernández Molanes</dc:creator>
  <cp:lastModifiedBy>Roberto Fernández Molanes</cp:lastModifiedBy>
  <cp:revision>55</cp:revision>
  <dcterms:created xsi:type="dcterms:W3CDTF">2017-02-14T18:55:31Z</dcterms:created>
  <dcterms:modified xsi:type="dcterms:W3CDTF">2018-02-06T16:14:23Z</dcterms:modified>
</cp:coreProperties>
</file>