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37"/>
  </p:notesMasterIdLst>
  <p:sldIdLst>
    <p:sldId id="256" r:id="rId4"/>
    <p:sldId id="258" r:id="rId5"/>
    <p:sldId id="272" r:id="rId6"/>
    <p:sldId id="277" r:id="rId7"/>
    <p:sldId id="260" r:id="rId8"/>
    <p:sldId id="268" r:id="rId9"/>
    <p:sldId id="269" r:id="rId10"/>
    <p:sldId id="290" r:id="rId11"/>
    <p:sldId id="282" r:id="rId12"/>
    <p:sldId id="279" r:id="rId13"/>
    <p:sldId id="301" r:id="rId14"/>
    <p:sldId id="284" r:id="rId15"/>
    <p:sldId id="289" r:id="rId16"/>
    <p:sldId id="292" r:id="rId17"/>
    <p:sldId id="285" r:id="rId18"/>
    <p:sldId id="288" r:id="rId19"/>
    <p:sldId id="291" r:id="rId20"/>
    <p:sldId id="286" r:id="rId21"/>
    <p:sldId id="281" r:id="rId22"/>
    <p:sldId id="293" r:id="rId23"/>
    <p:sldId id="287" r:id="rId24"/>
    <p:sldId id="280" r:id="rId25"/>
    <p:sldId id="294" r:id="rId26"/>
    <p:sldId id="273" r:id="rId27"/>
    <p:sldId id="278" r:id="rId28"/>
    <p:sldId id="295" r:id="rId29"/>
    <p:sldId id="296" r:id="rId30"/>
    <p:sldId id="297" r:id="rId31"/>
    <p:sldId id="263" r:id="rId32"/>
    <p:sldId id="270" r:id="rId33"/>
    <p:sldId id="261" r:id="rId34"/>
    <p:sldId id="266" r:id="rId35"/>
    <p:sldId id="30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C0C70D-F5CC-4611-8C2D-19D36754B331}" v="67" dt="2023-05-25T03:14:45.4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85546" autoAdjust="0"/>
  </p:normalViewPr>
  <p:slideViewPr>
    <p:cSldViewPr snapToGrid="0">
      <p:cViewPr varScale="1">
        <p:scale>
          <a:sx n="72" d="100"/>
          <a:sy n="72" d="100"/>
        </p:scale>
        <p:origin x="109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viewProps" Target="viewProps.xml"/><Relationship Id="rId21" Type="http://schemas.openxmlformats.org/officeDocument/2006/relationships/slide" Target="slides/slide18.xml"/><Relationship Id="rId34" Type="http://schemas.openxmlformats.org/officeDocument/2006/relationships/slide" Target="slides/slide31.xml"/><Relationship Id="rId42" Type="http://schemas.microsoft.com/office/2015/10/relationships/revisionInfo" Target="revisionInfo.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25/05/2023</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46316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7390217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5150258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67379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3094271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8080292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92147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3173587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0946258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949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35663787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8663126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2227328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24</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25</a:t>
            </a:fld>
            <a:endParaRPr lang="en-NZ"/>
          </a:p>
        </p:txBody>
      </p:sp>
    </p:spTree>
    <p:extLst>
      <p:ext uri="{BB962C8B-B14F-4D97-AF65-F5344CB8AC3E}">
        <p14:creationId xmlns:p14="http://schemas.microsoft.com/office/powerpoint/2010/main" val="18276089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26</a:t>
            </a:fld>
            <a:endParaRPr lang="en-NZ"/>
          </a:p>
        </p:txBody>
      </p:sp>
    </p:spTree>
    <p:extLst>
      <p:ext uri="{BB962C8B-B14F-4D97-AF65-F5344CB8AC3E}">
        <p14:creationId xmlns:p14="http://schemas.microsoft.com/office/powerpoint/2010/main" val="29032642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27</a:t>
            </a:fld>
            <a:endParaRPr lang="en-NZ"/>
          </a:p>
        </p:txBody>
      </p:sp>
    </p:spTree>
    <p:extLst>
      <p:ext uri="{BB962C8B-B14F-4D97-AF65-F5344CB8AC3E}">
        <p14:creationId xmlns:p14="http://schemas.microsoft.com/office/powerpoint/2010/main" val="26938991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28</a:t>
            </a:fld>
            <a:endParaRPr lang="en-NZ"/>
          </a:p>
        </p:txBody>
      </p:sp>
    </p:spTree>
    <p:extLst>
      <p:ext uri="{BB962C8B-B14F-4D97-AF65-F5344CB8AC3E}">
        <p14:creationId xmlns:p14="http://schemas.microsoft.com/office/powerpoint/2010/main" val="37447387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29</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31</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32</a:t>
            </a:fld>
            <a:endParaRPr lang="en-NZ"/>
          </a:p>
        </p:txBody>
      </p:sp>
    </p:spTree>
    <p:extLst>
      <p:ext uri="{BB962C8B-B14F-4D97-AF65-F5344CB8AC3E}">
        <p14:creationId xmlns:p14="http://schemas.microsoft.com/office/powerpoint/2010/main" val="1738331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5</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023744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67644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7049574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218981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25/05/2023</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25/05/2023</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25/05/2023</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25/05/2023</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25/05/2023</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25/05/2023</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25/05/2023</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25/05/2023</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25/05/2023</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25/05/2023</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25/05/2023</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25/05/2023</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6.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UwUmeowmeow/2023Assessment" TargetMode="Externa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fontScale="90000"/>
          </a:bodyPr>
          <a:lstStyle/>
          <a:p>
            <a:r>
              <a:rPr lang="en-NZ" dirty="0"/>
              <a:t>AS91896(2.7) &amp; AS91887(2.8)</a:t>
            </a:r>
            <a:br>
              <a:rPr lang="en-NZ" dirty="0"/>
            </a:br>
            <a:r>
              <a:rPr lang="en-NZ" dirty="0"/>
              <a:t>Monster cards</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a:lstStyle/>
          <a:p>
            <a:endParaRPr lang="en-NZ" b="1" dirty="0"/>
          </a:p>
          <a:p>
            <a:r>
              <a:rPr lang="en-NZ" b="1" dirty="0"/>
              <a:t>[Sudha Sutaschuto]</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[Component 2- (Adding monster cards)] - Test Plan</a:t>
            </a:r>
            <a:endParaRPr sz="4000" dirty="0"/>
          </a:p>
        </p:txBody>
      </p:sp>
      <p:graphicFrame>
        <p:nvGraphicFramePr>
          <p:cNvPr id="92" name="Google Shape;92;p19"/>
          <p:cNvGraphicFramePr/>
          <p:nvPr>
            <p:extLst>
              <p:ext uri="{D42A27DB-BD31-4B8C-83A1-F6EECF244321}">
                <p14:modId xmlns:p14="http://schemas.microsoft.com/office/powerpoint/2010/main" val="2594187345"/>
              </p:ext>
            </p:extLst>
          </p:nvPr>
        </p:nvGraphicFramePr>
        <p:xfrm>
          <a:off x="509967" y="1690300"/>
          <a:ext cx="11360800" cy="475464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User pressed Add button</a:t>
                      </a:r>
                    </a:p>
                  </a:txBody>
                  <a:tcPr marL="121900" marR="121900" marT="121900" marB="121900"/>
                </a:tc>
                <a:tc>
                  <a:txBody>
                    <a:bodyPr/>
                    <a:lstStyle/>
                    <a:p>
                      <a:pPr marL="0" lvl="0" indent="0" algn="l" rtl="0">
                        <a:spcBef>
                          <a:spcPts val="0"/>
                        </a:spcBef>
                        <a:spcAft>
                          <a:spcPts val="0"/>
                        </a:spcAft>
                        <a:buNone/>
                      </a:pPr>
                      <a:r>
                        <a:rPr lang="en-US" sz="2400" dirty="0"/>
                        <a:t>Display a </a:t>
                      </a:r>
                      <a:r>
                        <a:rPr lang="en-US" sz="2400" dirty="0" err="1"/>
                        <a:t>multi_enterbox</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US" sz="2400" dirty="0"/>
                        <a:t>Show all the fields for user to enter</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Show all the fields for user to enter</a:t>
                      </a:r>
                    </a:p>
                  </a:txBody>
                  <a:tcPr marL="121900" marR="121900" marT="121900" marB="121900"/>
                </a:tc>
                <a:extLst>
                  <a:ext uri="{0D108BD9-81ED-4DB2-BD59-A6C34878D82A}">
                    <a16:rowId xmlns:a16="http://schemas.microsoft.com/office/drawing/2014/main" val="1449551829"/>
                  </a:ext>
                </a:extLst>
              </a:tr>
              <a:tr h="609560">
                <a:tc>
                  <a:txBody>
                    <a:bodyPr/>
                    <a:lstStyle/>
                    <a:p>
                      <a:pPr marL="0" lvl="0" indent="0" algn="l" rtl="0">
                        <a:spcBef>
                          <a:spcPts val="0"/>
                        </a:spcBef>
                        <a:spcAft>
                          <a:spcPts val="0"/>
                        </a:spcAft>
                        <a:buNone/>
                      </a:pPr>
                      <a:r>
                        <a:rPr lang="en-US" sz="2400" dirty="0"/>
                        <a:t>If the user type invalid integer or something else other than integer </a:t>
                      </a:r>
                      <a:endParaRPr sz="2400" dirty="0"/>
                    </a:p>
                  </a:txBody>
                  <a:tcPr marL="121900" marR="121900" marT="121900" marB="121900"/>
                </a:tc>
                <a:tc>
                  <a:txBody>
                    <a:bodyPr/>
                    <a:lstStyle/>
                    <a:p>
                      <a:pPr marL="0" lvl="0" indent="0" algn="l" rtl="0">
                        <a:spcBef>
                          <a:spcPts val="0"/>
                        </a:spcBef>
                        <a:spcAft>
                          <a:spcPts val="0"/>
                        </a:spcAft>
                        <a:buNone/>
                      </a:pPr>
                      <a:r>
                        <a:rPr lang="en-US" sz="2400" dirty="0"/>
                        <a:t>Display message box say “Please enter a valid integer for the status fields”</a:t>
                      </a:r>
                      <a:endParaRPr sz="2400" dirty="0"/>
                    </a:p>
                  </a:txBody>
                  <a:tcPr marL="121900" marR="121900" marT="121900" marB="121900"/>
                </a:tc>
                <a:extLst>
                  <a:ext uri="{0D108BD9-81ED-4DB2-BD59-A6C34878D82A}">
                    <a16:rowId xmlns:a16="http://schemas.microsoft.com/office/drawing/2014/main" val="2669290506"/>
                  </a:ext>
                </a:extLst>
              </a:tr>
              <a:tr h="609560">
                <a:tc>
                  <a:txBody>
                    <a:bodyPr/>
                    <a:lstStyle/>
                    <a:p>
                      <a:pPr marL="0" lvl="0" indent="0" algn="l" rtl="0">
                        <a:spcBef>
                          <a:spcPts val="0"/>
                        </a:spcBef>
                        <a:spcAft>
                          <a:spcPts val="0"/>
                        </a:spcAft>
                        <a:buNone/>
                      </a:pPr>
                      <a:r>
                        <a:rPr lang="en-US" sz="2400" dirty="0"/>
                        <a:t>If the user type a number out of the range of 1- 25</a:t>
                      </a:r>
                      <a:endParaRPr sz="2400" dirty="0"/>
                    </a:p>
                  </a:txBody>
                  <a:tcPr marL="121900" marR="121900" marT="121900" marB="121900"/>
                </a:tc>
                <a:tc>
                  <a:txBody>
                    <a:bodyPr/>
                    <a:lstStyle/>
                    <a:p>
                      <a:pPr marL="0" lvl="0" indent="0" algn="l" rtl="0">
                        <a:spcBef>
                          <a:spcPts val="0"/>
                        </a:spcBef>
                        <a:spcAft>
                          <a:spcPts val="0"/>
                        </a:spcAft>
                        <a:buNone/>
                      </a:pPr>
                      <a:r>
                        <a:rPr lang="en-US" sz="2400" dirty="0"/>
                        <a:t>Display message box say “Please enter a integer between 1 to 25”</a:t>
                      </a:r>
                      <a:endParaRPr sz="2400" dirty="0"/>
                    </a:p>
                  </a:txBody>
                  <a:tcPr marL="121900" marR="121900" marT="121900" marB="121900"/>
                </a:tc>
                <a:extLst>
                  <a:ext uri="{0D108BD9-81ED-4DB2-BD59-A6C34878D82A}">
                    <a16:rowId xmlns:a16="http://schemas.microsoft.com/office/drawing/2014/main" val="2834708100"/>
                  </a:ext>
                </a:extLst>
              </a:tr>
              <a:tr h="609560">
                <a:tc>
                  <a:txBody>
                    <a:bodyPr/>
                    <a:lstStyle/>
                    <a:p>
                      <a:pPr marL="0" lvl="0" indent="0" algn="l" rtl="0">
                        <a:spcBef>
                          <a:spcPts val="0"/>
                        </a:spcBef>
                        <a:spcAft>
                          <a:spcPts val="0"/>
                        </a:spcAft>
                        <a:buNone/>
                      </a:pPr>
                      <a:r>
                        <a:rPr lang="en-US" sz="2400" dirty="0"/>
                        <a:t>If the user enter nothing</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Display message box say “Please enter a valid integer for the status fields”</a:t>
                      </a:r>
                    </a:p>
                  </a:txBody>
                  <a:tcPr marL="121900" marR="121900" marT="121900" marB="121900"/>
                </a:tc>
                <a:extLst>
                  <a:ext uri="{0D108BD9-81ED-4DB2-BD59-A6C34878D82A}">
                    <a16:rowId xmlns:a16="http://schemas.microsoft.com/office/drawing/2014/main" val="3457217347"/>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extLst>
      <p:ext uri="{BB962C8B-B14F-4D97-AF65-F5344CB8AC3E}">
        <p14:creationId xmlns:p14="http://schemas.microsoft.com/office/powerpoint/2010/main" val="3850109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7" name="Picture 6">
            <a:extLst>
              <a:ext uri="{FF2B5EF4-FFF2-40B4-BE49-F238E27FC236}">
                <a16:creationId xmlns:a16="http://schemas.microsoft.com/office/drawing/2014/main" id="{A989A9DA-3ADE-775D-54F7-422CAED358FB}"/>
              </a:ext>
            </a:extLst>
          </p:cNvPr>
          <p:cNvPicPr>
            <a:picLocks noChangeAspect="1"/>
          </p:cNvPicPr>
          <p:nvPr/>
        </p:nvPicPr>
        <p:blipFill>
          <a:blip r:embed="rId3"/>
          <a:stretch>
            <a:fillRect/>
          </a:stretch>
        </p:blipFill>
        <p:spPr>
          <a:xfrm>
            <a:off x="208222" y="1644774"/>
            <a:ext cx="6645986" cy="2780021"/>
          </a:xfrm>
          <a:prstGeom prst="rect">
            <a:avLst/>
          </a:prstGeom>
        </p:spPr>
      </p:pic>
      <p:pic>
        <p:nvPicPr>
          <p:cNvPr id="15" name="Picture 14">
            <a:extLst>
              <a:ext uri="{FF2B5EF4-FFF2-40B4-BE49-F238E27FC236}">
                <a16:creationId xmlns:a16="http://schemas.microsoft.com/office/drawing/2014/main" id="{3728DFD4-9AC9-878B-9457-7B761DE4A801}"/>
              </a:ext>
            </a:extLst>
          </p:cNvPr>
          <p:cNvPicPr>
            <a:picLocks noChangeAspect="1"/>
          </p:cNvPicPr>
          <p:nvPr/>
        </p:nvPicPr>
        <p:blipFill>
          <a:blip r:embed="rId4"/>
          <a:stretch>
            <a:fillRect/>
          </a:stretch>
        </p:blipFill>
        <p:spPr>
          <a:xfrm>
            <a:off x="7103186" y="3347874"/>
            <a:ext cx="4896940" cy="2946755"/>
          </a:xfrm>
          <a:prstGeom prst="rect">
            <a:avLst/>
          </a:prstGeom>
        </p:spPr>
      </p:pic>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[Component 2- (Adding monster cards)] - Test result</a:t>
            </a:r>
            <a:endParaRPr sz="4000" dirty="0"/>
          </a:p>
        </p:txBody>
      </p:sp>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
        <p:nvSpPr>
          <p:cNvPr id="9" name="Rectangle 8">
            <a:extLst>
              <a:ext uri="{FF2B5EF4-FFF2-40B4-BE49-F238E27FC236}">
                <a16:creationId xmlns:a16="http://schemas.microsoft.com/office/drawing/2014/main" id="{339A78BD-9A21-0FF2-9ACE-E010845A8E7B}"/>
              </a:ext>
            </a:extLst>
          </p:cNvPr>
          <p:cNvSpPr/>
          <p:nvPr/>
        </p:nvSpPr>
        <p:spPr>
          <a:xfrm>
            <a:off x="248426" y="2034928"/>
            <a:ext cx="3310359" cy="286994"/>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07EE809-BE5B-C41A-A312-018A89BD4EB6}"/>
              </a:ext>
            </a:extLst>
          </p:cNvPr>
          <p:cNvSpPr/>
          <p:nvPr/>
        </p:nvSpPr>
        <p:spPr>
          <a:xfrm>
            <a:off x="191874" y="2426287"/>
            <a:ext cx="6645985" cy="338102"/>
          </a:xfrm>
          <a:prstGeom prst="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30E021F-2007-E29C-E9AF-F68F175F9923}"/>
              </a:ext>
            </a:extLst>
          </p:cNvPr>
          <p:cNvPicPr>
            <a:picLocks noChangeAspect="1"/>
          </p:cNvPicPr>
          <p:nvPr/>
        </p:nvPicPr>
        <p:blipFill>
          <a:blip r:embed="rId5"/>
          <a:stretch>
            <a:fillRect/>
          </a:stretch>
        </p:blipFill>
        <p:spPr>
          <a:xfrm>
            <a:off x="7021918" y="1773932"/>
            <a:ext cx="4906060" cy="1533739"/>
          </a:xfrm>
          <a:prstGeom prst="rect">
            <a:avLst/>
          </a:prstGeom>
        </p:spPr>
      </p:pic>
      <p:sp>
        <p:nvSpPr>
          <p:cNvPr id="11" name="Rectangle 10">
            <a:extLst>
              <a:ext uri="{FF2B5EF4-FFF2-40B4-BE49-F238E27FC236}">
                <a16:creationId xmlns:a16="http://schemas.microsoft.com/office/drawing/2014/main" id="{B696AA4D-3664-4D72-39C2-D9FAF015774A}"/>
              </a:ext>
            </a:extLst>
          </p:cNvPr>
          <p:cNvSpPr/>
          <p:nvPr/>
        </p:nvSpPr>
        <p:spPr>
          <a:xfrm>
            <a:off x="7917487" y="2716944"/>
            <a:ext cx="616688" cy="451854"/>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1073AB0-312C-0289-62A3-AC2A53B72B9B}"/>
              </a:ext>
            </a:extLst>
          </p:cNvPr>
          <p:cNvSpPr/>
          <p:nvPr/>
        </p:nvSpPr>
        <p:spPr>
          <a:xfrm>
            <a:off x="3558785" y="2034928"/>
            <a:ext cx="3310359" cy="286994"/>
          </a:xfrm>
          <a:prstGeom prst="rect">
            <a:avLst/>
          </a:prstGeom>
          <a:noFill/>
          <a:ln w="762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2E50CE-CB3A-3942-8834-72221DE7BA7D}"/>
              </a:ext>
            </a:extLst>
          </p:cNvPr>
          <p:cNvSpPr/>
          <p:nvPr/>
        </p:nvSpPr>
        <p:spPr>
          <a:xfrm>
            <a:off x="7021918" y="3335609"/>
            <a:ext cx="5059477" cy="2931082"/>
          </a:xfrm>
          <a:prstGeom prst="rect">
            <a:avLst/>
          </a:prstGeom>
          <a:noFill/>
          <a:ln w="762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3CC125E-6C2F-DD74-8D3A-8FC4F590CA33}"/>
              </a:ext>
            </a:extLst>
          </p:cNvPr>
          <p:cNvSpPr/>
          <p:nvPr/>
        </p:nvSpPr>
        <p:spPr>
          <a:xfrm>
            <a:off x="6970254" y="4086637"/>
            <a:ext cx="947233" cy="1620355"/>
          </a:xfrm>
          <a:prstGeom prst="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D5CED0F5-090A-F77D-9C8B-6344FBCA373C}"/>
              </a:ext>
            </a:extLst>
          </p:cNvPr>
          <p:cNvPicPr>
            <a:picLocks noChangeAspect="1"/>
          </p:cNvPicPr>
          <p:nvPr/>
        </p:nvPicPr>
        <p:blipFill>
          <a:blip r:embed="rId6"/>
          <a:stretch>
            <a:fillRect/>
          </a:stretch>
        </p:blipFill>
        <p:spPr>
          <a:xfrm>
            <a:off x="248426" y="5413722"/>
            <a:ext cx="3464456" cy="1129564"/>
          </a:xfrm>
          <a:prstGeom prst="rect">
            <a:avLst/>
          </a:prstGeom>
        </p:spPr>
      </p:pic>
      <p:pic>
        <p:nvPicPr>
          <p:cNvPr id="23" name="Picture 22">
            <a:extLst>
              <a:ext uri="{FF2B5EF4-FFF2-40B4-BE49-F238E27FC236}">
                <a16:creationId xmlns:a16="http://schemas.microsoft.com/office/drawing/2014/main" id="{0B0598E9-F02D-698B-8914-E23A6010D0C6}"/>
              </a:ext>
            </a:extLst>
          </p:cNvPr>
          <p:cNvPicPr>
            <a:picLocks noChangeAspect="1"/>
          </p:cNvPicPr>
          <p:nvPr/>
        </p:nvPicPr>
        <p:blipFill>
          <a:blip r:embed="rId7"/>
          <a:stretch>
            <a:fillRect/>
          </a:stretch>
        </p:blipFill>
        <p:spPr>
          <a:xfrm>
            <a:off x="3786350" y="5364347"/>
            <a:ext cx="3084169" cy="1253735"/>
          </a:xfrm>
          <a:prstGeom prst="rect">
            <a:avLst/>
          </a:prstGeom>
        </p:spPr>
      </p:pic>
      <p:sp>
        <p:nvSpPr>
          <p:cNvPr id="24" name="Rectangle 23">
            <a:extLst>
              <a:ext uri="{FF2B5EF4-FFF2-40B4-BE49-F238E27FC236}">
                <a16:creationId xmlns:a16="http://schemas.microsoft.com/office/drawing/2014/main" id="{32B01404-355F-D2E9-9243-C9CDA65BEC6E}"/>
              </a:ext>
            </a:extLst>
          </p:cNvPr>
          <p:cNvSpPr/>
          <p:nvPr/>
        </p:nvSpPr>
        <p:spPr>
          <a:xfrm>
            <a:off x="176574" y="2756757"/>
            <a:ext cx="6645985" cy="492429"/>
          </a:xfrm>
          <a:prstGeom prst="rect">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7FD8B6A-E3A4-F22B-7924-8CDD5468A593}"/>
              </a:ext>
            </a:extLst>
          </p:cNvPr>
          <p:cNvSpPr/>
          <p:nvPr/>
        </p:nvSpPr>
        <p:spPr>
          <a:xfrm>
            <a:off x="248426" y="5364347"/>
            <a:ext cx="3479756" cy="1199261"/>
          </a:xfrm>
          <a:prstGeom prst="rect">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6E4A86A-EE29-A04D-D627-7297BDE15C65}"/>
              </a:ext>
            </a:extLst>
          </p:cNvPr>
          <p:cNvSpPr/>
          <p:nvPr/>
        </p:nvSpPr>
        <p:spPr>
          <a:xfrm>
            <a:off x="191873" y="3325467"/>
            <a:ext cx="6645985" cy="492429"/>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360BE70-BD58-8A22-B582-2C1271D27AE8}"/>
              </a:ext>
            </a:extLst>
          </p:cNvPr>
          <p:cNvSpPr/>
          <p:nvPr/>
        </p:nvSpPr>
        <p:spPr>
          <a:xfrm>
            <a:off x="3786350" y="5304133"/>
            <a:ext cx="3102635" cy="1313778"/>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6FB9792-A718-983F-FE9E-E7637C0F1484}"/>
              </a:ext>
            </a:extLst>
          </p:cNvPr>
          <p:cNvSpPr/>
          <p:nvPr/>
        </p:nvSpPr>
        <p:spPr>
          <a:xfrm>
            <a:off x="248427" y="3855272"/>
            <a:ext cx="6622092" cy="569524"/>
          </a:xfrm>
          <a:prstGeom prst="rect">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F5C6DEC-30CE-E5B5-C2A3-EA1F3EA9C5BB}"/>
              </a:ext>
            </a:extLst>
          </p:cNvPr>
          <p:cNvSpPr/>
          <p:nvPr/>
        </p:nvSpPr>
        <p:spPr>
          <a:xfrm>
            <a:off x="272463" y="5459684"/>
            <a:ext cx="3380954" cy="1061378"/>
          </a:xfrm>
          <a:prstGeom prst="rect">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8629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3] (Configuration Monster cards  )</a:t>
            </a:r>
            <a:endParaRPr sz="4000" dirty="0"/>
          </a:p>
        </p:txBody>
      </p:sp>
      <p:pic>
        <p:nvPicPr>
          <p:cNvPr id="11" name="Picture 10">
            <a:extLst>
              <a:ext uri="{FF2B5EF4-FFF2-40B4-BE49-F238E27FC236}">
                <a16:creationId xmlns:a16="http://schemas.microsoft.com/office/drawing/2014/main" id="{87BB4CAA-EF79-351E-B068-58FB3CC1939B}"/>
              </a:ext>
            </a:extLst>
          </p:cNvPr>
          <p:cNvPicPr>
            <a:picLocks noChangeAspect="1"/>
          </p:cNvPicPr>
          <p:nvPr/>
        </p:nvPicPr>
        <p:blipFill>
          <a:blip r:embed="rId3"/>
          <a:stretch>
            <a:fillRect/>
          </a:stretch>
        </p:blipFill>
        <p:spPr>
          <a:xfrm>
            <a:off x="685463" y="1479851"/>
            <a:ext cx="3229426" cy="4153480"/>
          </a:xfrm>
          <a:prstGeom prst="rect">
            <a:avLst/>
          </a:prstGeom>
        </p:spPr>
      </p:pic>
      <p:sp>
        <p:nvSpPr>
          <p:cNvPr id="4" name="Rectangle 3">
            <a:extLst>
              <a:ext uri="{FF2B5EF4-FFF2-40B4-BE49-F238E27FC236}">
                <a16:creationId xmlns:a16="http://schemas.microsoft.com/office/drawing/2014/main" id="{E9E7292F-A10C-C927-DEE9-91944C52E4B1}"/>
              </a:ext>
            </a:extLst>
          </p:cNvPr>
          <p:cNvSpPr/>
          <p:nvPr/>
        </p:nvSpPr>
        <p:spPr>
          <a:xfrm>
            <a:off x="704516" y="2993065"/>
            <a:ext cx="3210373" cy="574159"/>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7E4F506-9B33-FA2D-9BB6-3640B91F4E0C}"/>
              </a:ext>
            </a:extLst>
          </p:cNvPr>
          <p:cNvPicPr>
            <a:picLocks noChangeAspect="1"/>
          </p:cNvPicPr>
          <p:nvPr/>
        </p:nvPicPr>
        <p:blipFill>
          <a:blip r:embed="rId4"/>
          <a:stretch>
            <a:fillRect/>
          </a:stretch>
        </p:blipFill>
        <p:spPr>
          <a:xfrm>
            <a:off x="5481855" y="1623760"/>
            <a:ext cx="3248478" cy="3610479"/>
          </a:xfrm>
          <a:prstGeom prst="rect">
            <a:avLst/>
          </a:prstGeom>
        </p:spPr>
      </p:pic>
      <p:sp>
        <p:nvSpPr>
          <p:cNvPr id="7" name="Rectangle 6">
            <a:extLst>
              <a:ext uri="{FF2B5EF4-FFF2-40B4-BE49-F238E27FC236}">
                <a16:creationId xmlns:a16="http://schemas.microsoft.com/office/drawing/2014/main" id="{9C11AD72-21CB-1F0E-EF95-193D40D0CD93}"/>
              </a:ext>
            </a:extLst>
          </p:cNvPr>
          <p:cNvSpPr/>
          <p:nvPr/>
        </p:nvSpPr>
        <p:spPr>
          <a:xfrm>
            <a:off x="5519960" y="1623760"/>
            <a:ext cx="3210373" cy="3214054"/>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5016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120502" y="302427"/>
            <a:ext cx="11950995" cy="763600"/>
          </a:xfrm>
          <a:prstGeom prst="rect">
            <a:avLst/>
          </a:prstGeom>
        </p:spPr>
        <p:txBody>
          <a:bodyPr spcFirstLastPara="1" vert="horz" wrap="square" lIns="121900" tIns="121900" rIns="121900" bIns="121900" rtlCol="0" anchor="t" anchorCtr="0">
            <a:noAutofit/>
          </a:bodyPr>
          <a:lstStyle/>
          <a:p>
            <a:r>
              <a:rPr lang="en" sz="4000" dirty="0"/>
              <a:t>[Component 3-(Configuration Monster cards )] - Test Plan</a:t>
            </a:r>
            <a:endParaRPr sz="4000" dirty="0"/>
          </a:p>
        </p:txBody>
      </p:sp>
      <p:graphicFrame>
        <p:nvGraphicFramePr>
          <p:cNvPr id="92" name="Google Shape;92;p19"/>
          <p:cNvGraphicFramePr/>
          <p:nvPr>
            <p:extLst>
              <p:ext uri="{D42A27DB-BD31-4B8C-83A1-F6EECF244321}">
                <p14:modId xmlns:p14="http://schemas.microsoft.com/office/powerpoint/2010/main" val="872696571"/>
              </p:ext>
            </p:extLst>
          </p:nvPr>
        </p:nvGraphicFramePr>
        <p:xfrm>
          <a:off x="403641" y="1711566"/>
          <a:ext cx="11561530" cy="2925960"/>
        </p:xfrm>
        <a:graphic>
          <a:graphicData uri="http://schemas.openxmlformats.org/drawingml/2006/table">
            <a:tbl>
              <a:tblPr>
                <a:noFill/>
              </a:tblPr>
              <a:tblGrid>
                <a:gridCol w="5780765">
                  <a:extLst>
                    <a:ext uri="{9D8B030D-6E8A-4147-A177-3AD203B41FA5}">
                      <a16:colId xmlns:a16="http://schemas.microsoft.com/office/drawing/2014/main" val="20000"/>
                    </a:ext>
                  </a:extLst>
                </a:gridCol>
                <a:gridCol w="5780765">
                  <a:extLst>
                    <a:ext uri="{9D8B030D-6E8A-4147-A177-3AD203B41FA5}">
                      <a16:colId xmlns:a16="http://schemas.microsoft.com/office/drawing/2014/main" val="20001"/>
                    </a:ext>
                  </a:extLst>
                </a:gridCol>
              </a:tblGrid>
              <a:tr h="521272">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a:t>User pressed Configure button</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Display an </a:t>
                      </a:r>
                      <a:r>
                        <a:rPr lang="en-US" sz="2400" dirty="0" err="1"/>
                        <a:t>enterbox</a:t>
                      </a:r>
                      <a:r>
                        <a:rPr lang="en-US" sz="2400" dirty="0"/>
                        <a:t>; Ask for the creature’s name</a:t>
                      </a:r>
                    </a:p>
                    <a:p>
                      <a:pPr marL="0" lvl="0" indent="0" algn="l" rtl="0">
                        <a:spcBef>
                          <a:spcPts val="0"/>
                        </a:spcBef>
                        <a:spcAft>
                          <a:spcPts val="0"/>
                        </a:spcAft>
                        <a:buNone/>
                      </a:pPr>
                      <a:endParaRPr sz="2400" dirty="0"/>
                    </a:p>
                  </a:txBody>
                  <a:tcPr marL="121900" marR="121900" marT="121900" marB="121900"/>
                </a:tc>
                <a:extLst>
                  <a:ext uri="{0D108BD9-81ED-4DB2-BD59-A6C34878D82A}">
                    <a16:rowId xmlns:a16="http://schemas.microsoft.com/office/drawing/2014/main" val="10001"/>
                  </a:ext>
                </a:extLst>
              </a:tr>
              <a:tr h="4249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User enter the valid name</a:t>
                      </a:r>
                    </a:p>
                  </a:txBody>
                  <a:tcPr marL="121900" marR="121900" marT="121900" marB="121900"/>
                </a:tc>
                <a:tc>
                  <a:txBody>
                    <a:bodyPr/>
                    <a:lstStyle/>
                    <a:p>
                      <a:pPr marL="0" lvl="0" indent="0" algn="l" rtl="0">
                        <a:spcBef>
                          <a:spcPts val="0"/>
                        </a:spcBef>
                        <a:spcAft>
                          <a:spcPts val="0"/>
                        </a:spcAft>
                        <a:buNone/>
                      </a:pPr>
                      <a:r>
                        <a:rPr lang="en-US" sz="2400" dirty="0"/>
                        <a:t>Display an </a:t>
                      </a:r>
                      <a:r>
                        <a:rPr lang="en-US" sz="2400" dirty="0" err="1"/>
                        <a:t>enterboxes</a:t>
                      </a:r>
                      <a:r>
                        <a:rPr lang="en-US" sz="2400" dirty="0"/>
                        <a:t> ask user for the individual fields for it status and </a:t>
                      </a:r>
                      <a:r>
                        <a:rPr lang="en-US" sz="2400"/>
                        <a:t>replace it</a:t>
                      </a:r>
                      <a:endParaRPr sz="2400" dirty="0"/>
                    </a:p>
                  </a:txBody>
                  <a:tcPr marL="121900" marR="121900" marT="121900" marB="121900"/>
                </a:tc>
                <a:extLst>
                  <a:ext uri="{0D108BD9-81ED-4DB2-BD59-A6C34878D82A}">
                    <a16:rowId xmlns:a16="http://schemas.microsoft.com/office/drawing/2014/main" val="1449551829"/>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extLst>
      <p:ext uri="{BB962C8B-B14F-4D97-AF65-F5344CB8AC3E}">
        <p14:creationId xmlns:p14="http://schemas.microsoft.com/office/powerpoint/2010/main" val="3598842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1" y="244801"/>
            <a:ext cx="12192000" cy="763600"/>
          </a:xfrm>
          <a:prstGeom prst="rect">
            <a:avLst/>
          </a:prstGeom>
        </p:spPr>
        <p:txBody>
          <a:bodyPr spcFirstLastPara="1" vert="horz" wrap="square" lIns="121900" tIns="121900" rIns="121900" bIns="121900" rtlCol="0" anchor="t" anchorCtr="0">
            <a:noAutofit/>
          </a:bodyPr>
          <a:lstStyle/>
          <a:p>
            <a:r>
              <a:rPr lang="en" sz="4000" dirty="0"/>
              <a:t>[Component 3-(Configuration Monster cards )] - Test result</a:t>
            </a:r>
            <a:endParaRPr sz="4000" dirty="0"/>
          </a:p>
        </p:txBody>
      </p:sp>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
        <p:nvSpPr>
          <p:cNvPr id="9" name="Rectangle 8">
            <a:extLst>
              <a:ext uri="{FF2B5EF4-FFF2-40B4-BE49-F238E27FC236}">
                <a16:creationId xmlns:a16="http://schemas.microsoft.com/office/drawing/2014/main" id="{339A78BD-9A21-0FF2-9ACE-E010845A8E7B}"/>
              </a:ext>
            </a:extLst>
          </p:cNvPr>
          <p:cNvSpPr/>
          <p:nvPr/>
        </p:nvSpPr>
        <p:spPr>
          <a:xfrm>
            <a:off x="696514" y="2732567"/>
            <a:ext cx="6363504" cy="308345"/>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07EE809-BE5B-C41A-A312-018A89BD4EB6}"/>
              </a:ext>
            </a:extLst>
          </p:cNvPr>
          <p:cNvSpPr/>
          <p:nvPr/>
        </p:nvSpPr>
        <p:spPr>
          <a:xfrm>
            <a:off x="696513" y="3076354"/>
            <a:ext cx="6363505" cy="308345"/>
          </a:xfrm>
          <a:prstGeom prst="rect">
            <a:avLst/>
          </a:prstGeom>
          <a:noFill/>
          <a:ln w="762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85393F8-3BF0-82AF-8115-71EB3A74DFD8}"/>
              </a:ext>
            </a:extLst>
          </p:cNvPr>
          <p:cNvPicPr>
            <a:picLocks noChangeAspect="1"/>
          </p:cNvPicPr>
          <p:nvPr/>
        </p:nvPicPr>
        <p:blipFill>
          <a:blip r:embed="rId3"/>
          <a:stretch>
            <a:fillRect/>
          </a:stretch>
        </p:blipFill>
        <p:spPr>
          <a:xfrm>
            <a:off x="7285940" y="2274042"/>
            <a:ext cx="4906060" cy="1533739"/>
          </a:xfrm>
          <a:prstGeom prst="rect">
            <a:avLst/>
          </a:prstGeom>
        </p:spPr>
      </p:pic>
      <p:sp>
        <p:nvSpPr>
          <p:cNvPr id="11" name="Rectangle 10">
            <a:extLst>
              <a:ext uri="{FF2B5EF4-FFF2-40B4-BE49-F238E27FC236}">
                <a16:creationId xmlns:a16="http://schemas.microsoft.com/office/drawing/2014/main" id="{B696AA4D-3664-4D72-39C2-D9FAF015774A}"/>
              </a:ext>
            </a:extLst>
          </p:cNvPr>
          <p:cNvSpPr/>
          <p:nvPr/>
        </p:nvSpPr>
        <p:spPr>
          <a:xfrm>
            <a:off x="8934552" y="3146267"/>
            <a:ext cx="911196" cy="476864"/>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9211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4] (Search Monster cards)</a:t>
            </a:r>
            <a:endParaRPr sz="4000" dirty="0"/>
          </a:p>
        </p:txBody>
      </p:sp>
      <p:pic>
        <p:nvPicPr>
          <p:cNvPr id="11" name="Picture 10">
            <a:extLst>
              <a:ext uri="{FF2B5EF4-FFF2-40B4-BE49-F238E27FC236}">
                <a16:creationId xmlns:a16="http://schemas.microsoft.com/office/drawing/2014/main" id="{87BB4CAA-EF79-351E-B068-58FB3CC1939B}"/>
              </a:ext>
            </a:extLst>
          </p:cNvPr>
          <p:cNvPicPr>
            <a:picLocks noChangeAspect="1"/>
          </p:cNvPicPr>
          <p:nvPr/>
        </p:nvPicPr>
        <p:blipFill>
          <a:blip r:embed="rId3"/>
          <a:stretch>
            <a:fillRect/>
          </a:stretch>
        </p:blipFill>
        <p:spPr>
          <a:xfrm>
            <a:off x="685463" y="1479851"/>
            <a:ext cx="3229426" cy="4153480"/>
          </a:xfrm>
          <a:prstGeom prst="rect">
            <a:avLst/>
          </a:prstGeom>
        </p:spPr>
      </p:pic>
      <p:sp>
        <p:nvSpPr>
          <p:cNvPr id="2" name="Rectangle 1">
            <a:extLst>
              <a:ext uri="{FF2B5EF4-FFF2-40B4-BE49-F238E27FC236}">
                <a16:creationId xmlns:a16="http://schemas.microsoft.com/office/drawing/2014/main" id="{90E75F18-BE02-A6DF-58C5-E5E49DAF3106}"/>
              </a:ext>
            </a:extLst>
          </p:cNvPr>
          <p:cNvSpPr/>
          <p:nvPr/>
        </p:nvSpPr>
        <p:spPr>
          <a:xfrm>
            <a:off x="704516" y="3567224"/>
            <a:ext cx="3210373" cy="574159"/>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E2BE0F1-A2AD-5C0E-395A-B33309E5D98C}"/>
              </a:ext>
            </a:extLst>
          </p:cNvPr>
          <p:cNvPicPr>
            <a:picLocks noChangeAspect="1"/>
          </p:cNvPicPr>
          <p:nvPr/>
        </p:nvPicPr>
        <p:blipFill>
          <a:blip r:embed="rId4"/>
          <a:stretch>
            <a:fillRect/>
          </a:stretch>
        </p:blipFill>
        <p:spPr>
          <a:xfrm>
            <a:off x="6042733" y="2451107"/>
            <a:ext cx="3200847" cy="3086531"/>
          </a:xfrm>
          <a:prstGeom prst="rect">
            <a:avLst/>
          </a:prstGeom>
        </p:spPr>
      </p:pic>
      <p:sp>
        <p:nvSpPr>
          <p:cNvPr id="3" name="Rectangle 2">
            <a:extLst>
              <a:ext uri="{FF2B5EF4-FFF2-40B4-BE49-F238E27FC236}">
                <a16:creationId xmlns:a16="http://schemas.microsoft.com/office/drawing/2014/main" id="{E8093C39-1EAC-1064-D668-B2CC87A86DB9}"/>
              </a:ext>
            </a:extLst>
          </p:cNvPr>
          <p:cNvSpPr/>
          <p:nvPr/>
        </p:nvSpPr>
        <p:spPr>
          <a:xfrm>
            <a:off x="6042733" y="2451107"/>
            <a:ext cx="3210373" cy="2669355"/>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9566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[Component 4- (Search Monster cards)] - Test Plan</a:t>
            </a:r>
            <a:endParaRPr sz="4000" dirty="0"/>
          </a:p>
        </p:txBody>
      </p:sp>
      <p:graphicFrame>
        <p:nvGraphicFramePr>
          <p:cNvPr id="92" name="Google Shape;92;p19"/>
          <p:cNvGraphicFramePr/>
          <p:nvPr/>
        </p:nvGraphicFramePr>
        <p:xfrm>
          <a:off x="509967" y="1690300"/>
          <a:ext cx="11360800" cy="182868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endParaRPr sz="2400" dirty="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endParaRPr sz="2400" dirty="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extLst>
                  <a:ext uri="{0D108BD9-81ED-4DB2-BD59-A6C34878D82A}">
                    <a16:rowId xmlns:a16="http://schemas.microsoft.com/office/drawing/2014/main" val="1449551829"/>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extLst>
      <p:ext uri="{BB962C8B-B14F-4D97-AF65-F5344CB8AC3E}">
        <p14:creationId xmlns:p14="http://schemas.microsoft.com/office/powerpoint/2010/main" val="195416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[Component 4 - (Search Monster cards)] - Test result</a:t>
            </a:r>
            <a:endParaRPr sz="4000" dirty="0"/>
          </a:p>
        </p:txBody>
      </p:sp>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
        <p:nvSpPr>
          <p:cNvPr id="9" name="Rectangle 8">
            <a:extLst>
              <a:ext uri="{FF2B5EF4-FFF2-40B4-BE49-F238E27FC236}">
                <a16:creationId xmlns:a16="http://schemas.microsoft.com/office/drawing/2014/main" id="{339A78BD-9A21-0FF2-9ACE-E010845A8E7B}"/>
              </a:ext>
            </a:extLst>
          </p:cNvPr>
          <p:cNvSpPr/>
          <p:nvPr/>
        </p:nvSpPr>
        <p:spPr>
          <a:xfrm>
            <a:off x="696514" y="2732567"/>
            <a:ext cx="6363504" cy="308345"/>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07EE809-BE5B-C41A-A312-018A89BD4EB6}"/>
              </a:ext>
            </a:extLst>
          </p:cNvPr>
          <p:cNvSpPr/>
          <p:nvPr/>
        </p:nvSpPr>
        <p:spPr>
          <a:xfrm>
            <a:off x="696513" y="3076354"/>
            <a:ext cx="6363505" cy="308345"/>
          </a:xfrm>
          <a:prstGeom prst="rect">
            <a:avLst/>
          </a:prstGeom>
          <a:noFill/>
          <a:ln w="762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2101EACA-7D77-84AF-B353-1B22AF13FCF8}"/>
              </a:ext>
            </a:extLst>
          </p:cNvPr>
          <p:cNvPicPr>
            <a:picLocks noChangeAspect="1"/>
          </p:cNvPicPr>
          <p:nvPr/>
        </p:nvPicPr>
        <p:blipFill>
          <a:blip r:embed="rId3"/>
          <a:stretch>
            <a:fillRect/>
          </a:stretch>
        </p:blipFill>
        <p:spPr>
          <a:xfrm>
            <a:off x="7328470" y="2274042"/>
            <a:ext cx="4906060" cy="1533739"/>
          </a:xfrm>
          <a:prstGeom prst="rect">
            <a:avLst/>
          </a:prstGeom>
        </p:spPr>
      </p:pic>
      <p:sp>
        <p:nvSpPr>
          <p:cNvPr id="11" name="Rectangle 10">
            <a:extLst>
              <a:ext uri="{FF2B5EF4-FFF2-40B4-BE49-F238E27FC236}">
                <a16:creationId xmlns:a16="http://schemas.microsoft.com/office/drawing/2014/main" id="{B696AA4D-3664-4D72-39C2-D9FAF015774A}"/>
              </a:ext>
            </a:extLst>
          </p:cNvPr>
          <p:cNvSpPr/>
          <p:nvPr/>
        </p:nvSpPr>
        <p:spPr>
          <a:xfrm>
            <a:off x="9983972" y="3234239"/>
            <a:ext cx="765544" cy="389521"/>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7646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5] (Deleting Monster cards)</a:t>
            </a:r>
            <a:endParaRPr sz="4000" dirty="0"/>
          </a:p>
        </p:txBody>
      </p:sp>
      <p:pic>
        <p:nvPicPr>
          <p:cNvPr id="11" name="Picture 10">
            <a:extLst>
              <a:ext uri="{FF2B5EF4-FFF2-40B4-BE49-F238E27FC236}">
                <a16:creationId xmlns:a16="http://schemas.microsoft.com/office/drawing/2014/main" id="{87BB4CAA-EF79-351E-B068-58FB3CC1939B}"/>
              </a:ext>
            </a:extLst>
          </p:cNvPr>
          <p:cNvPicPr>
            <a:picLocks noChangeAspect="1"/>
          </p:cNvPicPr>
          <p:nvPr/>
        </p:nvPicPr>
        <p:blipFill>
          <a:blip r:embed="rId3"/>
          <a:stretch>
            <a:fillRect/>
          </a:stretch>
        </p:blipFill>
        <p:spPr>
          <a:xfrm>
            <a:off x="685462" y="1479851"/>
            <a:ext cx="3229426" cy="4153480"/>
          </a:xfrm>
          <a:prstGeom prst="rect">
            <a:avLst/>
          </a:prstGeom>
        </p:spPr>
      </p:pic>
      <p:sp>
        <p:nvSpPr>
          <p:cNvPr id="2" name="Rectangle 1">
            <a:extLst>
              <a:ext uri="{FF2B5EF4-FFF2-40B4-BE49-F238E27FC236}">
                <a16:creationId xmlns:a16="http://schemas.microsoft.com/office/drawing/2014/main" id="{8CAB3E61-9178-1F65-A94C-6D8CD83D489D}"/>
              </a:ext>
            </a:extLst>
          </p:cNvPr>
          <p:cNvSpPr/>
          <p:nvPr/>
        </p:nvSpPr>
        <p:spPr>
          <a:xfrm>
            <a:off x="694989" y="4051005"/>
            <a:ext cx="3210373" cy="574159"/>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49BD807-CE9B-81B9-59AB-FA1AAAE43B03}"/>
              </a:ext>
            </a:extLst>
          </p:cNvPr>
          <p:cNvPicPr>
            <a:picLocks noChangeAspect="1"/>
          </p:cNvPicPr>
          <p:nvPr/>
        </p:nvPicPr>
        <p:blipFill>
          <a:blip r:embed="rId4"/>
          <a:stretch>
            <a:fillRect/>
          </a:stretch>
        </p:blipFill>
        <p:spPr>
          <a:xfrm>
            <a:off x="5347288" y="1479851"/>
            <a:ext cx="3219899" cy="3057952"/>
          </a:xfrm>
          <a:prstGeom prst="rect">
            <a:avLst/>
          </a:prstGeom>
        </p:spPr>
      </p:pic>
      <p:sp>
        <p:nvSpPr>
          <p:cNvPr id="7" name="Rectangle 6">
            <a:extLst>
              <a:ext uri="{FF2B5EF4-FFF2-40B4-BE49-F238E27FC236}">
                <a16:creationId xmlns:a16="http://schemas.microsoft.com/office/drawing/2014/main" id="{BE023DBB-1A6A-68E9-C63A-9A0EB8A28847}"/>
              </a:ext>
            </a:extLst>
          </p:cNvPr>
          <p:cNvSpPr/>
          <p:nvPr/>
        </p:nvSpPr>
        <p:spPr>
          <a:xfrm>
            <a:off x="5347288" y="1451498"/>
            <a:ext cx="3210373" cy="270583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33523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[Component 5 - (Deleting Monster cards)] - Test Plan</a:t>
            </a:r>
            <a:endParaRPr sz="4000" dirty="0"/>
          </a:p>
        </p:txBody>
      </p:sp>
      <p:graphicFrame>
        <p:nvGraphicFramePr>
          <p:cNvPr id="92" name="Google Shape;92;p19"/>
          <p:cNvGraphicFramePr/>
          <p:nvPr>
            <p:extLst>
              <p:ext uri="{D42A27DB-BD31-4B8C-83A1-F6EECF244321}">
                <p14:modId xmlns:p14="http://schemas.microsoft.com/office/powerpoint/2010/main" val="4000125585"/>
              </p:ext>
            </p:extLst>
          </p:nvPr>
        </p:nvGraphicFramePr>
        <p:xfrm>
          <a:off x="509967" y="1690300"/>
          <a:ext cx="11360800" cy="219444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a:t>User enter the name of monster they wanted to remove</a:t>
                      </a:r>
                      <a:endParaRPr sz="2400" dirty="0"/>
                    </a:p>
                  </a:txBody>
                  <a:tcPr marL="121900" marR="121900" marT="121900" marB="121900"/>
                </a:tc>
                <a:tc>
                  <a:txBody>
                    <a:bodyPr/>
                    <a:lstStyle/>
                    <a:p>
                      <a:pPr marL="0" lvl="0" indent="0" algn="l" rtl="0">
                        <a:spcBef>
                          <a:spcPts val="0"/>
                        </a:spcBef>
                        <a:spcAft>
                          <a:spcPts val="0"/>
                        </a:spcAft>
                        <a:buNone/>
                      </a:pPr>
                      <a:r>
                        <a:rPr lang="en-US" sz="2400" dirty="0"/>
                        <a:t>Remove the monster</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endParaRPr sz="2400" dirty="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extLst>
                  <a:ext uri="{0D108BD9-81ED-4DB2-BD59-A6C34878D82A}">
                    <a16:rowId xmlns:a16="http://schemas.microsoft.com/office/drawing/2014/main" val="1449551829"/>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extLst>
      <p:ext uri="{BB962C8B-B14F-4D97-AF65-F5344CB8AC3E}">
        <p14:creationId xmlns:p14="http://schemas.microsoft.com/office/powerpoint/2010/main" val="1008449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t>[Overtype this with your program name]</a:t>
            </a:r>
            <a:endParaRPr lang="en-NZ" dirty="0"/>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5"/>
            <a:ext cx="8520600" cy="1750800"/>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a:t>
            </a:r>
            <a:r>
              <a:rPr lang="en-NZ" sz="2000" b="1" dirty="0">
                <a:solidFill>
                  <a:srgbClr val="274E13"/>
                </a:solidFill>
                <a:hlinkClick r:id="rId2"/>
              </a:rPr>
              <a:t>https://github.com/UwUmeowmeow</a:t>
            </a:r>
            <a:r>
              <a:rPr lang="en-NZ" sz="2000" b="1">
                <a:solidFill>
                  <a:srgbClr val="274E13"/>
                </a:solidFill>
                <a:hlinkClick r:id="rId2"/>
              </a:rPr>
              <a:t>/2023Assessment</a:t>
            </a:r>
            <a:r>
              <a:rPr lang="en-NZ" sz="2000" b="1">
                <a:solidFill>
                  <a:srgbClr val="274E13"/>
                </a:solidFill>
              </a:rPr>
              <a:t> </a:t>
            </a: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[https://trello.com/b/aRzLMwFw/assessment2023]</a:t>
            </a:r>
          </a:p>
          <a:p>
            <a:pPr marL="0" indent="0">
              <a:lnSpc>
                <a:spcPct val="100000"/>
              </a:lnSpc>
              <a:spcBef>
                <a:spcPts val="0"/>
              </a:spcBef>
              <a:buClr>
                <a:schemeClr val="dk1"/>
              </a:buClr>
              <a:buSzPts val="1100"/>
              <a:buNone/>
            </a:pPr>
            <a:r>
              <a:rPr lang="en-NZ" sz="2000" b="1" dirty="0">
                <a:solidFill>
                  <a:srgbClr val="274E13"/>
                </a:solidFill>
              </a:rPr>
              <a:t>Link to final version of your program: [here]</a:t>
            </a:r>
          </a:p>
          <a:p>
            <a:pPr marL="0" indent="0">
              <a:lnSpc>
                <a:spcPct val="100000"/>
              </a:lnSpc>
              <a:spcBef>
                <a:spcPts val="0"/>
              </a:spcBef>
              <a:buClr>
                <a:schemeClr val="dk1"/>
              </a:buClr>
              <a:buSzPts val="1100"/>
              <a:buFont typeface="Arial"/>
              <a:buNone/>
            </a:pP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[Component 5- (Deleting Monster cards)] - Test result</a:t>
            </a:r>
            <a:endParaRPr sz="4000" dirty="0"/>
          </a:p>
        </p:txBody>
      </p:sp>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
        <p:nvSpPr>
          <p:cNvPr id="9" name="Rectangle 8">
            <a:extLst>
              <a:ext uri="{FF2B5EF4-FFF2-40B4-BE49-F238E27FC236}">
                <a16:creationId xmlns:a16="http://schemas.microsoft.com/office/drawing/2014/main" id="{339A78BD-9A21-0FF2-9ACE-E010845A8E7B}"/>
              </a:ext>
            </a:extLst>
          </p:cNvPr>
          <p:cNvSpPr/>
          <p:nvPr/>
        </p:nvSpPr>
        <p:spPr>
          <a:xfrm>
            <a:off x="696514" y="2732567"/>
            <a:ext cx="6363504" cy="308345"/>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07EE809-BE5B-C41A-A312-018A89BD4EB6}"/>
              </a:ext>
            </a:extLst>
          </p:cNvPr>
          <p:cNvSpPr/>
          <p:nvPr/>
        </p:nvSpPr>
        <p:spPr>
          <a:xfrm>
            <a:off x="696513" y="3076354"/>
            <a:ext cx="6363505" cy="308345"/>
          </a:xfrm>
          <a:prstGeom prst="rect">
            <a:avLst/>
          </a:prstGeom>
          <a:noFill/>
          <a:ln w="762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77688A1E-CF74-C1C0-E103-7622B13A3A60}"/>
              </a:ext>
            </a:extLst>
          </p:cNvPr>
          <p:cNvPicPr>
            <a:picLocks noChangeAspect="1"/>
          </p:cNvPicPr>
          <p:nvPr/>
        </p:nvPicPr>
        <p:blipFill>
          <a:blip r:embed="rId3"/>
          <a:stretch>
            <a:fillRect/>
          </a:stretch>
        </p:blipFill>
        <p:spPr>
          <a:xfrm>
            <a:off x="7072934" y="2274042"/>
            <a:ext cx="4906060" cy="1533739"/>
          </a:xfrm>
          <a:prstGeom prst="rect">
            <a:avLst/>
          </a:prstGeom>
        </p:spPr>
      </p:pic>
      <p:sp>
        <p:nvSpPr>
          <p:cNvPr id="11" name="Rectangle 10">
            <a:extLst>
              <a:ext uri="{FF2B5EF4-FFF2-40B4-BE49-F238E27FC236}">
                <a16:creationId xmlns:a16="http://schemas.microsoft.com/office/drawing/2014/main" id="{B696AA4D-3664-4D72-39C2-D9FAF015774A}"/>
              </a:ext>
            </a:extLst>
          </p:cNvPr>
          <p:cNvSpPr/>
          <p:nvPr/>
        </p:nvSpPr>
        <p:spPr>
          <a:xfrm flipH="1">
            <a:off x="10465531" y="3244334"/>
            <a:ext cx="796635" cy="36933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28029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6] (Menu)</a:t>
            </a:r>
            <a:endParaRPr sz="4000" dirty="0"/>
          </a:p>
        </p:txBody>
      </p:sp>
      <p:pic>
        <p:nvPicPr>
          <p:cNvPr id="11" name="Picture 10">
            <a:extLst>
              <a:ext uri="{FF2B5EF4-FFF2-40B4-BE49-F238E27FC236}">
                <a16:creationId xmlns:a16="http://schemas.microsoft.com/office/drawing/2014/main" id="{87BB4CAA-EF79-351E-B068-58FB3CC1939B}"/>
              </a:ext>
            </a:extLst>
          </p:cNvPr>
          <p:cNvPicPr>
            <a:picLocks noChangeAspect="1"/>
          </p:cNvPicPr>
          <p:nvPr/>
        </p:nvPicPr>
        <p:blipFill>
          <a:blip r:embed="rId3"/>
          <a:stretch>
            <a:fillRect/>
          </a:stretch>
        </p:blipFill>
        <p:spPr>
          <a:xfrm>
            <a:off x="685462" y="1479851"/>
            <a:ext cx="3229426" cy="4153480"/>
          </a:xfrm>
          <a:prstGeom prst="rect">
            <a:avLst/>
          </a:prstGeom>
        </p:spPr>
      </p:pic>
      <p:sp>
        <p:nvSpPr>
          <p:cNvPr id="2" name="Rectangle 1">
            <a:extLst>
              <a:ext uri="{FF2B5EF4-FFF2-40B4-BE49-F238E27FC236}">
                <a16:creationId xmlns:a16="http://schemas.microsoft.com/office/drawing/2014/main" id="{8CAB3E61-9178-1F65-A94C-6D8CD83D489D}"/>
              </a:ext>
            </a:extLst>
          </p:cNvPr>
          <p:cNvSpPr/>
          <p:nvPr/>
        </p:nvSpPr>
        <p:spPr>
          <a:xfrm>
            <a:off x="714041" y="4582633"/>
            <a:ext cx="3210373" cy="574159"/>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5E2BA0B-35F1-6C73-B9F1-EC3C9BA35F9B}"/>
              </a:ext>
            </a:extLst>
          </p:cNvPr>
          <p:cNvPicPr>
            <a:picLocks noChangeAspect="1"/>
          </p:cNvPicPr>
          <p:nvPr/>
        </p:nvPicPr>
        <p:blipFill>
          <a:blip r:embed="rId4"/>
          <a:stretch>
            <a:fillRect/>
          </a:stretch>
        </p:blipFill>
        <p:spPr>
          <a:xfrm>
            <a:off x="5618971" y="1203587"/>
            <a:ext cx="3229426" cy="4706007"/>
          </a:xfrm>
          <a:prstGeom prst="rect">
            <a:avLst/>
          </a:prstGeom>
        </p:spPr>
      </p:pic>
      <p:sp>
        <p:nvSpPr>
          <p:cNvPr id="7" name="Rectangle 6">
            <a:extLst>
              <a:ext uri="{FF2B5EF4-FFF2-40B4-BE49-F238E27FC236}">
                <a16:creationId xmlns:a16="http://schemas.microsoft.com/office/drawing/2014/main" id="{BE023DBB-1A6A-68E9-C63A-9A0EB8A28847}"/>
              </a:ext>
            </a:extLst>
          </p:cNvPr>
          <p:cNvSpPr/>
          <p:nvPr/>
        </p:nvSpPr>
        <p:spPr>
          <a:xfrm>
            <a:off x="5618971" y="1203587"/>
            <a:ext cx="3210373" cy="4706006"/>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04877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[Component 6 - (Menu)] - Test Plan</a:t>
            </a:r>
            <a:endParaRPr sz="4000" dirty="0"/>
          </a:p>
        </p:txBody>
      </p:sp>
      <p:graphicFrame>
        <p:nvGraphicFramePr>
          <p:cNvPr id="92" name="Google Shape;92;p19"/>
          <p:cNvGraphicFramePr/>
          <p:nvPr/>
        </p:nvGraphicFramePr>
        <p:xfrm>
          <a:off x="509967" y="1690300"/>
          <a:ext cx="11360800" cy="182868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endParaRPr sz="2400" dirty="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endParaRPr sz="2400" dirty="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extLst>
                  <a:ext uri="{0D108BD9-81ED-4DB2-BD59-A6C34878D82A}">
                    <a16:rowId xmlns:a16="http://schemas.microsoft.com/office/drawing/2014/main" val="1449551829"/>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extLst>
      <p:ext uri="{BB962C8B-B14F-4D97-AF65-F5344CB8AC3E}">
        <p14:creationId xmlns:p14="http://schemas.microsoft.com/office/powerpoint/2010/main" val="19736303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[Component 6 - (Menu)] - Test result</a:t>
            </a:r>
            <a:endParaRPr sz="4000" dirty="0"/>
          </a:p>
        </p:txBody>
      </p:sp>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pic>
        <p:nvPicPr>
          <p:cNvPr id="8" name="Picture 7">
            <a:extLst>
              <a:ext uri="{FF2B5EF4-FFF2-40B4-BE49-F238E27FC236}">
                <a16:creationId xmlns:a16="http://schemas.microsoft.com/office/drawing/2014/main" id="{37104986-339B-D47D-63D5-FB636613CD34}"/>
              </a:ext>
            </a:extLst>
          </p:cNvPr>
          <p:cNvPicPr>
            <a:picLocks noChangeAspect="1"/>
          </p:cNvPicPr>
          <p:nvPr/>
        </p:nvPicPr>
        <p:blipFill>
          <a:blip r:embed="rId3"/>
          <a:stretch>
            <a:fillRect/>
          </a:stretch>
        </p:blipFill>
        <p:spPr>
          <a:xfrm>
            <a:off x="7168613" y="2135640"/>
            <a:ext cx="4906060" cy="1476581"/>
          </a:xfrm>
          <a:prstGeom prst="rect">
            <a:avLst/>
          </a:prstGeom>
        </p:spPr>
      </p:pic>
      <p:sp>
        <p:nvSpPr>
          <p:cNvPr id="9" name="Rectangle 8">
            <a:extLst>
              <a:ext uri="{FF2B5EF4-FFF2-40B4-BE49-F238E27FC236}">
                <a16:creationId xmlns:a16="http://schemas.microsoft.com/office/drawing/2014/main" id="{339A78BD-9A21-0FF2-9ACE-E010845A8E7B}"/>
              </a:ext>
            </a:extLst>
          </p:cNvPr>
          <p:cNvSpPr/>
          <p:nvPr/>
        </p:nvSpPr>
        <p:spPr>
          <a:xfrm>
            <a:off x="696514" y="2732567"/>
            <a:ext cx="6363504" cy="308345"/>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696AA4D-3664-4D72-39C2-D9FAF015774A}"/>
              </a:ext>
            </a:extLst>
          </p:cNvPr>
          <p:cNvSpPr/>
          <p:nvPr/>
        </p:nvSpPr>
        <p:spPr>
          <a:xfrm>
            <a:off x="7168612" y="2103586"/>
            <a:ext cx="4906059" cy="1476581"/>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07EE809-BE5B-C41A-A312-018A89BD4EB6}"/>
              </a:ext>
            </a:extLst>
          </p:cNvPr>
          <p:cNvSpPr/>
          <p:nvPr/>
        </p:nvSpPr>
        <p:spPr>
          <a:xfrm>
            <a:off x="696513" y="3076354"/>
            <a:ext cx="6363505" cy="308345"/>
          </a:xfrm>
          <a:prstGeom prst="rect">
            <a:avLst/>
          </a:prstGeom>
          <a:noFill/>
          <a:ln w="762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17163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671033" y="275385"/>
            <a:ext cx="10515600" cy="806768"/>
          </a:xfrm>
        </p:spPr>
        <p:txBody>
          <a:bodyPr>
            <a:normAutofit/>
          </a:bodyPr>
          <a:lstStyle/>
          <a:p>
            <a:r>
              <a:rPr lang="en-NZ" sz="4000" dirty="0"/>
              <a:t>Display Monster cards : Trialling 1 </a:t>
            </a:r>
          </a:p>
        </p:txBody>
      </p:sp>
      <p:pic>
        <p:nvPicPr>
          <p:cNvPr id="5" name="Picture 4">
            <a:extLst>
              <a:ext uri="{FF2B5EF4-FFF2-40B4-BE49-F238E27FC236}">
                <a16:creationId xmlns:a16="http://schemas.microsoft.com/office/drawing/2014/main" id="{D491BD20-F780-C64E-1C89-F44154E9A007}"/>
              </a:ext>
            </a:extLst>
          </p:cNvPr>
          <p:cNvPicPr>
            <a:picLocks noChangeAspect="1"/>
          </p:cNvPicPr>
          <p:nvPr/>
        </p:nvPicPr>
        <p:blipFill>
          <a:blip r:embed="rId3"/>
          <a:stretch>
            <a:fillRect/>
          </a:stretch>
        </p:blipFill>
        <p:spPr>
          <a:xfrm>
            <a:off x="430323" y="2104181"/>
            <a:ext cx="8260856" cy="2786795"/>
          </a:xfrm>
          <a:prstGeom prst="rect">
            <a:avLst/>
          </a:prstGeom>
        </p:spPr>
      </p:pic>
      <p:pic>
        <p:nvPicPr>
          <p:cNvPr id="6" name="Picture 5">
            <a:extLst>
              <a:ext uri="{FF2B5EF4-FFF2-40B4-BE49-F238E27FC236}">
                <a16:creationId xmlns:a16="http://schemas.microsoft.com/office/drawing/2014/main" id="{B857F5F5-D13A-5CB4-9AB6-0D64C41BE9C2}"/>
              </a:ext>
            </a:extLst>
          </p:cNvPr>
          <p:cNvPicPr>
            <a:picLocks noChangeAspect="1"/>
          </p:cNvPicPr>
          <p:nvPr/>
        </p:nvPicPr>
        <p:blipFill>
          <a:blip r:embed="rId4"/>
          <a:stretch>
            <a:fillRect/>
          </a:stretch>
        </p:blipFill>
        <p:spPr>
          <a:xfrm>
            <a:off x="9063262" y="1412827"/>
            <a:ext cx="2515594" cy="5169788"/>
          </a:xfrm>
          <a:prstGeom prst="rect">
            <a:avLst/>
          </a:prstGeom>
        </p:spPr>
      </p:pic>
      <p:sp>
        <p:nvSpPr>
          <p:cNvPr id="10" name="TextBox 9">
            <a:extLst>
              <a:ext uri="{FF2B5EF4-FFF2-40B4-BE49-F238E27FC236}">
                <a16:creationId xmlns:a16="http://schemas.microsoft.com/office/drawing/2014/main" id="{D9845EF8-C00E-D1C2-E5A3-49F3D84CC4DF}"/>
              </a:ext>
            </a:extLst>
          </p:cNvPr>
          <p:cNvSpPr txBox="1"/>
          <p:nvPr/>
        </p:nvSpPr>
        <p:spPr>
          <a:xfrm>
            <a:off x="430323" y="1509823"/>
            <a:ext cx="1175193" cy="369332"/>
          </a:xfrm>
          <a:prstGeom prst="rect">
            <a:avLst/>
          </a:prstGeom>
          <a:noFill/>
        </p:spPr>
        <p:txBody>
          <a:bodyPr wrap="square" rtlCol="0">
            <a:spAutoFit/>
          </a:bodyPr>
          <a:lstStyle/>
          <a:p>
            <a:r>
              <a:rPr lang="en-US" dirty="0"/>
              <a:t>Trial 2</a:t>
            </a:r>
          </a:p>
        </p:txBody>
      </p:sp>
      <p:sp>
        <p:nvSpPr>
          <p:cNvPr id="11" name="TextBox 10">
            <a:extLst>
              <a:ext uri="{FF2B5EF4-FFF2-40B4-BE49-F238E27FC236}">
                <a16:creationId xmlns:a16="http://schemas.microsoft.com/office/drawing/2014/main" id="{8C41D240-2C97-B242-D894-144B12F946CF}"/>
              </a:ext>
            </a:extLst>
          </p:cNvPr>
          <p:cNvSpPr txBox="1"/>
          <p:nvPr/>
        </p:nvSpPr>
        <p:spPr>
          <a:xfrm>
            <a:off x="9063262" y="1039169"/>
            <a:ext cx="1175193" cy="369332"/>
          </a:xfrm>
          <a:prstGeom prst="rect">
            <a:avLst/>
          </a:prstGeom>
          <a:noFill/>
        </p:spPr>
        <p:txBody>
          <a:bodyPr wrap="square" rtlCol="0">
            <a:spAutoFit/>
          </a:bodyPr>
          <a:lstStyle/>
          <a:p>
            <a:r>
              <a:rPr lang="en-US" dirty="0"/>
              <a:t>Trial 1</a:t>
            </a:r>
          </a:p>
        </p:txBody>
      </p:sp>
    </p:spTree>
    <p:extLst>
      <p:ext uri="{BB962C8B-B14F-4D97-AF65-F5344CB8AC3E}">
        <p14:creationId xmlns:p14="http://schemas.microsoft.com/office/powerpoint/2010/main" val="2708288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3DC1B9E-70E2-D831-5AD1-5D1CEFE8424C}"/>
              </a:ext>
            </a:extLst>
          </p:cNvPr>
          <p:cNvSpPr txBox="1">
            <a:spLocks/>
          </p:cNvSpPr>
          <p:nvPr/>
        </p:nvSpPr>
        <p:spPr>
          <a:xfrm>
            <a:off x="547261" y="583719"/>
            <a:ext cx="10515600" cy="8067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4000" dirty="0"/>
              <a:t>Store and Display Monster cards - Trialling </a:t>
            </a:r>
          </a:p>
        </p:txBody>
      </p:sp>
      <p:sp>
        <p:nvSpPr>
          <p:cNvPr id="7" name="TextBox 6">
            <a:extLst>
              <a:ext uri="{FF2B5EF4-FFF2-40B4-BE49-F238E27FC236}">
                <a16:creationId xmlns:a16="http://schemas.microsoft.com/office/drawing/2014/main" id="{FA270160-3697-4D2C-B655-CF7346DBC775}"/>
              </a:ext>
            </a:extLst>
          </p:cNvPr>
          <p:cNvSpPr txBox="1"/>
          <p:nvPr/>
        </p:nvSpPr>
        <p:spPr>
          <a:xfrm>
            <a:off x="547261" y="1390487"/>
            <a:ext cx="10693400" cy="923330"/>
          </a:xfrm>
          <a:prstGeom prst="rect">
            <a:avLst/>
          </a:prstGeom>
          <a:noFill/>
        </p:spPr>
        <p:txBody>
          <a:bodyPr wrap="square">
            <a:spAutoFit/>
          </a:bodyPr>
          <a:lstStyle/>
          <a:p>
            <a:r>
              <a:rPr lang="en-NZ" i="1"/>
              <a:t>NOTE: Trialling needs to happen for </a:t>
            </a:r>
            <a:r>
              <a:rPr lang="en-NZ" b="1" i="1"/>
              <a:t>at least 2 </a:t>
            </a:r>
            <a:r>
              <a:rPr lang="en-NZ" i="1"/>
              <a:t>of your components but is not necessary for ALL components.</a:t>
            </a:r>
          </a:p>
          <a:p>
            <a:r>
              <a:rPr lang="en" i="1"/>
              <a:t>Trialling is not the same as testing. Trialling is about finding different ways of building the same component. Show evidence of  your trialling  here. Select one of your trials for further development and give reasons for your choice. </a:t>
            </a:r>
            <a:endParaRPr lang="en-NZ"/>
          </a:p>
        </p:txBody>
      </p:sp>
      <p:sp>
        <p:nvSpPr>
          <p:cNvPr id="8" name="TextBox 7">
            <a:extLst>
              <a:ext uri="{FF2B5EF4-FFF2-40B4-BE49-F238E27FC236}">
                <a16:creationId xmlns:a16="http://schemas.microsoft.com/office/drawing/2014/main" id="{8480F015-8E51-20DB-4FC6-8D83450478D0}"/>
              </a:ext>
            </a:extLst>
          </p:cNvPr>
          <p:cNvSpPr txBox="1"/>
          <p:nvPr/>
        </p:nvSpPr>
        <p:spPr>
          <a:xfrm>
            <a:off x="486851" y="2841160"/>
            <a:ext cx="10814219" cy="2308324"/>
          </a:xfrm>
          <a:prstGeom prst="rect">
            <a:avLst/>
          </a:prstGeom>
          <a:noFill/>
        </p:spPr>
        <p:txBody>
          <a:bodyPr wrap="square" rtlCol="0">
            <a:spAutoFit/>
          </a:bodyPr>
          <a:lstStyle/>
          <a:p>
            <a:r>
              <a:rPr lang="en-US" dirty="0"/>
              <a:t>Trial 1(Monster Cards Display v1) – Display all the cards to the user</a:t>
            </a:r>
          </a:p>
          <a:p>
            <a:r>
              <a:rPr lang="en-US" dirty="0"/>
              <a:t>Trial 2(Monster Cardsv2 Display v2)  – Display all the cards to the user with column using tabs (/t) </a:t>
            </a:r>
          </a:p>
          <a:p>
            <a:pPr marL="285750" indent="-285750">
              <a:buFontTx/>
              <a:buChar char="-"/>
            </a:pPr>
            <a:r>
              <a:rPr lang="en-US" dirty="0"/>
              <a:t>Both trials could be easily put into a recyclable function, although the trials 1 use slightly less code but the trials 2 code is more efficient, the output code is well structured and easier to read since trails 1output character is too long and it exceeds the boundary at the bottom, so user need to scroll down which make it less efficient.</a:t>
            </a:r>
          </a:p>
          <a:p>
            <a:pPr marL="285750" indent="-285750">
              <a:buFontTx/>
              <a:buChar char="-"/>
            </a:pPr>
            <a:r>
              <a:rPr lang="en-US" dirty="0"/>
              <a:t>Consequently, that is why I have chosen to further develop trial 2 version for integration into my final program.</a:t>
            </a:r>
          </a:p>
          <a:p>
            <a:pPr marL="285750" indent="-285750">
              <a:buFontTx/>
              <a:buChar char="-"/>
            </a:pPr>
            <a:endParaRPr lang="en-NZ" dirty="0"/>
          </a:p>
        </p:txBody>
      </p:sp>
    </p:spTree>
    <p:extLst>
      <p:ext uri="{BB962C8B-B14F-4D97-AF65-F5344CB8AC3E}">
        <p14:creationId xmlns:p14="http://schemas.microsoft.com/office/powerpoint/2010/main" val="20602111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671033" y="275385"/>
            <a:ext cx="10515600" cy="806768"/>
          </a:xfrm>
        </p:spPr>
        <p:txBody>
          <a:bodyPr>
            <a:normAutofit/>
          </a:bodyPr>
          <a:lstStyle/>
          <a:p>
            <a:r>
              <a:rPr lang="en-NZ" sz="4000" dirty="0"/>
              <a:t>Delete Monster cards: Trialling 2 </a:t>
            </a:r>
          </a:p>
        </p:txBody>
      </p:sp>
      <p:sp>
        <p:nvSpPr>
          <p:cNvPr id="10" name="TextBox 9">
            <a:extLst>
              <a:ext uri="{FF2B5EF4-FFF2-40B4-BE49-F238E27FC236}">
                <a16:creationId xmlns:a16="http://schemas.microsoft.com/office/drawing/2014/main" id="{D9845EF8-C00E-D1C2-E5A3-49F3D84CC4DF}"/>
              </a:ext>
            </a:extLst>
          </p:cNvPr>
          <p:cNvSpPr txBox="1"/>
          <p:nvPr/>
        </p:nvSpPr>
        <p:spPr>
          <a:xfrm>
            <a:off x="430323" y="1509823"/>
            <a:ext cx="1175193" cy="369332"/>
          </a:xfrm>
          <a:prstGeom prst="rect">
            <a:avLst/>
          </a:prstGeom>
          <a:noFill/>
        </p:spPr>
        <p:txBody>
          <a:bodyPr wrap="square" rtlCol="0">
            <a:spAutoFit/>
          </a:bodyPr>
          <a:lstStyle/>
          <a:p>
            <a:r>
              <a:rPr lang="en-US" dirty="0"/>
              <a:t>Trial 1</a:t>
            </a:r>
          </a:p>
        </p:txBody>
      </p:sp>
      <p:pic>
        <p:nvPicPr>
          <p:cNvPr id="4" name="Picture 3">
            <a:extLst>
              <a:ext uri="{FF2B5EF4-FFF2-40B4-BE49-F238E27FC236}">
                <a16:creationId xmlns:a16="http://schemas.microsoft.com/office/drawing/2014/main" id="{E11EBF68-D5F4-1F06-69C2-3D4B54FC2DAA}"/>
              </a:ext>
            </a:extLst>
          </p:cNvPr>
          <p:cNvPicPr>
            <a:picLocks noChangeAspect="1"/>
          </p:cNvPicPr>
          <p:nvPr/>
        </p:nvPicPr>
        <p:blipFill>
          <a:blip r:embed="rId3"/>
          <a:stretch>
            <a:fillRect/>
          </a:stretch>
        </p:blipFill>
        <p:spPr>
          <a:xfrm>
            <a:off x="671033" y="2005215"/>
            <a:ext cx="4572638" cy="1848108"/>
          </a:xfrm>
          <a:prstGeom prst="rect">
            <a:avLst/>
          </a:prstGeom>
        </p:spPr>
      </p:pic>
      <p:pic>
        <p:nvPicPr>
          <p:cNvPr id="8" name="Picture 7">
            <a:extLst>
              <a:ext uri="{FF2B5EF4-FFF2-40B4-BE49-F238E27FC236}">
                <a16:creationId xmlns:a16="http://schemas.microsoft.com/office/drawing/2014/main" id="{AD57DF59-7F46-263E-F22E-2E22CE33AA10}"/>
              </a:ext>
            </a:extLst>
          </p:cNvPr>
          <p:cNvPicPr>
            <a:picLocks noChangeAspect="1"/>
          </p:cNvPicPr>
          <p:nvPr/>
        </p:nvPicPr>
        <p:blipFill>
          <a:blip r:embed="rId4"/>
          <a:stretch>
            <a:fillRect/>
          </a:stretch>
        </p:blipFill>
        <p:spPr>
          <a:xfrm>
            <a:off x="671033" y="3997721"/>
            <a:ext cx="7506748" cy="2067213"/>
          </a:xfrm>
          <a:prstGeom prst="rect">
            <a:avLst/>
          </a:prstGeom>
        </p:spPr>
      </p:pic>
    </p:spTree>
    <p:extLst>
      <p:ext uri="{BB962C8B-B14F-4D97-AF65-F5344CB8AC3E}">
        <p14:creationId xmlns:p14="http://schemas.microsoft.com/office/powerpoint/2010/main" val="2554061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671033" y="275385"/>
            <a:ext cx="10515600" cy="806768"/>
          </a:xfrm>
        </p:spPr>
        <p:txBody>
          <a:bodyPr>
            <a:normAutofit/>
          </a:bodyPr>
          <a:lstStyle/>
          <a:p>
            <a:r>
              <a:rPr lang="en-NZ" sz="4000" dirty="0"/>
              <a:t>Delete Monster cards: Trialling 2 </a:t>
            </a:r>
          </a:p>
        </p:txBody>
      </p:sp>
      <p:sp>
        <p:nvSpPr>
          <p:cNvPr id="11" name="TextBox 10">
            <a:extLst>
              <a:ext uri="{FF2B5EF4-FFF2-40B4-BE49-F238E27FC236}">
                <a16:creationId xmlns:a16="http://schemas.microsoft.com/office/drawing/2014/main" id="{8C41D240-2C97-B242-D894-144B12F946CF}"/>
              </a:ext>
            </a:extLst>
          </p:cNvPr>
          <p:cNvSpPr txBox="1"/>
          <p:nvPr/>
        </p:nvSpPr>
        <p:spPr>
          <a:xfrm>
            <a:off x="624665" y="1367641"/>
            <a:ext cx="821364" cy="369332"/>
          </a:xfrm>
          <a:prstGeom prst="rect">
            <a:avLst/>
          </a:prstGeom>
          <a:noFill/>
        </p:spPr>
        <p:txBody>
          <a:bodyPr wrap="square" rtlCol="0">
            <a:spAutoFit/>
          </a:bodyPr>
          <a:lstStyle/>
          <a:p>
            <a:r>
              <a:rPr lang="en-US" dirty="0"/>
              <a:t>Trial 2 </a:t>
            </a:r>
          </a:p>
        </p:txBody>
      </p:sp>
      <p:pic>
        <p:nvPicPr>
          <p:cNvPr id="12" name="Picture 11">
            <a:extLst>
              <a:ext uri="{FF2B5EF4-FFF2-40B4-BE49-F238E27FC236}">
                <a16:creationId xmlns:a16="http://schemas.microsoft.com/office/drawing/2014/main" id="{0A3BA810-4207-65FB-6626-F610797673E1}"/>
              </a:ext>
            </a:extLst>
          </p:cNvPr>
          <p:cNvPicPr>
            <a:picLocks noChangeAspect="1"/>
          </p:cNvPicPr>
          <p:nvPr/>
        </p:nvPicPr>
        <p:blipFill>
          <a:blip r:embed="rId3"/>
          <a:stretch>
            <a:fillRect/>
          </a:stretch>
        </p:blipFill>
        <p:spPr>
          <a:xfrm>
            <a:off x="671033" y="2022461"/>
            <a:ext cx="7069468" cy="2813078"/>
          </a:xfrm>
          <a:prstGeom prst="rect">
            <a:avLst/>
          </a:prstGeom>
        </p:spPr>
      </p:pic>
      <p:pic>
        <p:nvPicPr>
          <p:cNvPr id="6" name="Picture 5">
            <a:extLst>
              <a:ext uri="{FF2B5EF4-FFF2-40B4-BE49-F238E27FC236}">
                <a16:creationId xmlns:a16="http://schemas.microsoft.com/office/drawing/2014/main" id="{B12094AC-7E2C-7FB5-56A7-7415133BA944}"/>
              </a:ext>
            </a:extLst>
          </p:cNvPr>
          <p:cNvPicPr>
            <a:picLocks noChangeAspect="1"/>
          </p:cNvPicPr>
          <p:nvPr/>
        </p:nvPicPr>
        <p:blipFill>
          <a:blip r:embed="rId4"/>
          <a:stretch>
            <a:fillRect/>
          </a:stretch>
        </p:blipFill>
        <p:spPr>
          <a:xfrm>
            <a:off x="624665" y="5121027"/>
            <a:ext cx="7697274" cy="1543265"/>
          </a:xfrm>
          <a:prstGeom prst="rect">
            <a:avLst/>
          </a:prstGeom>
        </p:spPr>
      </p:pic>
    </p:spTree>
    <p:extLst>
      <p:ext uri="{BB962C8B-B14F-4D97-AF65-F5344CB8AC3E}">
        <p14:creationId xmlns:p14="http://schemas.microsoft.com/office/powerpoint/2010/main" val="36334040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3DC1B9E-70E2-D831-5AD1-5D1CEFE8424C}"/>
              </a:ext>
            </a:extLst>
          </p:cNvPr>
          <p:cNvSpPr txBox="1">
            <a:spLocks/>
          </p:cNvSpPr>
          <p:nvPr/>
        </p:nvSpPr>
        <p:spPr>
          <a:xfrm>
            <a:off x="547261" y="583719"/>
            <a:ext cx="10515600" cy="8067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4000" dirty="0"/>
              <a:t>Delete Monster cards - Trialling </a:t>
            </a:r>
          </a:p>
        </p:txBody>
      </p:sp>
      <p:sp>
        <p:nvSpPr>
          <p:cNvPr id="7" name="TextBox 6">
            <a:extLst>
              <a:ext uri="{FF2B5EF4-FFF2-40B4-BE49-F238E27FC236}">
                <a16:creationId xmlns:a16="http://schemas.microsoft.com/office/drawing/2014/main" id="{FA270160-3697-4D2C-B655-CF7346DBC775}"/>
              </a:ext>
            </a:extLst>
          </p:cNvPr>
          <p:cNvSpPr txBox="1"/>
          <p:nvPr/>
        </p:nvSpPr>
        <p:spPr>
          <a:xfrm>
            <a:off x="547261" y="1390487"/>
            <a:ext cx="10693400" cy="923330"/>
          </a:xfrm>
          <a:prstGeom prst="rect">
            <a:avLst/>
          </a:prstGeom>
          <a:noFill/>
        </p:spPr>
        <p:txBody>
          <a:bodyPr wrap="square">
            <a:spAutoFit/>
          </a:bodyPr>
          <a:lstStyle/>
          <a:p>
            <a:r>
              <a:rPr lang="en-NZ" i="1"/>
              <a:t>NOTE: Trialling needs to happen for </a:t>
            </a:r>
            <a:r>
              <a:rPr lang="en-NZ" b="1" i="1"/>
              <a:t>at least 2 </a:t>
            </a:r>
            <a:r>
              <a:rPr lang="en-NZ" i="1"/>
              <a:t>of your components but is not necessary for ALL components.</a:t>
            </a:r>
          </a:p>
          <a:p>
            <a:r>
              <a:rPr lang="en" i="1"/>
              <a:t>Trialling is not the same as testing. Trialling is about finding different ways of building the same component. Show evidence of  your trialling  here. Select one of your trials for further development and give reasons for your choice. </a:t>
            </a:r>
            <a:endParaRPr lang="en-NZ"/>
          </a:p>
        </p:txBody>
      </p:sp>
      <p:sp>
        <p:nvSpPr>
          <p:cNvPr id="8" name="TextBox 7">
            <a:extLst>
              <a:ext uri="{FF2B5EF4-FFF2-40B4-BE49-F238E27FC236}">
                <a16:creationId xmlns:a16="http://schemas.microsoft.com/office/drawing/2014/main" id="{8480F015-8E51-20DB-4FC6-8D83450478D0}"/>
              </a:ext>
            </a:extLst>
          </p:cNvPr>
          <p:cNvSpPr txBox="1"/>
          <p:nvPr/>
        </p:nvSpPr>
        <p:spPr>
          <a:xfrm>
            <a:off x="486851" y="2841160"/>
            <a:ext cx="11198330" cy="2862322"/>
          </a:xfrm>
          <a:prstGeom prst="rect">
            <a:avLst/>
          </a:prstGeom>
          <a:noFill/>
        </p:spPr>
        <p:txBody>
          <a:bodyPr wrap="square" rtlCol="0">
            <a:spAutoFit/>
          </a:bodyPr>
          <a:lstStyle/>
          <a:p>
            <a:r>
              <a:rPr lang="en-US" dirty="0"/>
              <a:t>Trial 1(Deletingv1)- Delete the individual card that user typed the name in using the </a:t>
            </a:r>
            <a:r>
              <a:rPr lang="en-US" dirty="0" err="1"/>
              <a:t>enterbox</a:t>
            </a:r>
            <a:endParaRPr lang="en-US" dirty="0"/>
          </a:p>
          <a:p>
            <a:r>
              <a:rPr lang="en-US" dirty="0"/>
              <a:t>Trial 2(Deleting v2)  – Delete the individual card or multiple cards that user have selected. Using the </a:t>
            </a:r>
            <a:r>
              <a:rPr lang="en-US" dirty="0" err="1"/>
              <a:t>multi_enterbox</a:t>
            </a:r>
            <a:endParaRPr lang="en-US" dirty="0"/>
          </a:p>
          <a:p>
            <a:pPr marL="285750" indent="-285750">
              <a:buFontTx/>
              <a:buChar char="-"/>
            </a:pPr>
            <a:r>
              <a:rPr lang="en-US" dirty="0"/>
              <a:t>Both trials could be easily put into a recyclable function, </a:t>
            </a:r>
            <a:r>
              <a:rPr lang="en-NZ" dirty="0"/>
              <a:t>Trial 1 can only delete one creature at a time and the user need to remember the card name to type it in the box and it need to be type in correctly or the program will terminate, but trail 2 user doesn’t need to remember the card name and user can select to delete multiple cards at once</a:t>
            </a:r>
          </a:p>
          <a:p>
            <a:pPr marL="285750" indent="-285750">
              <a:buFontTx/>
              <a:buChar char="-"/>
            </a:pPr>
            <a:r>
              <a:rPr lang="en-NZ" dirty="0"/>
              <a:t>Trial 2 is better because it reduces the error that can be made from the user because user can just select the existing card name and delete it manually or by selecting all of it, trial 1 user need to type in the name correctly and get all the capital right or it wouldn’t find the card, therefore trial will cause less error</a:t>
            </a:r>
          </a:p>
          <a:p>
            <a:pPr marL="285750" indent="-285750">
              <a:buFontTx/>
              <a:buChar char="-"/>
            </a:pPr>
            <a:r>
              <a:rPr lang="en-US" dirty="0"/>
              <a:t>Consequently, that is why I have chosen to further develop trial 2 version for integration into my final program.</a:t>
            </a:r>
          </a:p>
        </p:txBody>
      </p:sp>
    </p:spTree>
    <p:extLst>
      <p:ext uri="{BB962C8B-B14F-4D97-AF65-F5344CB8AC3E}">
        <p14:creationId xmlns:p14="http://schemas.microsoft.com/office/powerpoint/2010/main" val="2863926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84233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Explain relevant Implications 1:</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1946681177"/>
              </p:ext>
            </p:extLst>
          </p:nvPr>
        </p:nvGraphicFramePr>
        <p:xfrm>
          <a:off x="589280" y="1574800"/>
          <a:ext cx="10515600" cy="485648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the implication and say how it is relevant to </a:t>
                      </a:r>
                      <a:r>
                        <a:rPr lang="en-NZ"/>
                        <a:t>this project</a:t>
                      </a:r>
                      <a:endParaRPr lang="en-NZ" dirty="0"/>
                    </a:p>
                  </a:txBody>
                  <a:tcPr/>
                </a:tc>
                <a:extLst>
                  <a:ext uri="{0D108BD9-81ED-4DB2-BD59-A6C34878D82A}">
                    <a16:rowId xmlns:a16="http://schemas.microsoft.com/office/drawing/2014/main" val="2286542890"/>
                  </a:ext>
                </a:extLst>
              </a:tr>
              <a:tr h="370840">
                <a:tc>
                  <a:txBody>
                    <a:bodyPr/>
                    <a:lstStyle/>
                    <a:p>
                      <a:r>
                        <a:rPr lang="en-NZ" dirty="0"/>
                        <a:t>Functionality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Functionality is about ensuring that the program work as expected.</a:t>
                      </a:r>
                    </a:p>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For example , if the user searched for a card, it should work as expected output like displaying the monster card names and its status. it should not crash if user input something invalid, like the user entered cards that is not in the program.</a:t>
                      </a:r>
                    </a:p>
                  </a:txBody>
                  <a:tcPr/>
                </a:tc>
                <a:extLst>
                  <a:ext uri="{0D108BD9-81ED-4DB2-BD59-A6C34878D82A}">
                    <a16:rowId xmlns:a16="http://schemas.microsoft.com/office/drawing/2014/main" val="2636529970"/>
                  </a:ext>
                </a:extLst>
              </a:tr>
              <a:tr h="370840">
                <a:tc>
                  <a:txBody>
                    <a:bodyPr/>
                    <a:lstStyle/>
                    <a:p>
                      <a:r>
                        <a:rPr lang="en-NZ"/>
                        <a:t>Usability</a:t>
                      </a:r>
                    </a:p>
                  </a:txBody>
                  <a:tcPr/>
                </a:tc>
                <a:tc>
                  <a:txBody>
                    <a:bodyPr/>
                    <a:lstStyle/>
                    <a:p>
                      <a:r>
                        <a:rPr lang="en-NZ" dirty="0"/>
                        <a:t>Usability, is about how easily the end user can get the program to do what it supposed to do. It deals with making instruction and error message clear and easy for user to understand. It is important to minimize or eliminate any frustration.</a:t>
                      </a:r>
                    </a:p>
                  </a:txBody>
                  <a:tcPr/>
                </a:tc>
                <a:extLst>
                  <a:ext uri="{0D108BD9-81ED-4DB2-BD59-A6C34878D82A}">
                    <a16:rowId xmlns:a16="http://schemas.microsoft.com/office/drawing/2014/main" val="845002142"/>
                  </a:ext>
                </a:extLst>
              </a:tr>
              <a:tr h="370840">
                <a:tc>
                  <a:txBody>
                    <a:bodyPr/>
                    <a:lstStyle/>
                    <a:p>
                      <a:r>
                        <a:rPr lang="en-NZ" dirty="0"/>
                        <a:t> Aesthetics</a:t>
                      </a:r>
                    </a:p>
                  </a:txBody>
                  <a:tcPr/>
                </a:tc>
                <a:tc>
                  <a:txBody>
                    <a:bodyPr/>
                    <a:lstStyle/>
                    <a:p>
                      <a:r>
                        <a:rPr lang="en-NZ" dirty="0"/>
                        <a:t>Aesthetics is about the program’s overall appearance. A program which looks good because it includes well spaced instructions (using tabs and spaces),  prompts and “decoration” around key messages is going to be more aesthetically pleasing than the one which is composed of </a:t>
                      </a:r>
                      <a:r>
                        <a:rPr lang="en-NZ" dirty="0" err="1"/>
                        <a:t>unspread</a:t>
                      </a:r>
                      <a:r>
                        <a:rPr lang="en-NZ" dirty="0"/>
                        <a:t> plain text.</a:t>
                      </a:r>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314179954"/>
              </p:ext>
            </p:extLst>
          </p:nvPr>
        </p:nvGraphicFramePr>
        <p:xfrm>
          <a:off x="782320" y="1213485"/>
          <a:ext cx="10627360" cy="18542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575497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646331"/>
          </a:xfrm>
          <a:prstGeom prst="rect">
            <a:avLst/>
          </a:prstGeom>
        </p:spPr>
        <p:txBody>
          <a:bodyPr wrap="square">
            <a:spAutoFit/>
          </a:bodyPr>
          <a:lstStyle/>
          <a:p>
            <a:r>
              <a:rPr lang="en-NZ" i="1" dirty="0">
                <a:latin typeface="Arial" panose="020B0604020202020204" pitchFamily="34" charset="0"/>
              </a:rPr>
              <a:t>Discuss how the information from planning, testing and trialling of components assisted in the development of a high-quality outcome.</a:t>
            </a:r>
          </a:p>
        </p:txBody>
      </p:sp>
    </p:spTree>
    <p:extLst>
      <p:ext uri="{BB962C8B-B14F-4D97-AF65-F5344CB8AC3E}">
        <p14:creationId xmlns:p14="http://schemas.microsoft.com/office/powerpoint/2010/main" val="22761530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94C04-6907-ED69-2229-6D3222EAC40F}"/>
              </a:ext>
            </a:extLst>
          </p:cNvPr>
          <p:cNvSpPr>
            <a:spLocks noGrp="1"/>
          </p:cNvSpPr>
          <p:nvPr>
            <p:ph type="title"/>
          </p:nvPr>
        </p:nvSpPr>
        <p:spPr/>
        <p:txBody>
          <a:bodyPr/>
          <a:lstStyle/>
          <a:p>
            <a:r>
              <a:rPr lang="en-US"/>
              <a:t>Evidence of meeting PEP8 requirements</a:t>
            </a:r>
          </a:p>
        </p:txBody>
      </p:sp>
      <p:pic>
        <p:nvPicPr>
          <p:cNvPr id="5" name="Picture 4">
            <a:extLst>
              <a:ext uri="{FF2B5EF4-FFF2-40B4-BE49-F238E27FC236}">
                <a16:creationId xmlns:a16="http://schemas.microsoft.com/office/drawing/2014/main" id="{62C06E32-555C-35DB-DF89-5669FCE42041}"/>
              </a:ext>
            </a:extLst>
          </p:cNvPr>
          <p:cNvPicPr>
            <a:picLocks noChangeAspect="1"/>
          </p:cNvPicPr>
          <p:nvPr/>
        </p:nvPicPr>
        <p:blipFill>
          <a:blip r:embed="rId2"/>
          <a:stretch>
            <a:fillRect/>
          </a:stretch>
        </p:blipFill>
        <p:spPr>
          <a:xfrm>
            <a:off x="1938231" y="1909057"/>
            <a:ext cx="3105583" cy="3762900"/>
          </a:xfrm>
          <a:prstGeom prst="rect">
            <a:avLst/>
          </a:prstGeom>
        </p:spPr>
      </p:pic>
      <p:pic>
        <p:nvPicPr>
          <p:cNvPr id="9" name="Picture 8">
            <a:extLst>
              <a:ext uri="{FF2B5EF4-FFF2-40B4-BE49-F238E27FC236}">
                <a16:creationId xmlns:a16="http://schemas.microsoft.com/office/drawing/2014/main" id="{4634992A-4AF7-ECEC-82D8-E3FC8EE44A44}"/>
              </a:ext>
            </a:extLst>
          </p:cNvPr>
          <p:cNvPicPr>
            <a:picLocks noChangeAspect="1"/>
          </p:cNvPicPr>
          <p:nvPr/>
        </p:nvPicPr>
        <p:blipFill>
          <a:blip r:embed="rId3"/>
          <a:stretch>
            <a:fillRect/>
          </a:stretch>
        </p:blipFill>
        <p:spPr>
          <a:xfrm>
            <a:off x="6297672" y="1903741"/>
            <a:ext cx="3381847" cy="476316"/>
          </a:xfrm>
          <a:prstGeom prst="rect">
            <a:avLst/>
          </a:prstGeom>
        </p:spPr>
      </p:pic>
      <p:sp>
        <p:nvSpPr>
          <p:cNvPr id="10" name="TextBox 9">
            <a:extLst>
              <a:ext uri="{FF2B5EF4-FFF2-40B4-BE49-F238E27FC236}">
                <a16:creationId xmlns:a16="http://schemas.microsoft.com/office/drawing/2014/main" id="{EB2FA3B6-B1AC-BD90-4B79-49231480570C}"/>
              </a:ext>
            </a:extLst>
          </p:cNvPr>
          <p:cNvSpPr txBox="1"/>
          <p:nvPr/>
        </p:nvSpPr>
        <p:spPr>
          <a:xfrm>
            <a:off x="5879805" y="3144176"/>
            <a:ext cx="5663609" cy="646331"/>
          </a:xfrm>
          <a:prstGeom prst="rect">
            <a:avLst/>
          </a:prstGeom>
          <a:noFill/>
        </p:spPr>
        <p:txBody>
          <a:bodyPr wrap="square" rtlCol="0">
            <a:spAutoFit/>
          </a:bodyPr>
          <a:lstStyle/>
          <a:p>
            <a:r>
              <a:rPr lang="en-US" dirty="0"/>
              <a:t>All the code meets the pep8 standard. The green problem are just spelling mistake from the creature's name</a:t>
            </a:r>
          </a:p>
        </p:txBody>
      </p:sp>
    </p:spTree>
    <p:extLst>
      <p:ext uri="{BB962C8B-B14F-4D97-AF65-F5344CB8AC3E}">
        <p14:creationId xmlns:p14="http://schemas.microsoft.com/office/powerpoint/2010/main" val="2891466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a:t>Describe relevant Implications 2 :</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nvGraphicFramePr>
        <p:xfrm>
          <a:off x="589280" y="1574800"/>
          <a:ext cx="10515600" cy="411988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a:t>Relevant implication</a:t>
                      </a:r>
                    </a:p>
                  </a:txBody>
                  <a:tcPr/>
                </a:tc>
                <a:tc>
                  <a:txBody>
                    <a:bodyPr/>
                    <a:lstStyle/>
                    <a:p>
                      <a:r>
                        <a:rPr lang="en-NZ"/>
                        <a:t>Describe the implication and give an example</a:t>
                      </a:r>
                    </a:p>
                  </a:txBody>
                  <a:tcPr/>
                </a:tc>
                <a:extLst>
                  <a:ext uri="{0D108BD9-81ED-4DB2-BD59-A6C34878D82A}">
                    <a16:rowId xmlns:a16="http://schemas.microsoft.com/office/drawing/2014/main" val="2286542890"/>
                  </a:ext>
                </a:extLst>
              </a:tr>
              <a:tr h="370840">
                <a:tc>
                  <a:txBody>
                    <a:bodyPr/>
                    <a:lstStyle/>
                    <a:p>
                      <a:r>
                        <a:rPr lang="en-NZ"/>
                        <a:t>Social</a:t>
                      </a:r>
                    </a:p>
                  </a:txBody>
                  <a:tcPr/>
                </a:tc>
                <a:tc>
                  <a:txBody>
                    <a:bodyPr/>
                    <a:lstStyle/>
                    <a:p>
                      <a:r>
                        <a:rPr lang="en-NZ" sz="1800" kern="1200">
                          <a:solidFill>
                            <a:schemeClr val="dk1"/>
                          </a:solidFill>
                          <a:effectLst/>
                          <a:latin typeface="+mn-lt"/>
                          <a:ea typeface="+mn-ea"/>
                          <a:cs typeface="+mn-cs"/>
                        </a:rPr>
                        <a:t>The social implications of a computer program are about the affect It might have on users, the wider community, and society. It is also important to use clear, unambiguous instructions and feedback which is culturally neutral and inoffensive.</a:t>
                      </a:r>
                      <a:endParaRPr lang="en-US" sz="1800" kern="1200">
                        <a:solidFill>
                          <a:schemeClr val="dk1"/>
                        </a:solidFill>
                        <a:effectLst/>
                        <a:latin typeface="+mn-lt"/>
                        <a:ea typeface="+mn-ea"/>
                        <a:cs typeface="+mn-cs"/>
                      </a:endParaRPr>
                    </a:p>
                    <a:p>
                      <a:r>
                        <a:rPr lang="en-NZ" sz="1800" kern="1200">
                          <a:solidFill>
                            <a:schemeClr val="dk1"/>
                          </a:solidFill>
                          <a:effectLst/>
                          <a:latin typeface="+mn-lt"/>
                          <a:ea typeface="+mn-ea"/>
                          <a:cs typeface="+mn-cs"/>
                        </a:rPr>
                        <a:t> </a:t>
                      </a:r>
                      <a:endParaRPr lang="en-US" sz="1800" kern="1200">
                        <a:solidFill>
                          <a:schemeClr val="dk1"/>
                        </a:solidFill>
                        <a:effectLst/>
                        <a:latin typeface="+mn-lt"/>
                        <a:ea typeface="+mn-ea"/>
                        <a:cs typeface="+mn-cs"/>
                      </a:endParaRPr>
                    </a:p>
                  </a:txBody>
                  <a:tcPr/>
                </a:tc>
                <a:extLst>
                  <a:ext uri="{0D108BD9-81ED-4DB2-BD59-A6C34878D82A}">
                    <a16:rowId xmlns:a16="http://schemas.microsoft.com/office/drawing/2014/main" val="2636529970"/>
                  </a:ext>
                </a:extLst>
              </a:tr>
              <a:tr h="435875">
                <a:tc>
                  <a:txBody>
                    <a:bodyPr/>
                    <a:lstStyle/>
                    <a:p>
                      <a:r>
                        <a:rPr lang="en-NZ"/>
                        <a:t>Future proofing</a:t>
                      </a:r>
                    </a:p>
                  </a:txBody>
                  <a:tcPr/>
                </a:tc>
                <a:tc>
                  <a:txBody>
                    <a:bodyPr/>
                    <a:lstStyle/>
                    <a:p>
                      <a:r>
                        <a:rPr lang="en-NZ"/>
                        <a:t>Future proofing is about making the program flexible and adaptable</a:t>
                      </a:r>
                    </a:p>
                    <a:p>
                      <a:r>
                        <a:rPr lang="en-NZ"/>
                        <a:t>And easy to modify later if necessary. The code needs to be well set out and commented so that another programmer can make changes easily at some future time.</a:t>
                      </a:r>
                    </a:p>
                    <a:p>
                      <a:r>
                        <a:rPr lang="en-NZ"/>
                        <a:t>Someone who want to modify my code in the future needs to understand the purpose and reasoning behind the different part of the code. Also, its important to use constants rather then literals- to minimize the number of places where changes have to be made.</a:t>
                      </a:r>
                    </a:p>
                  </a:txBody>
                  <a:tcPr/>
                </a:tc>
                <a:extLst>
                  <a:ext uri="{0D108BD9-81ED-4DB2-BD59-A6C34878D82A}">
                    <a16:rowId xmlns:a16="http://schemas.microsoft.com/office/drawing/2014/main" val="845002142"/>
                  </a:ext>
                </a:extLst>
              </a:tr>
            </a:tbl>
          </a:graphicData>
        </a:graphic>
      </p:graphicFrame>
    </p:spTree>
    <p:extLst>
      <p:ext uri="{BB962C8B-B14F-4D97-AF65-F5344CB8AC3E}">
        <p14:creationId xmlns:p14="http://schemas.microsoft.com/office/powerpoint/2010/main" val="1207993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sp>
        <p:nvSpPr>
          <p:cNvPr id="4" name="Rectangle 3">
            <a:extLst>
              <a:ext uri="{FF2B5EF4-FFF2-40B4-BE49-F238E27FC236}">
                <a16:creationId xmlns:a16="http://schemas.microsoft.com/office/drawing/2014/main" id="{937BF58F-E358-4625-919F-7C3D6EEBA8FB}"/>
              </a:ext>
            </a:extLst>
          </p:cNvPr>
          <p:cNvSpPr/>
          <p:nvPr/>
        </p:nvSpPr>
        <p:spPr>
          <a:xfrm>
            <a:off x="838200" y="965200"/>
            <a:ext cx="9999846" cy="708912"/>
          </a:xfrm>
          <a:prstGeom prst="rect">
            <a:avLst/>
          </a:prstGeom>
        </p:spPr>
        <p:txBody>
          <a:bodyPr wrap="square">
            <a:spAutoFit/>
          </a:bodyPr>
          <a:lstStyle/>
          <a:p>
            <a:pPr>
              <a:lnSpc>
                <a:spcPct val="115000"/>
              </a:lnSpc>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p:txBody>
      </p:sp>
      <p:sp>
        <p:nvSpPr>
          <p:cNvPr id="6" name="TextBox 5">
            <a:extLst>
              <a:ext uri="{FF2B5EF4-FFF2-40B4-BE49-F238E27FC236}">
                <a16:creationId xmlns:a16="http://schemas.microsoft.com/office/drawing/2014/main" id="{AEF923D6-E6D7-ECB4-FBB0-7AA730ACA1C5}"/>
              </a:ext>
            </a:extLst>
          </p:cNvPr>
          <p:cNvSpPr txBox="1"/>
          <p:nvPr/>
        </p:nvSpPr>
        <p:spPr>
          <a:xfrm>
            <a:off x="1020725" y="1976772"/>
            <a:ext cx="4486940" cy="4247317"/>
          </a:xfrm>
          <a:prstGeom prst="rect">
            <a:avLst/>
          </a:prstGeom>
          <a:noFill/>
        </p:spPr>
        <p:txBody>
          <a:bodyPr wrap="square" rtlCol="0">
            <a:spAutoFit/>
          </a:bodyPr>
          <a:lstStyle/>
          <a:p>
            <a:pPr marL="342900" indent="-342900">
              <a:buAutoNum type="arabicPeriod"/>
            </a:pPr>
            <a:r>
              <a:rPr lang="en-US" dirty="0">
                <a:highlight>
                  <a:srgbClr val="FFFF00"/>
                </a:highlight>
              </a:rPr>
              <a:t>Store all the previous Monster cards data</a:t>
            </a:r>
          </a:p>
          <a:p>
            <a:r>
              <a:rPr lang="en-US" dirty="0">
                <a:highlight>
                  <a:srgbClr val="FFFF00"/>
                </a:highlight>
              </a:rPr>
              <a:t>Display all the buttons, Adding, Edit, Search, Delete Monster cards</a:t>
            </a:r>
          </a:p>
          <a:p>
            <a:r>
              <a:rPr lang="en-US" dirty="0"/>
              <a:t>2. </a:t>
            </a:r>
            <a:r>
              <a:rPr lang="en-US" dirty="0">
                <a:highlight>
                  <a:srgbClr val="00FF00"/>
                </a:highlight>
              </a:rPr>
              <a:t>Allow user to write in inputs/details of the card, strength, speed, stealth, cunning.</a:t>
            </a:r>
          </a:p>
          <a:p>
            <a:r>
              <a:rPr lang="en-US" dirty="0"/>
              <a:t>3. </a:t>
            </a:r>
            <a:r>
              <a:rPr lang="en-US" dirty="0">
                <a:highlight>
                  <a:srgbClr val="00FFFF"/>
                </a:highlight>
              </a:rPr>
              <a:t>Display button, continue and edit. If user select edit</a:t>
            </a:r>
          </a:p>
          <a:p>
            <a:r>
              <a:rPr lang="en-US" dirty="0"/>
              <a:t>4. </a:t>
            </a:r>
            <a:r>
              <a:rPr lang="en-US" dirty="0">
                <a:highlight>
                  <a:srgbClr val="FF00FF"/>
                </a:highlight>
              </a:rPr>
              <a:t>Allow user to make changes to the card details and status.</a:t>
            </a:r>
          </a:p>
          <a:p>
            <a:r>
              <a:rPr lang="en-US" dirty="0"/>
              <a:t>5. </a:t>
            </a:r>
            <a:r>
              <a:rPr lang="en-US" dirty="0">
                <a:highlight>
                  <a:srgbClr val="FF0000"/>
                </a:highlight>
              </a:rPr>
              <a:t>Display an enter box for the user to enter the card name they want to search for</a:t>
            </a:r>
          </a:p>
          <a:p>
            <a:r>
              <a:rPr lang="en-US" dirty="0"/>
              <a:t>6. </a:t>
            </a:r>
            <a:r>
              <a:rPr lang="en-US" dirty="0">
                <a:highlight>
                  <a:srgbClr val="808080"/>
                </a:highlight>
              </a:rPr>
              <a:t>Display an enter box to user to type in the name of the card they want to delete</a:t>
            </a:r>
          </a:p>
          <a:p>
            <a:r>
              <a:rPr lang="en-US" dirty="0"/>
              <a:t>7. </a:t>
            </a:r>
            <a:r>
              <a:rPr lang="en-US" dirty="0">
                <a:highlight>
                  <a:srgbClr val="008080"/>
                </a:highlight>
              </a:rPr>
              <a:t>Loop the program</a:t>
            </a:r>
          </a:p>
          <a:p>
            <a:endParaRPr lang="en-US" dirty="0"/>
          </a:p>
        </p:txBody>
      </p:sp>
      <p:pic>
        <p:nvPicPr>
          <p:cNvPr id="5" name="Picture 4">
            <a:extLst>
              <a:ext uri="{FF2B5EF4-FFF2-40B4-BE49-F238E27FC236}">
                <a16:creationId xmlns:a16="http://schemas.microsoft.com/office/drawing/2014/main" id="{FAB1B603-0726-842B-26AA-A2EF47A397D2}"/>
              </a:ext>
            </a:extLst>
          </p:cNvPr>
          <p:cNvPicPr>
            <a:picLocks noChangeAspect="1"/>
          </p:cNvPicPr>
          <p:nvPr/>
        </p:nvPicPr>
        <p:blipFill>
          <a:blip r:embed="rId3"/>
          <a:stretch>
            <a:fillRect/>
          </a:stretch>
        </p:blipFill>
        <p:spPr>
          <a:xfrm>
            <a:off x="7095789" y="1674112"/>
            <a:ext cx="3210373" cy="4163006"/>
          </a:xfrm>
          <a:prstGeom prst="rect">
            <a:avLst/>
          </a:prstGeom>
        </p:spPr>
      </p:pic>
    </p:spTree>
    <p:extLst>
      <p:ext uri="{BB962C8B-B14F-4D97-AF65-F5344CB8AC3E}">
        <p14:creationId xmlns:p14="http://schemas.microsoft.com/office/powerpoint/2010/main" val="3760331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1] (Display Monster cards)</a:t>
            </a:r>
            <a:endParaRPr sz="4000" dirty="0"/>
          </a:p>
        </p:txBody>
      </p:sp>
      <p:pic>
        <p:nvPicPr>
          <p:cNvPr id="11" name="Picture 10">
            <a:extLst>
              <a:ext uri="{FF2B5EF4-FFF2-40B4-BE49-F238E27FC236}">
                <a16:creationId xmlns:a16="http://schemas.microsoft.com/office/drawing/2014/main" id="{87BB4CAA-EF79-351E-B068-58FB3CC1939B}"/>
              </a:ext>
            </a:extLst>
          </p:cNvPr>
          <p:cNvPicPr>
            <a:picLocks noChangeAspect="1"/>
          </p:cNvPicPr>
          <p:nvPr/>
        </p:nvPicPr>
        <p:blipFill>
          <a:blip r:embed="rId3"/>
          <a:stretch>
            <a:fillRect/>
          </a:stretch>
        </p:blipFill>
        <p:spPr>
          <a:xfrm>
            <a:off x="685463" y="1479851"/>
            <a:ext cx="3229426" cy="4153480"/>
          </a:xfrm>
          <a:prstGeom prst="rect">
            <a:avLst/>
          </a:prstGeom>
        </p:spPr>
      </p:pic>
      <p:sp>
        <p:nvSpPr>
          <p:cNvPr id="12" name="Rectangle 11">
            <a:extLst>
              <a:ext uri="{FF2B5EF4-FFF2-40B4-BE49-F238E27FC236}">
                <a16:creationId xmlns:a16="http://schemas.microsoft.com/office/drawing/2014/main" id="{58E1224F-88AD-8C62-2177-05239986B954}"/>
              </a:ext>
            </a:extLst>
          </p:cNvPr>
          <p:cNvSpPr/>
          <p:nvPr/>
        </p:nvSpPr>
        <p:spPr>
          <a:xfrm>
            <a:off x="704516" y="1945758"/>
            <a:ext cx="3210373" cy="574159"/>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0CA7120F-72D7-33D8-0AFE-09137C74393D}"/>
              </a:ext>
            </a:extLst>
          </p:cNvPr>
          <p:cNvPicPr>
            <a:picLocks noChangeAspect="1"/>
          </p:cNvPicPr>
          <p:nvPr/>
        </p:nvPicPr>
        <p:blipFill>
          <a:blip r:embed="rId4"/>
          <a:stretch>
            <a:fillRect/>
          </a:stretch>
        </p:blipFill>
        <p:spPr>
          <a:xfrm>
            <a:off x="6096000" y="1961707"/>
            <a:ext cx="3229426" cy="2324424"/>
          </a:xfrm>
          <a:prstGeom prst="rect">
            <a:avLst/>
          </a:prstGeom>
        </p:spPr>
      </p:pic>
      <p:sp>
        <p:nvSpPr>
          <p:cNvPr id="13" name="Rectangle 12">
            <a:extLst>
              <a:ext uri="{FF2B5EF4-FFF2-40B4-BE49-F238E27FC236}">
                <a16:creationId xmlns:a16="http://schemas.microsoft.com/office/drawing/2014/main" id="{B838A631-3300-12CD-24E4-E8B983D38D68}"/>
              </a:ext>
            </a:extLst>
          </p:cNvPr>
          <p:cNvSpPr/>
          <p:nvPr/>
        </p:nvSpPr>
        <p:spPr>
          <a:xfrm>
            <a:off x="6096000" y="2083982"/>
            <a:ext cx="3210373" cy="1765004"/>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[Component 1- (Displaying monster cards)] - Test Plan</a:t>
            </a:r>
            <a:endParaRPr sz="4000" dirty="0"/>
          </a:p>
        </p:txBody>
      </p:sp>
      <p:graphicFrame>
        <p:nvGraphicFramePr>
          <p:cNvPr id="92" name="Google Shape;92;p19"/>
          <p:cNvGraphicFramePr/>
          <p:nvPr>
            <p:extLst>
              <p:ext uri="{D42A27DB-BD31-4B8C-83A1-F6EECF244321}">
                <p14:modId xmlns:p14="http://schemas.microsoft.com/office/powerpoint/2010/main" val="3507984138"/>
              </p:ext>
            </p:extLst>
          </p:nvPr>
        </p:nvGraphicFramePr>
        <p:xfrm>
          <a:off x="509967" y="1690300"/>
          <a:ext cx="10874470" cy="1828680"/>
        </p:xfrm>
        <a:graphic>
          <a:graphicData uri="http://schemas.openxmlformats.org/drawingml/2006/table">
            <a:tbl>
              <a:tblPr>
                <a:noFill/>
              </a:tblPr>
              <a:tblGrid>
                <a:gridCol w="5327307">
                  <a:extLst>
                    <a:ext uri="{9D8B030D-6E8A-4147-A177-3AD203B41FA5}">
                      <a16:colId xmlns:a16="http://schemas.microsoft.com/office/drawing/2014/main" val="20000"/>
                    </a:ext>
                  </a:extLst>
                </a:gridCol>
                <a:gridCol w="5547163">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a:t>User pressed Display button</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Displayed each creature names and status</a:t>
                      </a:r>
                    </a:p>
                  </a:txBody>
                  <a:tcPr marL="121900" marR="121900" marT="121900" marB="121900"/>
                </a:tc>
                <a:extLst>
                  <a:ext uri="{0D108BD9-81ED-4DB2-BD59-A6C34878D82A}">
                    <a16:rowId xmlns:a16="http://schemas.microsoft.com/office/drawing/2014/main" val="10001"/>
                  </a:ext>
                </a:extLst>
              </a:tr>
              <a:tr h="6095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Display each creature names and status</a:t>
                      </a:r>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Displayed each creature names and status</a:t>
                      </a:r>
                    </a:p>
                  </a:txBody>
                  <a:tcPr marL="121900" marR="121900" marT="121900" marB="121900"/>
                </a:tc>
                <a:extLst>
                  <a:ext uri="{0D108BD9-81ED-4DB2-BD59-A6C34878D82A}">
                    <a16:rowId xmlns:a16="http://schemas.microsoft.com/office/drawing/2014/main" val="1449551829"/>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224214" y="241414"/>
            <a:ext cx="11609823" cy="763600"/>
          </a:xfrm>
          <a:prstGeom prst="rect">
            <a:avLst/>
          </a:prstGeom>
        </p:spPr>
        <p:txBody>
          <a:bodyPr spcFirstLastPara="1" vert="horz" wrap="square" lIns="121900" tIns="121900" rIns="121900" bIns="121900" rtlCol="0" anchor="t" anchorCtr="0">
            <a:noAutofit/>
          </a:bodyPr>
          <a:lstStyle/>
          <a:p>
            <a:r>
              <a:rPr lang="en" sz="4000" dirty="0"/>
              <a:t>[Component 1- (Displaying monster cards)] - Test result</a:t>
            </a:r>
            <a:endParaRPr sz="4000" dirty="0"/>
          </a:p>
        </p:txBody>
      </p:sp>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pic>
        <p:nvPicPr>
          <p:cNvPr id="3" name="Picture 2">
            <a:extLst>
              <a:ext uri="{FF2B5EF4-FFF2-40B4-BE49-F238E27FC236}">
                <a16:creationId xmlns:a16="http://schemas.microsoft.com/office/drawing/2014/main" id="{A45C9FD4-20BB-5CBF-3B50-1FD14990F780}"/>
              </a:ext>
            </a:extLst>
          </p:cNvPr>
          <p:cNvPicPr>
            <a:picLocks noChangeAspect="1"/>
          </p:cNvPicPr>
          <p:nvPr/>
        </p:nvPicPr>
        <p:blipFill>
          <a:blip r:embed="rId3"/>
          <a:stretch>
            <a:fillRect/>
          </a:stretch>
        </p:blipFill>
        <p:spPr>
          <a:xfrm>
            <a:off x="645160" y="2296634"/>
            <a:ext cx="6523453" cy="1169594"/>
          </a:xfrm>
          <a:prstGeom prst="rect">
            <a:avLst/>
          </a:prstGeom>
        </p:spPr>
      </p:pic>
      <p:pic>
        <p:nvPicPr>
          <p:cNvPr id="6" name="Picture 5">
            <a:extLst>
              <a:ext uri="{FF2B5EF4-FFF2-40B4-BE49-F238E27FC236}">
                <a16:creationId xmlns:a16="http://schemas.microsoft.com/office/drawing/2014/main" id="{BEE48A99-00F5-495E-6EA5-E98991E9B8C5}"/>
              </a:ext>
            </a:extLst>
          </p:cNvPr>
          <p:cNvPicPr>
            <a:picLocks noChangeAspect="1"/>
          </p:cNvPicPr>
          <p:nvPr/>
        </p:nvPicPr>
        <p:blipFill>
          <a:blip r:embed="rId4"/>
          <a:stretch>
            <a:fillRect/>
          </a:stretch>
        </p:blipFill>
        <p:spPr>
          <a:xfrm>
            <a:off x="645160" y="3984069"/>
            <a:ext cx="7059010" cy="2143424"/>
          </a:xfrm>
          <a:prstGeom prst="rect">
            <a:avLst/>
          </a:prstGeom>
        </p:spPr>
      </p:pic>
      <p:sp>
        <p:nvSpPr>
          <p:cNvPr id="9" name="Rectangle 8">
            <a:extLst>
              <a:ext uri="{FF2B5EF4-FFF2-40B4-BE49-F238E27FC236}">
                <a16:creationId xmlns:a16="http://schemas.microsoft.com/office/drawing/2014/main" id="{339A78BD-9A21-0FF2-9ACE-E010845A8E7B}"/>
              </a:ext>
            </a:extLst>
          </p:cNvPr>
          <p:cNvSpPr/>
          <p:nvPr/>
        </p:nvSpPr>
        <p:spPr>
          <a:xfrm>
            <a:off x="696514" y="2732567"/>
            <a:ext cx="6363504" cy="308345"/>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07EE809-BE5B-C41A-A312-018A89BD4EB6}"/>
              </a:ext>
            </a:extLst>
          </p:cNvPr>
          <p:cNvSpPr/>
          <p:nvPr/>
        </p:nvSpPr>
        <p:spPr>
          <a:xfrm>
            <a:off x="696513" y="3076354"/>
            <a:ext cx="6363505" cy="308345"/>
          </a:xfrm>
          <a:prstGeom prst="rect">
            <a:avLst/>
          </a:prstGeom>
          <a:noFill/>
          <a:ln w="762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13101E6-B07B-E72E-23EC-50A24483B1AB}"/>
              </a:ext>
            </a:extLst>
          </p:cNvPr>
          <p:cNvSpPr/>
          <p:nvPr/>
        </p:nvSpPr>
        <p:spPr>
          <a:xfrm>
            <a:off x="645160" y="3976995"/>
            <a:ext cx="7059010" cy="2150498"/>
          </a:xfrm>
          <a:prstGeom prst="rect">
            <a:avLst/>
          </a:prstGeom>
          <a:noFill/>
          <a:ln w="762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479E9D2A-C6B9-F139-F41A-890C95260F98}"/>
              </a:ext>
            </a:extLst>
          </p:cNvPr>
          <p:cNvPicPr>
            <a:picLocks noChangeAspect="1"/>
          </p:cNvPicPr>
          <p:nvPr/>
        </p:nvPicPr>
        <p:blipFill>
          <a:blip r:embed="rId5"/>
          <a:stretch>
            <a:fillRect/>
          </a:stretch>
        </p:blipFill>
        <p:spPr>
          <a:xfrm>
            <a:off x="7219966" y="2031106"/>
            <a:ext cx="4906060" cy="1533739"/>
          </a:xfrm>
          <a:prstGeom prst="rect">
            <a:avLst/>
          </a:prstGeom>
        </p:spPr>
      </p:pic>
      <p:sp>
        <p:nvSpPr>
          <p:cNvPr id="11" name="Rectangle 10">
            <a:extLst>
              <a:ext uri="{FF2B5EF4-FFF2-40B4-BE49-F238E27FC236}">
                <a16:creationId xmlns:a16="http://schemas.microsoft.com/office/drawing/2014/main" id="{B696AA4D-3664-4D72-39C2-D9FAF015774A}"/>
              </a:ext>
            </a:extLst>
          </p:cNvPr>
          <p:cNvSpPr/>
          <p:nvPr/>
        </p:nvSpPr>
        <p:spPr>
          <a:xfrm>
            <a:off x="7304567" y="2995178"/>
            <a:ext cx="745161" cy="389521"/>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5628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2] (Adding monster cards)</a:t>
            </a:r>
            <a:endParaRPr sz="4000" dirty="0"/>
          </a:p>
        </p:txBody>
      </p:sp>
      <p:pic>
        <p:nvPicPr>
          <p:cNvPr id="3" name="Picture 2">
            <a:extLst>
              <a:ext uri="{FF2B5EF4-FFF2-40B4-BE49-F238E27FC236}">
                <a16:creationId xmlns:a16="http://schemas.microsoft.com/office/drawing/2014/main" id="{77F97B10-3A1A-E414-2108-5DC0BC572069}"/>
              </a:ext>
            </a:extLst>
          </p:cNvPr>
          <p:cNvPicPr>
            <a:picLocks noChangeAspect="1"/>
          </p:cNvPicPr>
          <p:nvPr/>
        </p:nvPicPr>
        <p:blipFill>
          <a:blip r:embed="rId3"/>
          <a:stretch>
            <a:fillRect/>
          </a:stretch>
        </p:blipFill>
        <p:spPr>
          <a:xfrm>
            <a:off x="6750784" y="1113127"/>
            <a:ext cx="3219899" cy="5249008"/>
          </a:xfrm>
          <a:prstGeom prst="rect">
            <a:avLst/>
          </a:prstGeom>
        </p:spPr>
      </p:pic>
      <p:sp>
        <p:nvSpPr>
          <p:cNvPr id="6" name="Rectangle 5">
            <a:extLst>
              <a:ext uri="{FF2B5EF4-FFF2-40B4-BE49-F238E27FC236}">
                <a16:creationId xmlns:a16="http://schemas.microsoft.com/office/drawing/2014/main" id="{41522086-5424-5A1A-2993-BFB2D352258F}"/>
              </a:ext>
            </a:extLst>
          </p:cNvPr>
          <p:cNvSpPr/>
          <p:nvPr/>
        </p:nvSpPr>
        <p:spPr>
          <a:xfrm>
            <a:off x="6800072" y="1113127"/>
            <a:ext cx="3210373" cy="5170715"/>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E0172B02-F90A-4E1B-87F2-91DB031E2DF7}"/>
              </a:ext>
            </a:extLst>
          </p:cNvPr>
          <p:cNvPicPr>
            <a:picLocks noChangeAspect="1"/>
          </p:cNvPicPr>
          <p:nvPr/>
        </p:nvPicPr>
        <p:blipFill>
          <a:blip r:embed="rId4"/>
          <a:stretch>
            <a:fillRect/>
          </a:stretch>
        </p:blipFill>
        <p:spPr>
          <a:xfrm>
            <a:off x="1025427" y="1352260"/>
            <a:ext cx="3229426" cy="4153480"/>
          </a:xfrm>
          <a:prstGeom prst="rect">
            <a:avLst/>
          </a:prstGeom>
        </p:spPr>
      </p:pic>
      <p:sp>
        <p:nvSpPr>
          <p:cNvPr id="4" name="Rectangle 3">
            <a:extLst>
              <a:ext uri="{FF2B5EF4-FFF2-40B4-BE49-F238E27FC236}">
                <a16:creationId xmlns:a16="http://schemas.microsoft.com/office/drawing/2014/main" id="{070C0B4D-7D1A-4E97-E210-28E92BEEE1FD}"/>
              </a:ext>
            </a:extLst>
          </p:cNvPr>
          <p:cNvSpPr/>
          <p:nvPr/>
        </p:nvSpPr>
        <p:spPr>
          <a:xfrm>
            <a:off x="1024599" y="2371060"/>
            <a:ext cx="3210373" cy="574159"/>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43837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37AA4149E3FCE42B2F0D36F55263BE7" ma:contentTypeVersion="3" ma:contentTypeDescription="Create a new document." ma:contentTypeScope="" ma:versionID="f7f1c092f231b6630c24ec1f654af881">
  <xsd:schema xmlns:xsd="http://www.w3.org/2001/XMLSchema" xmlns:xs="http://www.w3.org/2001/XMLSchema" xmlns:p="http://schemas.microsoft.com/office/2006/metadata/properties" xmlns:ns2="205ad105-7c38-4030-89bf-bb8828f957ce" targetNamespace="http://schemas.microsoft.com/office/2006/metadata/properties" ma:root="true" ma:fieldsID="4b98ef4347ca2c9d6ddeb86b863b8840" ns2:_="">
    <xsd:import namespace="205ad105-7c38-4030-89bf-bb8828f957ce"/>
    <xsd:element name="properties">
      <xsd:complexType>
        <xsd:sequence>
          <xsd:element name="documentManagement">
            <xsd:complexType>
              <xsd:all>
                <xsd:element ref="ns2:ReferenceId"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5ad105-7c38-4030-89bf-bb8828f957ce"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025CDDF-CD31-423A-BEB8-DE00B73966BF}">
  <ds:schemaRefs>
    <ds:schemaRef ds:uri="http://schemas.microsoft.com/sharepoint/v3/contenttype/forms"/>
  </ds:schemaRefs>
</ds:datastoreItem>
</file>

<file path=customXml/itemProps2.xml><?xml version="1.0" encoding="utf-8"?>
<ds:datastoreItem xmlns:ds="http://schemas.openxmlformats.org/officeDocument/2006/customXml" ds:itemID="{F118AE1B-89AB-4E8D-A474-F3B1187AE7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05ad105-7c38-4030-89bf-bb8828f957c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879</TotalTime>
  <Words>2499</Words>
  <Application>Microsoft Office PowerPoint</Application>
  <PresentationFormat>Widescreen</PresentationFormat>
  <Paragraphs>177</Paragraphs>
  <Slides>33</Slides>
  <Notes>29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Office Theme</vt:lpstr>
      <vt:lpstr>AS91896(2.7) &amp; AS91887(2.8) Monster cards</vt:lpstr>
      <vt:lpstr>[Overtype this with your program name]</vt:lpstr>
      <vt:lpstr>Explain relevant Implications 1:</vt:lpstr>
      <vt:lpstr>Describe relevant Implications 2 :</vt:lpstr>
      <vt:lpstr>Decomposition:</vt:lpstr>
      <vt:lpstr>[Component 1] (Display Monster cards)</vt:lpstr>
      <vt:lpstr>[Component 1- (Displaying monster cards)] - Test Plan</vt:lpstr>
      <vt:lpstr>[Component 1- (Displaying monster cards)] - Test result</vt:lpstr>
      <vt:lpstr>[Component 2] (Adding monster cards)</vt:lpstr>
      <vt:lpstr>[Component 2- (Adding monster cards)] - Test Plan</vt:lpstr>
      <vt:lpstr>[Component 2- (Adding monster cards)] - Test result</vt:lpstr>
      <vt:lpstr>[Component 3] (Configuration Monster cards  )</vt:lpstr>
      <vt:lpstr>[Component 3-(Configuration Monster cards )] - Test Plan</vt:lpstr>
      <vt:lpstr>[Component 3-(Configuration Monster cards )] - Test result</vt:lpstr>
      <vt:lpstr>[Component 4] (Search Monster cards)</vt:lpstr>
      <vt:lpstr>[Component 4- (Search Monster cards)] - Test Plan</vt:lpstr>
      <vt:lpstr>[Component 4 - (Search Monster cards)] - Test result</vt:lpstr>
      <vt:lpstr>[Component 5] (Deleting Monster cards)</vt:lpstr>
      <vt:lpstr>[Component 5 - (Deleting Monster cards)] - Test Plan</vt:lpstr>
      <vt:lpstr>[Component 5- (Deleting Monster cards)] - Test result</vt:lpstr>
      <vt:lpstr>[Component 6] (Menu)</vt:lpstr>
      <vt:lpstr>[Component 6 - (Menu)] - Test Plan</vt:lpstr>
      <vt:lpstr>[Component 6 - (Menu)] - Test result</vt:lpstr>
      <vt:lpstr>Display Monster cards : Trialling 1 </vt:lpstr>
      <vt:lpstr>PowerPoint Presentation</vt:lpstr>
      <vt:lpstr>Delete Monster cards: Trialling 2 </vt:lpstr>
      <vt:lpstr>Delete Monster cards: Trialling 2 </vt:lpstr>
      <vt:lpstr>PowerPoint Presentation</vt:lpstr>
      <vt:lpstr>Assembled Outcome Testing:</vt:lpstr>
      <vt:lpstr>Address relevant Implications:</vt:lpstr>
      <vt:lpstr>Version Control Evidence:</vt:lpstr>
      <vt:lpstr>Final Discussion:</vt:lpstr>
      <vt:lpstr>Evidence of meeting PEP8 requirements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Sudha Sutaschuto</cp:lastModifiedBy>
  <cp:revision>12</cp:revision>
  <dcterms:created xsi:type="dcterms:W3CDTF">2020-03-13T23:52:53Z</dcterms:created>
  <dcterms:modified xsi:type="dcterms:W3CDTF">2023-05-25T08:26:25Z</dcterms:modified>
</cp:coreProperties>
</file>