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011331-5BC6-4568-80B1-5AE883196E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5C7B914-5B42-4410-9812-56E9A5C422C0}" type="datetimeFigureOut">
              <a:rPr lang="en-US" smtClean="0"/>
              <a:t>1/10/2021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Exploring the neighborhoods of Brooklyn based on venues and rent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report tackles with the simple </a:t>
            </a:r>
            <a:r>
              <a:rPr lang="en-US" sz="2400" dirty="0" smtClean="0"/>
              <a:t>idea </a:t>
            </a:r>
            <a:r>
              <a:rPr lang="en-US" sz="2400" dirty="0"/>
              <a:t>of choosing the best </a:t>
            </a:r>
            <a:r>
              <a:rPr lang="en-US" sz="2400" dirty="0" smtClean="0"/>
              <a:t>neighborhood to move to in </a:t>
            </a:r>
            <a:r>
              <a:rPr lang="en-US" sz="2400" dirty="0" err="1" smtClean="0"/>
              <a:t>Brooklyn,NY</a:t>
            </a:r>
            <a:r>
              <a:rPr lang="en-US" sz="2400" dirty="0" smtClean="0"/>
              <a:t> for </a:t>
            </a:r>
            <a:r>
              <a:rPr lang="en-US" sz="2400" dirty="0"/>
              <a:t>you </a:t>
            </a:r>
            <a:r>
              <a:rPr lang="en-US" sz="2400" dirty="0" smtClean="0"/>
              <a:t>depending </a:t>
            </a:r>
            <a:r>
              <a:rPr lang="en-US" sz="2400" dirty="0"/>
              <a:t>on your </a:t>
            </a:r>
            <a:r>
              <a:rPr lang="en-US" sz="2400" dirty="0" smtClean="0"/>
              <a:t>budget.</a:t>
            </a:r>
          </a:p>
          <a:p>
            <a:endParaRPr lang="en-US" dirty="0" smtClean="0"/>
          </a:p>
          <a:p>
            <a:r>
              <a:rPr lang="en-US" dirty="0" smtClean="0"/>
              <a:t>It takes </a:t>
            </a:r>
            <a:r>
              <a:rPr lang="en-US" dirty="0"/>
              <a:t>in the factor of availability of resources </a:t>
            </a:r>
            <a:r>
              <a:rPr lang="en-US" dirty="0" smtClean="0"/>
              <a:t>around </a:t>
            </a:r>
            <a:r>
              <a:rPr lang="en-US" dirty="0"/>
              <a:t>the </a:t>
            </a:r>
            <a:r>
              <a:rPr lang="en-US" dirty="0" smtClean="0"/>
              <a:t>neighborhood </a:t>
            </a:r>
            <a:r>
              <a:rPr lang="en-US" dirty="0"/>
              <a:t>be it a </a:t>
            </a:r>
            <a:r>
              <a:rPr lang="en-US" dirty="0" smtClean="0"/>
              <a:t>neighborhood </a:t>
            </a:r>
            <a:r>
              <a:rPr lang="en-US" dirty="0"/>
              <a:t>with delicacies of multiple ethnicities or a one with more accessible to parks </a:t>
            </a:r>
            <a:r>
              <a:rPr lang="en-US" dirty="0" smtClean="0"/>
              <a:t>and </a:t>
            </a:r>
            <a:r>
              <a:rPr lang="en-US" dirty="0"/>
              <a:t>leisure activities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case would be specifically useful for people moving to a neighborhood in Brooklyn but individuals can also use this case’s example and cluster any neighborhood of their choice.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dataset on the New York neighborhoods and their corresponding coordinates will be mainly collected from the dataset that is readily available in the </a:t>
            </a:r>
            <a:r>
              <a:rPr lang="en-US" sz="2000" dirty="0" err="1"/>
              <a:t>IBMDeveloperSkillsNetwork</a:t>
            </a:r>
            <a:r>
              <a:rPr lang="en-US" sz="2000" dirty="0"/>
              <a:t> portal</a:t>
            </a:r>
            <a:r>
              <a:rPr lang="en-US" sz="2000" dirty="0" smtClean="0"/>
              <a:t>.</a:t>
            </a:r>
            <a:endParaRPr lang="en-US" dirty="0"/>
          </a:p>
          <a:p>
            <a:r>
              <a:rPr lang="en-US" dirty="0"/>
              <a:t>Use of Foursquare </a:t>
            </a:r>
            <a:r>
              <a:rPr lang="en-US" dirty="0" smtClean="0"/>
              <a:t>API to collect venue information.</a:t>
            </a:r>
          </a:p>
          <a:p>
            <a:r>
              <a:rPr lang="en-US" dirty="0" smtClean="0"/>
              <a:t>Data extraction of rent trends in the neighborhood from the site </a:t>
            </a:r>
            <a:r>
              <a:rPr lang="en-US" dirty="0" err="1" smtClean="0"/>
              <a:t>rentcafe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checking </a:t>
            </a:r>
            <a:r>
              <a:rPr lang="en-US" dirty="0"/>
              <a:t>for missing </a:t>
            </a:r>
            <a:r>
              <a:rPr lang="en-US" dirty="0" smtClean="0"/>
              <a:t>neighborhood </a:t>
            </a:r>
            <a:r>
              <a:rPr lang="en-US" dirty="0"/>
              <a:t>entries in </a:t>
            </a:r>
            <a:r>
              <a:rPr lang="en-US" dirty="0" smtClean="0"/>
              <a:t>the rent trend </a:t>
            </a:r>
            <a:r>
              <a:rPr lang="en-US" dirty="0"/>
              <a:t>dataset</a:t>
            </a:r>
            <a:endParaRPr lang="en-US" dirty="0" smtClean="0"/>
          </a:p>
          <a:p>
            <a:r>
              <a:rPr lang="en-US" dirty="0" smtClean="0"/>
              <a:t>Adding the missing </a:t>
            </a:r>
            <a:r>
              <a:rPr lang="en-US" dirty="0"/>
              <a:t>entries </a:t>
            </a:r>
            <a:r>
              <a:rPr lang="en-US" dirty="0" smtClean="0"/>
              <a:t>with mean rent of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Plotting </a:t>
            </a:r>
            <a:r>
              <a:rPr lang="en-US" dirty="0"/>
              <a:t>the coordinates of the different neighborhoods in Brooklyn with </a:t>
            </a:r>
            <a:r>
              <a:rPr lang="en-US" dirty="0" smtClean="0"/>
              <a:t>circle markers </a:t>
            </a:r>
            <a:r>
              <a:rPr lang="en-US" dirty="0"/>
              <a:t>at the </a:t>
            </a:r>
            <a:r>
              <a:rPr lang="en-US" dirty="0" smtClean="0"/>
              <a:t>corresponding </a:t>
            </a:r>
            <a:r>
              <a:rPr lang="en-US" dirty="0"/>
              <a:t>locations.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 we make use of the folium library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We </a:t>
            </a:r>
            <a:r>
              <a:rPr lang="en-US" dirty="0"/>
              <a:t>can see the map of </a:t>
            </a:r>
            <a:r>
              <a:rPr lang="en-US" dirty="0" err="1"/>
              <a:t>Brooklyn,NY</a:t>
            </a:r>
            <a:r>
              <a:rPr lang="en-US" dirty="0"/>
              <a:t> with markers on the each neighborhood</a:t>
            </a:r>
          </a:p>
        </p:txBody>
      </p:sp>
      <p:pic>
        <p:nvPicPr>
          <p:cNvPr id="1026" name="Picture 2" descr="E:\1\Screenshot 2021-01-10 064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32094"/>
            <a:ext cx="4302544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9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r>
              <a:rPr lang="en-US" dirty="0" smtClean="0"/>
              <a:t> for the rent trend </a:t>
            </a:r>
            <a:r>
              <a:rPr lang="en-US" dirty="0"/>
              <a:t>dataset. we can observe that Carroll Gardens has the highest amount of average rent which is something to consider for while choosing a neighborhood.</a:t>
            </a:r>
          </a:p>
        </p:txBody>
      </p:sp>
      <p:pic>
        <p:nvPicPr>
          <p:cNvPr id="2050" name="Picture 2" descr="E:\1\Screenshot 2021-01-10 0649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4343400" cy="35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a new </a:t>
            </a:r>
            <a:r>
              <a:rPr lang="en-US" dirty="0" err="1"/>
              <a:t>dataframe</a:t>
            </a:r>
            <a:r>
              <a:rPr lang="en-US" dirty="0"/>
              <a:t> by one hot encoding the Foursquare data on its </a:t>
            </a:r>
            <a:r>
              <a:rPr lang="en-US" dirty="0" smtClean="0"/>
              <a:t>neighborhood </a:t>
            </a:r>
            <a:r>
              <a:rPr lang="en-US" dirty="0"/>
              <a:t>venue's .After that we use pandas </a:t>
            </a:r>
            <a:r>
              <a:rPr lang="en-US" dirty="0" smtClean="0"/>
              <a:t>group by </a:t>
            </a:r>
            <a:r>
              <a:rPr lang="en-US" dirty="0"/>
              <a:t>method to find the mean of the one hot encoded </a:t>
            </a:r>
            <a:r>
              <a:rPr lang="en-US" dirty="0" smtClean="0"/>
              <a:t>venues.</a:t>
            </a:r>
            <a:endParaRPr lang="en-US" dirty="0"/>
          </a:p>
        </p:txBody>
      </p:sp>
      <p:pic>
        <p:nvPicPr>
          <p:cNvPr id="3074" name="Picture 2" descr="E:\1\Screenshot 2021-01-10 0653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7447"/>
            <a:ext cx="6400800" cy="20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1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proceeding with k-means clustering we need to decide an optimal value for </a:t>
            </a:r>
            <a:r>
              <a:rPr lang="en-US" dirty="0" err="1"/>
              <a:t>K.We</a:t>
            </a:r>
            <a:r>
              <a:rPr lang="en-US" dirty="0"/>
              <a:t> do this is implementing Elbow Method</a:t>
            </a:r>
            <a:r>
              <a:rPr lang="en-US" dirty="0" smtClean="0"/>
              <a:t>.</a:t>
            </a:r>
          </a:p>
          <a:p>
            <a:r>
              <a:rPr lang="en-US" dirty="0"/>
              <a:t> we choose the elbow point for the graph </a:t>
            </a:r>
            <a:r>
              <a:rPr lang="en-US" dirty="0" err="1" smtClean="0"/>
              <a:t>i.e</a:t>
            </a:r>
            <a:r>
              <a:rPr lang="en-US" dirty="0" smtClean="0"/>
              <a:t> k=4</a:t>
            </a:r>
            <a:endParaRPr lang="en-US" dirty="0"/>
          </a:p>
        </p:txBody>
      </p:sp>
      <p:pic>
        <p:nvPicPr>
          <p:cNvPr id="4098" name="Picture 2" descr="E:\1\Screenshot 2021-01-10 0655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5034074" cy="32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the clustered </a:t>
            </a:r>
            <a:r>
              <a:rPr lang="en-US" dirty="0" smtClean="0"/>
              <a:t>neighborhoods </a:t>
            </a:r>
            <a:r>
              <a:rPr lang="en-US" dirty="0"/>
              <a:t>that are grouped into 4 plotted in the map of Brooklyn. We use different colors for each cluster to make it more distinguishable</a:t>
            </a:r>
          </a:p>
        </p:txBody>
      </p:sp>
      <p:pic>
        <p:nvPicPr>
          <p:cNvPr id="5122" name="Picture 2" descr="E:\1\Screenshot 2021-01-10 065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1" y="2895600"/>
            <a:ext cx="3634669" cy="33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/>
              <a:t>Cluster </a:t>
            </a:r>
            <a:r>
              <a:rPr lang="en-US" sz="1800" b="1" dirty="0" smtClean="0"/>
              <a:t>0</a:t>
            </a:r>
            <a:r>
              <a:rPr lang="en-US" sz="1800" dirty="0" smtClean="0"/>
              <a:t>:The neighborhoods </a:t>
            </a:r>
            <a:r>
              <a:rPr lang="en-US" sz="1800" dirty="0"/>
              <a:t>in this cluster are have the cheapest rent and mostly has all kinds of restaurants and shop for recreational activities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Cluster </a:t>
            </a:r>
            <a:r>
              <a:rPr lang="en-US" sz="1800" b="1" dirty="0" smtClean="0"/>
              <a:t>1</a:t>
            </a:r>
            <a:r>
              <a:rPr lang="en-US" sz="1800" dirty="0" smtClean="0"/>
              <a:t>:The neighborhoods </a:t>
            </a:r>
            <a:r>
              <a:rPr lang="en-US" sz="1800" dirty="0"/>
              <a:t>in this cluster have rents on the higher end and is filled with diverse and multicultural </a:t>
            </a:r>
            <a:r>
              <a:rPr lang="en-US" sz="1800" dirty="0" smtClean="0"/>
              <a:t>restaurants. There </a:t>
            </a:r>
            <a:r>
              <a:rPr lang="en-US" sz="1800" dirty="0"/>
              <a:t>also seem to be a lot of pubs and bars in most of the </a:t>
            </a:r>
            <a:r>
              <a:rPr lang="en-US" sz="1800" dirty="0" smtClean="0"/>
              <a:t>neighborhoods </a:t>
            </a:r>
            <a:r>
              <a:rPr lang="en-US" sz="1800" dirty="0"/>
              <a:t>of this </a:t>
            </a:r>
            <a:r>
              <a:rPr lang="en-US" sz="1800" dirty="0" smtClean="0"/>
              <a:t>cluster. So </a:t>
            </a:r>
            <a:r>
              <a:rPr lang="en-US" sz="1800" dirty="0"/>
              <a:t>there a vivid nightlife in this area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Cluster </a:t>
            </a:r>
            <a:r>
              <a:rPr lang="en-US" sz="1800" b="1" dirty="0" smtClean="0"/>
              <a:t>2</a:t>
            </a:r>
            <a:r>
              <a:rPr lang="en-US" sz="1800" dirty="0" smtClean="0"/>
              <a:t>:The neighborhoods </a:t>
            </a:r>
            <a:r>
              <a:rPr lang="en-US" sz="1800" dirty="0"/>
              <a:t>in this cluster have mostly average rent </a:t>
            </a:r>
            <a:r>
              <a:rPr lang="en-US" sz="1800" dirty="0" err="1"/>
              <a:t>andd</a:t>
            </a:r>
            <a:r>
              <a:rPr lang="en-US" sz="1800" dirty="0"/>
              <a:t> is almost similar to cluster 0 in terms of </a:t>
            </a:r>
            <a:r>
              <a:rPr lang="en-US" sz="1800" dirty="0" smtClean="0"/>
              <a:t>venues. The </a:t>
            </a:r>
            <a:r>
              <a:rPr lang="en-US" sz="1800" dirty="0"/>
              <a:t>only differentiator factor here is the </a:t>
            </a:r>
            <a:r>
              <a:rPr lang="en-US" sz="1800" dirty="0" smtClean="0"/>
              <a:t>rent</a:t>
            </a:r>
            <a:endParaRPr lang="en-US" sz="1800" dirty="0"/>
          </a:p>
          <a:p>
            <a:r>
              <a:rPr lang="en-US" sz="1800" b="1" dirty="0"/>
              <a:t>Cluster </a:t>
            </a:r>
            <a:r>
              <a:rPr lang="en-US" sz="1800" b="1" dirty="0" smtClean="0"/>
              <a:t>3</a:t>
            </a:r>
            <a:r>
              <a:rPr lang="en-US" sz="1800" dirty="0" smtClean="0"/>
              <a:t>:The neighborhoods </a:t>
            </a:r>
            <a:r>
              <a:rPr lang="en-US" sz="1800" dirty="0"/>
              <a:t>in this cluster have highest rent and seems like a posh </a:t>
            </a:r>
            <a:r>
              <a:rPr lang="en-US" sz="1800" dirty="0" smtClean="0"/>
              <a:t>area. The </a:t>
            </a:r>
            <a:r>
              <a:rPr lang="en-US" sz="1800" dirty="0"/>
              <a:t>area has multiple jazz clubs and wine shops</a:t>
            </a:r>
          </a:p>
          <a:p>
            <a:r>
              <a:rPr lang="en-US" dirty="0"/>
              <a:t>C</a:t>
            </a:r>
            <a:r>
              <a:rPr lang="en-US" dirty="0" smtClean="0"/>
              <a:t>ompleted </a:t>
            </a:r>
            <a:r>
              <a:rPr lang="en-US" dirty="0"/>
              <a:t>analysis on the different </a:t>
            </a:r>
            <a:r>
              <a:rPr lang="en-US" dirty="0" smtClean="0"/>
              <a:t>neighborhoods </a:t>
            </a:r>
            <a:r>
              <a:rPr lang="en-US" dirty="0"/>
              <a:t>of </a:t>
            </a:r>
            <a:r>
              <a:rPr lang="en-US" dirty="0" smtClean="0"/>
              <a:t>Brooklyn, NY </a:t>
            </a:r>
            <a:r>
              <a:rPr lang="en-US" dirty="0"/>
              <a:t>based on nearby venues and rent </a:t>
            </a:r>
            <a:r>
              <a:rPr lang="en-US" dirty="0" smtClean="0"/>
              <a:t>trends. We </a:t>
            </a:r>
            <a:r>
              <a:rPr lang="en-US" dirty="0"/>
              <a:t>have used the clustered coordinates and plotted it over the map of </a:t>
            </a:r>
            <a:r>
              <a:rPr lang="en-US" dirty="0" smtClean="0"/>
              <a:t>Brooklyn. The </a:t>
            </a:r>
            <a:r>
              <a:rPr lang="en-US" dirty="0"/>
              <a:t>purpose of this case was to help the individual in making a informed decision on which </a:t>
            </a:r>
            <a:r>
              <a:rPr lang="en-US" dirty="0" smtClean="0"/>
              <a:t>neighborhood </a:t>
            </a:r>
            <a:r>
              <a:rPr lang="en-US" dirty="0"/>
              <a:t>to choose</a:t>
            </a:r>
          </a:p>
        </p:txBody>
      </p:sp>
    </p:spTree>
    <p:extLst>
      <p:ext uri="{BB962C8B-B14F-4D97-AF65-F5344CB8AC3E}">
        <p14:creationId xmlns:p14="http://schemas.microsoft.com/office/powerpoint/2010/main" val="271110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531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Exploring the neighborhoods of Brooklyn based on venues and rent</vt:lpstr>
      <vt:lpstr>Introduction</vt:lpstr>
      <vt:lpstr>Data Collection and Cleaning</vt:lpstr>
      <vt:lpstr>Analysis</vt:lpstr>
      <vt:lpstr>PowerPoint Presentation</vt:lpstr>
      <vt:lpstr>PowerPoint Presentation</vt:lpstr>
      <vt:lpstr>PowerPoint Presentation</vt:lpstr>
      <vt:lpstr>PowerPoint Presentation</vt:lpstr>
      <vt:lpstr>Result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neighborhoods of Brooklyn based on venues and rent</dc:title>
  <dc:creator>Utsav</dc:creator>
  <cp:lastModifiedBy>Utsav</cp:lastModifiedBy>
  <cp:revision>5</cp:revision>
  <dcterms:created xsi:type="dcterms:W3CDTF">2021-01-10T00:45:59Z</dcterms:created>
  <dcterms:modified xsi:type="dcterms:W3CDTF">2021-01-10T01:35:15Z</dcterms:modified>
</cp:coreProperties>
</file>