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9"/>
  </p:notesMasterIdLst>
  <p:handoutMasterIdLst>
    <p:handoutMasterId r:id="rId20"/>
  </p:handoutMasterIdLst>
  <p:sldIdLst>
    <p:sldId id="261" r:id="rId2"/>
    <p:sldId id="263" r:id="rId3"/>
    <p:sldId id="267" r:id="rId4"/>
    <p:sldId id="264" r:id="rId5"/>
    <p:sldId id="279" r:id="rId6"/>
    <p:sldId id="275" r:id="rId7"/>
    <p:sldId id="268" r:id="rId8"/>
    <p:sldId id="265" r:id="rId9"/>
    <p:sldId id="272" r:id="rId10"/>
    <p:sldId id="274" r:id="rId11"/>
    <p:sldId id="277" r:id="rId12"/>
    <p:sldId id="278" r:id="rId13"/>
    <p:sldId id="276" r:id="rId14"/>
    <p:sldId id="266" r:id="rId15"/>
    <p:sldId id="270" r:id="rId16"/>
    <p:sldId id="271" r:id="rId17"/>
    <p:sldId id="273" r:id="rId18"/>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3">
          <p15:clr>
            <a:srgbClr val="A4A3A4"/>
          </p15:clr>
        </p15:guide>
        <p15:guide id="2" orient="horz" pos="3871">
          <p15:clr>
            <a:srgbClr val="A4A3A4"/>
          </p15:clr>
        </p15:guide>
        <p15:guide id="3" pos="2880">
          <p15:clr>
            <a:srgbClr val="A4A3A4"/>
          </p15:clr>
        </p15:guide>
        <p15:guide id="4" pos="310">
          <p15:clr>
            <a:srgbClr val="A4A3A4"/>
          </p15:clr>
        </p15:guide>
        <p15:guide id="5" pos="54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36"/>
    <p:restoredTop sz="94554"/>
  </p:normalViewPr>
  <p:slideViewPr>
    <p:cSldViewPr>
      <p:cViewPr varScale="1">
        <p:scale>
          <a:sx n="98" d="100"/>
          <a:sy n="98" d="100"/>
        </p:scale>
        <p:origin x="1816" y="192"/>
      </p:cViewPr>
      <p:guideLst>
        <p:guide orient="horz" pos="1013"/>
        <p:guide orient="horz" pos="3871"/>
        <p:guide pos="2880"/>
        <p:guide pos="310"/>
        <p:guide pos="5498"/>
      </p:guideLst>
    </p:cSldViewPr>
  </p:slideViewPr>
  <p:notesTextViewPr>
    <p:cViewPr>
      <p:scale>
        <a:sx n="100" d="100"/>
        <a:sy n="100" d="100"/>
      </p:scale>
      <p:origin x="0" y="0"/>
    </p:cViewPr>
  </p:notesTextViewPr>
  <p:notesViewPr>
    <p:cSldViewPr>
      <p:cViewPr varScale="1">
        <p:scale>
          <a:sx n="62" d="100"/>
          <a:sy n="62" d="100"/>
        </p:scale>
        <p:origin x="-262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F393C-6EC8-45EA-8A7B-CAE425F76153}" type="datetimeFigureOut">
              <a:rPr lang="nl-NL" smtClean="0"/>
              <a:pPr/>
              <a:t>31-05-18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57E2F9-E7B3-403F-BF57-C22921875C4F}" type="slidenum">
              <a:rPr lang="nl-NL" smtClean="0"/>
              <a:pPr/>
              <a:t>‹nr.›</a:t>
            </a:fld>
            <a:endParaRPr lang="nl-NL"/>
          </a:p>
        </p:txBody>
      </p:sp>
    </p:spTree>
    <p:extLst>
      <p:ext uri="{BB962C8B-B14F-4D97-AF65-F5344CB8AC3E}">
        <p14:creationId xmlns:p14="http://schemas.microsoft.com/office/powerpoint/2010/main" val="169986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nl-NL" smtClean="0"/>
              <a:pPr/>
              <a:t>31-05-18</a:t>
            </a:fld>
            <a:endParaRPr lang="nl-NL" dirty="0"/>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nl-NL" smtClean="0"/>
              <a:pPr/>
              <a:t>‹nr.›</a:t>
            </a:fld>
            <a:endParaRPr lang="nl-NL" dirty="0"/>
          </a:p>
        </p:txBody>
      </p:sp>
    </p:spTree>
    <p:extLst>
      <p:ext uri="{BB962C8B-B14F-4D97-AF65-F5344CB8AC3E}">
        <p14:creationId xmlns:p14="http://schemas.microsoft.com/office/powerpoint/2010/main" val="180576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met ruimte voor eigen f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1" name="Groep 30"/>
          <p:cNvGrpSpPr>
            <a:grpSpLocks noSelect="1"/>
          </p:cNvGrpSpPr>
          <p:nvPr userDrawn="1"/>
        </p:nvGrpSpPr>
        <p:grpSpPr>
          <a:xfrm>
            <a:off x="0" y="0"/>
            <a:ext cx="2746375" cy="6858000"/>
            <a:chOff x="0" y="0"/>
            <a:chExt cx="2746375" cy="6858000"/>
          </a:xfrm>
        </p:grpSpPr>
        <p:sp>
          <p:nvSpPr>
            <p:cNvPr id="30" name="Rechthoek 29"/>
            <p:cNvSpPr>
              <a:spLocks noSelect="1"/>
            </p:cNvSpPr>
            <p:nvPr userDrawn="1"/>
          </p:nvSpPr>
          <p:spPr>
            <a:xfrm>
              <a:off x="0" y="0"/>
              <a:ext cx="788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 name="Groep 8"/>
            <p:cNvGrpSpPr>
              <a:grpSpLocks noSelect="1"/>
            </p:cNvGrpSpPr>
            <p:nvPr userDrawn="1"/>
          </p:nvGrpSpPr>
          <p:grpSpPr>
            <a:xfrm>
              <a:off x="182563" y="163513"/>
              <a:ext cx="2563812" cy="1447800"/>
              <a:chOff x="182563" y="163513"/>
              <a:chExt cx="2563812" cy="1447800"/>
            </a:xfrm>
          </p:grpSpPr>
          <p:sp>
            <p:nvSpPr>
              <p:cNvPr id="10" name="Freeform 7"/>
              <p:cNvSpPr>
                <a:spLocks noSelect="1"/>
              </p:cNvSpPr>
              <p:nvPr/>
            </p:nvSpPr>
            <p:spPr bwMode="auto">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1" name="Freeform 8"/>
              <p:cNvSpPr>
                <a:spLocks noSelect="1"/>
              </p:cNvSpPr>
              <p:nvPr/>
            </p:nvSpPr>
            <p:spPr bwMode="auto">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2" name="Freeform 9"/>
              <p:cNvSpPr>
                <a:spLocks noSelect="1"/>
              </p:cNvSpPr>
              <p:nvPr/>
            </p:nvSpPr>
            <p:spPr bwMode="auto">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3" name="Freeform 10"/>
              <p:cNvSpPr>
                <a:spLocks noSelect="1"/>
              </p:cNvSpPr>
              <p:nvPr/>
            </p:nvSpPr>
            <p:spPr bwMode="auto">
              <a:xfrm>
                <a:off x="1031875" y="184151"/>
                <a:ext cx="214313" cy="241300"/>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11"/>
              <p:cNvSpPr>
                <a:spLocks noSelect="1"/>
              </p:cNvSpPr>
              <p:nvPr/>
            </p:nvSpPr>
            <p:spPr bwMode="auto">
              <a:xfrm>
                <a:off x="1284288" y="260351"/>
                <a:ext cx="157163" cy="16351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5" name="Freeform 12"/>
              <p:cNvSpPr>
                <a:spLocks noSelect="1"/>
              </p:cNvSpPr>
              <p:nvPr/>
            </p:nvSpPr>
            <p:spPr bwMode="auto">
              <a:xfrm>
                <a:off x="1476375" y="260351"/>
                <a:ext cx="239713" cy="15875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6" name="Freeform 13"/>
              <p:cNvSpPr>
                <a:spLocks noSelect="1"/>
              </p:cNvSpPr>
              <p:nvPr/>
            </p:nvSpPr>
            <p:spPr bwMode="auto">
              <a:xfrm>
                <a:off x="1751013" y="260351"/>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7" name="Freeform 14"/>
              <p:cNvSpPr>
                <a:spLocks noSelect="1"/>
              </p:cNvSpPr>
              <p:nvPr/>
            </p:nvSpPr>
            <p:spPr bwMode="auto">
              <a:xfrm>
                <a:off x="1936750" y="260351"/>
                <a:ext cx="157163" cy="16351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8" name="Freeform 15"/>
              <p:cNvSpPr>
                <a:spLocks noSelect="1"/>
              </p:cNvSpPr>
              <p:nvPr/>
            </p:nvSpPr>
            <p:spPr bwMode="auto">
              <a:xfrm>
                <a:off x="2128838" y="260351"/>
                <a:ext cx="142875" cy="15875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9" name="Freeform 16"/>
              <p:cNvSpPr>
                <a:spLocks noSelect="1"/>
              </p:cNvSpPr>
              <p:nvPr/>
            </p:nvSpPr>
            <p:spPr bwMode="auto">
              <a:xfrm>
                <a:off x="2297113" y="219076"/>
                <a:ext cx="112713" cy="204788"/>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0" name="Freeform 17"/>
              <p:cNvSpPr>
                <a:spLocks noSelect="1"/>
              </p:cNvSpPr>
              <p:nvPr/>
            </p:nvSpPr>
            <p:spPr bwMode="auto">
              <a:xfrm>
                <a:off x="2433638" y="260351"/>
                <a:ext cx="157163" cy="16351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1" name="Freeform 18"/>
              <p:cNvSpPr>
                <a:spLocks noSelect="1"/>
              </p:cNvSpPr>
              <p:nvPr/>
            </p:nvSpPr>
            <p:spPr bwMode="auto">
              <a:xfrm>
                <a:off x="1017588" y="530226"/>
                <a:ext cx="233363" cy="230188"/>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2" name="Freeform 19"/>
              <p:cNvSpPr>
                <a:spLocks noSelect="1"/>
              </p:cNvSpPr>
              <p:nvPr/>
            </p:nvSpPr>
            <p:spPr bwMode="auto">
              <a:xfrm>
                <a:off x="1271588" y="600076"/>
                <a:ext cx="241300" cy="160338"/>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3" name="Freeform 20"/>
              <p:cNvSpPr>
                <a:spLocks noSelect="1"/>
              </p:cNvSpPr>
              <p:nvPr/>
            </p:nvSpPr>
            <p:spPr bwMode="auto">
              <a:xfrm>
                <a:off x="1541463" y="600076"/>
                <a:ext cx="127000" cy="16351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4" name="Freeform 21"/>
              <p:cNvSpPr>
                <a:spLocks noSelect="1"/>
              </p:cNvSpPr>
              <p:nvPr/>
            </p:nvSpPr>
            <p:spPr bwMode="auto">
              <a:xfrm>
                <a:off x="1679575" y="560388"/>
                <a:ext cx="114300" cy="203200"/>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5" name="Freeform 22"/>
              <p:cNvSpPr>
                <a:spLocks noSelect="1"/>
              </p:cNvSpPr>
              <p:nvPr/>
            </p:nvSpPr>
            <p:spPr bwMode="auto">
              <a:xfrm>
                <a:off x="1816100" y="600076"/>
                <a:ext cx="157163" cy="16351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6" name="Freeform 23"/>
              <p:cNvSpPr>
                <a:spLocks noSelect="1"/>
              </p:cNvSpPr>
              <p:nvPr/>
            </p:nvSpPr>
            <p:spPr bwMode="auto">
              <a:xfrm>
                <a:off x="2009775" y="600076"/>
                <a:ext cx="98425" cy="160338"/>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7" name="Freeform 24"/>
              <p:cNvSpPr>
                <a:spLocks noSelect="1"/>
              </p:cNvSpPr>
              <p:nvPr/>
            </p:nvSpPr>
            <p:spPr bwMode="auto">
              <a:xfrm>
                <a:off x="2122488" y="515938"/>
                <a:ext cx="166688" cy="247650"/>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8" name="Freeform 25"/>
              <p:cNvSpPr>
                <a:spLocks noSelect="1"/>
              </p:cNvSpPr>
              <p:nvPr/>
            </p:nvSpPr>
            <p:spPr bwMode="auto">
              <a:xfrm>
                <a:off x="2322513" y="600076"/>
                <a:ext cx="142875" cy="16351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9" name="Freeform 26"/>
              <p:cNvSpPr>
                <a:spLocks noSelect="1"/>
              </p:cNvSpPr>
              <p:nvPr/>
            </p:nvSpPr>
            <p:spPr bwMode="auto">
              <a:xfrm>
                <a:off x="2505075" y="600076"/>
                <a:ext cx="241300" cy="160338"/>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grpSp>
      </p:grpSp>
      <p:sp>
        <p:nvSpPr>
          <p:cNvPr id="2" name="Titel 1"/>
          <p:cNvSpPr>
            <a:spLocks noGrp="1" noSelect="1"/>
          </p:cNvSpPr>
          <p:nvPr>
            <p:ph type="ctrTitle" hasCustomPrompt="1"/>
          </p:nvPr>
        </p:nvSpPr>
        <p:spPr>
          <a:xfrm>
            <a:off x="981045" y="1758949"/>
            <a:ext cx="7344000" cy="1836000"/>
          </a:xfrm>
        </p:spPr>
        <p:txBody>
          <a:bodyPr anchor="t" anchorCtr="0"/>
          <a:lstStyle>
            <a:lvl1pPr algn="l">
              <a:defRPr sz="5500">
                <a:solidFill>
                  <a:schemeClr val="bg1"/>
                </a:solidFill>
              </a:defRPr>
            </a:lvl1pPr>
          </a:lstStyle>
          <a:p>
            <a:r>
              <a:rPr lang="nl-NL" noProof="1" smtClean="0"/>
              <a:t>Titel</a:t>
            </a:r>
            <a:endParaRPr lang="nl-NL" noProof="1"/>
          </a:p>
        </p:txBody>
      </p:sp>
      <p:sp>
        <p:nvSpPr>
          <p:cNvPr id="3" name="Ondertitel 2"/>
          <p:cNvSpPr>
            <a:spLocks noGrp="1" noSelect="1"/>
          </p:cNvSpPr>
          <p:nvPr>
            <p:ph type="subTitle" idx="1" hasCustomPrompt="1"/>
          </p:nvPr>
        </p:nvSpPr>
        <p:spPr>
          <a:xfrm>
            <a:off x="981045" y="3603786"/>
            <a:ext cx="7344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smtClean="0"/>
              <a:t>jaar / subtitel</a:t>
            </a:r>
            <a:endParaRPr lang="nl-NL" noProof="1"/>
          </a:p>
        </p:txBody>
      </p:sp>
      <p:sp>
        <p:nvSpPr>
          <p:cNvPr id="4" name="Tijdelijke aanduiding voor datum 3"/>
          <p:cNvSpPr>
            <a:spLocks noGrp="1" noSelect="1"/>
          </p:cNvSpPr>
          <p:nvPr>
            <p:ph type="dt" sz="half" idx="10"/>
          </p:nvPr>
        </p:nvSpPr>
        <p:spPr>
          <a:xfrm>
            <a:off x="887100" y="6357009"/>
            <a:ext cx="2133600" cy="365125"/>
          </a:xfrm>
          <a:prstGeom prst="rect">
            <a:avLst/>
          </a:prstGeom>
        </p:spPr>
        <p:txBody>
          <a:bodyPr/>
          <a:lstStyle>
            <a:lvl1pPr>
              <a:defRPr sz="1750" b="1">
                <a:solidFill>
                  <a:schemeClr val="bg1"/>
                </a:solidFill>
              </a:defRPr>
            </a:lvl1pPr>
          </a:lstStyle>
          <a:p>
            <a:fld id="{4226310B-CD62-4476-A0F7-9F762B93C351}" type="datetime4">
              <a:rPr lang="nl-NL" noProof="1" smtClean="0"/>
              <a:pPr/>
              <a:t>31 Mei 2018</a:t>
            </a:fld>
            <a:endParaRPr lang="nl-NL" noProof="1"/>
          </a:p>
        </p:txBody>
      </p:sp>
      <p:sp>
        <p:nvSpPr>
          <p:cNvPr id="33" name="Afgeronde rechthoek 32"/>
          <p:cNvSpPr>
            <a:spLocks noSelect="1"/>
          </p:cNvSpPr>
          <p:nvPr userDrawn="1"/>
        </p:nvSpPr>
        <p:spPr>
          <a:xfrm>
            <a:off x="-1731443" y="98556"/>
            <a:ext cx="1609522" cy="4770636"/>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1000" noProof="1" smtClean="0">
                <a:solidFill>
                  <a:schemeClr val="tx1"/>
                </a:solidFill>
              </a:rPr>
              <a:t>Deze dia  is zo gemaakt dat je zelf een afbeelding kan invoegen. </a:t>
            </a:r>
          </a:p>
          <a:p>
            <a:pPr algn="l"/>
            <a:endParaRPr lang="nl-NL" sz="1000" noProof="1" smtClean="0">
              <a:solidFill>
                <a:schemeClr val="tx1"/>
              </a:solidFill>
            </a:endParaRPr>
          </a:p>
          <a:p>
            <a:pPr algn="l"/>
            <a:r>
              <a:rPr lang="nl-NL" sz="1000" noProof="1" smtClean="0">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1000" noProof="1" smtClean="0">
              <a:solidFill>
                <a:schemeClr val="tx1"/>
              </a:solidFill>
            </a:endParaRPr>
          </a:p>
          <a:p>
            <a:pPr algn="l"/>
            <a:r>
              <a:rPr lang="nl-NL" sz="1000" noProof="1" smtClean="0">
                <a:solidFill>
                  <a:schemeClr val="tx1"/>
                </a:solidFill>
              </a:rPr>
              <a:t>Klik niet op Overal toepassen omdat de afbeelding dan op alle dia’s komt. Met ctrl + z kan je dit ongedaan maken.</a:t>
            </a:r>
          </a:p>
          <a:p>
            <a:pPr algn="l"/>
            <a:endParaRPr lang="nl-NL" sz="1000" noProof="1" smtClean="0">
              <a:solidFill>
                <a:schemeClr val="tx1"/>
              </a:solidFill>
            </a:endParaRPr>
          </a:p>
          <a:p>
            <a:pPr algn="l"/>
            <a:r>
              <a:rPr lang="nl-NL" sz="1000" noProof="1" smtClean="0">
                <a:solidFill>
                  <a:schemeClr val="tx1"/>
                </a:solidFill>
              </a:rPr>
              <a:t>Voor het mooiste resultaat is de beeldverhouding 1024 x 768 pixels. Het beeld blijft dan scherp en vervormt niet.</a:t>
            </a:r>
          </a:p>
          <a:p>
            <a:pPr algn="l"/>
            <a:endParaRPr lang="nl-NL" sz="1000" noProof="1">
              <a:solidFill>
                <a:schemeClr val="tx1"/>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noSelect="1"/>
          </p:cNvSpPr>
          <p:nvPr>
            <p:ph type="title"/>
          </p:nvPr>
        </p:nvSpPr>
        <p:spPr/>
        <p:txBody>
          <a:bodyPr/>
          <a:lstStyle/>
          <a:p>
            <a:r>
              <a:rPr lang="nl-NL" noProof="1" smtClean="0"/>
              <a:t>Klik om de stijl te bewerken</a:t>
            </a:r>
            <a:endParaRPr lang="nl-NL"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met logo">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kader">
    <p:spTree>
      <p:nvGrpSpPr>
        <p:cNvPr id="1" name=""/>
        <p:cNvGrpSpPr/>
        <p:nvPr/>
      </p:nvGrpSpPr>
      <p:grpSpPr>
        <a:xfrm>
          <a:off x="0" y="0"/>
          <a:ext cx="0" cy="0"/>
          <a:chOff x="0" y="0"/>
          <a:chExt cx="0" cy="0"/>
        </a:xfrm>
      </p:grpSpPr>
      <p:sp>
        <p:nvSpPr>
          <p:cNvPr id="2" name="Titel 1"/>
          <p:cNvSpPr>
            <a:spLocks noGrp="1" noSelect="1"/>
          </p:cNvSpPr>
          <p:nvPr>
            <p:ph type="title"/>
          </p:nvPr>
        </p:nvSpPr>
        <p:spPr/>
        <p:txBody>
          <a:bodyPr/>
          <a:lstStyle/>
          <a:p>
            <a:r>
              <a:rPr lang="nl-NL" noProof="1" smtClean="0"/>
              <a:t>Klik om de stijl te bewerken</a:t>
            </a:r>
            <a:endParaRPr lang="nl-NL" noProof="1"/>
          </a:p>
        </p:txBody>
      </p:sp>
      <p:sp>
        <p:nvSpPr>
          <p:cNvPr id="3" name="Tijdelijke aanduiding voor inhoud 2"/>
          <p:cNvSpPr>
            <a:spLocks noGrp="1" noSelect="1"/>
          </p:cNvSpPr>
          <p:nvPr>
            <p:ph idx="1"/>
          </p:nvPr>
        </p:nvSpPr>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dia rood">
    <p:spTree>
      <p:nvGrpSpPr>
        <p:cNvPr id="1" name=""/>
        <p:cNvGrpSpPr/>
        <p:nvPr/>
      </p:nvGrpSpPr>
      <p:grpSpPr>
        <a:xfrm>
          <a:off x="0" y="0"/>
          <a:ext cx="0" cy="0"/>
          <a:chOff x="0" y="0"/>
          <a:chExt cx="0" cy="0"/>
        </a:xfrm>
      </p:grpSpPr>
      <p:grpSp>
        <p:nvGrpSpPr>
          <p:cNvPr id="8" name="Group 4"/>
          <p:cNvGrpSpPr>
            <a:grpSpLocks noSelect="1" noChangeAspect="1"/>
          </p:cNvGrpSpPr>
          <p:nvPr userDrawn="1"/>
        </p:nvGrpSpPr>
        <p:grpSpPr bwMode="auto">
          <a:xfrm>
            <a:off x="0" y="1588"/>
            <a:ext cx="9144000" cy="6854825"/>
            <a:chOff x="0" y="1"/>
            <a:chExt cx="5760" cy="4318"/>
          </a:xfrm>
        </p:grpSpPr>
        <p:sp>
          <p:nvSpPr>
            <p:cNvPr id="9" name="Rectangle 5"/>
            <p:cNvSpPr>
              <a:spLocks noSelect="1" noChangeArrowheads="1"/>
            </p:cNvSpPr>
            <p:nvPr/>
          </p:nvSpPr>
          <p:spPr bwMode="auto">
            <a:xfrm>
              <a:off x="4" y="1"/>
              <a:ext cx="5756" cy="431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0" name="Rectangle 6"/>
            <p:cNvSpPr>
              <a:spLocks noSelect="1" noChangeArrowheads="1"/>
            </p:cNvSpPr>
            <p:nvPr/>
          </p:nvSpPr>
          <p:spPr bwMode="auto">
            <a:xfrm>
              <a:off x="0" y="1"/>
              <a:ext cx="496" cy="4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1" name="Freeform 7"/>
            <p:cNvSpPr>
              <a:spLocks noSelect="1"/>
            </p:cNvSpPr>
            <p:nvPr/>
          </p:nvSpPr>
          <p:spPr bwMode="auto">
            <a:xfrm>
              <a:off x="115" y="747"/>
              <a:ext cx="268" cy="268"/>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2" name="Freeform 8"/>
            <p:cNvSpPr>
              <a:spLocks noSelect="1"/>
            </p:cNvSpPr>
            <p:nvPr/>
          </p:nvSpPr>
          <p:spPr bwMode="auto">
            <a:xfrm>
              <a:off x="115" y="103"/>
              <a:ext cx="268" cy="268"/>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3" name="Freeform 9"/>
            <p:cNvSpPr>
              <a:spLocks noSelect="1"/>
            </p:cNvSpPr>
            <p:nvPr/>
          </p:nvSpPr>
          <p:spPr bwMode="auto">
            <a:xfrm>
              <a:off x="115" y="425"/>
              <a:ext cx="268" cy="268"/>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10"/>
            <p:cNvSpPr>
              <a:spLocks noSelect="1"/>
            </p:cNvSpPr>
            <p:nvPr/>
          </p:nvSpPr>
          <p:spPr bwMode="auto">
            <a:xfrm>
              <a:off x="650" y="116"/>
              <a:ext cx="135" cy="152"/>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5" name="Freeform 11"/>
            <p:cNvSpPr>
              <a:spLocks noSelect="1"/>
            </p:cNvSpPr>
            <p:nvPr/>
          </p:nvSpPr>
          <p:spPr bwMode="auto">
            <a:xfrm>
              <a:off x="809" y="164"/>
              <a:ext cx="99" cy="10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6" name="Freeform 12"/>
            <p:cNvSpPr>
              <a:spLocks noSelect="1"/>
            </p:cNvSpPr>
            <p:nvPr/>
          </p:nvSpPr>
          <p:spPr bwMode="auto">
            <a:xfrm>
              <a:off x="930" y="164"/>
              <a:ext cx="151" cy="10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7" name="Freeform 13"/>
            <p:cNvSpPr>
              <a:spLocks noSelect="1"/>
            </p:cNvSpPr>
            <p:nvPr/>
          </p:nvSpPr>
          <p:spPr bwMode="auto">
            <a:xfrm>
              <a:off x="1103" y="164"/>
              <a:ext cx="99" cy="10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8" name="Freeform 14"/>
            <p:cNvSpPr>
              <a:spLocks noSelect="1"/>
            </p:cNvSpPr>
            <p:nvPr/>
          </p:nvSpPr>
          <p:spPr bwMode="auto">
            <a:xfrm>
              <a:off x="1220" y="164"/>
              <a:ext cx="99" cy="10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9" name="Freeform 15"/>
            <p:cNvSpPr>
              <a:spLocks noSelect="1"/>
            </p:cNvSpPr>
            <p:nvPr/>
          </p:nvSpPr>
          <p:spPr bwMode="auto">
            <a:xfrm>
              <a:off x="1341" y="164"/>
              <a:ext cx="90" cy="10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0" name="Freeform 16"/>
            <p:cNvSpPr>
              <a:spLocks noSelect="1"/>
            </p:cNvSpPr>
            <p:nvPr/>
          </p:nvSpPr>
          <p:spPr bwMode="auto">
            <a:xfrm>
              <a:off x="1447" y="138"/>
              <a:ext cx="71" cy="129"/>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1" name="Freeform 17"/>
            <p:cNvSpPr>
              <a:spLocks noSelect="1"/>
            </p:cNvSpPr>
            <p:nvPr/>
          </p:nvSpPr>
          <p:spPr bwMode="auto">
            <a:xfrm>
              <a:off x="1533" y="164"/>
              <a:ext cx="99" cy="10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2" name="Freeform 18"/>
            <p:cNvSpPr>
              <a:spLocks noSelect="1"/>
            </p:cNvSpPr>
            <p:nvPr/>
          </p:nvSpPr>
          <p:spPr bwMode="auto">
            <a:xfrm>
              <a:off x="641" y="334"/>
              <a:ext cx="147" cy="145"/>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3" name="Freeform 19"/>
            <p:cNvSpPr>
              <a:spLocks noSelect="1"/>
            </p:cNvSpPr>
            <p:nvPr/>
          </p:nvSpPr>
          <p:spPr bwMode="auto">
            <a:xfrm>
              <a:off x="801" y="378"/>
              <a:ext cx="152" cy="101"/>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4" name="Freeform 20"/>
            <p:cNvSpPr>
              <a:spLocks noSelect="1"/>
            </p:cNvSpPr>
            <p:nvPr/>
          </p:nvSpPr>
          <p:spPr bwMode="auto">
            <a:xfrm>
              <a:off x="971" y="378"/>
              <a:ext cx="80" cy="10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5" name="Freeform 21"/>
            <p:cNvSpPr>
              <a:spLocks noSelect="1"/>
            </p:cNvSpPr>
            <p:nvPr/>
          </p:nvSpPr>
          <p:spPr bwMode="auto">
            <a:xfrm>
              <a:off x="1058" y="353"/>
              <a:ext cx="72" cy="128"/>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6" name="Freeform 22"/>
            <p:cNvSpPr>
              <a:spLocks noSelect="1"/>
            </p:cNvSpPr>
            <p:nvPr/>
          </p:nvSpPr>
          <p:spPr bwMode="auto">
            <a:xfrm>
              <a:off x="1144" y="378"/>
              <a:ext cx="99" cy="10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7" name="Freeform 23"/>
            <p:cNvSpPr>
              <a:spLocks noSelect="1"/>
            </p:cNvSpPr>
            <p:nvPr/>
          </p:nvSpPr>
          <p:spPr bwMode="auto">
            <a:xfrm>
              <a:off x="1266" y="378"/>
              <a:ext cx="62" cy="101"/>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8" name="Freeform 24"/>
            <p:cNvSpPr>
              <a:spLocks noSelect="1"/>
            </p:cNvSpPr>
            <p:nvPr/>
          </p:nvSpPr>
          <p:spPr bwMode="auto">
            <a:xfrm>
              <a:off x="1337" y="325"/>
              <a:ext cx="105" cy="156"/>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9" name="Freeform 25"/>
            <p:cNvSpPr>
              <a:spLocks noSelect="1"/>
            </p:cNvSpPr>
            <p:nvPr/>
          </p:nvSpPr>
          <p:spPr bwMode="auto">
            <a:xfrm>
              <a:off x="1463" y="378"/>
              <a:ext cx="90" cy="10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30" name="Freeform 26"/>
            <p:cNvSpPr>
              <a:spLocks noSelect="1"/>
            </p:cNvSpPr>
            <p:nvPr/>
          </p:nvSpPr>
          <p:spPr bwMode="auto">
            <a:xfrm>
              <a:off x="1578" y="378"/>
              <a:ext cx="152" cy="101"/>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grpSp>
      <p:sp>
        <p:nvSpPr>
          <p:cNvPr id="2" name="Titel 1"/>
          <p:cNvSpPr>
            <a:spLocks noGrp="1" noSelect="1"/>
          </p:cNvSpPr>
          <p:nvPr>
            <p:ph type="ctrTitle" hasCustomPrompt="1"/>
          </p:nvPr>
        </p:nvSpPr>
        <p:spPr>
          <a:xfrm>
            <a:off x="981045" y="1758949"/>
            <a:ext cx="7344000" cy="1836000"/>
          </a:xfrm>
        </p:spPr>
        <p:txBody>
          <a:bodyPr anchor="t" anchorCtr="0"/>
          <a:lstStyle>
            <a:lvl1pPr algn="l">
              <a:defRPr sz="5500">
                <a:solidFill>
                  <a:schemeClr val="bg1"/>
                </a:solidFill>
              </a:defRPr>
            </a:lvl1pPr>
          </a:lstStyle>
          <a:p>
            <a:r>
              <a:rPr lang="nl-NL" noProof="1" smtClean="0"/>
              <a:t>Titel</a:t>
            </a:r>
            <a:endParaRPr lang="nl-NL" noProof="1"/>
          </a:p>
        </p:txBody>
      </p:sp>
      <p:sp>
        <p:nvSpPr>
          <p:cNvPr id="3" name="Ondertitel 2"/>
          <p:cNvSpPr>
            <a:spLocks noGrp="1" noSelect="1"/>
          </p:cNvSpPr>
          <p:nvPr>
            <p:ph type="subTitle" idx="1" hasCustomPrompt="1"/>
          </p:nvPr>
        </p:nvSpPr>
        <p:spPr>
          <a:xfrm>
            <a:off x="981045" y="3603786"/>
            <a:ext cx="7344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smtClean="0"/>
              <a:t>jaar / subtitel</a:t>
            </a:r>
            <a:endParaRPr lang="nl-NL" noProof="1"/>
          </a:p>
        </p:txBody>
      </p:sp>
      <p:sp>
        <p:nvSpPr>
          <p:cNvPr id="4" name="Tijdelijke aanduiding voor datum 3"/>
          <p:cNvSpPr>
            <a:spLocks noGrp="1" noSelect="1"/>
          </p:cNvSpPr>
          <p:nvPr>
            <p:ph type="dt" sz="half" idx="10"/>
          </p:nvPr>
        </p:nvSpPr>
        <p:spPr>
          <a:xfrm>
            <a:off x="887100" y="6357009"/>
            <a:ext cx="2133600" cy="365125"/>
          </a:xfrm>
          <a:prstGeom prst="rect">
            <a:avLst/>
          </a:prstGeom>
        </p:spPr>
        <p:txBody>
          <a:bodyPr/>
          <a:lstStyle>
            <a:lvl1pPr>
              <a:defRPr sz="1750" b="1">
                <a:solidFill>
                  <a:schemeClr val="bg1"/>
                </a:solidFill>
              </a:defRPr>
            </a:lvl1pPr>
          </a:lstStyle>
          <a:p>
            <a:fld id="{AE55C517-0BEC-46AF-A009-46288DC1401A}" type="datetime4">
              <a:rPr lang="nl-NL" noProof="1" smtClean="0"/>
              <a:pPr/>
              <a:t>31 Mei 2018</a:t>
            </a:fld>
            <a:endParaRPr lang="nl-NL" noProof="1"/>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ussendia">
    <p:spTree>
      <p:nvGrpSpPr>
        <p:cNvPr id="1" name=""/>
        <p:cNvGrpSpPr/>
        <p:nvPr/>
      </p:nvGrpSpPr>
      <p:grpSpPr>
        <a:xfrm>
          <a:off x="0" y="0"/>
          <a:ext cx="0" cy="0"/>
          <a:chOff x="0" y="0"/>
          <a:chExt cx="0" cy="0"/>
        </a:xfrm>
      </p:grpSpPr>
      <p:grpSp>
        <p:nvGrpSpPr>
          <p:cNvPr id="5" name="Group 4"/>
          <p:cNvGrpSpPr>
            <a:grpSpLocks noSelect="1" noChangeAspect="1"/>
          </p:cNvGrpSpPr>
          <p:nvPr userDrawn="1"/>
        </p:nvGrpSpPr>
        <p:grpSpPr bwMode="auto">
          <a:xfrm>
            <a:off x="0" y="1588"/>
            <a:ext cx="9144000" cy="6854825"/>
            <a:chOff x="0" y="1"/>
            <a:chExt cx="5760" cy="4318"/>
          </a:xfrm>
        </p:grpSpPr>
        <p:sp>
          <p:nvSpPr>
            <p:cNvPr id="9" name="Rectangle 5"/>
            <p:cNvSpPr>
              <a:spLocks noSelect="1" noChangeArrowheads="1"/>
            </p:cNvSpPr>
            <p:nvPr/>
          </p:nvSpPr>
          <p:spPr bwMode="auto">
            <a:xfrm>
              <a:off x="4" y="1"/>
              <a:ext cx="5756" cy="431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0" name="Rectangle 6"/>
            <p:cNvSpPr>
              <a:spLocks noSelect="1" noChangeArrowheads="1"/>
            </p:cNvSpPr>
            <p:nvPr/>
          </p:nvSpPr>
          <p:spPr bwMode="auto">
            <a:xfrm>
              <a:off x="0" y="1"/>
              <a:ext cx="496" cy="4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a:p>
          </p:txBody>
        </p:sp>
        <p:sp>
          <p:nvSpPr>
            <p:cNvPr id="11" name="Freeform 7"/>
            <p:cNvSpPr>
              <a:spLocks noSelect="1"/>
            </p:cNvSpPr>
            <p:nvPr/>
          </p:nvSpPr>
          <p:spPr bwMode="auto">
            <a:xfrm>
              <a:off x="115" y="747"/>
              <a:ext cx="268" cy="268"/>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2" name="Freeform 8"/>
            <p:cNvSpPr>
              <a:spLocks noSelect="1"/>
            </p:cNvSpPr>
            <p:nvPr/>
          </p:nvSpPr>
          <p:spPr bwMode="auto">
            <a:xfrm>
              <a:off x="115" y="103"/>
              <a:ext cx="268" cy="268"/>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3" name="Freeform 9"/>
            <p:cNvSpPr>
              <a:spLocks noSelect="1"/>
            </p:cNvSpPr>
            <p:nvPr/>
          </p:nvSpPr>
          <p:spPr bwMode="auto">
            <a:xfrm>
              <a:off x="115" y="425"/>
              <a:ext cx="268" cy="268"/>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10"/>
            <p:cNvSpPr>
              <a:spLocks noSelect="1"/>
            </p:cNvSpPr>
            <p:nvPr/>
          </p:nvSpPr>
          <p:spPr bwMode="auto">
            <a:xfrm>
              <a:off x="650" y="116"/>
              <a:ext cx="135" cy="152"/>
            </a:xfrm>
            <a:custGeom>
              <a:avLst/>
              <a:gdLst/>
              <a:ahLst/>
              <a:cxnLst>
                <a:cxn ang="0">
                  <a:pos x="966" y="976"/>
                </a:cxn>
                <a:cxn ang="0">
                  <a:pos x="542" y="1077"/>
                </a:cxn>
                <a:cxn ang="0">
                  <a:pos x="0" y="543"/>
                </a:cxn>
                <a:cxn ang="0">
                  <a:pos x="542" y="0"/>
                </a:cxn>
                <a:cxn ang="0">
                  <a:pos x="946" y="129"/>
                </a:cxn>
                <a:cxn ang="0">
                  <a:pos x="811" y="265"/>
                </a:cxn>
                <a:cxn ang="0">
                  <a:pos x="543" y="165"/>
                </a:cxn>
                <a:cxn ang="0">
                  <a:pos x="191" y="531"/>
                </a:cxn>
                <a:cxn ang="0">
                  <a:pos x="543" y="912"/>
                </a:cxn>
                <a:cxn ang="0">
                  <a:pos x="784" y="859"/>
                </a:cxn>
                <a:cxn ang="0">
                  <a:pos x="784" y="617"/>
                </a:cxn>
                <a:cxn ang="0">
                  <a:pos x="574" y="617"/>
                </a:cxn>
                <a:cxn ang="0">
                  <a:pos x="574" y="452"/>
                </a:cxn>
                <a:cxn ang="0">
                  <a:pos x="966" y="452"/>
                </a:cxn>
                <a:cxn ang="0">
                  <a:pos x="966" y="976"/>
                </a:cxn>
              </a:cxnLst>
              <a:rect l="0" t="0" r="r" b="b"/>
              <a:pathLst>
                <a:path w="966" h="1077">
                  <a:moveTo>
                    <a:pt x="966" y="976"/>
                  </a:moveTo>
                  <a:cubicBezTo>
                    <a:pt x="842" y="1043"/>
                    <a:pt x="700" y="1077"/>
                    <a:pt x="542" y="1077"/>
                  </a:cubicBezTo>
                  <a:cubicBezTo>
                    <a:pt x="226" y="1077"/>
                    <a:pt x="0" y="863"/>
                    <a:pt x="0" y="543"/>
                  </a:cubicBezTo>
                  <a:cubicBezTo>
                    <a:pt x="0" y="214"/>
                    <a:pt x="226" y="0"/>
                    <a:pt x="542" y="0"/>
                  </a:cubicBezTo>
                  <a:cubicBezTo>
                    <a:pt x="698" y="0"/>
                    <a:pt x="839" y="33"/>
                    <a:pt x="946" y="129"/>
                  </a:cubicBezTo>
                  <a:cubicBezTo>
                    <a:pt x="811" y="265"/>
                    <a:pt x="811" y="265"/>
                    <a:pt x="811" y="265"/>
                  </a:cubicBezTo>
                  <a:cubicBezTo>
                    <a:pt x="746" y="201"/>
                    <a:pt x="646" y="165"/>
                    <a:pt x="543" y="165"/>
                  </a:cubicBezTo>
                  <a:cubicBezTo>
                    <a:pt x="332" y="165"/>
                    <a:pt x="191" y="327"/>
                    <a:pt x="191" y="531"/>
                  </a:cubicBezTo>
                  <a:cubicBezTo>
                    <a:pt x="191" y="750"/>
                    <a:pt x="332" y="912"/>
                    <a:pt x="543" y="912"/>
                  </a:cubicBezTo>
                  <a:cubicBezTo>
                    <a:pt x="636" y="912"/>
                    <a:pt x="720" y="895"/>
                    <a:pt x="784" y="859"/>
                  </a:cubicBezTo>
                  <a:cubicBezTo>
                    <a:pt x="784" y="617"/>
                    <a:pt x="784" y="617"/>
                    <a:pt x="784" y="617"/>
                  </a:cubicBezTo>
                  <a:cubicBezTo>
                    <a:pt x="574" y="617"/>
                    <a:pt x="574" y="617"/>
                    <a:pt x="574" y="617"/>
                  </a:cubicBezTo>
                  <a:cubicBezTo>
                    <a:pt x="574" y="452"/>
                    <a:pt x="574" y="452"/>
                    <a:pt x="574" y="452"/>
                  </a:cubicBezTo>
                  <a:cubicBezTo>
                    <a:pt x="966" y="452"/>
                    <a:pt x="966" y="452"/>
                    <a:pt x="966" y="452"/>
                  </a:cubicBezTo>
                  <a:lnTo>
                    <a:pt x="966" y="9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5" name="Freeform 11"/>
            <p:cNvSpPr>
              <a:spLocks noSelect="1"/>
            </p:cNvSpPr>
            <p:nvPr/>
          </p:nvSpPr>
          <p:spPr bwMode="auto">
            <a:xfrm>
              <a:off x="809" y="164"/>
              <a:ext cx="99" cy="103"/>
            </a:xfrm>
            <a:custGeom>
              <a:avLst/>
              <a:gdLst/>
              <a:ahLst/>
              <a:cxnLst>
                <a:cxn ang="0">
                  <a:pos x="174" y="426"/>
                </a:cxn>
                <a:cxn ang="0">
                  <a:pos x="361"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1"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6" name="Freeform 12"/>
            <p:cNvSpPr>
              <a:spLocks noSelect="1"/>
            </p:cNvSpPr>
            <p:nvPr/>
          </p:nvSpPr>
          <p:spPr bwMode="auto">
            <a:xfrm>
              <a:off x="930" y="164"/>
              <a:ext cx="151" cy="100"/>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2"/>
                </a:cxn>
                <a:cxn ang="0">
                  <a:pos x="904" y="712"/>
                </a:cxn>
                <a:cxn ang="0">
                  <a:pos x="904" y="318"/>
                </a:cxn>
                <a:cxn ang="0">
                  <a:pos x="775" y="156"/>
                </a:cxn>
                <a:cxn ang="0">
                  <a:pos x="626" y="336"/>
                </a:cxn>
                <a:cxn ang="0">
                  <a:pos x="626" y="712"/>
                </a:cxn>
                <a:cxn ang="0">
                  <a:pos x="452" y="712"/>
                </a:cxn>
                <a:cxn ang="0">
                  <a:pos x="452" y="298"/>
                </a:cxn>
                <a:cxn ang="0">
                  <a:pos x="333" y="156"/>
                </a:cxn>
                <a:cxn ang="0">
                  <a:pos x="174" y="333"/>
                </a:cxn>
                <a:cxn ang="0">
                  <a:pos x="174" y="712"/>
                </a:cxn>
                <a:cxn ang="0">
                  <a:pos x="0" y="712"/>
                </a:cxn>
                <a:cxn ang="0">
                  <a:pos x="0" y="17"/>
                </a:cxn>
              </a:cxnLst>
              <a:rect l="0" t="0" r="r" b="b"/>
              <a:pathLst>
                <a:path w="1078" h="712">
                  <a:moveTo>
                    <a:pt x="0" y="17"/>
                  </a:moveTo>
                  <a:cubicBezTo>
                    <a:pt x="165" y="17"/>
                    <a:pt x="165" y="17"/>
                    <a:pt x="165" y="17"/>
                  </a:cubicBezTo>
                  <a:cubicBezTo>
                    <a:pt x="165" y="126"/>
                    <a:pt x="165" y="126"/>
                    <a:pt x="165" y="126"/>
                  </a:cubicBezTo>
                  <a:cubicBezTo>
                    <a:pt x="168" y="126"/>
                    <a:pt x="168" y="126"/>
                    <a:pt x="168" y="126"/>
                  </a:cubicBezTo>
                  <a:cubicBezTo>
                    <a:pt x="198" y="61"/>
                    <a:pt x="265" y="0"/>
                    <a:pt x="381" y="0"/>
                  </a:cubicBezTo>
                  <a:cubicBezTo>
                    <a:pt x="488" y="0"/>
                    <a:pt x="562" y="42"/>
                    <a:pt x="598" y="129"/>
                  </a:cubicBezTo>
                  <a:cubicBezTo>
                    <a:pt x="649" y="40"/>
                    <a:pt x="723" y="0"/>
                    <a:pt x="827" y="0"/>
                  </a:cubicBezTo>
                  <a:cubicBezTo>
                    <a:pt x="1013" y="0"/>
                    <a:pt x="1078" y="132"/>
                    <a:pt x="1078" y="298"/>
                  </a:cubicBezTo>
                  <a:cubicBezTo>
                    <a:pt x="1078" y="712"/>
                    <a:pt x="1078" y="712"/>
                    <a:pt x="1078" y="712"/>
                  </a:cubicBezTo>
                  <a:cubicBezTo>
                    <a:pt x="904" y="712"/>
                    <a:pt x="904" y="712"/>
                    <a:pt x="904" y="712"/>
                  </a:cubicBezTo>
                  <a:cubicBezTo>
                    <a:pt x="904" y="318"/>
                    <a:pt x="904" y="318"/>
                    <a:pt x="904" y="318"/>
                  </a:cubicBezTo>
                  <a:cubicBezTo>
                    <a:pt x="904" y="231"/>
                    <a:pt x="878" y="156"/>
                    <a:pt x="775" y="156"/>
                  </a:cubicBezTo>
                  <a:cubicBezTo>
                    <a:pt x="666" y="156"/>
                    <a:pt x="626" y="246"/>
                    <a:pt x="626" y="336"/>
                  </a:cubicBezTo>
                  <a:cubicBezTo>
                    <a:pt x="626" y="712"/>
                    <a:pt x="626" y="712"/>
                    <a:pt x="626" y="712"/>
                  </a:cubicBezTo>
                  <a:cubicBezTo>
                    <a:pt x="452" y="712"/>
                    <a:pt x="452" y="712"/>
                    <a:pt x="452" y="712"/>
                  </a:cubicBezTo>
                  <a:cubicBezTo>
                    <a:pt x="452" y="298"/>
                    <a:pt x="452" y="298"/>
                    <a:pt x="452" y="298"/>
                  </a:cubicBezTo>
                  <a:cubicBezTo>
                    <a:pt x="452" y="213"/>
                    <a:pt x="417"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7" name="Freeform 13"/>
            <p:cNvSpPr>
              <a:spLocks noSelect="1"/>
            </p:cNvSpPr>
            <p:nvPr/>
          </p:nvSpPr>
          <p:spPr bwMode="auto">
            <a:xfrm>
              <a:off x="1103" y="164"/>
              <a:ext cx="99" cy="10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5" y="528"/>
                    <a:pt x="264" y="591"/>
                    <a:pt x="361" y="591"/>
                  </a:cubicBezTo>
                  <a:cubicBezTo>
                    <a:pt x="448" y="591"/>
                    <a:pt x="504" y="550"/>
                    <a:pt x="548"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8" name="Freeform 14"/>
            <p:cNvSpPr>
              <a:spLocks noSelect="1"/>
            </p:cNvSpPr>
            <p:nvPr/>
          </p:nvSpPr>
          <p:spPr bwMode="auto">
            <a:xfrm>
              <a:off x="1220" y="164"/>
              <a:ext cx="99" cy="103"/>
            </a:xfrm>
            <a:custGeom>
              <a:avLst/>
              <a:gdLst/>
              <a:ahLst/>
              <a:cxnLst>
                <a:cxn ang="0">
                  <a:pos x="174" y="426"/>
                </a:cxn>
                <a:cxn ang="0">
                  <a:pos x="360" y="591"/>
                </a:cxn>
                <a:cxn ang="0">
                  <a:pos x="547" y="497"/>
                </a:cxn>
                <a:cxn ang="0">
                  <a:pos x="672" y="591"/>
                </a:cxn>
                <a:cxn ang="0">
                  <a:pos x="378" y="730"/>
                </a:cxn>
                <a:cxn ang="0">
                  <a:pos x="0" y="365"/>
                </a:cxn>
                <a:cxn ang="0">
                  <a:pos x="378" y="0"/>
                </a:cxn>
                <a:cxn ang="0">
                  <a:pos x="704" y="378"/>
                </a:cxn>
                <a:cxn ang="0">
                  <a:pos x="704" y="426"/>
                </a:cxn>
                <a:cxn ang="0">
                  <a:pos x="174" y="426"/>
                </a:cxn>
                <a:cxn ang="0">
                  <a:pos x="530" y="295"/>
                </a:cxn>
                <a:cxn ang="0">
                  <a:pos x="353" y="130"/>
                </a:cxn>
                <a:cxn ang="0">
                  <a:pos x="174" y="295"/>
                </a:cxn>
                <a:cxn ang="0">
                  <a:pos x="530" y="295"/>
                </a:cxn>
              </a:cxnLst>
              <a:rect l="0" t="0" r="r" b="b"/>
              <a:pathLst>
                <a:path w="704" h="730">
                  <a:moveTo>
                    <a:pt x="174"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8" y="194"/>
                    <a:pt x="462" y="130"/>
                    <a:pt x="353" y="130"/>
                  </a:cubicBezTo>
                  <a:cubicBezTo>
                    <a:pt x="250"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9" name="Freeform 15"/>
            <p:cNvSpPr>
              <a:spLocks noSelect="1"/>
            </p:cNvSpPr>
            <p:nvPr/>
          </p:nvSpPr>
          <p:spPr bwMode="auto">
            <a:xfrm>
              <a:off x="1341" y="164"/>
              <a:ext cx="90" cy="100"/>
            </a:xfrm>
            <a:custGeom>
              <a:avLst/>
              <a:gdLst/>
              <a:ahLst/>
              <a:cxnLst>
                <a:cxn ang="0">
                  <a:pos x="0" y="17"/>
                </a:cxn>
                <a:cxn ang="0">
                  <a:pos x="165" y="17"/>
                </a:cxn>
                <a:cxn ang="0">
                  <a:pos x="165" y="129"/>
                </a:cxn>
                <a:cxn ang="0">
                  <a:pos x="168" y="129"/>
                </a:cxn>
                <a:cxn ang="0">
                  <a:pos x="381" y="0"/>
                </a:cxn>
                <a:cxn ang="0">
                  <a:pos x="635" y="273"/>
                </a:cxn>
                <a:cxn ang="0">
                  <a:pos x="635" y="712"/>
                </a:cxn>
                <a:cxn ang="0">
                  <a:pos x="461" y="712"/>
                </a:cxn>
                <a:cxn ang="0">
                  <a:pos x="461" y="360"/>
                </a:cxn>
                <a:cxn ang="0">
                  <a:pos x="333" y="156"/>
                </a:cxn>
                <a:cxn ang="0">
                  <a:pos x="174" y="333"/>
                </a:cxn>
                <a:cxn ang="0">
                  <a:pos x="174" y="712"/>
                </a:cxn>
                <a:cxn ang="0">
                  <a:pos x="0" y="712"/>
                </a:cxn>
                <a:cxn ang="0">
                  <a:pos x="0" y="17"/>
                </a:cxn>
              </a:cxnLst>
              <a:rect l="0" t="0" r="r" b="b"/>
              <a:pathLst>
                <a:path w="635" h="712">
                  <a:moveTo>
                    <a:pt x="0" y="17"/>
                  </a:moveTo>
                  <a:cubicBezTo>
                    <a:pt x="165" y="17"/>
                    <a:pt x="165" y="17"/>
                    <a:pt x="165" y="17"/>
                  </a:cubicBezTo>
                  <a:cubicBezTo>
                    <a:pt x="165" y="129"/>
                    <a:pt x="165" y="129"/>
                    <a:pt x="165" y="129"/>
                  </a:cubicBezTo>
                  <a:cubicBezTo>
                    <a:pt x="168" y="129"/>
                    <a:pt x="168" y="129"/>
                    <a:pt x="168" y="129"/>
                  </a:cubicBezTo>
                  <a:cubicBezTo>
                    <a:pt x="200" y="59"/>
                    <a:pt x="265" y="0"/>
                    <a:pt x="381" y="0"/>
                  </a:cubicBezTo>
                  <a:cubicBezTo>
                    <a:pt x="568" y="0"/>
                    <a:pt x="635" y="132"/>
                    <a:pt x="635" y="273"/>
                  </a:cubicBezTo>
                  <a:cubicBezTo>
                    <a:pt x="635" y="712"/>
                    <a:pt x="635" y="712"/>
                    <a:pt x="635" y="712"/>
                  </a:cubicBezTo>
                  <a:cubicBezTo>
                    <a:pt x="461" y="712"/>
                    <a:pt x="461" y="712"/>
                    <a:pt x="461" y="712"/>
                  </a:cubicBezTo>
                  <a:cubicBezTo>
                    <a:pt x="461" y="360"/>
                    <a:pt x="461" y="360"/>
                    <a:pt x="461" y="360"/>
                  </a:cubicBezTo>
                  <a:cubicBezTo>
                    <a:pt x="461" y="284"/>
                    <a:pt x="455" y="156"/>
                    <a:pt x="333" y="156"/>
                  </a:cubicBezTo>
                  <a:cubicBezTo>
                    <a:pt x="219" y="156"/>
                    <a:pt x="174" y="240"/>
                    <a:pt x="174" y="333"/>
                  </a:cubicBezTo>
                  <a:cubicBezTo>
                    <a:pt x="174" y="712"/>
                    <a:pt x="174" y="712"/>
                    <a:pt x="174" y="712"/>
                  </a:cubicBezTo>
                  <a:cubicBezTo>
                    <a:pt x="0" y="712"/>
                    <a:pt x="0" y="712"/>
                    <a:pt x="0" y="712"/>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0" name="Freeform 16"/>
            <p:cNvSpPr>
              <a:spLocks noSelect="1"/>
            </p:cNvSpPr>
            <p:nvPr/>
          </p:nvSpPr>
          <p:spPr bwMode="auto">
            <a:xfrm>
              <a:off x="1447" y="138"/>
              <a:ext cx="71" cy="129"/>
            </a:xfrm>
            <a:custGeom>
              <a:avLst/>
              <a:gdLst/>
              <a:ahLst/>
              <a:cxnLst>
                <a:cxn ang="0">
                  <a:pos x="0" y="349"/>
                </a:cxn>
                <a:cxn ang="0">
                  <a:pos x="0" y="201"/>
                </a:cxn>
                <a:cxn ang="0">
                  <a:pos x="143" y="201"/>
                </a:cxn>
                <a:cxn ang="0">
                  <a:pos x="143" y="0"/>
                </a:cxn>
                <a:cxn ang="0">
                  <a:pos x="317" y="0"/>
                </a:cxn>
                <a:cxn ang="0">
                  <a:pos x="317" y="201"/>
                </a:cxn>
                <a:cxn ang="0">
                  <a:pos x="508" y="201"/>
                </a:cxn>
                <a:cxn ang="0">
                  <a:pos x="508" y="349"/>
                </a:cxn>
                <a:cxn ang="0">
                  <a:pos x="317" y="349"/>
                </a:cxn>
                <a:cxn ang="0">
                  <a:pos x="317" y="653"/>
                </a:cxn>
                <a:cxn ang="0">
                  <a:pos x="414" y="766"/>
                </a:cxn>
                <a:cxn ang="0">
                  <a:pos x="508" y="744"/>
                </a:cxn>
                <a:cxn ang="0">
                  <a:pos x="508" y="891"/>
                </a:cxn>
                <a:cxn ang="0">
                  <a:pos x="371" y="914"/>
                </a:cxn>
                <a:cxn ang="0">
                  <a:pos x="143" y="668"/>
                </a:cxn>
                <a:cxn ang="0">
                  <a:pos x="143" y="349"/>
                </a:cxn>
                <a:cxn ang="0">
                  <a:pos x="0" y="349"/>
                </a:cxn>
              </a:cxnLst>
              <a:rect l="0" t="0" r="r" b="b"/>
              <a:pathLst>
                <a:path w="508"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8" y="201"/>
                    <a:pt x="508" y="201"/>
                    <a:pt x="508" y="201"/>
                  </a:cubicBezTo>
                  <a:cubicBezTo>
                    <a:pt x="508" y="349"/>
                    <a:pt x="508" y="349"/>
                    <a:pt x="508" y="349"/>
                  </a:cubicBezTo>
                  <a:cubicBezTo>
                    <a:pt x="317" y="349"/>
                    <a:pt x="317" y="349"/>
                    <a:pt x="317" y="349"/>
                  </a:cubicBezTo>
                  <a:cubicBezTo>
                    <a:pt x="317" y="653"/>
                    <a:pt x="317" y="653"/>
                    <a:pt x="317" y="653"/>
                  </a:cubicBezTo>
                  <a:cubicBezTo>
                    <a:pt x="317" y="723"/>
                    <a:pt x="337" y="766"/>
                    <a:pt x="414" y="766"/>
                  </a:cubicBezTo>
                  <a:cubicBezTo>
                    <a:pt x="444" y="766"/>
                    <a:pt x="486" y="760"/>
                    <a:pt x="508" y="744"/>
                  </a:cubicBezTo>
                  <a:cubicBezTo>
                    <a:pt x="508" y="891"/>
                    <a:pt x="508" y="891"/>
                    <a:pt x="508" y="891"/>
                  </a:cubicBezTo>
                  <a:cubicBezTo>
                    <a:pt x="472" y="908"/>
                    <a:pt x="411" y="914"/>
                    <a:pt x="371" y="914"/>
                  </a:cubicBezTo>
                  <a:cubicBezTo>
                    <a:pt x="186"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1" name="Freeform 17"/>
            <p:cNvSpPr>
              <a:spLocks noSelect="1"/>
            </p:cNvSpPr>
            <p:nvPr/>
          </p:nvSpPr>
          <p:spPr bwMode="auto">
            <a:xfrm>
              <a:off x="1533" y="164"/>
              <a:ext cx="99" cy="103"/>
            </a:xfrm>
            <a:custGeom>
              <a:avLst/>
              <a:gdLst/>
              <a:ahLst/>
              <a:cxnLst>
                <a:cxn ang="0">
                  <a:pos x="173" y="426"/>
                </a:cxn>
                <a:cxn ang="0">
                  <a:pos x="360" y="591"/>
                </a:cxn>
                <a:cxn ang="0">
                  <a:pos x="547" y="497"/>
                </a:cxn>
                <a:cxn ang="0">
                  <a:pos x="672" y="591"/>
                </a:cxn>
                <a:cxn ang="0">
                  <a:pos x="378" y="730"/>
                </a:cxn>
                <a:cxn ang="0">
                  <a:pos x="0" y="365"/>
                </a:cxn>
                <a:cxn ang="0">
                  <a:pos x="378" y="0"/>
                </a:cxn>
                <a:cxn ang="0">
                  <a:pos x="704" y="378"/>
                </a:cxn>
                <a:cxn ang="0">
                  <a:pos x="704" y="426"/>
                </a:cxn>
                <a:cxn ang="0">
                  <a:pos x="173" y="426"/>
                </a:cxn>
                <a:cxn ang="0">
                  <a:pos x="530" y="295"/>
                </a:cxn>
                <a:cxn ang="0">
                  <a:pos x="353" y="130"/>
                </a:cxn>
                <a:cxn ang="0">
                  <a:pos x="173" y="295"/>
                </a:cxn>
                <a:cxn ang="0">
                  <a:pos x="530" y="295"/>
                </a:cxn>
              </a:cxnLst>
              <a:rect l="0" t="0" r="r" b="b"/>
              <a:pathLst>
                <a:path w="704" h="730">
                  <a:moveTo>
                    <a:pt x="173" y="426"/>
                  </a:moveTo>
                  <a:cubicBezTo>
                    <a:pt x="185" y="528"/>
                    <a:pt x="263" y="591"/>
                    <a:pt x="360" y="591"/>
                  </a:cubicBezTo>
                  <a:cubicBezTo>
                    <a:pt x="447" y="591"/>
                    <a:pt x="504" y="550"/>
                    <a:pt x="547" y="497"/>
                  </a:cubicBezTo>
                  <a:cubicBezTo>
                    <a:pt x="672" y="591"/>
                    <a:pt x="672" y="591"/>
                    <a:pt x="672" y="591"/>
                  </a:cubicBezTo>
                  <a:cubicBezTo>
                    <a:pt x="591" y="691"/>
                    <a:pt x="488" y="730"/>
                    <a:pt x="378" y="730"/>
                  </a:cubicBezTo>
                  <a:cubicBezTo>
                    <a:pt x="168" y="730"/>
                    <a:pt x="0" y="583"/>
                    <a:pt x="0" y="365"/>
                  </a:cubicBezTo>
                  <a:cubicBezTo>
                    <a:pt x="0" y="146"/>
                    <a:pt x="168" y="0"/>
                    <a:pt x="378" y="0"/>
                  </a:cubicBezTo>
                  <a:cubicBezTo>
                    <a:pt x="572" y="0"/>
                    <a:pt x="704" y="136"/>
                    <a:pt x="704" y="378"/>
                  </a:cubicBezTo>
                  <a:cubicBezTo>
                    <a:pt x="704" y="426"/>
                    <a:pt x="704" y="426"/>
                    <a:pt x="704" y="426"/>
                  </a:cubicBezTo>
                  <a:lnTo>
                    <a:pt x="173" y="426"/>
                  </a:lnTo>
                  <a:close/>
                  <a:moveTo>
                    <a:pt x="530" y="295"/>
                  </a:moveTo>
                  <a:cubicBezTo>
                    <a:pt x="528" y="194"/>
                    <a:pt x="462" y="130"/>
                    <a:pt x="353" y="130"/>
                  </a:cubicBezTo>
                  <a:cubicBezTo>
                    <a:pt x="250" y="130"/>
                    <a:pt x="186" y="195"/>
                    <a:pt x="173"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2" name="Freeform 18"/>
            <p:cNvSpPr>
              <a:spLocks noSelect="1"/>
            </p:cNvSpPr>
            <p:nvPr/>
          </p:nvSpPr>
          <p:spPr bwMode="auto">
            <a:xfrm>
              <a:off x="641" y="334"/>
              <a:ext cx="147" cy="145"/>
            </a:xfrm>
            <a:custGeom>
              <a:avLst/>
              <a:gdLst/>
              <a:ahLst/>
              <a:cxnLst>
                <a:cxn ang="0">
                  <a:pos x="63" y="0"/>
                </a:cxn>
                <a:cxn ang="0">
                  <a:pos x="85" y="0"/>
                </a:cxn>
                <a:cxn ang="0">
                  <a:pos x="147" y="145"/>
                </a:cxn>
                <a:cxn ang="0">
                  <a:pos x="118" y="145"/>
                </a:cxn>
                <a:cxn ang="0">
                  <a:pos x="105" y="112"/>
                </a:cxn>
                <a:cxn ang="0">
                  <a:pos x="42" y="112"/>
                </a:cxn>
                <a:cxn ang="0">
                  <a:pos x="29" y="145"/>
                </a:cxn>
                <a:cxn ang="0">
                  <a:pos x="0" y="145"/>
                </a:cxn>
                <a:cxn ang="0">
                  <a:pos x="63" y="0"/>
                </a:cxn>
                <a:cxn ang="0">
                  <a:pos x="96" y="90"/>
                </a:cxn>
                <a:cxn ang="0">
                  <a:pos x="74" y="31"/>
                </a:cxn>
                <a:cxn ang="0">
                  <a:pos x="51" y="90"/>
                </a:cxn>
                <a:cxn ang="0">
                  <a:pos x="96" y="90"/>
                </a:cxn>
              </a:cxnLst>
              <a:rect l="0" t="0" r="r" b="b"/>
              <a:pathLst>
                <a:path w="147" h="145">
                  <a:moveTo>
                    <a:pt x="63" y="0"/>
                  </a:moveTo>
                  <a:lnTo>
                    <a:pt x="85" y="0"/>
                  </a:lnTo>
                  <a:lnTo>
                    <a:pt x="147" y="145"/>
                  </a:lnTo>
                  <a:lnTo>
                    <a:pt x="118" y="145"/>
                  </a:lnTo>
                  <a:lnTo>
                    <a:pt x="105" y="112"/>
                  </a:lnTo>
                  <a:lnTo>
                    <a:pt x="42" y="112"/>
                  </a:lnTo>
                  <a:lnTo>
                    <a:pt x="29" y="145"/>
                  </a:lnTo>
                  <a:lnTo>
                    <a:pt x="0" y="145"/>
                  </a:lnTo>
                  <a:lnTo>
                    <a:pt x="63" y="0"/>
                  </a:lnTo>
                  <a:close/>
                  <a:moveTo>
                    <a:pt x="96" y="90"/>
                  </a:moveTo>
                  <a:lnTo>
                    <a:pt x="74" y="31"/>
                  </a:lnTo>
                  <a:lnTo>
                    <a:pt x="51" y="90"/>
                  </a:lnTo>
                  <a:lnTo>
                    <a:pt x="96" y="9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3" name="Freeform 19"/>
            <p:cNvSpPr>
              <a:spLocks noSelect="1"/>
            </p:cNvSpPr>
            <p:nvPr/>
          </p:nvSpPr>
          <p:spPr bwMode="auto">
            <a:xfrm>
              <a:off x="801" y="378"/>
              <a:ext cx="152" cy="101"/>
            </a:xfrm>
            <a:custGeom>
              <a:avLst/>
              <a:gdLst/>
              <a:ahLst/>
              <a:cxnLst>
                <a:cxn ang="0">
                  <a:pos x="0" y="17"/>
                </a:cxn>
                <a:cxn ang="0">
                  <a:pos x="165" y="17"/>
                </a:cxn>
                <a:cxn ang="0">
                  <a:pos x="165" y="126"/>
                </a:cxn>
                <a:cxn ang="0">
                  <a:pos x="168" y="126"/>
                </a:cxn>
                <a:cxn ang="0">
                  <a:pos x="381" y="0"/>
                </a:cxn>
                <a:cxn ang="0">
                  <a:pos x="599"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9"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7"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4" name="Freeform 20"/>
            <p:cNvSpPr>
              <a:spLocks noSelect="1"/>
            </p:cNvSpPr>
            <p:nvPr/>
          </p:nvSpPr>
          <p:spPr bwMode="auto">
            <a:xfrm>
              <a:off x="971" y="378"/>
              <a:ext cx="80" cy="103"/>
            </a:xfrm>
            <a:custGeom>
              <a:avLst/>
              <a:gdLst/>
              <a:ahLst/>
              <a:cxnLst>
                <a:cxn ang="0">
                  <a:pos x="433" y="210"/>
                </a:cxn>
                <a:cxn ang="0">
                  <a:pos x="297" y="139"/>
                </a:cxn>
                <a:cxn ang="0">
                  <a:pos x="195" y="213"/>
                </a:cxn>
                <a:cxn ang="0">
                  <a:pos x="570" y="507"/>
                </a:cxn>
                <a:cxn ang="0">
                  <a:pos x="271" y="730"/>
                </a:cxn>
                <a:cxn ang="0">
                  <a:pos x="0" y="623"/>
                </a:cxn>
                <a:cxn ang="0">
                  <a:pos x="116" y="514"/>
                </a:cxn>
                <a:cxn ang="0">
                  <a:pos x="281" y="600"/>
                </a:cxn>
                <a:cxn ang="0">
                  <a:pos x="397" y="520"/>
                </a:cxn>
                <a:cxn ang="0">
                  <a:pos x="21" y="224"/>
                </a:cxn>
                <a:cxn ang="0">
                  <a:pos x="301" y="0"/>
                </a:cxn>
                <a:cxn ang="0">
                  <a:pos x="549" y="106"/>
                </a:cxn>
                <a:cxn ang="0">
                  <a:pos x="433" y="210"/>
                </a:cxn>
              </a:cxnLst>
              <a:rect l="0" t="0" r="r" b="b"/>
              <a:pathLst>
                <a:path w="570" h="730">
                  <a:moveTo>
                    <a:pt x="433" y="210"/>
                  </a:moveTo>
                  <a:cubicBezTo>
                    <a:pt x="399" y="164"/>
                    <a:pt x="356" y="139"/>
                    <a:pt x="297" y="139"/>
                  </a:cubicBezTo>
                  <a:cubicBezTo>
                    <a:pt x="250" y="139"/>
                    <a:pt x="195" y="161"/>
                    <a:pt x="195" y="213"/>
                  </a:cubicBezTo>
                  <a:cubicBezTo>
                    <a:pt x="195" y="337"/>
                    <a:pt x="570" y="236"/>
                    <a:pt x="570" y="507"/>
                  </a:cubicBezTo>
                  <a:cubicBezTo>
                    <a:pt x="570" y="672"/>
                    <a:pt x="413" y="730"/>
                    <a:pt x="271" y="730"/>
                  </a:cubicBezTo>
                  <a:cubicBezTo>
                    <a:pt x="163" y="730"/>
                    <a:pt x="71" y="702"/>
                    <a:pt x="0" y="623"/>
                  </a:cubicBezTo>
                  <a:cubicBezTo>
                    <a:pt x="116" y="514"/>
                    <a:pt x="116" y="514"/>
                    <a:pt x="116" y="514"/>
                  </a:cubicBezTo>
                  <a:cubicBezTo>
                    <a:pt x="161" y="563"/>
                    <a:pt x="207" y="600"/>
                    <a:pt x="281" y="600"/>
                  </a:cubicBezTo>
                  <a:cubicBezTo>
                    <a:pt x="331" y="600"/>
                    <a:pt x="397" y="575"/>
                    <a:pt x="397" y="520"/>
                  </a:cubicBezTo>
                  <a:cubicBezTo>
                    <a:pt x="397" y="376"/>
                    <a:pt x="21" y="489"/>
                    <a:pt x="21" y="224"/>
                  </a:cubicBezTo>
                  <a:cubicBezTo>
                    <a:pt x="21" y="69"/>
                    <a:pt x="161" y="0"/>
                    <a:pt x="301" y="0"/>
                  </a:cubicBezTo>
                  <a:cubicBezTo>
                    <a:pt x="394" y="0"/>
                    <a:pt x="492" y="29"/>
                    <a:pt x="549" y="106"/>
                  </a:cubicBezTo>
                  <a:lnTo>
                    <a:pt x="433" y="2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5" name="Freeform 21"/>
            <p:cNvSpPr>
              <a:spLocks noSelect="1"/>
            </p:cNvSpPr>
            <p:nvPr/>
          </p:nvSpPr>
          <p:spPr bwMode="auto">
            <a:xfrm>
              <a:off x="1058" y="353"/>
              <a:ext cx="72" cy="128"/>
            </a:xfrm>
            <a:custGeom>
              <a:avLst/>
              <a:gdLst/>
              <a:ahLst/>
              <a:cxnLst>
                <a:cxn ang="0">
                  <a:pos x="0" y="349"/>
                </a:cxn>
                <a:cxn ang="0">
                  <a:pos x="0" y="201"/>
                </a:cxn>
                <a:cxn ang="0">
                  <a:pos x="143" y="201"/>
                </a:cxn>
                <a:cxn ang="0">
                  <a:pos x="143" y="0"/>
                </a:cxn>
                <a:cxn ang="0">
                  <a:pos x="317" y="0"/>
                </a:cxn>
                <a:cxn ang="0">
                  <a:pos x="317" y="201"/>
                </a:cxn>
                <a:cxn ang="0">
                  <a:pos x="509" y="201"/>
                </a:cxn>
                <a:cxn ang="0">
                  <a:pos x="509" y="349"/>
                </a:cxn>
                <a:cxn ang="0">
                  <a:pos x="317" y="349"/>
                </a:cxn>
                <a:cxn ang="0">
                  <a:pos x="317" y="653"/>
                </a:cxn>
                <a:cxn ang="0">
                  <a:pos x="414" y="766"/>
                </a:cxn>
                <a:cxn ang="0">
                  <a:pos x="509" y="744"/>
                </a:cxn>
                <a:cxn ang="0">
                  <a:pos x="509" y="891"/>
                </a:cxn>
                <a:cxn ang="0">
                  <a:pos x="371" y="914"/>
                </a:cxn>
                <a:cxn ang="0">
                  <a:pos x="143" y="668"/>
                </a:cxn>
                <a:cxn ang="0">
                  <a:pos x="143" y="349"/>
                </a:cxn>
                <a:cxn ang="0">
                  <a:pos x="0" y="349"/>
                </a:cxn>
              </a:cxnLst>
              <a:rect l="0" t="0" r="r" b="b"/>
              <a:pathLst>
                <a:path w="509" h="914">
                  <a:moveTo>
                    <a:pt x="0" y="349"/>
                  </a:moveTo>
                  <a:cubicBezTo>
                    <a:pt x="0" y="201"/>
                    <a:pt x="0" y="201"/>
                    <a:pt x="0" y="201"/>
                  </a:cubicBezTo>
                  <a:cubicBezTo>
                    <a:pt x="143" y="201"/>
                    <a:pt x="143" y="201"/>
                    <a:pt x="143" y="201"/>
                  </a:cubicBezTo>
                  <a:cubicBezTo>
                    <a:pt x="143" y="0"/>
                    <a:pt x="143" y="0"/>
                    <a:pt x="143" y="0"/>
                  </a:cubicBezTo>
                  <a:cubicBezTo>
                    <a:pt x="317" y="0"/>
                    <a:pt x="317" y="0"/>
                    <a:pt x="317" y="0"/>
                  </a:cubicBezTo>
                  <a:cubicBezTo>
                    <a:pt x="317" y="201"/>
                    <a:pt x="317" y="201"/>
                    <a:pt x="317" y="201"/>
                  </a:cubicBezTo>
                  <a:cubicBezTo>
                    <a:pt x="509" y="201"/>
                    <a:pt x="509" y="201"/>
                    <a:pt x="509" y="201"/>
                  </a:cubicBezTo>
                  <a:cubicBezTo>
                    <a:pt x="509" y="349"/>
                    <a:pt x="509" y="349"/>
                    <a:pt x="509" y="349"/>
                  </a:cubicBezTo>
                  <a:cubicBezTo>
                    <a:pt x="317" y="349"/>
                    <a:pt x="317" y="349"/>
                    <a:pt x="317" y="349"/>
                  </a:cubicBezTo>
                  <a:cubicBezTo>
                    <a:pt x="317" y="653"/>
                    <a:pt x="317" y="653"/>
                    <a:pt x="317" y="653"/>
                  </a:cubicBezTo>
                  <a:cubicBezTo>
                    <a:pt x="317" y="723"/>
                    <a:pt x="338" y="766"/>
                    <a:pt x="414" y="766"/>
                  </a:cubicBezTo>
                  <a:cubicBezTo>
                    <a:pt x="445" y="766"/>
                    <a:pt x="487" y="760"/>
                    <a:pt x="509" y="744"/>
                  </a:cubicBezTo>
                  <a:cubicBezTo>
                    <a:pt x="509" y="891"/>
                    <a:pt x="509" y="891"/>
                    <a:pt x="509" y="891"/>
                  </a:cubicBezTo>
                  <a:cubicBezTo>
                    <a:pt x="472" y="908"/>
                    <a:pt x="412" y="914"/>
                    <a:pt x="371" y="914"/>
                  </a:cubicBezTo>
                  <a:cubicBezTo>
                    <a:pt x="187" y="914"/>
                    <a:pt x="143" y="831"/>
                    <a:pt x="143" y="668"/>
                  </a:cubicBezTo>
                  <a:cubicBezTo>
                    <a:pt x="143" y="349"/>
                    <a:pt x="143" y="349"/>
                    <a:pt x="143" y="349"/>
                  </a:cubicBezTo>
                  <a:lnTo>
                    <a:pt x="0" y="34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6" name="Freeform 22"/>
            <p:cNvSpPr>
              <a:spLocks noSelect="1"/>
            </p:cNvSpPr>
            <p:nvPr/>
          </p:nvSpPr>
          <p:spPr bwMode="auto">
            <a:xfrm>
              <a:off x="1144" y="378"/>
              <a:ext cx="99" cy="103"/>
            </a:xfrm>
            <a:custGeom>
              <a:avLst/>
              <a:gdLst/>
              <a:ahLst/>
              <a:cxnLst>
                <a:cxn ang="0">
                  <a:pos x="174" y="426"/>
                </a:cxn>
                <a:cxn ang="0">
                  <a:pos x="361" y="591"/>
                </a:cxn>
                <a:cxn ang="0">
                  <a:pos x="548" y="497"/>
                </a:cxn>
                <a:cxn ang="0">
                  <a:pos x="672" y="591"/>
                </a:cxn>
                <a:cxn ang="0">
                  <a:pos x="378" y="730"/>
                </a:cxn>
                <a:cxn ang="0">
                  <a:pos x="0" y="365"/>
                </a:cxn>
                <a:cxn ang="0">
                  <a:pos x="378" y="0"/>
                </a:cxn>
                <a:cxn ang="0">
                  <a:pos x="704" y="378"/>
                </a:cxn>
                <a:cxn ang="0">
                  <a:pos x="704" y="426"/>
                </a:cxn>
                <a:cxn ang="0">
                  <a:pos x="174" y="426"/>
                </a:cxn>
                <a:cxn ang="0">
                  <a:pos x="530" y="295"/>
                </a:cxn>
                <a:cxn ang="0">
                  <a:pos x="354" y="130"/>
                </a:cxn>
                <a:cxn ang="0">
                  <a:pos x="174" y="295"/>
                </a:cxn>
                <a:cxn ang="0">
                  <a:pos x="530" y="295"/>
                </a:cxn>
              </a:cxnLst>
              <a:rect l="0" t="0" r="r" b="b"/>
              <a:pathLst>
                <a:path w="704" h="730">
                  <a:moveTo>
                    <a:pt x="174" y="426"/>
                  </a:moveTo>
                  <a:cubicBezTo>
                    <a:pt x="186" y="529"/>
                    <a:pt x="264" y="591"/>
                    <a:pt x="361" y="591"/>
                  </a:cubicBezTo>
                  <a:cubicBezTo>
                    <a:pt x="448" y="591"/>
                    <a:pt x="504" y="550"/>
                    <a:pt x="548" y="497"/>
                  </a:cubicBezTo>
                  <a:cubicBezTo>
                    <a:pt x="672" y="591"/>
                    <a:pt x="672" y="591"/>
                    <a:pt x="672" y="591"/>
                  </a:cubicBezTo>
                  <a:cubicBezTo>
                    <a:pt x="591" y="691"/>
                    <a:pt x="488" y="730"/>
                    <a:pt x="378" y="730"/>
                  </a:cubicBezTo>
                  <a:cubicBezTo>
                    <a:pt x="168" y="730"/>
                    <a:pt x="0" y="584"/>
                    <a:pt x="0" y="365"/>
                  </a:cubicBezTo>
                  <a:cubicBezTo>
                    <a:pt x="0" y="146"/>
                    <a:pt x="168" y="0"/>
                    <a:pt x="378" y="0"/>
                  </a:cubicBezTo>
                  <a:cubicBezTo>
                    <a:pt x="572" y="0"/>
                    <a:pt x="704" y="136"/>
                    <a:pt x="704" y="378"/>
                  </a:cubicBezTo>
                  <a:cubicBezTo>
                    <a:pt x="704" y="426"/>
                    <a:pt x="704" y="426"/>
                    <a:pt x="704" y="426"/>
                  </a:cubicBezTo>
                  <a:lnTo>
                    <a:pt x="174" y="426"/>
                  </a:lnTo>
                  <a:close/>
                  <a:moveTo>
                    <a:pt x="530" y="295"/>
                  </a:moveTo>
                  <a:cubicBezTo>
                    <a:pt x="529" y="194"/>
                    <a:pt x="462" y="130"/>
                    <a:pt x="354" y="130"/>
                  </a:cubicBezTo>
                  <a:cubicBezTo>
                    <a:pt x="251" y="130"/>
                    <a:pt x="187" y="195"/>
                    <a:pt x="174" y="295"/>
                  </a:cubicBezTo>
                  <a:lnTo>
                    <a:pt x="530" y="29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7" name="Freeform 23"/>
            <p:cNvSpPr>
              <a:spLocks noSelect="1"/>
            </p:cNvSpPr>
            <p:nvPr/>
          </p:nvSpPr>
          <p:spPr bwMode="auto">
            <a:xfrm>
              <a:off x="1266" y="378"/>
              <a:ext cx="62" cy="101"/>
            </a:xfrm>
            <a:custGeom>
              <a:avLst/>
              <a:gdLst/>
              <a:ahLst/>
              <a:cxnLst>
                <a:cxn ang="0">
                  <a:pos x="0" y="17"/>
                </a:cxn>
                <a:cxn ang="0">
                  <a:pos x="174" y="17"/>
                </a:cxn>
                <a:cxn ang="0">
                  <a:pos x="174" y="127"/>
                </a:cxn>
                <a:cxn ang="0">
                  <a:pos x="177" y="127"/>
                </a:cxn>
                <a:cxn ang="0">
                  <a:pos x="383" y="0"/>
                </a:cxn>
                <a:cxn ang="0">
                  <a:pos x="445" y="10"/>
                </a:cxn>
                <a:cxn ang="0">
                  <a:pos x="445" y="178"/>
                </a:cxn>
                <a:cxn ang="0">
                  <a:pos x="361" y="165"/>
                </a:cxn>
                <a:cxn ang="0">
                  <a:pos x="174" y="340"/>
                </a:cxn>
                <a:cxn ang="0">
                  <a:pos x="174" y="713"/>
                </a:cxn>
                <a:cxn ang="0">
                  <a:pos x="0" y="713"/>
                </a:cxn>
                <a:cxn ang="0">
                  <a:pos x="0" y="17"/>
                </a:cxn>
              </a:cxnLst>
              <a:rect l="0" t="0" r="r" b="b"/>
              <a:pathLst>
                <a:path w="445" h="713">
                  <a:moveTo>
                    <a:pt x="0" y="17"/>
                  </a:moveTo>
                  <a:cubicBezTo>
                    <a:pt x="174" y="17"/>
                    <a:pt x="174" y="17"/>
                    <a:pt x="174" y="17"/>
                  </a:cubicBezTo>
                  <a:cubicBezTo>
                    <a:pt x="174" y="127"/>
                    <a:pt x="174" y="127"/>
                    <a:pt x="174" y="127"/>
                  </a:cubicBezTo>
                  <a:cubicBezTo>
                    <a:pt x="177" y="127"/>
                    <a:pt x="177" y="127"/>
                    <a:pt x="177" y="127"/>
                  </a:cubicBezTo>
                  <a:cubicBezTo>
                    <a:pt x="215" y="48"/>
                    <a:pt x="292" y="0"/>
                    <a:pt x="383" y="0"/>
                  </a:cubicBezTo>
                  <a:cubicBezTo>
                    <a:pt x="405" y="0"/>
                    <a:pt x="425" y="4"/>
                    <a:pt x="445" y="10"/>
                  </a:cubicBezTo>
                  <a:cubicBezTo>
                    <a:pt x="445" y="178"/>
                    <a:pt x="445" y="178"/>
                    <a:pt x="445" y="178"/>
                  </a:cubicBezTo>
                  <a:cubicBezTo>
                    <a:pt x="416" y="171"/>
                    <a:pt x="389" y="165"/>
                    <a:pt x="361" y="165"/>
                  </a:cubicBezTo>
                  <a:cubicBezTo>
                    <a:pt x="198" y="165"/>
                    <a:pt x="174" y="303"/>
                    <a:pt x="174" y="340"/>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8" name="Freeform 24"/>
            <p:cNvSpPr>
              <a:spLocks noSelect="1"/>
            </p:cNvSpPr>
            <p:nvPr/>
          </p:nvSpPr>
          <p:spPr bwMode="auto">
            <a:xfrm>
              <a:off x="1337" y="325"/>
              <a:ext cx="105" cy="156"/>
            </a:xfrm>
            <a:custGeom>
              <a:avLst/>
              <a:gdLst/>
              <a:ahLst/>
              <a:cxnLst>
                <a:cxn ang="0">
                  <a:pos x="585" y="991"/>
                </a:cxn>
                <a:cxn ang="0">
                  <a:pos x="582" y="991"/>
                </a:cxn>
                <a:cxn ang="0">
                  <a:pos x="343" y="1113"/>
                </a:cxn>
                <a:cxn ang="0">
                  <a:pos x="0" y="748"/>
                </a:cxn>
                <a:cxn ang="0">
                  <a:pos x="336" y="383"/>
                </a:cxn>
                <a:cxn ang="0">
                  <a:pos x="572" y="489"/>
                </a:cxn>
                <a:cxn ang="0">
                  <a:pos x="576" y="489"/>
                </a:cxn>
                <a:cxn ang="0">
                  <a:pos x="576" y="0"/>
                </a:cxn>
                <a:cxn ang="0">
                  <a:pos x="750" y="0"/>
                </a:cxn>
                <a:cxn ang="0">
                  <a:pos x="750" y="1096"/>
                </a:cxn>
                <a:cxn ang="0">
                  <a:pos x="585" y="1096"/>
                </a:cxn>
                <a:cxn ang="0">
                  <a:pos x="585" y="991"/>
                </a:cxn>
                <a:cxn ang="0">
                  <a:pos x="378" y="956"/>
                </a:cxn>
                <a:cxn ang="0">
                  <a:pos x="582" y="748"/>
                </a:cxn>
                <a:cxn ang="0">
                  <a:pos x="378" y="539"/>
                </a:cxn>
                <a:cxn ang="0">
                  <a:pos x="174" y="748"/>
                </a:cxn>
                <a:cxn ang="0">
                  <a:pos x="378" y="956"/>
                </a:cxn>
              </a:cxnLst>
              <a:rect l="0" t="0" r="r" b="b"/>
              <a:pathLst>
                <a:path w="750" h="1113">
                  <a:moveTo>
                    <a:pt x="585" y="991"/>
                  </a:moveTo>
                  <a:cubicBezTo>
                    <a:pt x="582" y="991"/>
                    <a:pt x="582" y="991"/>
                    <a:pt x="582" y="991"/>
                  </a:cubicBezTo>
                  <a:cubicBezTo>
                    <a:pt x="531" y="1075"/>
                    <a:pt x="440" y="1113"/>
                    <a:pt x="343" y="1113"/>
                  </a:cubicBezTo>
                  <a:cubicBezTo>
                    <a:pt x="129" y="1113"/>
                    <a:pt x="0" y="954"/>
                    <a:pt x="0" y="748"/>
                  </a:cubicBezTo>
                  <a:cubicBezTo>
                    <a:pt x="0" y="542"/>
                    <a:pt x="137" y="383"/>
                    <a:pt x="336" y="383"/>
                  </a:cubicBezTo>
                  <a:cubicBezTo>
                    <a:pt x="466" y="383"/>
                    <a:pt x="536" y="444"/>
                    <a:pt x="572" y="489"/>
                  </a:cubicBezTo>
                  <a:cubicBezTo>
                    <a:pt x="576" y="489"/>
                    <a:pt x="576" y="489"/>
                    <a:pt x="576" y="489"/>
                  </a:cubicBezTo>
                  <a:cubicBezTo>
                    <a:pt x="576" y="0"/>
                    <a:pt x="576" y="0"/>
                    <a:pt x="576" y="0"/>
                  </a:cubicBezTo>
                  <a:cubicBezTo>
                    <a:pt x="750" y="0"/>
                    <a:pt x="750" y="0"/>
                    <a:pt x="750" y="0"/>
                  </a:cubicBezTo>
                  <a:cubicBezTo>
                    <a:pt x="750" y="1096"/>
                    <a:pt x="750" y="1096"/>
                    <a:pt x="750" y="1096"/>
                  </a:cubicBezTo>
                  <a:cubicBezTo>
                    <a:pt x="585" y="1096"/>
                    <a:pt x="585" y="1096"/>
                    <a:pt x="585" y="1096"/>
                  </a:cubicBezTo>
                  <a:lnTo>
                    <a:pt x="585" y="991"/>
                  </a:lnTo>
                  <a:close/>
                  <a:moveTo>
                    <a:pt x="378" y="956"/>
                  </a:moveTo>
                  <a:cubicBezTo>
                    <a:pt x="505" y="956"/>
                    <a:pt x="582" y="857"/>
                    <a:pt x="582" y="748"/>
                  </a:cubicBezTo>
                  <a:cubicBezTo>
                    <a:pt x="582" y="639"/>
                    <a:pt x="505" y="539"/>
                    <a:pt x="378" y="539"/>
                  </a:cubicBezTo>
                  <a:cubicBezTo>
                    <a:pt x="250" y="539"/>
                    <a:pt x="174" y="639"/>
                    <a:pt x="174" y="748"/>
                  </a:cubicBezTo>
                  <a:cubicBezTo>
                    <a:pt x="174" y="857"/>
                    <a:pt x="250" y="956"/>
                    <a:pt x="378" y="95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29" name="Freeform 25"/>
            <p:cNvSpPr>
              <a:spLocks noSelect="1"/>
            </p:cNvSpPr>
            <p:nvPr/>
          </p:nvSpPr>
          <p:spPr bwMode="auto">
            <a:xfrm>
              <a:off x="1463" y="378"/>
              <a:ext cx="90" cy="103"/>
            </a:xfrm>
            <a:custGeom>
              <a:avLst/>
              <a:gdLst/>
              <a:ahLst/>
              <a:cxnLst>
                <a:cxn ang="0">
                  <a:pos x="481" y="617"/>
                </a:cxn>
                <a:cxn ang="0">
                  <a:pos x="477" y="617"/>
                </a:cxn>
                <a:cxn ang="0">
                  <a:pos x="254" y="730"/>
                </a:cxn>
                <a:cxn ang="0">
                  <a:pos x="0" y="521"/>
                </a:cxn>
                <a:cxn ang="0">
                  <a:pos x="437" y="279"/>
                </a:cxn>
                <a:cxn ang="0">
                  <a:pos x="481" y="279"/>
                </a:cxn>
                <a:cxn ang="0">
                  <a:pos x="481" y="261"/>
                </a:cxn>
                <a:cxn ang="0">
                  <a:pos x="322" y="130"/>
                </a:cxn>
                <a:cxn ang="0">
                  <a:pos x="136" y="203"/>
                </a:cxn>
                <a:cxn ang="0">
                  <a:pos x="45" y="111"/>
                </a:cxn>
                <a:cxn ang="0">
                  <a:pos x="340" y="0"/>
                </a:cxn>
                <a:cxn ang="0">
                  <a:pos x="637" y="313"/>
                </a:cxn>
                <a:cxn ang="0">
                  <a:pos x="637" y="713"/>
                </a:cxn>
                <a:cxn ang="0">
                  <a:pos x="481" y="713"/>
                </a:cxn>
                <a:cxn ang="0">
                  <a:pos x="481" y="617"/>
                </a:cxn>
                <a:cxn ang="0">
                  <a:pos x="471" y="401"/>
                </a:cxn>
                <a:cxn ang="0">
                  <a:pos x="435" y="401"/>
                </a:cxn>
                <a:cxn ang="0">
                  <a:pos x="174" y="508"/>
                </a:cxn>
                <a:cxn ang="0">
                  <a:pos x="295" y="600"/>
                </a:cxn>
                <a:cxn ang="0">
                  <a:pos x="471" y="440"/>
                </a:cxn>
                <a:cxn ang="0">
                  <a:pos x="471" y="401"/>
                </a:cxn>
              </a:cxnLst>
              <a:rect l="0" t="0" r="r" b="b"/>
              <a:pathLst>
                <a:path w="637" h="730">
                  <a:moveTo>
                    <a:pt x="481" y="617"/>
                  </a:moveTo>
                  <a:cubicBezTo>
                    <a:pt x="477" y="617"/>
                    <a:pt x="477" y="617"/>
                    <a:pt x="477" y="617"/>
                  </a:cubicBezTo>
                  <a:cubicBezTo>
                    <a:pt x="427" y="695"/>
                    <a:pt x="346" y="730"/>
                    <a:pt x="254" y="730"/>
                  </a:cubicBezTo>
                  <a:cubicBezTo>
                    <a:pt x="125" y="730"/>
                    <a:pt x="0" y="659"/>
                    <a:pt x="0" y="521"/>
                  </a:cubicBezTo>
                  <a:cubicBezTo>
                    <a:pt x="0" y="295"/>
                    <a:pt x="264" y="279"/>
                    <a:pt x="437" y="279"/>
                  </a:cubicBezTo>
                  <a:cubicBezTo>
                    <a:pt x="481" y="279"/>
                    <a:pt x="481" y="279"/>
                    <a:pt x="481" y="279"/>
                  </a:cubicBezTo>
                  <a:cubicBezTo>
                    <a:pt x="481" y="261"/>
                    <a:pt x="481" y="261"/>
                    <a:pt x="481" y="261"/>
                  </a:cubicBezTo>
                  <a:cubicBezTo>
                    <a:pt x="481" y="175"/>
                    <a:pt x="414" y="130"/>
                    <a:pt x="322" y="130"/>
                  </a:cubicBezTo>
                  <a:cubicBezTo>
                    <a:pt x="249" y="130"/>
                    <a:pt x="182" y="159"/>
                    <a:pt x="136" y="203"/>
                  </a:cubicBezTo>
                  <a:cubicBezTo>
                    <a:pt x="45" y="111"/>
                    <a:pt x="45" y="111"/>
                    <a:pt x="45" y="111"/>
                  </a:cubicBezTo>
                  <a:cubicBezTo>
                    <a:pt x="122" y="33"/>
                    <a:pt x="230" y="0"/>
                    <a:pt x="340" y="0"/>
                  </a:cubicBezTo>
                  <a:cubicBezTo>
                    <a:pt x="637" y="0"/>
                    <a:pt x="637" y="214"/>
                    <a:pt x="637" y="313"/>
                  </a:cubicBezTo>
                  <a:cubicBezTo>
                    <a:pt x="637" y="713"/>
                    <a:pt x="637" y="713"/>
                    <a:pt x="637" y="713"/>
                  </a:cubicBezTo>
                  <a:cubicBezTo>
                    <a:pt x="481" y="713"/>
                    <a:pt x="481" y="713"/>
                    <a:pt x="481" y="713"/>
                  </a:cubicBezTo>
                  <a:lnTo>
                    <a:pt x="481" y="617"/>
                  </a:lnTo>
                  <a:close/>
                  <a:moveTo>
                    <a:pt x="471" y="401"/>
                  </a:moveTo>
                  <a:cubicBezTo>
                    <a:pt x="435" y="401"/>
                    <a:pt x="435" y="401"/>
                    <a:pt x="435" y="401"/>
                  </a:cubicBezTo>
                  <a:cubicBezTo>
                    <a:pt x="339" y="401"/>
                    <a:pt x="174" y="408"/>
                    <a:pt x="174" y="508"/>
                  </a:cubicBezTo>
                  <a:cubicBezTo>
                    <a:pt x="174" y="572"/>
                    <a:pt x="239" y="600"/>
                    <a:pt x="295" y="600"/>
                  </a:cubicBezTo>
                  <a:cubicBezTo>
                    <a:pt x="414" y="600"/>
                    <a:pt x="471" y="537"/>
                    <a:pt x="471" y="440"/>
                  </a:cubicBezTo>
                  <a:lnTo>
                    <a:pt x="471" y="40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30" name="Freeform 26"/>
            <p:cNvSpPr>
              <a:spLocks noSelect="1"/>
            </p:cNvSpPr>
            <p:nvPr/>
          </p:nvSpPr>
          <p:spPr bwMode="auto">
            <a:xfrm>
              <a:off x="1578" y="378"/>
              <a:ext cx="152" cy="101"/>
            </a:xfrm>
            <a:custGeom>
              <a:avLst/>
              <a:gdLst/>
              <a:ahLst/>
              <a:cxnLst>
                <a:cxn ang="0">
                  <a:pos x="0" y="17"/>
                </a:cxn>
                <a:cxn ang="0">
                  <a:pos x="165" y="17"/>
                </a:cxn>
                <a:cxn ang="0">
                  <a:pos x="165" y="126"/>
                </a:cxn>
                <a:cxn ang="0">
                  <a:pos x="168" y="126"/>
                </a:cxn>
                <a:cxn ang="0">
                  <a:pos x="381" y="0"/>
                </a:cxn>
                <a:cxn ang="0">
                  <a:pos x="598" y="129"/>
                </a:cxn>
                <a:cxn ang="0">
                  <a:pos x="827" y="0"/>
                </a:cxn>
                <a:cxn ang="0">
                  <a:pos x="1078" y="298"/>
                </a:cxn>
                <a:cxn ang="0">
                  <a:pos x="1078" y="713"/>
                </a:cxn>
                <a:cxn ang="0">
                  <a:pos x="904" y="713"/>
                </a:cxn>
                <a:cxn ang="0">
                  <a:pos x="904" y="319"/>
                </a:cxn>
                <a:cxn ang="0">
                  <a:pos x="775" y="156"/>
                </a:cxn>
                <a:cxn ang="0">
                  <a:pos x="626" y="336"/>
                </a:cxn>
                <a:cxn ang="0">
                  <a:pos x="626" y="713"/>
                </a:cxn>
                <a:cxn ang="0">
                  <a:pos x="452" y="713"/>
                </a:cxn>
                <a:cxn ang="0">
                  <a:pos x="452" y="298"/>
                </a:cxn>
                <a:cxn ang="0">
                  <a:pos x="333" y="156"/>
                </a:cxn>
                <a:cxn ang="0">
                  <a:pos x="174" y="333"/>
                </a:cxn>
                <a:cxn ang="0">
                  <a:pos x="174" y="713"/>
                </a:cxn>
                <a:cxn ang="0">
                  <a:pos x="0" y="713"/>
                </a:cxn>
                <a:cxn ang="0">
                  <a:pos x="0" y="17"/>
                </a:cxn>
              </a:cxnLst>
              <a:rect l="0" t="0" r="r" b="b"/>
              <a:pathLst>
                <a:path w="1078" h="713">
                  <a:moveTo>
                    <a:pt x="0" y="17"/>
                  </a:moveTo>
                  <a:cubicBezTo>
                    <a:pt x="165" y="17"/>
                    <a:pt x="165" y="17"/>
                    <a:pt x="165" y="17"/>
                  </a:cubicBezTo>
                  <a:cubicBezTo>
                    <a:pt x="165" y="126"/>
                    <a:pt x="165" y="126"/>
                    <a:pt x="165" y="126"/>
                  </a:cubicBezTo>
                  <a:cubicBezTo>
                    <a:pt x="168" y="126"/>
                    <a:pt x="168" y="126"/>
                    <a:pt x="168" y="126"/>
                  </a:cubicBezTo>
                  <a:cubicBezTo>
                    <a:pt x="199" y="61"/>
                    <a:pt x="265" y="0"/>
                    <a:pt x="381" y="0"/>
                  </a:cubicBezTo>
                  <a:cubicBezTo>
                    <a:pt x="488" y="0"/>
                    <a:pt x="562" y="42"/>
                    <a:pt x="598" y="129"/>
                  </a:cubicBezTo>
                  <a:cubicBezTo>
                    <a:pt x="649" y="40"/>
                    <a:pt x="723" y="0"/>
                    <a:pt x="827" y="0"/>
                  </a:cubicBezTo>
                  <a:cubicBezTo>
                    <a:pt x="1013" y="0"/>
                    <a:pt x="1078" y="132"/>
                    <a:pt x="1078" y="298"/>
                  </a:cubicBezTo>
                  <a:cubicBezTo>
                    <a:pt x="1078" y="713"/>
                    <a:pt x="1078" y="713"/>
                    <a:pt x="1078" y="713"/>
                  </a:cubicBezTo>
                  <a:cubicBezTo>
                    <a:pt x="904" y="713"/>
                    <a:pt x="904" y="713"/>
                    <a:pt x="904" y="713"/>
                  </a:cubicBezTo>
                  <a:cubicBezTo>
                    <a:pt x="904" y="319"/>
                    <a:pt x="904" y="319"/>
                    <a:pt x="904" y="319"/>
                  </a:cubicBezTo>
                  <a:cubicBezTo>
                    <a:pt x="904" y="232"/>
                    <a:pt x="878" y="156"/>
                    <a:pt x="775" y="156"/>
                  </a:cubicBezTo>
                  <a:cubicBezTo>
                    <a:pt x="666" y="156"/>
                    <a:pt x="626" y="246"/>
                    <a:pt x="626" y="336"/>
                  </a:cubicBezTo>
                  <a:cubicBezTo>
                    <a:pt x="626" y="713"/>
                    <a:pt x="626" y="713"/>
                    <a:pt x="626" y="713"/>
                  </a:cubicBezTo>
                  <a:cubicBezTo>
                    <a:pt x="452" y="713"/>
                    <a:pt x="452" y="713"/>
                    <a:pt x="452" y="713"/>
                  </a:cubicBezTo>
                  <a:cubicBezTo>
                    <a:pt x="452" y="298"/>
                    <a:pt x="452" y="298"/>
                    <a:pt x="452" y="298"/>
                  </a:cubicBezTo>
                  <a:cubicBezTo>
                    <a:pt x="452" y="213"/>
                    <a:pt x="417" y="156"/>
                    <a:pt x="333" y="156"/>
                  </a:cubicBezTo>
                  <a:cubicBezTo>
                    <a:pt x="219" y="156"/>
                    <a:pt x="174" y="240"/>
                    <a:pt x="174" y="333"/>
                  </a:cubicBezTo>
                  <a:cubicBezTo>
                    <a:pt x="174" y="713"/>
                    <a:pt x="174" y="713"/>
                    <a:pt x="174" y="713"/>
                  </a:cubicBezTo>
                  <a:cubicBezTo>
                    <a:pt x="0" y="713"/>
                    <a:pt x="0" y="713"/>
                    <a:pt x="0" y="713"/>
                  </a:cubicBezTo>
                  <a:lnTo>
                    <a:pt x="0" y="1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grpSp>
      <p:sp>
        <p:nvSpPr>
          <p:cNvPr id="2" name="Titel 1"/>
          <p:cNvSpPr>
            <a:spLocks noGrp="1" noSelect="1"/>
          </p:cNvSpPr>
          <p:nvPr>
            <p:ph type="ctrTitle" hasCustomPrompt="1"/>
          </p:nvPr>
        </p:nvSpPr>
        <p:spPr>
          <a:xfrm>
            <a:off x="981045" y="1758949"/>
            <a:ext cx="7344000" cy="1039967"/>
          </a:xfrm>
        </p:spPr>
        <p:txBody>
          <a:bodyPr anchor="t" anchorCtr="0"/>
          <a:lstStyle>
            <a:lvl1pPr algn="l">
              <a:defRPr sz="5500">
                <a:solidFill>
                  <a:schemeClr val="bg1"/>
                </a:solidFill>
              </a:defRPr>
            </a:lvl1pPr>
          </a:lstStyle>
          <a:p>
            <a:r>
              <a:rPr lang="nl-NL" noProof="1" smtClean="0"/>
              <a:t>Titel</a:t>
            </a:r>
            <a:endParaRPr lang="nl-NL" noProof="1"/>
          </a:p>
        </p:txBody>
      </p:sp>
      <p:sp>
        <p:nvSpPr>
          <p:cNvPr id="3" name="Ondertitel 2"/>
          <p:cNvSpPr>
            <a:spLocks noGrp="1" noSelect="1"/>
          </p:cNvSpPr>
          <p:nvPr>
            <p:ph type="subTitle" idx="1" hasCustomPrompt="1"/>
          </p:nvPr>
        </p:nvSpPr>
        <p:spPr>
          <a:xfrm>
            <a:off x="981045" y="2752261"/>
            <a:ext cx="7344000" cy="1752600"/>
          </a:xfrm>
        </p:spPr>
        <p:txBody>
          <a:bodyPr/>
          <a:lstStyle>
            <a:lvl1pPr marL="0" indent="0" algn="l">
              <a:buNone/>
              <a:defRPr sz="35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smtClean="0"/>
              <a:t>Subtitel</a:t>
            </a:r>
            <a:endParaRPr lang="nl-NL" noProof="1"/>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klein)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a:xfrm>
            <a:off x="4337934" y="2053441"/>
            <a:ext cx="4428000" cy="4608000"/>
          </a:xfrm>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
        <p:nvSpPr>
          <p:cNvPr id="6" name="Tijdelijke aanduiding voor afbeelding 5"/>
          <p:cNvSpPr>
            <a:spLocks noGrp="1" noSelect="1"/>
          </p:cNvSpPr>
          <p:nvPr>
            <p:ph type="pic" sz="quarter" idx="10" hasCustomPrompt="1"/>
          </p:nvPr>
        </p:nvSpPr>
        <p:spPr>
          <a:xfrm>
            <a:off x="820800" y="2124000"/>
            <a:ext cx="3268800" cy="4248000"/>
          </a:xfrm>
        </p:spPr>
        <p:txBody>
          <a:bodyPr/>
          <a:lstStyle>
            <a:lvl1pPr marL="0" indent="0">
              <a:buNone/>
              <a:defRPr b="0" baseline="0"/>
            </a:lvl1pPr>
          </a:lstStyle>
          <a:p>
            <a:r>
              <a:rPr lang="nl-NL" dirty="0" smtClean="0"/>
              <a:t>Afbeelding formaat: 367 x 476 pixels.</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breed)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a:xfrm>
            <a:off x="6689901" y="2053441"/>
            <a:ext cx="2052000" cy="4176000"/>
          </a:xfrm>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
        <p:nvSpPr>
          <p:cNvPr id="6" name="Tijdelijke aanduiding voor afbeelding 5"/>
          <p:cNvSpPr>
            <a:spLocks noGrp="1" noSelect="1"/>
          </p:cNvSpPr>
          <p:nvPr>
            <p:ph type="pic" sz="quarter" idx="10" hasCustomPrompt="1"/>
          </p:nvPr>
        </p:nvSpPr>
        <p:spPr>
          <a:xfrm>
            <a:off x="766800" y="2124000"/>
            <a:ext cx="5720400" cy="3812400"/>
          </a:xfrm>
        </p:spPr>
        <p:txBody>
          <a:bodyPr/>
          <a:lstStyle>
            <a:lvl1pPr marL="0" indent="0">
              <a:buNone/>
              <a:defRPr b="0" baseline="0"/>
            </a:lvl1pPr>
          </a:lstStyle>
          <a:p>
            <a:r>
              <a:rPr lang="nl-NL" dirty="0" smtClean="0"/>
              <a:t>Afbeelding formaat: 641 x 427 pixels.</a:t>
            </a:r>
            <a:endParaRPr lang="nl-NL"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hoog)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a:xfrm>
            <a:off x="6040767" y="2053441"/>
            <a:ext cx="2753742" cy="4608000"/>
          </a:xfrm>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
        <p:nvSpPr>
          <p:cNvPr id="6" name="Tijdelijke aanduiding voor afbeelding 5"/>
          <p:cNvSpPr>
            <a:spLocks noGrp="1" noSelect="1"/>
          </p:cNvSpPr>
          <p:nvPr>
            <p:ph type="pic" sz="quarter" idx="10" hasCustomPrompt="1"/>
          </p:nvPr>
        </p:nvSpPr>
        <p:spPr>
          <a:xfrm>
            <a:off x="792000" y="0"/>
            <a:ext cx="4950000" cy="6858000"/>
          </a:xfrm>
        </p:spPr>
        <p:txBody>
          <a:bodyPr/>
          <a:lstStyle>
            <a:lvl1pPr marL="0" indent="0">
              <a:buNone/>
              <a:defRPr b="0" baseline="0"/>
            </a:lvl1pPr>
          </a:lstStyle>
          <a:p>
            <a:r>
              <a:rPr lang="nl-NL" dirty="0" smtClean="0"/>
              <a:t>Afbeelding formaat: 367 x 476 pixels.</a:t>
            </a:r>
            <a:endParaRPr lang="nl-NL"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p:nvPr>
        </p:nvSpPr>
        <p:spPr>
          <a:xfrm>
            <a:off x="4705971" y="3366000"/>
            <a:ext cx="3672000" cy="2786400"/>
          </a:xfrm>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
        <p:nvSpPr>
          <p:cNvPr id="11" name="Tijdelijke aanduiding voor inhoud 10"/>
          <p:cNvSpPr>
            <a:spLocks noGrp="1" noSelect="1"/>
          </p:cNvSpPr>
          <p:nvPr>
            <p:ph sz="quarter" idx="14"/>
          </p:nvPr>
        </p:nvSpPr>
        <p:spPr>
          <a:xfrm>
            <a:off x="781971" y="3366000"/>
            <a:ext cx="3672000" cy="2786400"/>
          </a:xfrm>
        </p:spPr>
        <p:txBody>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endParaRPr lang="nl-NL" noProof="1"/>
          </a:p>
        </p:txBody>
      </p:sp>
      <p:sp>
        <p:nvSpPr>
          <p:cNvPr id="8" name="Titel 7"/>
          <p:cNvSpPr>
            <a:spLocks noGrp="1" noSelect="1"/>
          </p:cNvSpPr>
          <p:nvPr>
            <p:ph type="title"/>
          </p:nvPr>
        </p:nvSpPr>
        <p:spPr>
          <a:xfrm>
            <a:off x="781971" y="1998333"/>
            <a:ext cx="7596000" cy="1143000"/>
          </a:xfrm>
        </p:spPr>
        <p:txBody>
          <a:bodyPr/>
          <a:lstStyle/>
          <a:p>
            <a:r>
              <a:rPr lang="nl-NL" smtClean="0"/>
              <a:t>Klik om de stijl te bewerken</a:t>
            </a:r>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to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2" name="Afgeronde rechthoek 31"/>
          <p:cNvSpPr>
            <a:spLocks noSelect="1"/>
          </p:cNvSpPr>
          <p:nvPr userDrawn="1"/>
        </p:nvSpPr>
        <p:spPr>
          <a:xfrm>
            <a:off x="-1731443" y="98556"/>
            <a:ext cx="1609522" cy="4770636"/>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1000" noProof="1" smtClean="0">
                <a:solidFill>
                  <a:schemeClr val="tx1"/>
                </a:solidFill>
              </a:rPr>
              <a:t>Deze dia  is zo gemaakt dat je zelf een afbeelding kan invoegen. </a:t>
            </a:r>
          </a:p>
          <a:p>
            <a:pPr algn="l"/>
            <a:endParaRPr lang="nl-NL" sz="1000" noProof="1" smtClean="0">
              <a:solidFill>
                <a:schemeClr val="tx1"/>
              </a:solidFill>
            </a:endParaRPr>
          </a:p>
          <a:p>
            <a:pPr algn="l"/>
            <a:r>
              <a:rPr lang="nl-NL" sz="1000" noProof="1" smtClean="0">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1000" noProof="1" smtClean="0">
              <a:solidFill>
                <a:schemeClr val="tx1"/>
              </a:solidFill>
            </a:endParaRPr>
          </a:p>
          <a:p>
            <a:pPr algn="l"/>
            <a:r>
              <a:rPr lang="nl-NL" sz="1000" noProof="1" smtClean="0">
                <a:solidFill>
                  <a:schemeClr val="tx1"/>
                </a:solidFill>
              </a:rPr>
              <a:t>Klik niet op Overal toepassen omdat de afbeelding dan op alle dia’s komt. Met ctrl + z kan je dit ongedaan maken.</a:t>
            </a:r>
          </a:p>
          <a:p>
            <a:pPr algn="l"/>
            <a:endParaRPr lang="nl-NL" sz="1000" noProof="1" smtClean="0">
              <a:solidFill>
                <a:schemeClr val="tx1"/>
              </a:solidFill>
            </a:endParaRPr>
          </a:p>
          <a:p>
            <a:pPr algn="l"/>
            <a:r>
              <a:rPr lang="nl-NL" sz="1000" noProof="1" smtClean="0">
                <a:solidFill>
                  <a:schemeClr val="tx1"/>
                </a:solidFill>
              </a:rPr>
              <a:t>Voor het mooiste resultaat is de beeldverhouding 1024 x 768 pixels. Het beeld blijft dan scherp en vervormt niet.</a:t>
            </a:r>
          </a:p>
          <a:p>
            <a:pPr algn="l"/>
            <a:endParaRPr lang="nl-NL" sz="1000" noProof="1">
              <a:solidFill>
                <a:schemeClr val="tx1"/>
              </a:solidFill>
            </a:endParaRPr>
          </a:p>
        </p:txBody>
      </p:sp>
      <p:grpSp>
        <p:nvGrpSpPr>
          <p:cNvPr id="2" name="Groep 35"/>
          <p:cNvGrpSpPr>
            <a:grpSpLocks noSelect="1"/>
          </p:cNvGrpSpPr>
          <p:nvPr userDrawn="1"/>
        </p:nvGrpSpPr>
        <p:grpSpPr>
          <a:xfrm>
            <a:off x="0" y="0"/>
            <a:ext cx="788400" cy="6858000"/>
            <a:chOff x="0" y="0"/>
            <a:chExt cx="788400" cy="6858000"/>
          </a:xfrm>
        </p:grpSpPr>
        <p:sp>
          <p:nvSpPr>
            <p:cNvPr id="30" name="Rechthoek 29"/>
            <p:cNvSpPr>
              <a:spLocks noSelect="1"/>
            </p:cNvSpPr>
            <p:nvPr userDrawn="1"/>
          </p:nvSpPr>
          <p:spPr>
            <a:xfrm>
              <a:off x="0" y="0"/>
              <a:ext cx="788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3" name="Groep 30"/>
            <p:cNvGrpSpPr>
              <a:grpSpLocks noSelect="1"/>
            </p:cNvGrpSpPr>
            <p:nvPr userDrawn="1"/>
          </p:nvGrpSpPr>
          <p:grpSpPr>
            <a:xfrm>
              <a:off x="182563" y="163513"/>
              <a:ext cx="425450" cy="1447800"/>
              <a:chOff x="182563" y="163513"/>
              <a:chExt cx="425450" cy="1447800"/>
            </a:xfrm>
            <a:solidFill>
              <a:srgbClr val="FF0000"/>
            </a:solidFill>
          </p:grpSpPr>
          <p:sp>
            <p:nvSpPr>
              <p:cNvPr id="33" name="Freeform 7"/>
              <p:cNvSpPr>
                <a:spLocks noSelect="1"/>
              </p:cNvSpPr>
              <p:nvPr/>
            </p:nvSpPr>
            <p:spPr bwMode="auto">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34" name="Freeform 8"/>
              <p:cNvSpPr>
                <a:spLocks noSelect="1"/>
              </p:cNvSpPr>
              <p:nvPr/>
            </p:nvSpPr>
            <p:spPr bwMode="auto">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35" name="Freeform 9"/>
              <p:cNvSpPr>
                <a:spLocks noSelect="1"/>
              </p:cNvSpPr>
              <p:nvPr/>
            </p:nvSpPr>
            <p:spPr bwMode="auto">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gr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pSp>
        <p:nvGrpSpPr>
          <p:cNvPr id="12" name="Groep 11"/>
          <p:cNvGrpSpPr>
            <a:grpSpLocks noSelect="1"/>
          </p:cNvGrpSpPr>
          <p:nvPr/>
        </p:nvGrpSpPr>
        <p:grpSpPr>
          <a:xfrm>
            <a:off x="182563" y="163513"/>
            <a:ext cx="425450" cy="1447800"/>
            <a:chOff x="182563" y="163513"/>
            <a:chExt cx="425450" cy="1447800"/>
          </a:xfrm>
          <a:solidFill>
            <a:srgbClr val="FF0000"/>
          </a:solidFill>
        </p:grpSpPr>
        <p:sp>
          <p:nvSpPr>
            <p:cNvPr id="13" name="Freeform 7"/>
            <p:cNvSpPr>
              <a:spLocks noSelect="1"/>
            </p:cNvSpPr>
            <p:nvPr/>
          </p:nvSpPr>
          <p:spPr bwMode="auto">
            <a:xfrm>
              <a:off x="182563" y="1185863"/>
              <a:ext cx="425450" cy="425450"/>
            </a:xfrm>
            <a:custGeom>
              <a:avLst/>
              <a:gdLst/>
              <a:ahLst/>
              <a:cxnLst>
                <a:cxn ang="0">
                  <a:pos x="0" y="214"/>
                </a:cxn>
                <a:cxn ang="0">
                  <a:pos x="81" y="134"/>
                </a:cxn>
                <a:cxn ang="0">
                  <a:pos x="0" y="54"/>
                </a:cxn>
                <a:cxn ang="0">
                  <a:pos x="54" y="0"/>
                </a:cxn>
                <a:cxn ang="0">
                  <a:pos x="134" y="80"/>
                </a:cxn>
                <a:cxn ang="0">
                  <a:pos x="214" y="0"/>
                </a:cxn>
                <a:cxn ang="0">
                  <a:pos x="268" y="54"/>
                </a:cxn>
                <a:cxn ang="0">
                  <a:pos x="188" y="134"/>
                </a:cxn>
                <a:cxn ang="0">
                  <a:pos x="268" y="214"/>
                </a:cxn>
                <a:cxn ang="0">
                  <a:pos x="214" y="268"/>
                </a:cxn>
                <a:cxn ang="0">
                  <a:pos x="134" y="187"/>
                </a:cxn>
                <a:cxn ang="0">
                  <a:pos x="54" y="268"/>
                </a:cxn>
                <a:cxn ang="0">
                  <a:pos x="0" y="214"/>
                </a:cxn>
              </a:cxnLst>
              <a:rect l="0" t="0" r="r" b="b"/>
              <a:pathLst>
                <a:path w="268" h="268">
                  <a:moveTo>
                    <a:pt x="0" y="214"/>
                  </a:moveTo>
                  <a:lnTo>
                    <a:pt x="81" y="134"/>
                  </a:lnTo>
                  <a:lnTo>
                    <a:pt x="0" y="54"/>
                  </a:lnTo>
                  <a:lnTo>
                    <a:pt x="54" y="0"/>
                  </a:lnTo>
                  <a:lnTo>
                    <a:pt x="134" y="80"/>
                  </a:lnTo>
                  <a:lnTo>
                    <a:pt x="214" y="0"/>
                  </a:lnTo>
                  <a:lnTo>
                    <a:pt x="268" y="54"/>
                  </a:lnTo>
                  <a:lnTo>
                    <a:pt x="188" y="134"/>
                  </a:lnTo>
                  <a:lnTo>
                    <a:pt x="268" y="214"/>
                  </a:lnTo>
                  <a:lnTo>
                    <a:pt x="214" y="268"/>
                  </a:lnTo>
                  <a:lnTo>
                    <a:pt x="134" y="187"/>
                  </a:lnTo>
                  <a:lnTo>
                    <a:pt x="54" y="268"/>
                  </a:lnTo>
                  <a:lnTo>
                    <a:pt x="0" y="2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4" name="Freeform 8"/>
            <p:cNvSpPr>
              <a:spLocks noSelect="1"/>
            </p:cNvSpPr>
            <p:nvPr/>
          </p:nvSpPr>
          <p:spPr bwMode="auto">
            <a:xfrm>
              <a:off x="182563" y="163513"/>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
          <p:nvSpPr>
            <p:cNvPr id="15" name="Freeform 9"/>
            <p:cNvSpPr>
              <a:spLocks noSelect="1"/>
            </p:cNvSpPr>
            <p:nvPr/>
          </p:nvSpPr>
          <p:spPr bwMode="auto">
            <a:xfrm>
              <a:off x="182563" y="674688"/>
              <a:ext cx="425450" cy="425450"/>
            </a:xfrm>
            <a:custGeom>
              <a:avLst/>
              <a:gdLst/>
              <a:ahLst/>
              <a:cxnLst>
                <a:cxn ang="0">
                  <a:pos x="0" y="215"/>
                </a:cxn>
                <a:cxn ang="0">
                  <a:pos x="81" y="134"/>
                </a:cxn>
                <a:cxn ang="0">
                  <a:pos x="0" y="54"/>
                </a:cxn>
                <a:cxn ang="0">
                  <a:pos x="54" y="0"/>
                </a:cxn>
                <a:cxn ang="0">
                  <a:pos x="134" y="81"/>
                </a:cxn>
                <a:cxn ang="0">
                  <a:pos x="214" y="0"/>
                </a:cxn>
                <a:cxn ang="0">
                  <a:pos x="268" y="54"/>
                </a:cxn>
                <a:cxn ang="0">
                  <a:pos x="188" y="134"/>
                </a:cxn>
                <a:cxn ang="0">
                  <a:pos x="268" y="215"/>
                </a:cxn>
                <a:cxn ang="0">
                  <a:pos x="214" y="268"/>
                </a:cxn>
                <a:cxn ang="0">
                  <a:pos x="134" y="188"/>
                </a:cxn>
                <a:cxn ang="0">
                  <a:pos x="54" y="268"/>
                </a:cxn>
                <a:cxn ang="0">
                  <a:pos x="0" y="215"/>
                </a:cxn>
              </a:cxnLst>
              <a:rect l="0" t="0" r="r" b="b"/>
              <a:pathLst>
                <a:path w="268" h="268">
                  <a:moveTo>
                    <a:pt x="0" y="215"/>
                  </a:moveTo>
                  <a:lnTo>
                    <a:pt x="81" y="134"/>
                  </a:lnTo>
                  <a:lnTo>
                    <a:pt x="0" y="54"/>
                  </a:lnTo>
                  <a:lnTo>
                    <a:pt x="54" y="0"/>
                  </a:lnTo>
                  <a:lnTo>
                    <a:pt x="134" y="81"/>
                  </a:lnTo>
                  <a:lnTo>
                    <a:pt x="214" y="0"/>
                  </a:lnTo>
                  <a:lnTo>
                    <a:pt x="268" y="54"/>
                  </a:lnTo>
                  <a:lnTo>
                    <a:pt x="188" y="134"/>
                  </a:lnTo>
                  <a:lnTo>
                    <a:pt x="268" y="215"/>
                  </a:lnTo>
                  <a:lnTo>
                    <a:pt x="214" y="268"/>
                  </a:lnTo>
                  <a:lnTo>
                    <a:pt x="134" y="188"/>
                  </a:lnTo>
                  <a:lnTo>
                    <a:pt x="54" y="268"/>
                  </a:lnTo>
                  <a:lnTo>
                    <a:pt x="0" y="2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nl-NL"/>
            </a:p>
          </p:txBody>
        </p:sp>
      </p:grpSp>
      <p:sp>
        <p:nvSpPr>
          <p:cNvPr id="2" name="Tijdelijke aanduiding voor titel 1"/>
          <p:cNvSpPr>
            <a:spLocks noGrp="1" noSelect="1"/>
          </p:cNvSpPr>
          <p:nvPr>
            <p:ph type="title"/>
          </p:nvPr>
        </p:nvSpPr>
        <p:spPr>
          <a:xfrm>
            <a:off x="781971" y="1998333"/>
            <a:ext cx="7596000" cy="1143000"/>
          </a:xfrm>
          <a:prstGeom prst="rect">
            <a:avLst/>
          </a:prstGeom>
        </p:spPr>
        <p:txBody>
          <a:bodyPr vert="horz" lIns="0" tIns="0" rIns="0" bIns="0" rtlCol="0" anchor="t">
            <a:noAutofit/>
          </a:bodyPr>
          <a:lstStyle/>
          <a:p>
            <a:r>
              <a:rPr lang="nl-NL" noProof="1" smtClean="0"/>
              <a:t>Klik om de stijl te bewerken</a:t>
            </a:r>
            <a:endParaRPr lang="nl-NL" noProof="1"/>
          </a:p>
        </p:txBody>
      </p:sp>
      <p:sp>
        <p:nvSpPr>
          <p:cNvPr id="3" name="Tijdelijke aanduiding voor tekst 2"/>
          <p:cNvSpPr>
            <a:spLocks noGrp="1" noSelect="1"/>
          </p:cNvSpPr>
          <p:nvPr>
            <p:ph type="body" idx="1"/>
          </p:nvPr>
        </p:nvSpPr>
        <p:spPr>
          <a:xfrm>
            <a:off x="781563" y="3367563"/>
            <a:ext cx="7596000" cy="2787175"/>
          </a:xfrm>
          <a:prstGeom prst="rect">
            <a:avLst/>
          </a:prstGeom>
        </p:spPr>
        <p:txBody>
          <a:bodyPr vert="horz" lIns="0" tIns="0" rIns="0" bIns="0" rtlCol="0">
            <a:noAutofit/>
          </a:bodyPr>
          <a:lstStyle/>
          <a:p>
            <a:pPr lvl="0"/>
            <a:r>
              <a:rPr lang="nl-NL" noProof="1" smtClean="0"/>
              <a:t>Klik om de modelstijlen te bewerken</a:t>
            </a:r>
          </a:p>
          <a:p>
            <a:pPr lvl="1"/>
            <a:r>
              <a:rPr lang="nl-NL" noProof="1" smtClean="0"/>
              <a:t>Tweede niveau</a:t>
            </a:r>
          </a:p>
          <a:p>
            <a:pPr lvl="2"/>
            <a:r>
              <a:rPr lang="nl-NL" noProof="1" smtClean="0"/>
              <a:t>Derde niveau</a:t>
            </a:r>
          </a:p>
          <a:p>
            <a:pPr lvl="3"/>
            <a:r>
              <a:rPr lang="nl-NL" noProof="1" smtClean="0"/>
              <a:t>Vierde niveau</a:t>
            </a:r>
          </a:p>
          <a:p>
            <a:pPr lvl="4"/>
            <a:r>
              <a:rPr lang="nl-NL" noProof="1" smtClean="0"/>
              <a:t>Vijfde niveau</a:t>
            </a:r>
          </a:p>
          <a:p>
            <a:pPr lvl="5"/>
            <a:r>
              <a:rPr lang="nl-NL" noProof="1" smtClean="0"/>
              <a:t>Zesde niveau</a:t>
            </a:r>
          </a:p>
          <a:p>
            <a:pPr lvl="6"/>
            <a:r>
              <a:rPr lang="nl-NL" noProof="1" smtClean="0"/>
              <a:t>Zevende niveau</a:t>
            </a:r>
          </a:p>
          <a:p>
            <a:pPr lvl="7"/>
            <a:r>
              <a:rPr lang="nl-NL" noProof="1" smtClean="0"/>
              <a:t>Achtste niveau</a:t>
            </a:r>
          </a:p>
          <a:p>
            <a:pPr lvl="8"/>
            <a:r>
              <a:rPr lang="nl-NL" noProof="1" smtClean="0"/>
              <a:t>Negende niveau</a:t>
            </a:r>
            <a:endParaRPr lang="nl-NL" noProof="1"/>
          </a:p>
        </p:txBody>
      </p:sp>
      <p:grpSp>
        <p:nvGrpSpPr>
          <p:cNvPr id="20" name="Groep 19"/>
          <p:cNvGrpSpPr>
            <a:grpSpLocks noSelect="1"/>
          </p:cNvGrpSpPr>
          <p:nvPr/>
        </p:nvGrpSpPr>
        <p:grpSpPr>
          <a:xfrm>
            <a:off x="9252624" y="-47626"/>
            <a:ext cx="1609522" cy="6948000"/>
            <a:chOff x="9252624" y="-47626"/>
            <a:chExt cx="1609522" cy="6948000"/>
          </a:xfrm>
        </p:grpSpPr>
        <p:sp>
          <p:nvSpPr>
            <p:cNvPr id="16" name="Afgeronde rechthoek 15"/>
            <p:cNvSpPr>
              <a:spLocks noSelect="1"/>
            </p:cNvSpPr>
            <p:nvPr userDrawn="1"/>
          </p:nvSpPr>
          <p:spPr>
            <a:xfrm>
              <a:off x="9252624" y="-47626"/>
              <a:ext cx="1609522" cy="6948000"/>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smtClean="0">
                  <a:solidFill>
                    <a:schemeClr val="tx1"/>
                  </a:solidFill>
                </a:rPr>
                <a:t>Klik op het pijltje naast Nieuwe dia om een nieuwe dia aan te maken. Kies een van de indelingen.</a:t>
              </a:r>
            </a:p>
            <a:p>
              <a:pPr algn="l"/>
              <a:endParaRPr lang="nl-NL" sz="900" noProof="1" smtClean="0">
                <a:solidFill>
                  <a:schemeClr val="tx1"/>
                </a:solidFill>
              </a:endParaRPr>
            </a:p>
            <a:p>
              <a:pPr algn="l"/>
              <a:r>
                <a:rPr lang="nl-NL" sz="900" noProof="1" smtClean="0">
                  <a:solidFill>
                    <a:schemeClr val="tx1"/>
                  </a:solidFill>
                </a:rPr>
                <a:t>Klik op Indeling als de dia opnieuw moet worden aangepast aan de huidige indeling, of om een andere indeling toe te passen.</a:t>
              </a:r>
            </a:p>
            <a:p>
              <a:pPr algn="l"/>
              <a:endParaRPr lang="nl-NL" sz="900" noProof="1" smtClean="0">
                <a:solidFill>
                  <a:schemeClr val="tx1"/>
                </a:solidFill>
              </a:endParaRPr>
            </a:p>
            <a:p>
              <a:pPr algn="l"/>
              <a:r>
                <a:rPr lang="nl-NL" sz="900" noProof="1" smtClean="0">
                  <a:solidFill>
                    <a:schemeClr val="tx1"/>
                  </a:solidFill>
                </a:rPr>
                <a:t>De tekstvakken van de dia’s hebben allen 9 niveaus.</a:t>
              </a:r>
            </a:p>
            <a:p>
              <a:pPr algn="l"/>
              <a:r>
                <a:rPr lang="nl-NL" sz="900" noProof="1" smtClean="0">
                  <a:solidFill>
                    <a:schemeClr val="tx1"/>
                  </a:solidFill>
                </a:rPr>
                <a:t>Eerste, tweede en derde niveau hebben</a:t>
              </a:r>
              <a:r>
                <a:rPr lang="nl-NL" sz="900" baseline="0" noProof="1" smtClean="0">
                  <a:solidFill>
                    <a:schemeClr val="tx1"/>
                  </a:solidFill>
                </a:rPr>
                <a:t> een opsomming. Het vierde niveau is bold en geschikt voor een kopje.</a:t>
              </a:r>
            </a:p>
            <a:p>
              <a:pPr algn="l"/>
              <a:r>
                <a:rPr lang="nl-NL" sz="900" baseline="0" noProof="1" smtClean="0">
                  <a:solidFill>
                    <a:schemeClr val="tx1"/>
                  </a:solidFill>
                </a:rPr>
                <a:t>Het vijfde niveau is voor de basistekst. Zowel niveau  vier als vijf lijnen automatisch uit aan de linkerkantlijn.</a:t>
              </a:r>
            </a:p>
            <a:p>
              <a:pPr algn="l"/>
              <a:r>
                <a:rPr lang="nl-NL" sz="900" baseline="0" noProof="1" smtClean="0">
                  <a:solidFill>
                    <a:schemeClr val="tx1"/>
                  </a:solidFill>
                </a:rPr>
                <a:t>Het zesde, zevende en achtste niveau lijnen uit onder resp. eerste, tweede en derde opsomming.</a:t>
              </a:r>
            </a:p>
            <a:p>
              <a:pPr algn="l"/>
              <a:r>
                <a:rPr lang="nl-NL" sz="900" baseline="0" noProof="1" smtClean="0">
                  <a:solidFill>
                    <a:schemeClr val="tx1"/>
                  </a:solidFill>
                </a:rPr>
                <a:t>Het negende niveau is een kleiner lettertype dat uitlijnt aan de linkermarge. Deze is geschikt voor bijvoorbeeld een bijschrift.</a:t>
              </a:r>
            </a:p>
            <a:p>
              <a:pPr algn="l"/>
              <a:endParaRPr lang="nl-NL" sz="900" baseline="0" noProof="1" smtClean="0">
                <a:solidFill>
                  <a:schemeClr val="tx1"/>
                </a:solidFill>
              </a:endParaRPr>
            </a:p>
            <a:p>
              <a:pPr algn="l"/>
              <a:r>
                <a:rPr lang="nl-NL" sz="900" b="1" baseline="0" noProof="1" smtClean="0">
                  <a:solidFill>
                    <a:schemeClr val="tx1"/>
                  </a:solidFill>
                </a:rPr>
                <a:t>Let op:</a:t>
              </a:r>
              <a:r>
                <a:rPr lang="nl-NL" sz="900" b="0" baseline="0" noProof="1" smtClean="0">
                  <a:solidFill>
                    <a:schemeClr val="tx1"/>
                  </a:solidFill>
                </a:rPr>
                <a:t>  Let op: wissel van stijl met de knoppen              voor lijstniveau verhogen of verlagen, of in MS Office met verkorte toetscombinatie Alt+Shift+← of Alt+Shift+→</a:t>
              </a:r>
            </a:p>
            <a:p>
              <a:pPr algn="l"/>
              <a:endParaRPr lang="nl-NL" sz="900" b="0" baseline="0" noProof="1" smtClean="0">
                <a:solidFill>
                  <a:schemeClr val="tx1"/>
                </a:solidFill>
              </a:endParaRPr>
            </a:p>
            <a:p>
              <a:pPr algn="l"/>
              <a:endParaRPr lang="nl-NL" sz="900" b="0" baseline="0" noProof="1" smtClean="0">
                <a:solidFill>
                  <a:schemeClr val="tx1"/>
                </a:solidFill>
              </a:endParaRPr>
            </a:p>
            <a:p>
              <a:pPr algn="l"/>
              <a:r>
                <a:rPr lang="nl-NL" sz="900" b="0" baseline="0" noProof="1" smtClean="0">
                  <a:solidFill>
                    <a:schemeClr val="tx1"/>
                  </a:solidFill>
                </a:rPr>
                <a:t>Gebruik dus niet de standaard opsomming- knoppen van MS Office om de stijl te veranderen!</a:t>
              </a:r>
              <a:endParaRPr lang="nl-NL" sz="900" b="1" noProof="1">
                <a:solidFill>
                  <a:schemeClr val="tx1"/>
                </a:solidFill>
              </a:endParaRPr>
            </a:p>
          </p:txBody>
        </p:sp>
        <p:pic>
          <p:nvPicPr>
            <p:cNvPr id="17" name="Afbeelding 16" descr="knoppen inspringen.png"/>
            <p:cNvPicPr>
              <a:picLocks noSelect="1" noChangeAspect="1"/>
            </p:cNvPicPr>
            <p:nvPr userDrawn="1"/>
          </p:nvPicPr>
          <p:blipFill>
            <a:blip r:embed="rId14"/>
            <a:stretch>
              <a:fillRect/>
            </a:stretch>
          </p:blipFill>
          <p:spPr>
            <a:xfrm>
              <a:off x="9664584" y="5669775"/>
              <a:ext cx="419100" cy="228600"/>
            </a:xfrm>
            <a:prstGeom prst="rect">
              <a:avLst/>
            </a:prstGeom>
          </p:spPr>
        </p:pic>
        <p:grpSp>
          <p:nvGrpSpPr>
            <p:cNvPr id="19" name="Groep 18"/>
            <p:cNvGrpSpPr>
              <a:grpSpLocks noSelect="1"/>
            </p:cNvGrpSpPr>
            <p:nvPr userDrawn="1"/>
          </p:nvGrpSpPr>
          <p:grpSpPr>
            <a:xfrm>
              <a:off x="9632100" y="6521279"/>
              <a:ext cx="752580" cy="285790"/>
              <a:chOff x="9670200" y="6559379"/>
              <a:chExt cx="752580" cy="285790"/>
            </a:xfrm>
          </p:grpSpPr>
          <p:pic>
            <p:nvPicPr>
              <p:cNvPr id="18" name="Afbeelding 17" descr="knoppen ms office niet gebruiken.png"/>
              <p:cNvPicPr>
                <a:picLocks noSelect="1" noChangeAspect="1"/>
              </p:cNvPicPr>
              <p:nvPr userDrawn="1"/>
            </p:nvPicPr>
            <p:blipFill>
              <a:blip r:embed="rId15"/>
              <a:stretch>
                <a:fillRect/>
              </a:stretch>
            </p:blipFill>
            <p:spPr>
              <a:xfrm>
                <a:off x="9670200" y="6559379"/>
                <a:ext cx="752580" cy="285790"/>
              </a:xfrm>
              <a:prstGeom prst="rect">
                <a:avLst/>
              </a:prstGeom>
            </p:spPr>
          </p:pic>
          <p:cxnSp>
            <p:nvCxnSpPr>
              <p:cNvPr id="22" name="Rechte verbindingslijn 21"/>
              <p:cNvCxnSpPr/>
              <p:nvPr userDrawn="1"/>
            </p:nvCxnSpPr>
            <p:spPr>
              <a:xfrm flipH="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userDrawn="1"/>
            </p:nvCxnSpPr>
            <p:spPr>
              <a:xfrm flipH="1" flipV="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Tree>
  </p:cSld>
  <p:clrMap bg1="lt1" tx1="dk1" bg2="lt2" tx2="dk2" accent1="accent1" accent2="accent2" accent3="accent3" accent4="accent4" accent5="accent5" accent6="accent6" hlink="hlink" folHlink="folHlink"/>
  <p:sldLayoutIdLst>
    <p:sldLayoutId id="2147483727" r:id="rId1"/>
    <p:sldLayoutId id="2147483719" r:id="rId2"/>
    <p:sldLayoutId id="2147483718" r:id="rId3"/>
    <p:sldLayoutId id="2147483728" r:id="rId4"/>
    <p:sldLayoutId id="2147483725" r:id="rId5"/>
    <p:sldLayoutId id="2147483730" r:id="rId6"/>
    <p:sldLayoutId id="2147483732" r:id="rId7"/>
    <p:sldLayoutId id="2147483720" r:id="rId8"/>
    <p:sldLayoutId id="2147483735" r:id="rId9"/>
    <p:sldLayoutId id="2147483722" r:id="rId10"/>
    <p:sldLayoutId id="2147483723" r:id="rId11"/>
    <p:sldLayoutId id="2147483736" r:id="rId12"/>
  </p:sldLayoutIdLst>
  <p:hf hdr="0"/>
  <p:txStyles>
    <p:titleStyle>
      <a:lvl1pPr algn="l" defTabSz="914400" rtl="0" eaLnBrk="1" latinLnBrk="0" hangingPunct="1">
        <a:spcBef>
          <a:spcPct val="0"/>
        </a:spcBef>
        <a:buNone/>
        <a:defRPr sz="3500" b="1" kern="1200">
          <a:solidFill>
            <a:schemeClr val="accent1"/>
          </a:solidFill>
          <a:latin typeface="+mj-lt"/>
          <a:ea typeface="+mj-ea"/>
          <a:cs typeface="+mj-cs"/>
        </a:defRPr>
      </a:lvl1pPr>
    </p:titleStyle>
    <p:bodyStyle>
      <a:lvl1pPr marL="216000" indent="-216000" algn="l" defTabSz="914400" rtl="0" eaLnBrk="1" latinLnBrk="0" hangingPunct="1">
        <a:spcBef>
          <a:spcPts val="0"/>
        </a:spcBef>
        <a:buClr>
          <a:schemeClr val="accent1"/>
        </a:buClr>
        <a:buSzPct val="65000"/>
        <a:buFont typeface="Wingdings" pitchFamily="2" charset="2"/>
        <a:buChar char=""/>
        <a:defRPr sz="22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2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8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2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2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2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2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8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uasnews.com/2017/08/yolo-open-source-real-time-image-recogni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UB-Mannheim/tesseract/wik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gi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gineering.musefind.com/we-compared-the-3-best-image-analysis-apis-here-s-what-we-learned-2d54cff5ae6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ensorflow.org/tutorials/image_retraining" TargetMode="Externa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nl-NL" dirty="0" smtClean="0"/>
              <a:t>Beeldherkenning afval</a:t>
            </a:r>
            <a:endParaRPr lang="nl-NL" dirty="0"/>
          </a:p>
        </p:txBody>
      </p:sp>
      <p:sp>
        <p:nvSpPr>
          <p:cNvPr id="6" name="Ondertitel 5"/>
          <p:cNvSpPr>
            <a:spLocks noGrp="1"/>
          </p:cNvSpPr>
          <p:nvPr>
            <p:ph type="subTitle" idx="1"/>
          </p:nvPr>
        </p:nvSpPr>
        <p:spPr/>
        <p:txBody>
          <a:bodyPr/>
          <a:lstStyle/>
          <a:p>
            <a:endParaRPr lang="nl-NL" sz="2000" dirty="0"/>
          </a:p>
        </p:txBody>
      </p:sp>
      <p:sp>
        <p:nvSpPr>
          <p:cNvPr id="5" name="Tijdelijke aanduiding voor datum 4"/>
          <p:cNvSpPr>
            <a:spLocks noGrp="1" noRot="1" noMove="1" noResize="1" noEditPoints="1" noChangeShapeType="1"/>
          </p:cNvSpPr>
          <p:nvPr>
            <p:ph type="dt" sz="half" idx="10"/>
          </p:nvPr>
        </p:nvSpPr>
        <p:spPr/>
        <p:txBody>
          <a:bodyPr/>
          <a:lstStyle/>
          <a:p>
            <a:endParaRPr lang="nl-NL"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76673"/>
            <a:ext cx="7596000" cy="504056"/>
          </a:xfrm>
        </p:spPr>
        <p:txBody>
          <a:bodyPr/>
          <a:lstStyle/>
          <a:p>
            <a:r>
              <a:rPr lang="nl-NL" dirty="0" smtClean="0"/>
              <a:t>Resultaten</a:t>
            </a:r>
            <a:endParaRPr lang="nl-NL" dirty="0"/>
          </a:p>
        </p:txBody>
      </p:sp>
      <p:sp>
        <p:nvSpPr>
          <p:cNvPr id="3" name="Content Placeholder 2"/>
          <p:cNvSpPr>
            <a:spLocks noGrp="1"/>
          </p:cNvSpPr>
          <p:nvPr>
            <p:ph idx="1"/>
          </p:nvPr>
        </p:nvSpPr>
        <p:spPr>
          <a:xfrm>
            <a:off x="781563" y="1556793"/>
            <a:ext cx="7596000" cy="4597946"/>
          </a:xfrm>
        </p:spPr>
        <p:txBody>
          <a:bodyPr/>
          <a:lstStyle/>
          <a:p>
            <a:r>
              <a:rPr lang="nl-NL" dirty="0" smtClean="0"/>
              <a:t>Betere resultaten, maar verre van 50 %</a:t>
            </a:r>
            <a:endParaRPr lang="nl-NL" dirty="0"/>
          </a:p>
        </p:txBody>
      </p:sp>
      <p:pic>
        <p:nvPicPr>
          <p:cNvPr id="5" name="Picture 4"/>
          <p:cNvPicPr>
            <a:picLocks noChangeAspect="1"/>
          </p:cNvPicPr>
          <p:nvPr/>
        </p:nvPicPr>
        <p:blipFill>
          <a:blip r:embed="rId2"/>
          <a:stretch>
            <a:fillRect/>
          </a:stretch>
        </p:blipFill>
        <p:spPr>
          <a:xfrm>
            <a:off x="539552" y="2564904"/>
            <a:ext cx="7236296" cy="3049030"/>
          </a:xfrm>
          <a:prstGeom prst="rect">
            <a:avLst/>
          </a:prstGeom>
        </p:spPr>
      </p:pic>
    </p:spTree>
    <p:extLst>
      <p:ext uri="{BB962C8B-B14F-4D97-AF65-F5344CB8AC3E}">
        <p14:creationId xmlns:p14="http://schemas.microsoft.com/office/powerpoint/2010/main" val="365596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04665"/>
            <a:ext cx="7596000" cy="792088"/>
          </a:xfrm>
        </p:spPr>
        <p:txBody>
          <a:bodyPr/>
          <a:lstStyle/>
          <a:p>
            <a:r>
              <a:rPr lang="nl-NL" dirty="0" smtClean="0"/>
              <a:t>Verklaring resultaten:</a:t>
            </a:r>
            <a:endParaRPr lang="nl-NL" dirty="0"/>
          </a:p>
        </p:txBody>
      </p:sp>
      <p:sp>
        <p:nvSpPr>
          <p:cNvPr id="3" name="Content Placeholder 2"/>
          <p:cNvSpPr>
            <a:spLocks noGrp="1"/>
          </p:cNvSpPr>
          <p:nvPr>
            <p:ph idx="1"/>
          </p:nvPr>
        </p:nvSpPr>
        <p:spPr>
          <a:xfrm>
            <a:off x="781563" y="1628801"/>
            <a:ext cx="7596000" cy="4525938"/>
          </a:xfrm>
        </p:spPr>
        <p:txBody>
          <a:bodyPr/>
          <a:lstStyle/>
          <a:p>
            <a:r>
              <a:rPr lang="nl-NL" dirty="0" smtClean="0"/>
              <a:t>Zowat alle foto’s bevatten een container</a:t>
            </a:r>
          </a:p>
          <a:p>
            <a:r>
              <a:rPr lang="nl-NL" dirty="0" smtClean="0"/>
              <a:t>Wisselende kwaliteit foto’s</a:t>
            </a:r>
          </a:p>
          <a:p>
            <a:r>
              <a:rPr lang="nl-NL" dirty="0" smtClean="0"/>
              <a:t>Foto’s overdag en in de avond</a:t>
            </a:r>
          </a:p>
          <a:p>
            <a:r>
              <a:rPr lang="nl-NL" dirty="0" smtClean="0"/>
              <a:t>Eenduidigheid objecten (uitgevouwen versus opgevouwen kartonnen doos, ijzer in verschillende vormen)</a:t>
            </a:r>
          </a:p>
          <a:p>
            <a:endParaRPr lang="nl-NL" dirty="0"/>
          </a:p>
          <a:p>
            <a:pPr marL="0" indent="0">
              <a:buNone/>
            </a:pPr>
            <a:endParaRPr lang="nl-NL" dirty="0" smtClean="0"/>
          </a:p>
          <a:p>
            <a:endParaRPr lang="nl-NL" dirty="0"/>
          </a:p>
        </p:txBody>
      </p:sp>
    </p:spTree>
    <p:extLst>
      <p:ext uri="{BB962C8B-B14F-4D97-AF65-F5344CB8AC3E}">
        <p14:creationId xmlns:p14="http://schemas.microsoft.com/office/powerpoint/2010/main" val="134802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76673"/>
            <a:ext cx="7596000" cy="720080"/>
          </a:xfrm>
        </p:spPr>
        <p:txBody>
          <a:bodyPr/>
          <a:lstStyle/>
          <a:p>
            <a:r>
              <a:rPr lang="nl-NL" dirty="0" smtClean="0"/>
              <a:t>Verbeteropties</a:t>
            </a:r>
            <a:endParaRPr lang="nl-NL" dirty="0"/>
          </a:p>
        </p:txBody>
      </p:sp>
      <p:sp>
        <p:nvSpPr>
          <p:cNvPr id="3" name="Content Placeholder 2"/>
          <p:cNvSpPr>
            <a:spLocks noGrp="1"/>
          </p:cNvSpPr>
          <p:nvPr>
            <p:ph idx="1"/>
          </p:nvPr>
        </p:nvSpPr>
        <p:spPr>
          <a:xfrm>
            <a:off x="781563" y="1412777"/>
            <a:ext cx="7596000" cy="4741962"/>
          </a:xfrm>
        </p:spPr>
        <p:txBody>
          <a:bodyPr/>
          <a:lstStyle/>
          <a:p>
            <a:r>
              <a:rPr lang="nl-NL" dirty="0" smtClean="0"/>
              <a:t>Object </a:t>
            </a:r>
            <a:r>
              <a:rPr lang="nl-NL" dirty="0" err="1" smtClean="0"/>
              <a:t>recognition</a:t>
            </a:r>
            <a:r>
              <a:rPr lang="nl-NL" dirty="0" smtClean="0"/>
              <a:t> door middel van </a:t>
            </a:r>
            <a:r>
              <a:rPr lang="nl-NL" dirty="0" err="1" smtClean="0"/>
              <a:t>bounding</a:t>
            </a:r>
            <a:r>
              <a:rPr lang="nl-NL" dirty="0" smtClean="0"/>
              <a:t> </a:t>
            </a:r>
            <a:r>
              <a:rPr lang="nl-NL" dirty="0" err="1" smtClean="0"/>
              <a:t>boxes</a:t>
            </a:r>
            <a:r>
              <a:rPr lang="nl-NL" dirty="0" smtClean="0"/>
              <a:t> (labelen, project verkeersborden)</a:t>
            </a:r>
          </a:p>
          <a:p>
            <a:r>
              <a:rPr lang="nl-NL" dirty="0" err="1" smtClean="0"/>
              <a:t>GPU’s</a:t>
            </a:r>
            <a:endParaRPr lang="nl-NL" dirty="0" smtClean="0"/>
          </a:p>
          <a:p>
            <a:endParaRPr lang="nl-NL" dirty="0"/>
          </a:p>
          <a:p>
            <a:pPr marL="0" indent="0">
              <a:buNone/>
            </a:pPr>
            <a:r>
              <a:rPr lang="nl-NL" dirty="0" smtClean="0"/>
              <a:t>YOLO : </a:t>
            </a:r>
            <a:r>
              <a:rPr lang="nl-NL" dirty="0" err="1" smtClean="0"/>
              <a:t>You</a:t>
            </a:r>
            <a:r>
              <a:rPr lang="nl-NL" dirty="0" smtClean="0"/>
              <a:t> </a:t>
            </a:r>
            <a:r>
              <a:rPr lang="nl-NL" dirty="0" err="1" smtClean="0"/>
              <a:t>Only</a:t>
            </a:r>
            <a:r>
              <a:rPr lang="nl-NL" dirty="0" smtClean="0"/>
              <a:t> Look </a:t>
            </a:r>
            <a:r>
              <a:rPr lang="nl-NL" dirty="0" err="1" smtClean="0"/>
              <a:t>Once</a:t>
            </a:r>
            <a:endParaRPr lang="nl-NL" dirty="0" smtClean="0"/>
          </a:p>
          <a:p>
            <a:pPr marL="0" indent="0">
              <a:buNone/>
            </a:pPr>
            <a:r>
              <a:rPr lang="nl-NL" u="sng" dirty="0" smtClean="0">
                <a:hlinkClick r:id="rId2"/>
              </a:rPr>
              <a:t>https</a:t>
            </a:r>
            <a:r>
              <a:rPr lang="nl-NL" u="sng" dirty="0">
                <a:hlinkClick r:id="rId2"/>
              </a:rPr>
              <a:t>://www.suasnews.com/2017/08/yolo-open-source-real-time-image-recognition</a:t>
            </a:r>
            <a:r>
              <a:rPr lang="nl-NL" u="sng" dirty="0" smtClean="0">
                <a:hlinkClick r:id="rId2"/>
              </a:rPr>
              <a:t>/</a:t>
            </a:r>
            <a:endParaRPr lang="nl-NL" u="sng" dirty="0" smtClean="0"/>
          </a:p>
          <a:p>
            <a:pPr marL="0" indent="0">
              <a:buNone/>
            </a:pPr>
            <a:endParaRPr lang="nl-NL" u="sng" dirty="0" smtClean="0"/>
          </a:p>
          <a:p>
            <a:pPr marL="0" indent="0">
              <a:buNone/>
            </a:pPr>
            <a:r>
              <a:rPr lang="en-US" dirty="0" err="1"/>
              <a:t>Darknet</a:t>
            </a:r>
            <a:r>
              <a:rPr lang="en-US" dirty="0"/>
              <a:t>: Open Source Neural Networks in C</a:t>
            </a:r>
          </a:p>
          <a:p>
            <a:pPr marL="0" indent="0">
              <a:buNone/>
            </a:pPr>
            <a:r>
              <a:rPr lang="nl-NL" dirty="0" smtClean="0"/>
              <a:t>https</a:t>
            </a:r>
            <a:r>
              <a:rPr lang="nl-NL" dirty="0"/>
              <a:t>://pjreddie.com/darknet/install/</a:t>
            </a:r>
          </a:p>
          <a:p>
            <a:pPr marL="0" indent="0">
              <a:buNone/>
            </a:pPr>
            <a:endParaRPr lang="nl-NL" dirty="0"/>
          </a:p>
        </p:txBody>
      </p:sp>
    </p:spTree>
    <p:extLst>
      <p:ext uri="{BB962C8B-B14F-4D97-AF65-F5344CB8AC3E}">
        <p14:creationId xmlns:p14="http://schemas.microsoft.com/office/powerpoint/2010/main" val="66942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620689"/>
            <a:ext cx="7596000" cy="648072"/>
          </a:xfrm>
        </p:spPr>
        <p:txBody>
          <a:bodyPr/>
          <a:lstStyle/>
          <a:p>
            <a:r>
              <a:rPr lang="nl-NL" dirty="0" smtClean="0"/>
              <a:t>Tekstherkenning: open source</a:t>
            </a:r>
            <a:endParaRPr lang="nl-NL" dirty="0"/>
          </a:p>
        </p:txBody>
      </p:sp>
      <p:sp>
        <p:nvSpPr>
          <p:cNvPr id="3" name="Content Placeholder 2"/>
          <p:cNvSpPr>
            <a:spLocks noGrp="1"/>
          </p:cNvSpPr>
          <p:nvPr>
            <p:ph idx="1"/>
          </p:nvPr>
        </p:nvSpPr>
        <p:spPr>
          <a:xfrm>
            <a:off x="781563" y="1484785"/>
            <a:ext cx="7596000" cy="4669954"/>
          </a:xfrm>
        </p:spPr>
        <p:txBody>
          <a:bodyPr/>
          <a:lstStyle/>
          <a:p>
            <a:pPr marL="0" indent="0">
              <a:buNone/>
            </a:pPr>
            <a:r>
              <a:rPr lang="nl-NL" dirty="0" err="1" smtClean="0"/>
              <a:t>Tesseract</a:t>
            </a:r>
            <a:endParaRPr lang="nl-NL" dirty="0" smtClean="0"/>
          </a:p>
          <a:p>
            <a:pPr marL="0" indent="0">
              <a:buNone/>
            </a:pPr>
            <a:r>
              <a:rPr lang="nl-NL" dirty="0">
                <a:hlinkClick r:id="rId2"/>
              </a:rPr>
              <a:t>https://</a:t>
            </a:r>
            <a:r>
              <a:rPr lang="nl-NL" dirty="0" smtClean="0">
                <a:hlinkClick r:id="rId2"/>
              </a:rPr>
              <a:t>github.com/UB-Mannheim/tesseract/wiki</a:t>
            </a:r>
            <a:endParaRPr lang="nl-NL" dirty="0" smtClean="0"/>
          </a:p>
          <a:p>
            <a:pPr marL="0" indent="0">
              <a:buNone/>
            </a:pPr>
            <a:endParaRPr lang="nl-NL" dirty="0"/>
          </a:p>
          <a:p>
            <a:pPr marL="0" indent="0">
              <a:buNone/>
            </a:pPr>
            <a:r>
              <a:rPr lang="nl-NL" dirty="0" smtClean="0"/>
              <a:t>Lijkt gericht op tekst uit documenten</a:t>
            </a:r>
            <a:endParaRPr lang="nl-NL" dirty="0"/>
          </a:p>
        </p:txBody>
      </p:sp>
    </p:spTree>
    <p:extLst>
      <p:ext uri="{BB962C8B-B14F-4D97-AF65-F5344CB8AC3E}">
        <p14:creationId xmlns:p14="http://schemas.microsoft.com/office/powerpoint/2010/main" val="49731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548681"/>
            <a:ext cx="7596000" cy="720080"/>
          </a:xfrm>
        </p:spPr>
        <p:txBody>
          <a:bodyPr/>
          <a:lstStyle/>
          <a:p>
            <a:r>
              <a:rPr lang="nl-NL" dirty="0" smtClean="0"/>
              <a:t>Tekstherkenning Google</a:t>
            </a:r>
            <a:endParaRPr lang="nl-NL" dirty="0"/>
          </a:p>
        </p:txBody>
      </p:sp>
      <p:sp>
        <p:nvSpPr>
          <p:cNvPr id="3" name="Content Placeholder 2"/>
          <p:cNvSpPr>
            <a:spLocks noGrp="1"/>
          </p:cNvSpPr>
          <p:nvPr>
            <p:ph idx="1"/>
          </p:nvPr>
        </p:nvSpPr>
        <p:spPr>
          <a:xfrm>
            <a:off x="781563" y="1268761"/>
            <a:ext cx="7596000" cy="4885977"/>
          </a:xfrm>
        </p:spPr>
        <p:txBody>
          <a:bodyPr/>
          <a:lstStyle/>
          <a:p>
            <a:pPr marL="0" indent="0">
              <a:buNone/>
            </a:pPr>
            <a:r>
              <a:rPr lang="nl-NL" dirty="0" smtClean="0"/>
              <a:t>Google </a:t>
            </a:r>
            <a:r>
              <a:rPr lang="nl-NL" dirty="0" err="1" smtClean="0"/>
              <a:t>vision</a:t>
            </a:r>
            <a:r>
              <a:rPr lang="nl-NL" dirty="0" smtClean="0"/>
              <a:t> tekstherkenning op de als karton </a:t>
            </a:r>
            <a:r>
              <a:rPr lang="nl-NL" dirty="0"/>
              <a:t>gelabelde </a:t>
            </a:r>
            <a:r>
              <a:rPr lang="nl-NL" dirty="0" smtClean="0"/>
              <a:t>plaatjes: </a:t>
            </a:r>
            <a:r>
              <a:rPr lang="nl-NL" dirty="0"/>
              <a:t>https://cloud.google.com/vision</a:t>
            </a:r>
            <a:r>
              <a:rPr lang="nl-NL" dirty="0" smtClean="0"/>
              <a:t>/</a:t>
            </a:r>
          </a:p>
          <a:p>
            <a:pPr marL="0" indent="0">
              <a:buNone/>
            </a:pPr>
            <a:endParaRPr lang="nl-NL" dirty="0" smtClean="0"/>
          </a:p>
        </p:txBody>
      </p:sp>
      <p:pic>
        <p:nvPicPr>
          <p:cNvPr id="5"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825662" cy="406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044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04665"/>
            <a:ext cx="7596000" cy="720080"/>
          </a:xfrm>
        </p:spPr>
        <p:txBody>
          <a:bodyPr/>
          <a:lstStyle/>
          <a:p>
            <a:r>
              <a:rPr lang="nl-NL" dirty="0" smtClean="0"/>
              <a:t>Tekstherkenning OCR: resultaten</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602434"/>
              </p:ext>
            </p:extLst>
          </p:nvPr>
        </p:nvGraphicFramePr>
        <p:xfrm>
          <a:off x="581546" y="4078079"/>
          <a:ext cx="7596188" cy="1483360"/>
        </p:xfrm>
        <a:graphic>
          <a:graphicData uri="http://schemas.openxmlformats.org/drawingml/2006/table">
            <a:tbl>
              <a:tblPr firstRow="1" bandRow="1">
                <a:tableStyleId>{5C22544A-7EE6-4342-B048-85BDC9FD1C3A}</a:tableStyleId>
              </a:tblPr>
              <a:tblGrid>
                <a:gridCol w="3798094"/>
                <a:gridCol w="3798094"/>
              </a:tblGrid>
              <a:tr h="370840">
                <a:tc>
                  <a:txBody>
                    <a:bodyPr/>
                    <a:lstStyle/>
                    <a:p>
                      <a:pPr algn="l" fontAlgn="b"/>
                      <a:r>
                        <a:rPr lang="nl-NL" sz="1400" u="none" strike="noStrike" dirty="0" smtClean="0">
                          <a:effectLst/>
                        </a:rPr>
                        <a:t>merk</a:t>
                      </a:r>
                      <a:endParaRPr lang="nl-NL"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nl-NL" sz="1400" u="none" strike="noStrike" dirty="0" err="1">
                          <a:effectLst/>
                        </a:rPr>
                        <a:t>Count</a:t>
                      </a:r>
                      <a:r>
                        <a:rPr lang="nl-NL" sz="1400" u="none" strike="noStrike" dirty="0">
                          <a:effectLst/>
                        </a:rPr>
                        <a:t> of merk uit tekstherkenning</a:t>
                      </a:r>
                      <a:endParaRPr lang="nl-NL" sz="1400" b="1" i="0" u="none" strike="noStrike" dirty="0">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dirty="0">
                          <a:effectLst/>
                        </a:rPr>
                        <a:t>bol.com</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a:effectLst/>
                        </a:rPr>
                        <a:t>coolblue</a:t>
                      </a:r>
                      <a:endParaRPr lang="nl-NL"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7</a:t>
                      </a:r>
                      <a:endParaRPr lang="nl-NL" sz="1400" b="0" i="0" u="none" strike="noStrike" dirty="0">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dirty="0" smtClean="0">
                          <a:effectLst/>
                        </a:rPr>
                        <a:t>De Bijenkorf</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5" name="TextBox 4"/>
          <p:cNvSpPr txBox="1"/>
          <p:nvPr/>
        </p:nvSpPr>
        <p:spPr>
          <a:xfrm>
            <a:off x="899592" y="5870972"/>
            <a:ext cx="7478379" cy="553998"/>
          </a:xfrm>
          <a:prstGeom prst="rect">
            <a:avLst/>
          </a:prstGeom>
          <a:noFill/>
        </p:spPr>
        <p:txBody>
          <a:bodyPr wrap="square" lIns="0" tIns="0" rIns="0" bIns="0" rtlCol="0">
            <a:spAutoFit/>
          </a:bodyPr>
          <a:lstStyle/>
          <a:p>
            <a:r>
              <a:rPr lang="nl-NL" dirty="0" smtClean="0"/>
              <a:t>Op basis van google automatische tekstherkenning vallen er geen grote vervuilers aan te wijzen.</a:t>
            </a:r>
            <a:endParaRPr lang="nl-NL" b="1" dirty="0"/>
          </a:p>
        </p:txBody>
      </p:sp>
      <p:graphicFrame>
        <p:nvGraphicFramePr>
          <p:cNvPr id="8" name="Table 7"/>
          <p:cNvGraphicFramePr>
            <a:graphicFrameLocks noGrp="1"/>
          </p:cNvGraphicFramePr>
          <p:nvPr>
            <p:extLst>
              <p:ext uri="{D42A27DB-BD31-4B8C-83A1-F6EECF244321}">
                <p14:modId xmlns:p14="http://schemas.microsoft.com/office/powerpoint/2010/main" val="2624434043"/>
              </p:ext>
            </p:extLst>
          </p:nvPr>
        </p:nvGraphicFramePr>
        <p:xfrm>
          <a:off x="1331640" y="1109166"/>
          <a:ext cx="6096000" cy="26593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fontAlgn="b"/>
                      <a:r>
                        <a:rPr lang="nl-NL" sz="1400" u="none" strike="noStrike" dirty="0">
                          <a:effectLst/>
                        </a:rPr>
                        <a:t>eenheid</a:t>
                      </a:r>
                      <a:endParaRPr lang="nl-NL"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aantal</a:t>
                      </a:r>
                      <a:endParaRPr lang="nl-NL"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a:effectLst/>
                        </a:rPr>
                        <a:t>percentage</a:t>
                      </a:r>
                      <a:endParaRPr lang="nl-NL" sz="1400" b="1" i="0" u="none" strike="noStrike">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dirty="0">
                          <a:effectLst/>
                        </a:rPr>
                        <a:t>metingen</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a:effectLst/>
                        </a:rPr>
                        <a:t>60.019</a:t>
                      </a:r>
                      <a:endParaRPr lang="nl-NL"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 </a:t>
                      </a:r>
                      <a:endParaRPr lang="nl-NL" sz="1400" b="0" i="0" u="none" strike="noStrike" dirty="0">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dirty="0">
                          <a:effectLst/>
                        </a:rPr>
                        <a:t>met afvaltype</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52.718</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a:effectLst/>
                        </a:rPr>
                        <a:t>87,8%</a:t>
                      </a:r>
                      <a:endParaRPr lang="nl-NL" sz="1400" b="0" i="0" u="none" strike="noStrike">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a:effectLst/>
                        </a:rPr>
                        <a:t>karton</a:t>
                      </a:r>
                      <a:endParaRPr lang="nl-NL"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4.762</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a:effectLst/>
                        </a:rPr>
                        <a:t>9,0%</a:t>
                      </a:r>
                      <a:endParaRPr lang="nl-NL" sz="1400" b="0" i="0" u="none" strike="noStrike">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a:effectLst/>
                        </a:rPr>
                        <a:t>zonder foto</a:t>
                      </a:r>
                      <a:endParaRPr lang="nl-NL"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223</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a:effectLst/>
                        </a:rPr>
                        <a:t>min</a:t>
                      </a:r>
                      <a:endParaRPr lang="nl-NL" sz="1400" b="0" i="0" u="none" strike="noStrike">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a:effectLst/>
                        </a:rPr>
                        <a:t>karton met foto</a:t>
                      </a:r>
                      <a:endParaRPr lang="nl-NL"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4.539</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 </a:t>
                      </a:r>
                      <a:endParaRPr lang="nl-NL" sz="1400" b="0" i="0" u="none" strike="noStrike" dirty="0">
                        <a:solidFill>
                          <a:srgbClr val="000000"/>
                        </a:solidFill>
                        <a:effectLst/>
                        <a:latin typeface="Calibri" panose="020F0502020204030204" pitchFamily="34" charset="0"/>
                      </a:endParaRPr>
                    </a:p>
                  </a:txBody>
                  <a:tcPr marL="7620" marR="7620" marT="7620" marB="0" anchor="b"/>
                </a:tc>
              </a:tr>
              <a:tr h="370840">
                <a:tc>
                  <a:txBody>
                    <a:bodyPr/>
                    <a:lstStyle/>
                    <a:p>
                      <a:pPr algn="l" fontAlgn="b"/>
                      <a:r>
                        <a:rPr lang="nl-NL" sz="1400" u="none" strike="noStrike" dirty="0">
                          <a:effectLst/>
                        </a:rPr>
                        <a:t>tekst herkend </a:t>
                      </a:r>
                      <a:r>
                        <a:rPr lang="nl-NL" sz="1400" u="none" strike="noStrike" dirty="0" err="1">
                          <a:effectLst/>
                        </a:rPr>
                        <a:t>mbh</a:t>
                      </a:r>
                      <a:r>
                        <a:rPr lang="nl-NL" sz="1400" u="none" strike="noStrike" dirty="0">
                          <a:effectLst/>
                        </a:rPr>
                        <a:t> google </a:t>
                      </a:r>
                      <a:r>
                        <a:rPr lang="nl-NL" sz="1400" u="none" strike="noStrike" dirty="0" err="1">
                          <a:effectLst/>
                        </a:rPr>
                        <a:t>vision</a:t>
                      </a:r>
                      <a:r>
                        <a:rPr lang="nl-NL" sz="1400" u="none" strike="noStrike" dirty="0">
                          <a:effectLst/>
                        </a:rPr>
                        <a:t> (van 4100 </a:t>
                      </a:r>
                      <a:r>
                        <a:rPr lang="nl-NL" sz="1400" u="none" strike="noStrike" dirty="0" err="1">
                          <a:effectLst/>
                        </a:rPr>
                        <a:t>fotos</a:t>
                      </a:r>
                      <a:r>
                        <a:rPr lang="nl-NL" sz="1400" u="none" strike="noStrike" dirty="0">
                          <a:effectLst/>
                        </a:rPr>
                        <a:t>)</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985</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u="none" strike="noStrike" dirty="0">
                          <a:effectLst/>
                        </a:rPr>
                        <a:t>24,0%</a:t>
                      </a:r>
                      <a:endParaRPr lang="nl-NL" sz="14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457402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332657"/>
            <a:ext cx="7596000" cy="720080"/>
          </a:xfrm>
        </p:spPr>
        <p:txBody>
          <a:bodyPr/>
          <a:lstStyle/>
          <a:p>
            <a:r>
              <a:rPr lang="nl-NL" dirty="0" smtClean="0"/>
              <a:t>Tekstherkenning visueel</a:t>
            </a:r>
            <a:endParaRPr lang="nl-NL" dirty="0"/>
          </a:p>
        </p:txBody>
      </p:sp>
      <p:sp>
        <p:nvSpPr>
          <p:cNvPr id="3" name="Content Placeholder 2"/>
          <p:cNvSpPr>
            <a:spLocks noGrp="1"/>
          </p:cNvSpPr>
          <p:nvPr>
            <p:ph idx="1"/>
          </p:nvPr>
        </p:nvSpPr>
        <p:spPr>
          <a:xfrm>
            <a:off x="781563" y="1052737"/>
            <a:ext cx="7596000" cy="5102001"/>
          </a:xfrm>
        </p:spPr>
        <p:txBody>
          <a:bodyPr/>
          <a:lstStyle/>
          <a:p>
            <a:pPr marL="0" indent="0">
              <a:buNone/>
            </a:pPr>
            <a:r>
              <a:rPr lang="nl-NL" dirty="0" smtClean="0"/>
              <a:t>Zijn er grote vervuilers?</a:t>
            </a:r>
          </a:p>
          <a:p>
            <a:pPr marL="0" indent="0">
              <a:buNone/>
            </a:pPr>
            <a:r>
              <a:rPr lang="nl-NL" dirty="0" smtClean="0"/>
              <a:t> </a:t>
            </a:r>
            <a:r>
              <a:rPr lang="nl-NL" dirty="0"/>
              <a:t>V</a:t>
            </a:r>
            <a:r>
              <a:rPr lang="nl-NL" dirty="0" smtClean="0"/>
              <a:t>isuele steekproef 250 foto’s, resultaten:</a:t>
            </a:r>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r>
              <a:rPr lang="nl-NL" dirty="0" smtClean="0"/>
              <a:t>Aangezien er in 93,2 % van de karton </a:t>
            </a:r>
            <a:r>
              <a:rPr lang="nl-NL" dirty="0" err="1" smtClean="0"/>
              <a:t>bijplaatsingen</a:t>
            </a:r>
            <a:r>
              <a:rPr lang="nl-NL" dirty="0" smtClean="0"/>
              <a:t> geen duidelijk merk te onderscheiden is lijkt het niet mogelijk om grote kartonvervuilers aan te wijzen.</a:t>
            </a:r>
          </a:p>
          <a:p>
            <a:pPr marL="0" indent="0">
              <a:buNone/>
            </a:pPr>
            <a:endParaRPr lang="nl-NL" dirty="0"/>
          </a:p>
          <a:p>
            <a:pPr marL="0" indent="0">
              <a:buNone/>
            </a:pPr>
            <a:r>
              <a:rPr lang="nl-NL" dirty="0" smtClean="0"/>
              <a:t>In 10,4 % van de gevallen betreft het</a:t>
            </a:r>
          </a:p>
          <a:p>
            <a:pPr marL="0" indent="0">
              <a:buNone/>
            </a:pPr>
            <a:r>
              <a:rPr lang="nl-NL" dirty="0" smtClean="0"/>
              <a:t> stevige fruitdozen (bananen</a:t>
            </a:r>
          </a:p>
          <a:p>
            <a:pPr marL="0" indent="0">
              <a:buNone/>
            </a:pPr>
            <a:r>
              <a:rPr lang="nl-NL" dirty="0" smtClean="0"/>
              <a:t>, aardappelen, meloenen, etc.)</a:t>
            </a:r>
          </a:p>
          <a:p>
            <a:pPr marL="0" indent="0">
              <a:buNone/>
            </a:pPr>
            <a:endParaRPr lang="nl-NL" dirty="0" smtClean="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smtClean="0"/>
          </a:p>
          <a:p>
            <a:pPr marL="0" indent="0">
              <a:buNone/>
            </a:pPr>
            <a:endParaRPr lang="nl-NL" dirty="0"/>
          </a:p>
          <a:p>
            <a:pPr marL="0" indent="0">
              <a:buNone/>
            </a:pP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2925612867"/>
              </p:ext>
            </p:extLst>
          </p:nvPr>
        </p:nvGraphicFramePr>
        <p:xfrm>
          <a:off x="1043608" y="1772817"/>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nl-NL" sz="1400" dirty="0" smtClean="0"/>
                        <a:t>Merk</a:t>
                      </a:r>
                    </a:p>
                  </a:txBody>
                  <a:tcPr/>
                </a:tc>
                <a:tc>
                  <a:txBody>
                    <a:bodyPr/>
                    <a:lstStyle/>
                    <a:p>
                      <a:pPr algn="ctr"/>
                      <a:r>
                        <a:rPr lang="nl-NL" sz="1400" dirty="0" smtClean="0"/>
                        <a:t>Aantal (van</a:t>
                      </a:r>
                      <a:r>
                        <a:rPr lang="nl-NL" sz="1400" baseline="0" dirty="0" smtClean="0"/>
                        <a:t> 250)</a:t>
                      </a:r>
                      <a:endParaRPr lang="nl-NL" sz="1400" dirty="0"/>
                    </a:p>
                  </a:txBody>
                  <a:tcPr/>
                </a:tc>
              </a:tr>
              <a:tr h="370840">
                <a:tc>
                  <a:txBody>
                    <a:bodyPr/>
                    <a:lstStyle/>
                    <a:p>
                      <a:pPr algn="l" fontAlgn="b"/>
                      <a:r>
                        <a:rPr lang="nl-NL" sz="1400" b="0" i="0" u="none" strike="noStrike" dirty="0">
                          <a:solidFill>
                            <a:srgbClr val="000000"/>
                          </a:solidFill>
                          <a:effectLst/>
                          <a:latin typeface="Calibri" panose="020F0502020204030204" pitchFamily="34" charset="0"/>
                        </a:rPr>
                        <a:t>bol.com</a:t>
                      </a:r>
                    </a:p>
                  </a:txBody>
                  <a:tcPr marL="7620" marR="7620" marT="7620" marB="0" anchor="b"/>
                </a:tc>
                <a:tc>
                  <a:txBody>
                    <a:bodyPr/>
                    <a:lstStyle/>
                    <a:p>
                      <a:pPr algn="ctr" fontAlgn="b"/>
                      <a:r>
                        <a:rPr lang="nl-NL" sz="1400" b="0" i="0" u="none" strike="noStrike" dirty="0">
                          <a:solidFill>
                            <a:srgbClr val="000000"/>
                          </a:solidFill>
                          <a:effectLst/>
                          <a:latin typeface="Calibri" panose="020F0502020204030204" pitchFamily="34" charset="0"/>
                        </a:rPr>
                        <a:t>4</a:t>
                      </a:r>
                    </a:p>
                  </a:txBody>
                  <a:tcPr marL="7620" marR="7620" marT="7620" marB="0" anchor="b"/>
                </a:tc>
              </a:tr>
              <a:tr h="370840">
                <a:tc>
                  <a:txBody>
                    <a:bodyPr/>
                    <a:lstStyle/>
                    <a:p>
                      <a:pPr algn="l" fontAlgn="b"/>
                      <a:r>
                        <a:rPr lang="nl-NL" sz="1400" b="0" i="0" u="none" strike="noStrike" dirty="0" err="1">
                          <a:solidFill>
                            <a:srgbClr val="000000"/>
                          </a:solidFill>
                          <a:effectLst/>
                          <a:latin typeface="Calibri" panose="020F0502020204030204" pitchFamily="34" charset="0"/>
                        </a:rPr>
                        <a:t>coolblue</a:t>
                      </a:r>
                      <a:endParaRPr lang="nl-NL"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nl-NL" sz="1400" b="0" i="0" u="none" strike="noStrike" dirty="0">
                          <a:solidFill>
                            <a:srgbClr val="000000"/>
                          </a:solidFill>
                          <a:effectLst/>
                          <a:latin typeface="Calibri" panose="020F0502020204030204" pitchFamily="34" charset="0"/>
                        </a:rPr>
                        <a:t>2</a:t>
                      </a:r>
                    </a:p>
                  </a:txBody>
                  <a:tcPr marL="7620" marR="7620" marT="7620" marB="0" anchor="b"/>
                </a:tc>
              </a:tr>
              <a:tr h="370840">
                <a:tc>
                  <a:txBody>
                    <a:bodyPr/>
                    <a:lstStyle/>
                    <a:p>
                      <a:r>
                        <a:rPr lang="nl-NL" sz="1400" dirty="0" smtClean="0"/>
                        <a:t>Diversen (</a:t>
                      </a:r>
                      <a:r>
                        <a:rPr lang="nl-NL" sz="1400" dirty="0" err="1" smtClean="0"/>
                        <a:t>oa</a:t>
                      </a:r>
                      <a:r>
                        <a:rPr lang="nl-NL" sz="1400" dirty="0" smtClean="0"/>
                        <a:t> AH, Bijenkorf,….)</a:t>
                      </a:r>
                    </a:p>
                  </a:txBody>
                  <a:tcPr/>
                </a:tc>
                <a:tc>
                  <a:txBody>
                    <a:bodyPr/>
                    <a:lstStyle/>
                    <a:p>
                      <a:pPr algn="ctr"/>
                      <a:r>
                        <a:rPr lang="nl-NL" sz="1400" dirty="0" smtClean="0"/>
                        <a:t>11</a:t>
                      </a:r>
                      <a:endParaRPr lang="nl-NL" sz="1400" dirty="0"/>
                    </a:p>
                  </a:txBody>
                  <a:tcPr/>
                </a:tc>
              </a:tr>
              <a:tr h="370840">
                <a:tc>
                  <a:txBody>
                    <a:bodyPr/>
                    <a:lstStyle/>
                    <a:p>
                      <a:r>
                        <a:rPr lang="nl-NL" sz="1400" dirty="0" smtClean="0"/>
                        <a:t>Geen herkenbaar</a:t>
                      </a:r>
                      <a:r>
                        <a:rPr lang="nl-NL" sz="1400" baseline="0" dirty="0" smtClean="0"/>
                        <a:t> merk</a:t>
                      </a:r>
                      <a:endParaRPr lang="nl-NL" sz="1400" dirty="0"/>
                    </a:p>
                  </a:txBody>
                  <a:tcPr/>
                </a:tc>
                <a:tc>
                  <a:txBody>
                    <a:bodyPr/>
                    <a:lstStyle/>
                    <a:p>
                      <a:pPr algn="ctr"/>
                      <a:r>
                        <a:rPr lang="nl-NL" sz="1400" dirty="0" smtClean="0"/>
                        <a:t>233</a:t>
                      </a:r>
                      <a:endParaRPr lang="nl-NL" sz="1400" dirty="0"/>
                    </a:p>
                  </a:txBody>
                  <a:tcPr/>
                </a:tc>
              </a:tr>
            </a:tbl>
          </a:graphicData>
        </a:graphic>
      </p:graphicFrame>
      <p:pic>
        <p:nvPicPr>
          <p:cNvPr id="7" name="Picture 6"/>
          <p:cNvPicPr>
            <a:picLocks noChangeAspect="1"/>
          </p:cNvPicPr>
          <p:nvPr/>
        </p:nvPicPr>
        <p:blipFill>
          <a:blip r:embed="rId2"/>
          <a:stretch>
            <a:fillRect/>
          </a:stretch>
        </p:blipFill>
        <p:spPr>
          <a:xfrm>
            <a:off x="5148064" y="4581128"/>
            <a:ext cx="3828161" cy="1924750"/>
          </a:xfrm>
          <a:prstGeom prst="rect">
            <a:avLst/>
          </a:prstGeom>
        </p:spPr>
      </p:pic>
    </p:spTree>
    <p:extLst>
      <p:ext uri="{BB962C8B-B14F-4D97-AF65-F5344CB8AC3E}">
        <p14:creationId xmlns:p14="http://schemas.microsoft.com/office/powerpoint/2010/main" val="3337240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76673"/>
            <a:ext cx="7596000" cy="648072"/>
          </a:xfrm>
        </p:spPr>
        <p:txBody>
          <a:bodyPr/>
          <a:lstStyle/>
          <a:p>
            <a:r>
              <a:rPr lang="nl-NL" dirty="0" smtClean="0"/>
              <a:t>Vervolg</a:t>
            </a:r>
            <a:endParaRPr lang="nl-NL" dirty="0"/>
          </a:p>
        </p:txBody>
      </p:sp>
      <p:sp>
        <p:nvSpPr>
          <p:cNvPr id="3" name="Content Placeholder 2"/>
          <p:cNvSpPr>
            <a:spLocks noGrp="1"/>
          </p:cNvSpPr>
          <p:nvPr>
            <p:ph idx="1"/>
          </p:nvPr>
        </p:nvSpPr>
        <p:spPr>
          <a:xfrm>
            <a:off x="781563" y="1124745"/>
            <a:ext cx="7596000" cy="5029993"/>
          </a:xfrm>
        </p:spPr>
        <p:txBody>
          <a:bodyPr/>
          <a:lstStyle/>
          <a:p>
            <a:r>
              <a:rPr lang="nl-NL" sz="2400" dirty="0" smtClean="0"/>
              <a:t>Onderzoeken </a:t>
            </a:r>
            <a:r>
              <a:rPr lang="nl-NL" sz="2400" dirty="0"/>
              <a:t>of bron fruitdozen valt te achterhalen</a:t>
            </a:r>
          </a:p>
          <a:p>
            <a:r>
              <a:rPr lang="nl-NL" sz="2400" dirty="0" smtClean="0"/>
              <a:t>Verbeteren beeldherkenningsmodel</a:t>
            </a:r>
          </a:p>
          <a:p>
            <a:r>
              <a:rPr lang="nl-NL" sz="2400" dirty="0" smtClean="0"/>
              <a:t>Visualisaties uitbreiden (fracties bij containers)</a:t>
            </a:r>
          </a:p>
        </p:txBody>
      </p:sp>
    </p:spTree>
    <p:extLst>
      <p:ext uri="{BB962C8B-B14F-4D97-AF65-F5344CB8AC3E}">
        <p14:creationId xmlns:p14="http://schemas.microsoft.com/office/powerpoint/2010/main" val="3708339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560" y="476672"/>
            <a:ext cx="7596000" cy="720080"/>
          </a:xfrm>
        </p:spPr>
        <p:txBody>
          <a:bodyPr/>
          <a:lstStyle/>
          <a:p>
            <a:r>
              <a:rPr lang="nl-NL" dirty="0" smtClean="0"/>
              <a:t>Vraag en resultaat</a:t>
            </a:r>
            <a:endParaRPr lang="nl-NL" dirty="0"/>
          </a:p>
        </p:txBody>
      </p:sp>
      <p:sp>
        <p:nvSpPr>
          <p:cNvPr id="3" name="Tijdelijke aanduiding voor inhoud 2"/>
          <p:cNvSpPr>
            <a:spLocks noGrp="1"/>
          </p:cNvSpPr>
          <p:nvPr>
            <p:ph idx="1"/>
          </p:nvPr>
        </p:nvSpPr>
        <p:spPr>
          <a:xfrm>
            <a:off x="755576" y="1340768"/>
            <a:ext cx="7596000" cy="4608512"/>
          </a:xfrm>
        </p:spPr>
        <p:txBody>
          <a:bodyPr/>
          <a:lstStyle/>
          <a:p>
            <a:pPr marL="0" indent="0">
              <a:buNone/>
            </a:pPr>
            <a:r>
              <a:rPr lang="nl-NL" b="1" dirty="0" smtClean="0"/>
              <a:t>Vraag</a:t>
            </a:r>
          </a:p>
          <a:p>
            <a:pPr marL="0" indent="0">
              <a:buNone/>
            </a:pPr>
            <a:r>
              <a:rPr lang="nl-NL" dirty="0" smtClean="0"/>
              <a:t>Kunnen </a:t>
            </a:r>
            <a:r>
              <a:rPr lang="nl-NL" dirty="0"/>
              <a:t>wij uit foto’s van </a:t>
            </a:r>
            <a:r>
              <a:rPr lang="nl-NL" dirty="0" err="1"/>
              <a:t>bijplaatsingen</a:t>
            </a:r>
            <a:r>
              <a:rPr lang="nl-NL" dirty="0"/>
              <a:t> </a:t>
            </a:r>
          </a:p>
          <a:p>
            <a:r>
              <a:rPr lang="nl-NL" dirty="0"/>
              <a:t>1)      informatie halen over het aandeel kartonnen dozen</a:t>
            </a:r>
          </a:p>
          <a:p>
            <a:r>
              <a:rPr lang="nl-NL" dirty="0"/>
              <a:t>2)      de herkomst van de dozen identificeren (bol.com of een andere leverancier)</a:t>
            </a:r>
          </a:p>
          <a:p>
            <a:r>
              <a:rPr lang="nl-NL" dirty="0"/>
              <a:t>De uitkomst is positief, als we met geautomatiseerde beeldherkenning 50 % van de dozen kunnen identificeren</a:t>
            </a:r>
            <a:r>
              <a:rPr lang="nl-NL" dirty="0" smtClean="0"/>
              <a:t>.</a:t>
            </a:r>
          </a:p>
          <a:p>
            <a:endParaRPr lang="nl-NL" dirty="0"/>
          </a:p>
          <a:p>
            <a:pPr marL="0" indent="0">
              <a:buNone/>
            </a:pPr>
            <a:r>
              <a:rPr lang="nl-NL" b="1" dirty="0"/>
              <a:t>Resultaat</a:t>
            </a:r>
            <a:endParaRPr lang="nl-NL" dirty="0"/>
          </a:p>
          <a:p>
            <a:r>
              <a:rPr lang="nl-NL" dirty="0"/>
              <a:t>Een rapportage, met conclusies over de mogelijkheden en onmogelijkheden van beeldherkenning op basis van genoemde foto’s. </a:t>
            </a:r>
          </a:p>
          <a:p>
            <a:endParaRPr lang="nl-NL" dirty="0"/>
          </a:p>
          <a:p>
            <a:endParaRPr lang="nl-NL" dirty="0"/>
          </a:p>
          <a:p>
            <a:pPr marL="0" indent="0">
              <a:buNone/>
            </a:pPr>
            <a:endParaRPr lang="nl-NL" dirty="0" smtClean="0"/>
          </a:p>
          <a:p>
            <a:pPr marL="457200" indent="-457200">
              <a:buFont typeface="+mj-lt"/>
              <a:buAutoNum type="arabicPeriod"/>
            </a:pPr>
            <a:endParaRPr lang="nl-NL" dirty="0" smtClean="0"/>
          </a:p>
          <a:p>
            <a:pPr marL="0" indent="0">
              <a:buNone/>
            </a:pPr>
            <a:endParaRPr lang="nl-NL" dirty="0"/>
          </a:p>
          <a:p>
            <a:pPr marL="457200" indent="-457200">
              <a:buFont typeface="+mj-lt"/>
              <a:buAutoNum type="arabicPeriod"/>
            </a:pPr>
            <a:endParaRPr lang="nl-NL" dirty="0"/>
          </a:p>
          <a:p>
            <a:pPr marL="0" indent="0">
              <a:buNone/>
            </a:pPr>
            <a:endParaRPr lang="nl-NL" dirty="0" smtClean="0"/>
          </a:p>
          <a:p>
            <a:pPr marL="0" indent="0" fontAlgn="b">
              <a:buNone/>
            </a:pPr>
            <a:endParaRPr lang="nl-NL" dirty="0" smtClean="0"/>
          </a:p>
          <a:p>
            <a:pPr marL="0" indent="0" fontAlgn="b">
              <a:buNone/>
            </a:pPr>
            <a:endParaRPr lang="nl-NL" dirty="0"/>
          </a:p>
          <a:p>
            <a:pPr marL="0" indent="0" fontAlgn="b">
              <a:buNone/>
            </a:pPr>
            <a:endParaRPr lang="nl-NL" dirty="0" smtClean="0"/>
          </a:p>
          <a:p>
            <a:pPr marL="0" indent="0" fontAlgn="b">
              <a:buNone/>
            </a:pPr>
            <a:endParaRPr lang="nl-NL" dirty="0"/>
          </a:p>
          <a:p>
            <a:pPr marL="0" indent="0" fontAlgn="b">
              <a:buNone/>
            </a:pPr>
            <a:endParaRPr lang="nl-NL" dirty="0" smtClean="0"/>
          </a:p>
          <a:p>
            <a:pPr marL="0" indent="0" fontAlgn="b">
              <a:buNone/>
            </a:pPr>
            <a:endParaRPr lang="nl-NL" dirty="0"/>
          </a:p>
          <a:p>
            <a:pPr fontAlgn="b"/>
            <a:endParaRPr lang="nl-NL" dirty="0"/>
          </a:p>
        </p:txBody>
      </p:sp>
    </p:spTree>
    <p:extLst>
      <p:ext uri="{BB962C8B-B14F-4D97-AF65-F5344CB8AC3E}">
        <p14:creationId xmlns:p14="http://schemas.microsoft.com/office/powerpoint/2010/main" val="804603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692697"/>
            <a:ext cx="7596000" cy="720080"/>
          </a:xfrm>
        </p:spPr>
        <p:txBody>
          <a:bodyPr/>
          <a:lstStyle/>
          <a:p>
            <a:r>
              <a:rPr lang="nl-NL" dirty="0" smtClean="0"/>
              <a:t>Image </a:t>
            </a:r>
            <a:r>
              <a:rPr lang="nl-NL" dirty="0" err="1" smtClean="0"/>
              <a:t>recognition</a:t>
            </a:r>
            <a:endParaRPr lang="nl-NL" dirty="0"/>
          </a:p>
        </p:txBody>
      </p:sp>
      <p:sp>
        <p:nvSpPr>
          <p:cNvPr id="3" name="Content Placeholder 2"/>
          <p:cNvSpPr>
            <a:spLocks noGrp="1"/>
          </p:cNvSpPr>
          <p:nvPr>
            <p:ph idx="1"/>
          </p:nvPr>
        </p:nvSpPr>
        <p:spPr>
          <a:xfrm>
            <a:off x="781563" y="1412777"/>
            <a:ext cx="5302605" cy="4741962"/>
          </a:xfrm>
        </p:spPr>
        <p:txBody>
          <a:bodyPr/>
          <a:lstStyle/>
          <a:p>
            <a:pPr marL="0" indent="0">
              <a:buNone/>
            </a:pPr>
            <a:r>
              <a:rPr lang="en-US" sz="1800" u="sng" dirty="0"/>
              <a:t>Visual Recognition</a:t>
            </a:r>
            <a:r>
              <a:rPr lang="en-US" sz="1800" dirty="0"/>
              <a:t> </a:t>
            </a:r>
            <a:r>
              <a:rPr lang="en-US" sz="1800" dirty="0" smtClean="0"/>
              <a:t>: a </a:t>
            </a:r>
            <a:r>
              <a:rPr lang="en-US" sz="1800" dirty="0"/>
              <a:t>standard task in computer vision, where models try to classify </a:t>
            </a:r>
            <a:r>
              <a:rPr lang="en-US" sz="1800" u="sng" dirty="0"/>
              <a:t>entire images </a:t>
            </a:r>
            <a:r>
              <a:rPr lang="en-US" sz="1800" dirty="0"/>
              <a:t>into </a:t>
            </a:r>
            <a:r>
              <a:rPr lang="en-US" sz="1800" dirty="0" smtClean="0"/>
              <a:t>classes</a:t>
            </a:r>
          </a:p>
          <a:p>
            <a:pPr marL="0" indent="0">
              <a:buNone/>
            </a:pPr>
            <a:endParaRPr lang="en-US" sz="1800" dirty="0" smtClean="0"/>
          </a:p>
          <a:p>
            <a:pPr marL="0" indent="0">
              <a:buNone/>
            </a:pPr>
            <a:r>
              <a:rPr lang="en-US" sz="1800" u="sng" dirty="0"/>
              <a:t>Object Recognition</a:t>
            </a:r>
            <a:r>
              <a:rPr lang="en-US" sz="1800" dirty="0"/>
              <a:t>: In a given image you have to detect all objects (a restricted class of objects depend on your dataset), Localized them with a bounding box and label that bounding box with a label. In below image you will see a simple output of a state of the art object recognition</a:t>
            </a:r>
            <a:r>
              <a:rPr lang="en-US" sz="1800" dirty="0" smtClean="0"/>
              <a:t>.</a:t>
            </a:r>
          </a:p>
          <a:p>
            <a:pPr marL="0" indent="0">
              <a:buNone/>
            </a:pPr>
            <a:endParaRPr lang="en-US" sz="1800" dirty="0" smtClean="0"/>
          </a:p>
          <a:p>
            <a:pPr marL="0" indent="0">
              <a:buNone/>
            </a:pPr>
            <a:r>
              <a:rPr lang="en-US" sz="1800" u="sng" dirty="0"/>
              <a:t>Object Segmentation</a:t>
            </a:r>
            <a:r>
              <a:rPr lang="en-US" sz="1800" dirty="0"/>
              <a:t>: Like object recognition you will recognize all objects in an image but your output should show this object classifying pixels of the image</a:t>
            </a:r>
            <a:r>
              <a:rPr lang="en-US" sz="1800" dirty="0" smtClean="0"/>
              <a:t>.</a:t>
            </a:r>
          </a:p>
          <a:p>
            <a:pPr marL="0" indent="0">
              <a:buNone/>
            </a:pPr>
            <a:endParaRPr lang="en-US" sz="1800" dirty="0"/>
          </a:p>
          <a:p>
            <a:pPr marL="0" indent="0">
              <a:buNone/>
            </a:pPr>
            <a:r>
              <a:rPr lang="en-US" sz="1800" dirty="0" err="1" smtClean="0"/>
              <a:t>Simpele</a:t>
            </a:r>
            <a:r>
              <a:rPr lang="en-US" sz="1800" dirty="0" smtClean="0"/>
              <a:t> </a:t>
            </a:r>
            <a:r>
              <a:rPr lang="en-US" sz="1800" dirty="0" err="1" smtClean="0"/>
              <a:t>uitleg</a:t>
            </a:r>
            <a:r>
              <a:rPr lang="en-US" sz="1800" dirty="0" smtClean="0"/>
              <a:t> </a:t>
            </a:r>
            <a:r>
              <a:rPr lang="en-US" sz="1800" dirty="0" err="1" smtClean="0"/>
              <a:t>werking</a:t>
            </a:r>
            <a:r>
              <a:rPr lang="en-US" sz="1800" dirty="0" smtClean="0"/>
              <a:t> </a:t>
            </a:r>
            <a:r>
              <a:rPr lang="en-US" sz="1800" dirty="0" err="1" smtClean="0"/>
              <a:t>Neurale</a:t>
            </a:r>
            <a:r>
              <a:rPr lang="en-US" sz="1800" dirty="0" smtClean="0"/>
              <a:t> </a:t>
            </a:r>
            <a:r>
              <a:rPr lang="en-US" sz="1800" dirty="0" err="1" smtClean="0"/>
              <a:t>netwerken</a:t>
            </a:r>
            <a:r>
              <a:rPr lang="en-US" sz="1800" dirty="0" smtClean="0"/>
              <a:t>:</a:t>
            </a:r>
            <a:endParaRPr lang="en-US" sz="1800" dirty="0"/>
          </a:p>
          <a:p>
            <a:pPr marL="0" indent="0">
              <a:buNone/>
            </a:pPr>
            <a:r>
              <a:rPr lang="en-US" sz="1600" dirty="0"/>
              <a:t>https://www.youtube.com/watch?v=aircAruvnKk</a:t>
            </a:r>
          </a:p>
          <a:p>
            <a:endParaRPr lang="nl-NL" dirty="0"/>
          </a:p>
        </p:txBody>
      </p:sp>
      <p:pic>
        <p:nvPicPr>
          <p:cNvPr id="1028" name="Picture 4" descr="object recog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844824"/>
            <a:ext cx="2130339" cy="2160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ct se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4" y="4437110"/>
            <a:ext cx="2438030" cy="162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86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563" y="404664"/>
            <a:ext cx="7596000" cy="1143000"/>
          </a:xfrm>
        </p:spPr>
        <p:txBody>
          <a:bodyPr/>
          <a:lstStyle/>
          <a:p>
            <a:r>
              <a:rPr lang="nl-NL" dirty="0" smtClean="0"/>
              <a:t>Data</a:t>
            </a:r>
            <a:r>
              <a:rPr lang="nl-NL" dirty="0"/>
              <a:t/>
            </a:r>
            <a:br>
              <a:rPr lang="nl-NL" dirty="0"/>
            </a:br>
            <a:endParaRPr lang="nl-NL" dirty="0"/>
          </a:p>
        </p:txBody>
      </p:sp>
      <p:sp>
        <p:nvSpPr>
          <p:cNvPr id="3" name="Content Placeholder 2"/>
          <p:cNvSpPr>
            <a:spLocks noGrp="1"/>
          </p:cNvSpPr>
          <p:nvPr>
            <p:ph idx="1"/>
          </p:nvPr>
        </p:nvSpPr>
        <p:spPr>
          <a:xfrm>
            <a:off x="781563" y="1268760"/>
            <a:ext cx="7596000" cy="4885979"/>
          </a:xfrm>
        </p:spPr>
        <p:txBody>
          <a:bodyPr/>
          <a:lstStyle/>
          <a:p>
            <a:r>
              <a:rPr lang="nl-NL" dirty="0" smtClean="0"/>
              <a:t>Foto’s gemaakt van afval hotspots</a:t>
            </a:r>
          </a:p>
          <a:p>
            <a:endParaRPr lang="nl-NL" dirty="0"/>
          </a:p>
          <a:p>
            <a:r>
              <a:rPr lang="nl-NL" dirty="0" smtClean="0"/>
              <a:t>Metadata: </a:t>
            </a:r>
            <a:r>
              <a:rPr lang="nl-NL" dirty="0" err="1" smtClean="0"/>
              <a:t>lat,lng,buurt,buurtcombinatie,stadsdeel</a:t>
            </a:r>
            <a:endParaRPr lang="nl-NL" dirty="0" smtClean="0"/>
          </a:p>
          <a:p>
            <a:r>
              <a:rPr lang="nl-NL" dirty="0" smtClean="0"/>
              <a:t>Momentopnames: 43.386 met 1 of meerdere foto’s gemaakt.</a:t>
            </a:r>
          </a:p>
          <a:p>
            <a:r>
              <a:rPr lang="nl-NL" dirty="0" smtClean="0"/>
              <a:t>Aantal: 51.321 afbeeldingen</a:t>
            </a:r>
          </a:p>
          <a:p>
            <a:endParaRPr lang="nl-NL" dirty="0" smtClean="0"/>
          </a:p>
          <a:p>
            <a:pPr marL="0" indent="0">
              <a:buNone/>
            </a:pPr>
            <a:endParaRPr lang="nl-NL" dirty="0" smtClean="0"/>
          </a:p>
        </p:txBody>
      </p:sp>
      <p:sp>
        <p:nvSpPr>
          <p:cNvPr id="8" name="AutoShape 6" descr="https://mail.google.com/mail/u/1/?ui=2&amp;ik=fbc6e6ef01&amp;view=fimg&amp;th=163b18d992c4c57a&amp;attid=0.4&amp;disp=emb&amp;attbid=ANGjdJ8XUuubuujpxxi4c1zy5KCvI_lBihjPom0Y5afwjfw8dcBEhpkBDw4QICuVo2PUSs8DRPHNc0xgmkBQwJOPGp38IVREEGjvCyOGvAuGCNvorg8l4FOuGMUawCA&amp;sz=s0-l75-ft&amp;ats=1527692242093&amp;rm=163b18d992c4c57a&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 y="3501008"/>
            <a:ext cx="2657872" cy="19934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3501008"/>
            <a:ext cx="2664296" cy="199822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7117" y="3501008"/>
            <a:ext cx="1495053" cy="199340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8646" y="3501009"/>
            <a:ext cx="1495053" cy="1993404"/>
          </a:xfrm>
          <a:prstGeom prst="rect">
            <a:avLst/>
          </a:prstGeom>
        </p:spPr>
      </p:pic>
    </p:spTree>
    <p:extLst>
      <p:ext uri="{BB962C8B-B14F-4D97-AF65-F5344CB8AC3E}">
        <p14:creationId xmlns:p14="http://schemas.microsoft.com/office/powerpoint/2010/main" val="1440567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563" y="404664"/>
            <a:ext cx="7596000" cy="1143000"/>
          </a:xfrm>
        </p:spPr>
        <p:txBody>
          <a:bodyPr/>
          <a:lstStyle/>
          <a:p>
            <a:r>
              <a:rPr lang="nl-NL" dirty="0" smtClean="0"/>
              <a:t>Data</a:t>
            </a:r>
            <a:r>
              <a:rPr lang="nl-NL" dirty="0"/>
              <a:t/>
            </a:r>
            <a:br>
              <a:rPr lang="nl-NL" dirty="0"/>
            </a:br>
            <a:endParaRPr lang="nl-NL" dirty="0"/>
          </a:p>
        </p:txBody>
      </p:sp>
      <p:sp>
        <p:nvSpPr>
          <p:cNvPr id="3" name="Content Placeholder 2"/>
          <p:cNvSpPr>
            <a:spLocks noGrp="1"/>
          </p:cNvSpPr>
          <p:nvPr>
            <p:ph idx="1"/>
          </p:nvPr>
        </p:nvSpPr>
        <p:spPr>
          <a:xfrm>
            <a:off x="781563" y="1268760"/>
            <a:ext cx="7596000" cy="4885979"/>
          </a:xfrm>
        </p:spPr>
        <p:txBody>
          <a:bodyPr/>
          <a:lstStyle/>
          <a:p>
            <a:r>
              <a:rPr lang="nl-NL" dirty="0" smtClean="0"/>
              <a:t>Labels:</a:t>
            </a:r>
          </a:p>
          <a:p>
            <a:endParaRPr lang="nl-NL" dirty="0"/>
          </a:p>
          <a:p>
            <a:pPr lvl="1"/>
            <a:r>
              <a:rPr lang="nl-NL" dirty="0" smtClean="0"/>
              <a:t>Type afval</a:t>
            </a:r>
          </a:p>
          <a:p>
            <a:pPr lvl="1"/>
            <a:r>
              <a:rPr lang="nl-NL" dirty="0" smtClean="0"/>
              <a:t>‘</a:t>
            </a:r>
            <a:r>
              <a:rPr lang="nl-NL" dirty="0" err="1" smtClean="0"/>
              <a:t>Crow</a:t>
            </a:r>
            <a:r>
              <a:rPr lang="nl-NL" dirty="0" smtClean="0"/>
              <a:t>’ cijfer</a:t>
            </a:r>
          </a:p>
          <a:p>
            <a:endParaRPr lang="nl-NL" dirty="0"/>
          </a:p>
          <a:p>
            <a:endParaRPr lang="nl-NL" dirty="0" smtClean="0"/>
          </a:p>
          <a:p>
            <a:endParaRPr lang="nl-NL" dirty="0"/>
          </a:p>
          <a:p>
            <a:endParaRPr lang="nl-NL" dirty="0" smtClean="0"/>
          </a:p>
          <a:p>
            <a:endParaRPr lang="nl-NL" dirty="0"/>
          </a:p>
          <a:p>
            <a:endParaRPr lang="nl-NL" dirty="0" smtClean="0"/>
          </a:p>
          <a:p>
            <a:endParaRPr lang="nl-NL" dirty="0"/>
          </a:p>
          <a:p>
            <a:endParaRPr lang="nl-NL" dirty="0" smtClean="0"/>
          </a:p>
          <a:p>
            <a:pPr marL="0" indent="0">
              <a:buNone/>
            </a:pPr>
            <a:endParaRPr lang="nl-NL" dirty="0" smtClean="0"/>
          </a:p>
          <a:p>
            <a:endParaRPr lang="nl-NL" dirty="0" smtClean="0"/>
          </a:p>
          <a:p>
            <a:pPr marL="0" indent="0">
              <a:buNone/>
            </a:pPr>
            <a:endParaRPr lang="nl-NL"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9029" y="3696050"/>
            <a:ext cx="3456384" cy="2328901"/>
          </a:xfrm>
          <a:prstGeom prst="rect">
            <a:avLst/>
          </a:prstGeom>
        </p:spPr>
      </p:pic>
      <p:sp>
        <p:nvSpPr>
          <p:cNvPr id="5" name="AutoShape 2" descr="data:image/png;base64,iVBORw0KGgoAAAANSUhEUgAAAdUAAAD8CAYAAAAhbT69AAAABHNCSVQICAgIfAhkiAAAAAlwSFlzAAALEgAACxIB0t1+/AAAADl0RVh0U29mdHdhcmUAbWF0cGxvdGxpYiB2ZXJzaW9uIDIuMS4yLCBodHRwOi8vbWF0cGxvdGxpYi5vcmcvNQv5yAAAIABJREFUeJzt3Xu8VVW99/HPV1AQIVFBH7XLVkQMbygLH+96FClLzVuhmUGaHO1i2dGyxzL1eXplYac084I+Hq3MSNQkKi95RRRkgcAGwUuKR5MUMxHEK/zOH3NsWWzX2te59tqX7/v1Wq8915hjjvkba+L+Ocacew1FBGZmZtZ+G9Q6ADMzs+7CSdXMzCwnTqpmZmY5cVI1MzPLiZOqmZlZTpxUzczMcuKkamZmlhMnVTMzs5w4qZqZmeWkd60DsI41aNCgqKurq3UYZmZdxpw5c16JiMEtqeuk2sPU1dVRLBZrHYaZWZch6bmW1vX0r5mZWU6cVM3MzHLipGpmZpYTJ1UzM7OcOKl2I5JW1ToGM7OezEnVzMwsJ06qZmZmOXFS7QEkTZBUlFRcvnx5rcMxM+u2nFR7gIiYFBGFiCgMHtyiLwUxM7M2cFI1MzPLiZOqmZlZTpxUzczMcuKk2o1ERP9ax2Bm1pM5qZqZmeXESdXMzCwnTqpmZmY5cVI1MzPLiZOqmZlZTpxUzczMcuKkamZmlhMnVTMzs5w4qZqZmeWkSydVSddLOr4K7R4l6dw2HLdU0qB2nHeipEWSJrbh2Asknd3Wc5uZWfv1rnUAnVFETAWm1uDU/w4Mjoi3a3BuMzNrpy4zUpX0RUkLJM2X9OuSXQdKeljSM6WjVknnSJqdjrkwldVJWiLpWkkLJd0oabSkGZKekrRXqjde0uVp+7Op7nxJD6ayXpIukVSf2v96STxflzQ37dupTD/qJE1PdeZK2jeVTwU2AWZJGpdGvRukff0kPS9pQ0mnpX7Nl3SLpH75ftJmZtZWXSKpStoZOA84JCJ2B75RsntrYH/gCODiVH8MMBTYCxgBjJR0YKq/A3ApsBuwE/D5dPzZwP8pc/rzgU+k8x6VyiYA2wF7RMRuwI0l9V+JiD2BK1Objb0MHJbqjAUuA4iIo4A3I2JERNwAzAcOSsccCdwZEe8Ct0bEqBTPYuDUih+cmZl1qC6RVIFDgCkR8QpARLxasu8PEbE2Ih4HtkplY9LrMWAuWfIcmvY9GxH1EbEWWATcExEB1AN1Zc49A7he0mlAr1Q2GrgqIt4rE8+t6eecCu1tCFwjqR64GRheoc+TyZIuwAnpPcAuaaRbD5wE7Fzh+PdJmiCpKKm4fPny5qqbmVkbdZV7qgKiwr63G9Vr+PmjiLh6vUakukb115a8X0uZzyMiTpf0v4FPA/MkjWhhPGvKtQecBbwE7E72PzVvVWhnKvAjSZsDI4F7U/n1wNERMV/SeODgCseX9mESMAmgUChUitvMzNqpq4xU7wE+J2kLgJRomnIncIqk/qn+tpK2bMuJJQ2JiFkRcT7wCvAR4C7gdEm9WxhPqU2BZWmkfDLrRr/riYhVwKNkU9XTImJN2jUAWCZpQ7KRqpmZdRJdYqQaEYsk/RB4QNIasmnd8U3Uv0vSx4FHJAGsAr5ANnpsrYmShpKNTu8hu9e5ENgRWCDpXeAa4PIWtncFcIukzwL3AW80UXcy2RTxwSVl3wdmAc+RTVkPaHFPzMysqpTdTrSeolAoRLFYrHUYZmZdhqQ5EVFoSd2uMv1rZmbW6TmpmpmZ5cRJ1czMLCdOqmZmZjlxUjUzM8uJk6qZmVlOnFTNzMxy4qRqZmaWky7xjUqWn/krV/O/7pu3Xtk//m1EjaIxM+tePFJN0jqnC2scw0RJiyRNbMOxF0gqt9ScmZl1EI9UO5d/BwZHxNvN1jQzs07HI9X19ZZ0g6QFkqZI6ifpUEmPSaqXdJ2kPgCSlkoalLYLku5P2/WSBirzT0lfTOW/ljQ6jYinS5qbXvum/VOBTYBZksal9jdI+/pJel7ShpJOkzRb0nxJt0jqV4PPyczMynBSXd8wYFJE7Aa8DnyLbP3SsRGxK9nI/oxm2pgB7Ee2ePgzwAGpfG9gJvAycFhE7Em2CPllABFxFPBmRIyIiBvIVsM5KB17JHBnRLwL3BoRoyJid2AxcGq7e21mZrlwUl3f8xExI23/BjgUeDYinkxlNwAHNtPG9FTnQOBKYFdJ2wKvpjVSNwSukVRPtqzb8ArtTCZLugAnpPcAu6SRbj3Zeqo7N9cpSRMkFSUV1654rbnqZmbWRk6q62vNOnjvse7z61tS/iDZ6PQA4H5gOXA8WbIFOAt4CdgdKAAbVWh/KnB4WgB9JHBvKr8e+FoaOV/Y6NxlRcSkiChERGGDTQe2pG9mZtYGTqrr+6ikfdL2icBfgTpJO6Syk4EH0vZSsmQHcFxDAxHxPDAIGBoRzwAPAWezLqluCiyLiLWpvV7lAkmj2keBS4FpEdGwwPoAYJmkDclGqmZm1kk4qa5vMTBO0gJgc+BnwJeAm9N061rgqlT3QuBSSdOBNY3amQU0TBlPB7YlS64AV6RzzAR2BN5oIp7JwBdYN/UL8P3U/t3AktZ20MzMqkcRrZnxtK6uUChEsVisdRhmZl2GpDkRUWhJXY9UzczMcuKkamZmlhMnVTMzs5w4qZqZmeXESdXMzCwnTqpmZmY5cVI1MzPLiZOqmZlZTryeag+zcmU999w75APlhx7ytxpEY2bWvbR7pCrpz2n90IGSvpJHUM2cr07Swiq0e72k49vZxrWSKq06U1WSLpB0di3ObWZmmXYn1Yj4VES8BgwEqp5Ua0lSkyP7iPhyRDzeUfGYmVnn0mRSlfRtSWem7Z9JujdtHyrpN2l7qaRBwMXAEEnzJE2UtIGkKyQtkjQtjWiPLzn+MUn1kq6T1CeVj5T0gKQ5ku6UtHVJ+XxJjwBfbSLecyTNlrRA0oWprE7SYknXpFjukrRxhSZGp7VKn5R0RDp+vKSbJf0RuEvSwZKmlZzzcknj0/b9kgppe5WkH6a4Z0raKpUPSe9nS7pI0qpUrvS5LUyfy9iSc3ygX6n8PElPSPor2QLrZmZWQ82NVBvWBoVs7c/+acmx/Vm3lFmDc4G/RcSIiDgHOBaoA3YFvgzsAyCpL9maoGPTmqC9gTNSu78Ajo+IkcB1wA9T2/8FnBkR+1CBpDHAUGAvYAQwUlLDguJDgV9GxM7Aa5Qs1dZIHXAQ8GngqhQrKfZxEXFIpfOXsQkwMyJ2J/scT0vllwKXRsQo4MWS+semuHcHRgMTJW1dqV+SRpItXr5HOnZUK2IzM7MqaO5BpTlkv8QHAG8Dc8mS6wHAmc0cuz9wc1o39B+S7kvlw4BnI6JhabQbyEaffwV2Ae6WBNk6o8skbQoMjIiGdUx/DRxe5nxj0uux9L4/WTL673S+eSV9qqsQ8+9TvE9JegbYKZXfHRGvNtPfxt4BGka0c4DD0vY+wNFp+7fAJWl7f+CmtG7qS5IeIEuUB1bo1wDgtohYDSBpaqVAJE0AJgBsuaWfTTMzq5bm7hG+K2kp2ZqiDwMLgH8DhpCtPdoUtaF8UePRqKSBQEvWpxPwo4i4utHxdWT/Q9BgDVBp+rfxeRrel655+h7rj/D7Ut67sW5dvTU0/z8wTX0u5fr1zTLxlhURk4BJAMOG9fFaf2ZmVdKSB5UeBM5OP6cDpwPzShJGg5Vko6cGDwHHpXurWwEHp/IlQJ2kHdL7k4EHgCeAwZIapok3lLRzeghqhaT9U/2TKsR5J3CKpP7p+G0lbdmC/pX6bIp3CLB9iqmx54DhkvqkUfShrTzHTNZNP59QUv4gMFZSL0mDyUaoj1K5Xw8Cx0jaOM0kHNnKOMzMLGctmQucDpwHPBIRb0h6iw/eTyUi/ilphrI/d/kL8B2yhLMQeBKYBayIiLckfQm4OT1NOxu4KiLeSQ8yXZaSVW/g58AispHydZJWkyWZD4iIuyR9HHgkTR+vAr5ANkpsqSfIEvxWwOkp1sbneV7S78lG7U+xblq2pb4J/EbSfwB/Alak8tvIpobnk41Avx0R/yCbOv9AvyJirqTJwDyyRP+Ba2JmZh1LHxxw5ti41D8iVknagmzUtV9KFD2WpH7AmxERkk4AToyIz3TU+QuFQhSLxY46nZlZlydpTkQUWlK32k+tTEv3RDcC/m9PT6jJSOByZcPO14BTahyPmZnlpKpJNSIOrmb7XVFETCf7sxkzM+tm/IX6ZmZmOXFSNTMzy4mTqpmZWU6cVM3MzHLipGpmZpYTJ1UzM7Oc+NvVe5gXX3yRCy64oMk6ze03M7PyPFKtMUkPp5/bSJpS63jMzKztPFKtsYjYN/18ETi+PW2lb2lSWr7OzMw6mEeqNSZpVfpZlxYjQNK1kual13JJP0jl50iaLWmBpAtLjlss6Qqy9W4/Uqu+mJn1dB6pdkIR8WUASR8jW5XnekljyBYn34tsjdWpkg4kW4R9GPCliPhKjUI2MzM8Uu20JPUFbga+FhHPAWPS6zGyEelOZEkW4LmImNlEWxMkFSUVV69eXeXIzcx6Lo9UO6+rgFsj4q/pvYAfRcTVpZUk1QFvNNVQREwCJgFss8021Vvrz8ysh/NItROS9FVgQERcXFJ8J3CKpP6pzraStqxJgGZmVpZHqp1LwyjybOBdSfPS+6si4ipJHwceyR7yZRXwBWBNx4dpZmblKMKzgZ2BpJHAf0bEQdU8T6FQiGKxWM1TmJl1K5LmREShJXU9/dsJSCoANwGX1joWMzNrO0//dgIRUQR2rHUcZmbWPh6pmpmZ5cRJ1czMLCdOqmZmZjlxUjUzM8uJk6qZmVlOnFTNzMxy4j+p6WHe+fsqXjh3em7tffjiA3Jry8ysq/NItQNJuj990UNrjzta0vCS9xdJGp1vdGZm1l5Oql3D0cD7STUizi9ZvcbMzDoJJ9UqkFQnaYmkGyQtkDRFUr9Gda5Ma5wuknRhSfnFkh5Px10iaV/gKGCipHmShki6XtLxqf4oSQ9Lmi/pUUkDOra3ZmbWwPdUq2cYcGpEzJB0HfCVRvvPi4hXJfUC7pG0G/ACcAywU0SEpIER8ZqkqcC0iJgCkFapQdJGwGRgbETMlvQh4M2O6Z6ZmTXmkWr1PB8RM9L2b4D9G+3/nKS5wGPAzmTTu68DbwHXSjoWWN3MOYYByyJiNkBEvB4R7zWuJGlCGhUXX139Wtt7ZGZmTXJSrZ7Ga+q9/17SdmRrph4aEbsBfwL6poS4F3AL2X3UO5o5h8qc54OBREyKiEJEFDbvN7AVXTAzs9ZwUq2ej0raJ22fCDxUsu9DwBvACklbAYcDSOoPbBoRfwa+CYxI9VcC5e6VLgG2kTQqHT9Akqf0zcxqxEm1ehYD4yQtADYHrmzYERHzyaZ9FwHXAQ3TxAOAaemYB4CzUvnvgHMkPSZpSEk77wBjgV9Img/cDfStaq/MzKwij2qqZ21EnN6o7OCGjYgYX+G4vRoXpHuzw0uKxpfsmw3s3dYgzcwsP06qPcxG2/b3tyCZmVWJk2oVRMRSYJdax2FmZh3L91TNzMxy4qRqZmaWEydVMzOznDipmpmZ5cRJ1czMLCdOqmZmZjlxUjUzM8uJ/061hiTVkS3p1q6/aZU0AtgmfWdwk1565ml+OvaI9pwuF/8xeVqtQzAzy51Hqt3DCOBTtQ7CzKync1KtvV6SrpG0SNJdkjaWNELSTEkLJN0maTMASfdLKqTtQZKWpoXKLwLGSponaWwtO2Nm1pM5qdbeUOCXEbEz8BpwHPAr4DtprdV64AeVDk4r1ZwPTI6IERExuQNiNjOzMpxUa+/ZiJiXtucAQ4CBEfFAKrsBOLA9J5A0QVJRUvGNt99pT1NmZtYEJ9Xae7tkew0wsIm677HumrV43dSImBQRhYgobNJnozaEaGZmLeGk2vmsAP4lqWF9tpPJFiwHWAqMTNvHlxyzkmyBczMzqyEn1c5pHDBR0gKyJ3svSuWXAGdIehgYVFL/PmC4H1QyM6st/51qDTVedzUiLinZvXeZ+kuA3UqKvpfKXwVGVSdKMzNrKSfVHmar7XfwFy+YmVWJp3/NzMxy4qRqZmaWEydVMzOznDipmpmZ5cRJ1czMLCdOqmZmZjlxUjUzM8uJk6qZmVlO/OUPPczLz63kl6ffW+swauqrVx1S6xDMrJvySLXKJB0taXgL6g2WNEvSYyVfpt+a8yyVNKj5mmZmVi1Oqq2kTGs+t6OBZpMqcCiwJCL2iIjpbYvOzMxqyUm1BSTVSVos6QpgLnCypEckzZV0s6T+qd7Fkh6XtEDSJZL2BY4iW3FmnqQhkk6TNFvSfEm3SOonaQTwE+BTqd4Zkn5Scv7xkn6Rtv8gaY6kRZImdPynYWZmlTipttww4FfAYcCpwOiI2BMoAt+StDlwDLBzROwG/L+IeBiYCpwTESMi4m/ArRExKiJ2BxYDp0bEPOB8YHJEjACmAMeWnHssMDltnxIRI4ECcKakLZoLXNIESUVJxVVvvdbuD8LMzMpzUm255yJiJtmSbMOBGZLmka19+jHgdeAt4FpJxwKrK7Szi6TpkuqBk4CdG1eIiOXAM5L2TklzGDAj7T5T0nxgJvARYGhzgUfEpIgoREShf9+BreiymZm1hp/+bbk30k8Bd0fEiY0rSNqL7N7oCcDXgHKPmV4PHB0R8yWNBw6ucL7JwOeAJcBtERGSDgZGA/tExGpJ9wN929gfMzPLmUeqrTcT2E/SDgDpnuiO6b7qphHxZ+CbwIhUfyUwoOT4AcAySRuSjVQruZXsIacTWTf1uynwr5RQd6LMQuZmZlY7Hqm2UkQsTyPMmyT1ScXfI0uet0vqSzaaPSvt+x1wjaQzgeOB7wOzgOeAetZPuKXn+Zekx4HhEfFoKr4DOF3SAuAJsgRvZmadhCKi1jFYByoUClEsFmsdhplZlyFpTkQUWlLX079mZmY5cVI1MzPLiZOqmZlZTpxUzczMcuKkamZmlhMnVTMzs5w4qZqZmeXESdXMzCwn/kalHuathYtYvNPHax2GVdHHlyyudQhmPZZHqlWQ1l9d2MZjB0r6St4xmZlZ9TmpdiKSegEDASdVM7MuyEm1yiRtL+kxSaPSOqpz02vftP9gSfdJ+i3ZF+xfDAyRNE/SRGUmSlooqV7S2JLj7pc0RdISSTdKUg27ambW4/meahVJGka2Ss2XgCeBwyLiLUlDgZuAhi9o3gvYJSKelVSXtkekNo4jW0Zud2AQMFvSg+m4PcgWOX+RbBHz/YCHysQxAZgAsHVvX3Izs2rxSLV6BgO3A1+IiHnAhmRLwNUDNwPDS+o+GhHPVmhnf+CmiFgTES8BDwCjSo57ISLWAvOAunINRMSkiChERGHzXk6qZmbV4t+w1bMCeJ5s9LiIbH3Vl8hGnBsAb5XUfaOJdpqa0n27ZHsNvp5mZjXlkWr1vAMcDXxR0ueBTYFlaVR5MtCrwnErWX/h8geBsZJ6SRoMHAg8WvZIMzOrKSfVKoqIN4AjyEapS4FxkmYCO1JhdBoR/wRmpAeTJgK3AQuA+cC9wLcj4h8dEL6ZmbWSIqLWMVgHKhQKUSwWax2GmVmXIWlORBSar+mRqpmZWW6cVM3MzHLipGpmZpYTJ1UzM7OcOKmamZnlxEnVzMwsJ06qZmZmOXFSNTMzy4m/K7aHWfTPRex6w661DsPMuon6cfW1DqFT8Ui1hiQNljQrrbd6QBuOv0jS6LR9v6QWfeOHmZlVh0eqVSapd0S8V2H3ocCSiBjXlrYj4vy2R2ZmZnlzUm0nSd8HTiJb5u0VYA7Zl+g/TLbs21RJU4DryNZYXU62aPnmwE+AjSXNA64GtouIb6d2xwMjgZ8C0yJil1R+NtA/Ii6QdH3aN6VjemtmZk3x9G87pOnW44A9gGOB0unXgRFxUET8FLgc+FVE7AbcCFyWFi4/H5gcESOAKamNBmOByR3QDTMzy4mTavvsD9weEW9GxErgjyX7ShPiPsBv0/av03HriYjlwDOS9pa0BTAMmJFHkJImSCpKKq5ZuSaPJs3MrAxP/7aPmthXdr3UpNJ6e5OBzwFLgNsiIiS9x/r/89O3dSFCREwCJgFsvN3GXuvPzKxKPFJtn4eAIyX1ldQf+HSFeg8DJ6Ttk9Jx5dwKHA2cyLqR7kvAlpK2kNSH7H6tmZl1Qh6ptkNEzJY0FZgPPAcUgRVlqp4JXCfpHNY9qFSuvX9JehwYHhGPprJ3JV0EzAKeJRvFmplZJ6QIzwa2h6T+EbFKUj/gQWBCRMytdVyVFAqFKBaLtQ7DzKzLkDQnIlr0PQAeqbbfJEnDye513tCZE6qZmVWXk2o7RcTnax2DmZl1Dn5QyczMLCdOqmZmZjlxUjUzM8uJk6qZmVlOnFTNzMxy4qRqZmaWE/9JTU/z4mNwwaa1jsLMrGkXlPtyus7PI9UOJmm8pMtrHYeZmeXPSdXMzCwnTqo5kbSJpD9Jmi9poaSxkkZJejiVPSppQKq+jaQ7JD0l6SclbZwoqT4d/+MWlK+S9MPU/kxJW3Vgl83MrBEn1fx8EngxInaPiF2AO8iWb/tGROwOjAbeTHVHAGOBXYGxkj4iaRvgx8Ahaf8oSUdXKk/tbALMTO0/CJzWER01M7PynFTzUw+MlvRjSQcAHwWWRcRsgIh4PSLeS3XviYgVEfEW8DjwMWAUcH9ELE/1bgQObKIc4B1gWtqeA9SVC0zSBElFScXlq70qkZlZtTip5iQingRGkiXXHwHHAJUy2Nsl22vInsJWhbqVygHejXVr9zW0Uy62SRFRiIjC4H5NNWdmZu3hpJqTNE27OiJ+A1wC7E1273RU2j9AUlN/wjQLOEjSIEm9gBOBB5ooNzOzTsZ/p5qfXYGJktYC7wJnkI0yfyFpY7L7qaMrHRwRyyR9F7gvHffniLgdoFK5mZl1Llo3e2g9QaFQiGKxWOswzMy6DElzIqLQkrqe/jUzM8uJk6qZmVlOnFTNzMxy4qRqZmaWEydVMzOznDipmpmZ5cRJ1czMLCdOqmZmZjnxNyr1MPV/X0HduX+qdRhmZh1m6cWf7rBzeaTaTUi6QNLZtY7DzKwnc1I1MzPLiZNqEyR9X9ISSXdLuknS2ZKGSLpD0hxJ0yXtlOpeL+lKSfdJekbSQZKuk7RY0vUlbY6R9IikuZJultQ/lS+VdGEqry9pd3A6/1xJV0t6TtKgtO88SU9I+iswrOM/ITMzK+WkWoGkAnAcsAdwLNDwZcqTgK9HxEjgbOCKksM2Aw4BzgL+CPwM2BnYVdKIlAy/B4yOiD2BIvCtkuNfSeVXprYBfgDcm8pvI1v8HEkjgRNK4huVX+/NzKwt/KBSZfsDt0fEmwCS/gj0BfYFbpbeX+y7T8kxf4yIkFQPvBQR9enYRUAd8GFgODAjHb8R8EjJ8bemn3PIEmVDHMcARMQdkv6Vyg8AbouI1ekcUyt1RNIEYAJArw8NbvknYGZmreKkWpnKlG0AvBYRIyoc83b6ubZku+F9b2ANcHdEnNjM8WtYd23KxdGgRev2RcQkshE2fbYe6rX+zMyqxNO/lT0EHCmpb7rv+WlgNfCspM8CKLN7K9qcCewnaYd0fD9JO7Ygjs+l+mPIppgBHgSOkbSxpAHAka2Iw8zMqsBJtYKImA1MBeaTTcsWgRXAScCpkuYDi4DPtKLN5cB44CZJC8iS7E7NHHYhMEbSXOBwYBmwMiLmApOBecAtwPQWd87MzKpCEZ4NrERS/4hYJakf2chwQkpmHRlDH2BNRLwnaR/gyiamn5tVKBSiWCzmF6CZWTcnaU5EFJqv6XuqzZkkaTjZA0o3dHRCTT4K/F7SBsA7wGk1iMHMzFrASbUJEfH5ThDDU2R/NmNmZp2c76mamZnlxEnVzMwsJ35QqYeRtBJ4otZx5GwQ8Eqtg8hZd+wTdM9+dcc+QffsV1v79LGIaNE35/ieas/zREufYusqJBXdp66hO/arO/YJume/OqJPnv41MzPLiZOqmZlZTpxUe55JtQ6gCtynrqM79qs79gm6Z7+q3ic/qGRmZpYTj1TNzMxy4qTaQ0j6pKQnJD0t6dxax9MUSR+RdJ+kxZIWSfpGKt9c0t2Snko/N0vlknRZ6tsCSXuWtDUu1X9K0rha9akknl6SHpM0Lb3fTtKsFN9kSRul8j7p/dNpf11JG99N5U9I+kRterKOpIGSpkhakq7ZPl39Wkk6K/3bWyjpprRaVZe7VpKuk/SypIUlZbldG0kjJdWnYy6T1NRSldXu18T0b3CBpNskDSzZV/Y6VPq9WOlat0hE+NXNX0Av4G/A9mQLo88Hhtc6ribi3RrYM20PAJ4kW9z9J8C5qfxc4Mdp+1PAX8jWnt0bmJXKNweeST83S9ub1bhv3wJ+C0xL738PnJC2rwLOSNtfAa5K2ycAk9P28HT9+gDbpevaq8Z9ugH4ctreCBjYla8VsC3wLLBxyTUa3xWvFXAgsCewsKQst2sDPArsk475C3B4Dfs1Buidtn9c0q+y14Emfi9WutYtiq0W/2j96thX+kd/Z8n77wLfrXVcrYj/duAwsi+t2DqVbU32N7cAVwMnltR/Iu0/Ebi6pHy9ejXox4eBe4BDgGnpF9ErJb8I3r9OwJ3APmm7d6qnxteutF6N+vQhsgSkRuVd9lqRJdXnUxLpna7VJ7rqtQLqGiWfXK5N2rekpHy9eh3dr0b7jgFuTNtlrwMVfi829d9lS16e/u0ZGn5JNHghlXV6aSptD2AWsFVELANIP7dM1Sr1r7P1++fAt4G16f0WwGsR8V56Xxrf+7Gn/StS/c7Wp+2B5cB/pWntayVtQhe+VhHxd+AS4L/J1i9eAcyh61+rBnldm23TduPyzuAUspEztL5fTf132Swn1Z6h3H2OTv/Yt6T+ZAuwfzMiXm+qapmyaKK8w0k6Ang5IuaUFpepGs3s6zR9SnqTTcNdGRF7AG+QTSlW0un7le4xfoZsqnAbYBPg8DJVu9q1ak5r+9Ep+yfpPOA94MaGojLVqtYvJ9We4QXgIyXvPwy8WKNYWkTShmQJ9caIuDUVvyRp67R/a+DlVF6pf52p3/sBR0laCvyObAr458CG8GqHAAAB7klEQVRASQ1fF1oa3/uxp/2bAq/SufoEWTwvRMSs9H4KWZLtytdqNPBsRCyPiHeBW4F96frXqkFe1+aFtN24vGbSQ1RHACdFmrul9f16hcrXullOqj3DbGBoeqJtI7KHKabWOKaK0hOE/x9YHBH/WbJrKtDw5OE4snutDeVfTE8v7g2sSNNadwJjJG2WRh9jUlmHi4jvRsSHI6KO7PO/NyJOAu4Djk/VGvepoa/Hp/qRyk9IT5xuBwwle1ikJiLiH8DzkoalokOBx+nC14ps2ndvSf3Sv8WGPnXpa1Uil2uT9q2UtHf6nL5Y0laHk/RJ4DvAURGxumRXpetQ9vdiunaVrnXzOvqmuV+1eZE92fck2dNu59U6nmZi3Z9sumUBMC+9PkV2r+Me4Kn0c/NUX8AvU9/qgUJJW6cAT6fXl2rdtxTTwax7+nf79B/408DNQJ9U3je9fzrt377k+PNSX5+gg562bKY/I4Biul5/IHtCtEtfK+BCYAmwEPg12ZOjXe5aATeR3Rd+l2xkdmqe1wYopM/ob8DlNHpgrYP79TTZPdKG3xlXNXcdqPB7sdK1bsnL36hkZmaWE0//mpmZ5cRJ1czMLCdOqmZmZjlxUjUzM8uJk6qZmVlOnFTNzMxy4qRqZmaWEydVMzOznPwPGdC+qRihbe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607826"/>
            <a:ext cx="5006427" cy="2690020"/>
          </a:xfrm>
          <a:prstGeom prst="rect">
            <a:avLst/>
          </a:prstGeom>
        </p:spPr>
      </p:pic>
      <p:sp>
        <p:nvSpPr>
          <p:cNvPr id="7" name="AutoShape 4" descr="https://mail.google.com/mail/u/1/?ui=2&amp;ik=fbc6e6ef01&amp;view=fimg&amp;th=163b18d992c4c57a&amp;attid=0.3&amp;disp=emb&amp;attbid=ANGjdJ-8MAJemjz--AqwN4nb2TpD2Fuis4oykiJ2UyXUVK_3iCqzczawDG1ab3_32pz7OvYRonXl1UUlQyhT5CzR_q_BoMPKWG7ddds3wIn9Z8H37YDEc1YkQHMPnGk&amp;sz=w1780-h950&amp;ats=1527692242093&amp;rm=163b18d992c4c57a&amp;zw&amp;atsh=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33" y="3572164"/>
            <a:ext cx="4886697" cy="2608069"/>
          </a:xfrm>
          <a:prstGeom prst="rect">
            <a:avLst/>
          </a:prstGeom>
        </p:spPr>
      </p:pic>
    </p:spTree>
    <p:extLst>
      <p:ext uri="{BB962C8B-B14F-4D97-AF65-F5344CB8AC3E}">
        <p14:creationId xmlns:p14="http://schemas.microsoft.com/office/powerpoint/2010/main" val="3049060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332657"/>
            <a:ext cx="7596000" cy="1152128"/>
          </a:xfrm>
        </p:spPr>
        <p:txBody>
          <a:bodyPr/>
          <a:lstStyle/>
          <a:p>
            <a:r>
              <a:rPr lang="nl-NL" dirty="0" smtClean="0"/>
              <a:t>Gebruik bestaande tools</a:t>
            </a:r>
            <a:endParaRPr lang="nl-NL" dirty="0"/>
          </a:p>
        </p:txBody>
      </p:sp>
      <p:sp>
        <p:nvSpPr>
          <p:cNvPr id="3" name="Content Placeholder 2"/>
          <p:cNvSpPr>
            <a:spLocks noGrp="1"/>
          </p:cNvSpPr>
          <p:nvPr>
            <p:ph idx="1"/>
          </p:nvPr>
        </p:nvSpPr>
        <p:spPr>
          <a:xfrm>
            <a:off x="781563" y="1916833"/>
            <a:ext cx="7596000" cy="4237906"/>
          </a:xfrm>
        </p:spPr>
        <p:txBody>
          <a:bodyPr/>
          <a:lstStyle/>
          <a:p>
            <a:pPr marL="0" indent="0">
              <a:buNone/>
            </a:pPr>
            <a:r>
              <a:rPr lang="en-US" dirty="0">
                <a:hlinkClick r:id="rId2"/>
              </a:rPr>
              <a:t>We compared the 3 best image analysis API’s — here’s what we learned</a:t>
            </a:r>
            <a:endParaRPr lang="en-US" dirty="0"/>
          </a:p>
          <a:p>
            <a:pPr marL="0" indent="0">
              <a:buNone/>
            </a:pPr>
            <a:r>
              <a:rPr lang="nl-NL" dirty="0"/>
              <a:t>https://engineering.musefind.com/we-compared-the-3-best-image-analysis-apis-here-s-what-we-learned-2d54cff5ae62</a:t>
            </a:r>
            <a:endParaRPr lang="nl-NL" dirty="0" smtClean="0"/>
          </a:p>
          <a:p>
            <a:pPr marL="0" indent="0">
              <a:buNone/>
            </a:pPr>
            <a:endParaRPr lang="nl-NL" dirty="0" smtClean="0"/>
          </a:p>
          <a:p>
            <a:r>
              <a:rPr lang="nl-NL" dirty="0" smtClean="0"/>
              <a:t>Google</a:t>
            </a:r>
          </a:p>
          <a:p>
            <a:r>
              <a:rPr lang="nl-NL" dirty="0" err="1" smtClean="0"/>
              <a:t>Clarifai</a:t>
            </a:r>
            <a:endParaRPr lang="nl-NL" dirty="0" smtClean="0"/>
          </a:p>
          <a:p>
            <a:r>
              <a:rPr lang="nl-NL" dirty="0"/>
              <a:t>Amazon </a:t>
            </a:r>
            <a:r>
              <a:rPr lang="nl-NL" dirty="0" err="1"/>
              <a:t>Rekognition</a:t>
            </a:r>
            <a:endParaRPr lang="nl-NL" dirty="0"/>
          </a:p>
          <a:p>
            <a:pPr marL="0" indent="0">
              <a:buNone/>
            </a:pPr>
            <a:endParaRPr lang="nl-NL" dirty="0"/>
          </a:p>
        </p:txBody>
      </p:sp>
    </p:spTree>
    <p:extLst>
      <p:ext uri="{BB962C8B-B14F-4D97-AF65-F5344CB8AC3E}">
        <p14:creationId xmlns:p14="http://schemas.microsoft.com/office/powerpoint/2010/main" val="330595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04665"/>
            <a:ext cx="7596000" cy="720080"/>
          </a:xfrm>
        </p:spPr>
        <p:txBody>
          <a:bodyPr/>
          <a:lstStyle/>
          <a:p>
            <a:r>
              <a:rPr lang="nl-NL" dirty="0" smtClean="0"/>
              <a:t>Google </a:t>
            </a:r>
            <a:r>
              <a:rPr lang="nl-NL" dirty="0" err="1" smtClean="0"/>
              <a:t>vision</a:t>
            </a:r>
            <a:r>
              <a:rPr lang="nl-NL" dirty="0" smtClean="0"/>
              <a:t> API</a:t>
            </a:r>
            <a:endParaRPr lang="nl-NL" dirty="0"/>
          </a:p>
        </p:txBody>
      </p:sp>
      <p:sp>
        <p:nvSpPr>
          <p:cNvPr id="3" name="Content Placeholder 2"/>
          <p:cNvSpPr>
            <a:spLocks noGrp="1"/>
          </p:cNvSpPr>
          <p:nvPr>
            <p:ph idx="1"/>
          </p:nvPr>
        </p:nvSpPr>
        <p:spPr>
          <a:xfrm>
            <a:off x="781563" y="1124745"/>
            <a:ext cx="7596000" cy="5029993"/>
          </a:xfrm>
        </p:spPr>
        <p:txBody>
          <a:bodyPr/>
          <a:lstStyle/>
          <a:p>
            <a:r>
              <a:rPr lang="nl-NL" dirty="0" smtClean="0"/>
              <a:t>generiek</a:t>
            </a:r>
            <a:endParaRPr lang="nl-NL" dirty="0"/>
          </a:p>
        </p:txBody>
      </p:sp>
      <p:pic>
        <p:nvPicPr>
          <p:cNvPr id="4" name="Picture 3"/>
          <p:cNvPicPr>
            <a:picLocks noChangeAspect="1"/>
          </p:cNvPicPr>
          <p:nvPr/>
        </p:nvPicPr>
        <p:blipFill>
          <a:blip r:embed="rId2"/>
          <a:stretch>
            <a:fillRect/>
          </a:stretch>
        </p:blipFill>
        <p:spPr>
          <a:xfrm>
            <a:off x="467544" y="1849417"/>
            <a:ext cx="8341328" cy="4489829"/>
          </a:xfrm>
          <a:prstGeom prst="rect">
            <a:avLst/>
          </a:prstGeom>
        </p:spPr>
      </p:pic>
    </p:spTree>
    <p:extLst>
      <p:ext uri="{BB962C8B-B14F-4D97-AF65-F5344CB8AC3E}">
        <p14:creationId xmlns:p14="http://schemas.microsoft.com/office/powerpoint/2010/main" val="294288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548681"/>
            <a:ext cx="7596000" cy="720080"/>
          </a:xfrm>
        </p:spPr>
        <p:txBody>
          <a:bodyPr/>
          <a:lstStyle/>
          <a:p>
            <a:r>
              <a:rPr lang="nl-NL" dirty="0" smtClean="0"/>
              <a:t>Image </a:t>
            </a:r>
            <a:r>
              <a:rPr lang="nl-NL" dirty="0" err="1" smtClean="0"/>
              <a:t>recognition</a:t>
            </a:r>
            <a:endParaRPr lang="nl-NL" dirty="0"/>
          </a:p>
        </p:txBody>
      </p:sp>
      <p:sp>
        <p:nvSpPr>
          <p:cNvPr id="3" name="Content Placeholder 2"/>
          <p:cNvSpPr>
            <a:spLocks noGrp="1"/>
          </p:cNvSpPr>
          <p:nvPr>
            <p:ph idx="1"/>
          </p:nvPr>
        </p:nvSpPr>
        <p:spPr>
          <a:xfrm>
            <a:off x="781563" y="1268761"/>
            <a:ext cx="7596000" cy="4885977"/>
          </a:xfrm>
        </p:spPr>
        <p:txBody>
          <a:bodyPr/>
          <a:lstStyle/>
          <a:p>
            <a:pPr marL="0" indent="0">
              <a:buNone/>
            </a:pPr>
            <a:r>
              <a:rPr lang="nl-NL" dirty="0" smtClean="0"/>
              <a:t>Transfer </a:t>
            </a:r>
            <a:r>
              <a:rPr lang="nl-NL" dirty="0" err="1" smtClean="0"/>
              <a:t>learning</a:t>
            </a:r>
            <a:r>
              <a:rPr lang="nl-NL" dirty="0" smtClean="0"/>
              <a:t>: </a:t>
            </a:r>
            <a:r>
              <a:rPr lang="nl-NL" dirty="0" err="1" smtClean="0"/>
              <a:t>Hertrainen</a:t>
            </a:r>
            <a:r>
              <a:rPr lang="nl-NL" dirty="0" smtClean="0"/>
              <a:t> bestaand model op gelabelde categorieën.</a:t>
            </a:r>
          </a:p>
          <a:p>
            <a:pPr marL="0" indent="0">
              <a:buNone/>
            </a:pPr>
            <a:r>
              <a:rPr lang="nl-NL" dirty="0" smtClean="0"/>
              <a:t>Dit heeft geleidt tot goede resultaten (</a:t>
            </a:r>
            <a:r>
              <a:rPr lang="nl-NL" dirty="0" err="1" smtClean="0"/>
              <a:t>bijv</a:t>
            </a:r>
            <a:r>
              <a:rPr lang="nl-NL" dirty="0" smtClean="0"/>
              <a:t> </a:t>
            </a:r>
            <a:r>
              <a:rPr lang="nl-NL" dirty="0" err="1" smtClean="0"/>
              <a:t>onderscheide</a:t>
            </a:r>
            <a:r>
              <a:rPr lang="nl-NL" dirty="0" smtClean="0"/>
              <a:t> bloemsoorten) en vereist geen grote rekenkracht.</a:t>
            </a:r>
          </a:p>
          <a:p>
            <a:pPr marL="0" indent="0">
              <a:buNone/>
            </a:pPr>
            <a:r>
              <a:rPr lang="nl-NL" dirty="0">
                <a:hlinkClick r:id="rId2"/>
              </a:rPr>
              <a:t>https://</a:t>
            </a:r>
            <a:r>
              <a:rPr lang="nl-NL" dirty="0" smtClean="0">
                <a:hlinkClick r:id="rId2"/>
              </a:rPr>
              <a:t>www.tensorflow.org/tutorials/image_retraining</a:t>
            </a:r>
            <a:endParaRPr lang="nl-NL" dirty="0" smtClean="0"/>
          </a:p>
          <a:p>
            <a:pPr marL="0" indent="0">
              <a:buNone/>
            </a:pPr>
            <a:endParaRPr lang="nl-NL" dirty="0"/>
          </a:p>
          <a:p>
            <a:pPr marL="0" indent="0">
              <a:buNone/>
            </a:pPr>
            <a:r>
              <a:rPr lang="nl-NL" dirty="0" smtClean="0"/>
              <a:t>Resultaten: rood training, blauw test set</a:t>
            </a:r>
            <a:endParaRPr lang="nl-NL" dirty="0"/>
          </a:p>
        </p:txBody>
      </p:sp>
      <p:pic>
        <p:nvPicPr>
          <p:cNvPr id="5" name="Picture 4"/>
          <p:cNvPicPr>
            <a:picLocks noChangeAspect="1"/>
          </p:cNvPicPr>
          <p:nvPr/>
        </p:nvPicPr>
        <p:blipFill>
          <a:blip r:embed="rId3"/>
          <a:stretch>
            <a:fillRect/>
          </a:stretch>
        </p:blipFill>
        <p:spPr>
          <a:xfrm>
            <a:off x="467544" y="3700309"/>
            <a:ext cx="7686775" cy="3038704"/>
          </a:xfrm>
          <a:prstGeom prst="rect">
            <a:avLst/>
          </a:prstGeom>
        </p:spPr>
      </p:pic>
    </p:spTree>
    <p:extLst>
      <p:ext uri="{BB962C8B-B14F-4D97-AF65-F5344CB8AC3E}">
        <p14:creationId xmlns:p14="http://schemas.microsoft.com/office/powerpoint/2010/main" val="459973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971" y="476673"/>
            <a:ext cx="7596000" cy="792088"/>
          </a:xfrm>
        </p:spPr>
        <p:txBody>
          <a:bodyPr/>
          <a:lstStyle/>
          <a:p>
            <a:r>
              <a:rPr lang="nl-NL" dirty="0" smtClean="0"/>
              <a:t>Image </a:t>
            </a:r>
            <a:r>
              <a:rPr lang="nl-NL" dirty="0" err="1" smtClean="0"/>
              <a:t>recognition</a:t>
            </a:r>
            <a:r>
              <a:rPr lang="nl-NL" dirty="0"/>
              <a:t> </a:t>
            </a:r>
            <a:r>
              <a:rPr lang="nl-NL" dirty="0" smtClean="0"/>
              <a:t>2</a:t>
            </a:r>
            <a:endParaRPr lang="nl-NL" dirty="0"/>
          </a:p>
        </p:txBody>
      </p:sp>
      <p:sp>
        <p:nvSpPr>
          <p:cNvPr id="3" name="Content Placeholder 2"/>
          <p:cNvSpPr>
            <a:spLocks noGrp="1"/>
          </p:cNvSpPr>
          <p:nvPr>
            <p:ph idx="1"/>
          </p:nvPr>
        </p:nvSpPr>
        <p:spPr>
          <a:xfrm>
            <a:off x="781563" y="1412777"/>
            <a:ext cx="7596000" cy="4741962"/>
          </a:xfrm>
        </p:spPr>
        <p:txBody>
          <a:bodyPr/>
          <a:lstStyle/>
          <a:p>
            <a:pPr marL="0" indent="0">
              <a:buNone/>
            </a:pPr>
            <a:r>
              <a:rPr lang="nl-NL" sz="1800" dirty="0" smtClean="0"/>
              <a:t>Alleen grotere en eenduidige </a:t>
            </a:r>
            <a:r>
              <a:rPr lang="nl-NL" sz="1800" dirty="0" err="1" smtClean="0"/>
              <a:t>categorien</a:t>
            </a:r>
            <a:r>
              <a:rPr lang="nl-NL" sz="1800" dirty="0" smtClean="0"/>
              <a:t>:</a:t>
            </a:r>
          </a:p>
          <a:p>
            <a:r>
              <a:rPr lang="nl-NL" sz="1800" dirty="0" smtClean="0"/>
              <a:t>Karton</a:t>
            </a:r>
          </a:p>
          <a:p>
            <a:r>
              <a:rPr lang="nl-NL" sz="1800" dirty="0" smtClean="0"/>
              <a:t>Hout</a:t>
            </a:r>
          </a:p>
          <a:p>
            <a:r>
              <a:rPr lang="nl-NL" sz="1800" dirty="0" smtClean="0"/>
              <a:t>IJzer</a:t>
            </a:r>
          </a:p>
          <a:p>
            <a:r>
              <a:rPr lang="nl-NL" sz="1800" dirty="0" smtClean="0"/>
              <a:t>Schoon</a:t>
            </a:r>
          </a:p>
          <a:p>
            <a:pPr marL="0" indent="0">
              <a:buNone/>
            </a:pPr>
            <a:endParaRPr lang="nl-NL" sz="1800" dirty="0" smtClean="0"/>
          </a:p>
          <a:p>
            <a:pPr marL="0" indent="0">
              <a:buNone/>
            </a:pPr>
            <a:r>
              <a:rPr lang="nl-NL" sz="1800" dirty="0" smtClean="0"/>
              <a:t>Mogelijk toevoegen</a:t>
            </a:r>
          </a:p>
          <a:p>
            <a:r>
              <a:rPr lang="nl-NL" sz="1800" dirty="0" smtClean="0"/>
              <a:t>Plastic </a:t>
            </a:r>
          </a:p>
          <a:p>
            <a:pPr marL="0" indent="0">
              <a:buNone/>
            </a:pPr>
            <a:endParaRPr lang="nl-NL" sz="1800" dirty="0" smtClean="0"/>
          </a:p>
          <a:p>
            <a:pPr marL="0" indent="0">
              <a:buNone/>
            </a:pPr>
            <a:r>
              <a:rPr lang="nl-NL" sz="1800" dirty="0" smtClean="0"/>
              <a:t>Te klein:</a:t>
            </a:r>
            <a:endParaRPr lang="nl-NL" sz="1800" dirty="0"/>
          </a:p>
          <a:p>
            <a:r>
              <a:rPr lang="nl-NL" sz="1800" dirty="0" smtClean="0"/>
              <a:t>Chemisch afval</a:t>
            </a:r>
          </a:p>
          <a:p>
            <a:pPr marL="0" indent="0">
              <a:buNone/>
            </a:pPr>
            <a:endParaRPr lang="nl-NL" sz="1800" dirty="0"/>
          </a:p>
          <a:p>
            <a:pPr marL="0" indent="0">
              <a:buNone/>
            </a:pPr>
            <a:r>
              <a:rPr lang="nl-NL" sz="1800" dirty="0" smtClean="0"/>
              <a:t>Onduidelijk, niet eenduidig</a:t>
            </a:r>
          </a:p>
          <a:p>
            <a:r>
              <a:rPr lang="nl-NL" sz="1800" dirty="0" smtClean="0"/>
              <a:t>Wit en bruingoed</a:t>
            </a:r>
          </a:p>
          <a:p>
            <a:r>
              <a:rPr lang="nl-NL" sz="1800" dirty="0" smtClean="0"/>
              <a:t>Bouwafval</a:t>
            </a:r>
          </a:p>
          <a:p>
            <a:r>
              <a:rPr lang="nl-NL" sz="1800" dirty="0" smtClean="0"/>
              <a:t>Restafval</a:t>
            </a:r>
          </a:p>
        </p:txBody>
      </p:sp>
    </p:spTree>
    <p:extLst>
      <p:ext uri="{BB962C8B-B14F-4D97-AF65-F5344CB8AC3E}">
        <p14:creationId xmlns:p14="http://schemas.microsoft.com/office/powerpoint/2010/main" val="336341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theme>
</file>

<file path=ppt/theme/theme2.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9590</TotalTime>
  <Words>426</Words>
  <Application>Microsoft Macintosh PowerPoint</Application>
  <PresentationFormat>Diavoorstelling (4:3)</PresentationFormat>
  <Paragraphs>176</Paragraphs>
  <Slides>17</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Calibri</vt:lpstr>
      <vt:lpstr>Corbel</vt:lpstr>
      <vt:lpstr>Wingdings</vt:lpstr>
      <vt:lpstr>Arial</vt:lpstr>
      <vt:lpstr>blank</vt:lpstr>
      <vt:lpstr>Beeldherkenning afval</vt:lpstr>
      <vt:lpstr>Vraag en resultaat</vt:lpstr>
      <vt:lpstr>Image recognition</vt:lpstr>
      <vt:lpstr>Data </vt:lpstr>
      <vt:lpstr>Data </vt:lpstr>
      <vt:lpstr>Gebruik bestaande tools</vt:lpstr>
      <vt:lpstr>Google vision API</vt:lpstr>
      <vt:lpstr>Image recognition</vt:lpstr>
      <vt:lpstr>Image recognition 2</vt:lpstr>
      <vt:lpstr>Resultaten</vt:lpstr>
      <vt:lpstr>Verklaring resultaten:</vt:lpstr>
      <vt:lpstr>Verbeteropties</vt:lpstr>
      <vt:lpstr>Tekstherkenning: open source</vt:lpstr>
      <vt:lpstr>Tekstherkenning Google</vt:lpstr>
      <vt:lpstr>Tekstherkenning OCR: resultaten</vt:lpstr>
      <vt:lpstr>Tekstherkenning visueel</vt:lpstr>
      <vt:lpstr>Vervolg</vt:lpstr>
    </vt:vector>
  </TitlesOfParts>
  <Company>Gemeente Amsterdam</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data-vragen</dc:title>
  <dc:creator>Wessels Anneke</dc:creator>
  <dc:description>Versie 1.3 - 1 juli 2015_x000d_
Ontwikkeling sjabloon en macro's:_x000d_
www.JoulesUnlimited.nl</dc:description>
  <cp:lastModifiedBy>Uwe Kirsten Kirsten</cp:lastModifiedBy>
  <cp:revision>125</cp:revision>
  <dcterms:created xsi:type="dcterms:W3CDTF">2016-03-22T10:31:26Z</dcterms:created>
  <dcterms:modified xsi:type="dcterms:W3CDTF">2018-05-31T09:34:18Z</dcterms:modified>
</cp:coreProperties>
</file>