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" d="100"/>
          <a:sy n="26" d="100"/>
        </p:scale>
        <p:origin x="1736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7348" y="888237"/>
            <a:ext cx="5885180" cy="2792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643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Introduction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Block-</a:t>
            </a:r>
            <a:r>
              <a:rPr sz="1400" b="1" dirty="0">
                <a:latin typeface="Times New Roman"/>
                <a:cs typeface="Times New Roman"/>
              </a:rPr>
              <a:t>Chain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key-</a:t>
            </a:r>
            <a:r>
              <a:rPr sz="1400" b="1" dirty="0">
                <a:latin typeface="Times New Roman"/>
                <a:cs typeface="Times New Roman"/>
              </a:rPr>
              <a:t>Concepts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Understand::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400">
              <a:latin typeface="Times New Roman"/>
              <a:cs typeface="Times New Roman"/>
            </a:endParaRPr>
          </a:p>
          <a:p>
            <a:pPr marL="2271395" marR="99060" indent="-2259330">
              <a:lnSpc>
                <a:spcPct val="143600"/>
              </a:lnSpc>
            </a:pPr>
            <a:r>
              <a:rPr sz="1400" dirty="0">
                <a:latin typeface="Times New Roman"/>
                <a:cs typeface="Times New Roman"/>
              </a:rPr>
              <a:t>a.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What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Web3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credit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how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it(security)=&gt;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control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your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own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data.</a:t>
            </a:r>
            <a:endParaRPr sz="1400">
              <a:latin typeface="Times New Roman"/>
              <a:cs typeface="Times New Roman"/>
            </a:endParaRPr>
          </a:p>
          <a:p>
            <a:pPr marL="384175" indent="-228600">
              <a:lnSpc>
                <a:spcPct val="100000"/>
              </a:lnSpc>
              <a:spcBef>
                <a:spcPts val="1550"/>
              </a:spcBef>
              <a:buChar char="-"/>
              <a:tabLst>
                <a:tab pos="384175" algn="l"/>
              </a:tabLst>
            </a:pPr>
            <a:r>
              <a:rPr sz="1400" dirty="0">
                <a:latin typeface="Times New Roman"/>
                <a:cs typeface="Times New Roman"/>
              </a:rPr>
              <a:t>Get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know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Torrent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Networks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works</a:t>
            </a:r>
            <a:endParaRPr sz="1400">
              <a:latin typeface="Times New Roman"/>
              <a:cs typeface="Times New Roman"/>
            </a:endParaRPr>
          </a:p>
          <a:p>
            <a:pPr marL="384175" marR="5080" indent="-228600">
              <a:lnSpc>
                <a:spcPct val="143600"/>
              </a:lnSpc>
              <a:buChar char="-"/>
              <a:tabLst>
                <a:tab pos="384175" algn="l"/>
              </a:tabLst>
            </a:pP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Web2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Your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1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free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Google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services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YouTube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being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traded while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you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thought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free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you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don’t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have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any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credit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how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they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using</a:t>
            </a:r>
            <a:endParaRPr sz="1400">
              <a:latin typeface="Times New Roman"/>
              <a:cs typeface="Times New Roman"/>
            </a:endParaRPr>
          </a:p>
          <a:p>
            <a:pPr marL="384175">
              <a:lnSpc>
                <a:spcPct val="100000"/>
              </a:lnSpc>
              <a:spcBef>
                <a:spcPts val="735"/>
              </a:spcBef>
            </a:pPr>
            <a:r>
              <a:rPr sz="1400" dirty="0">
                <a:latin typeface="Times New Roman"/>
                <a:cs typeface="Times New Roman"/>
              </a:rPr>
              <a:t>it(security)=&gt;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control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your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own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data.</a:t>
            </a:r>
            <a:endParaRPr sz="1400">
              <a:latin typeface="Times New Roman"/>
              <a:cs typeface="Times New Roman"/>
            </a:endParaRPr>
          </a:p>
          <a:p>
            <a:pPr marL="384175" indent="-228600">
              <a:lnSpc>
                <a:spcPct val="100000"/>
              </a:lnSpc>
              <a:spcBef>
                <a:spcPts val="740"/>
              </a:spcBef>
              <a:buChar char="-"/>
              <a:tabLst>
                <a:tab pos="384175" algn="l"/>
              </a:tabLst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applications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running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distributed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networks(DAPs)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775075"/>
            <a:ext cx="5940425" cy="33127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0604" y="7070445"/>
            <a:ext cx="2357120" cy="63881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400" spc="-50" dirty="0">
                <a:latin typeface="Times New Roman"/>
                <a:cs typeface="Times New Roman"/>
              </a:rPr>
              <a:t>-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240665" algn="l"/>
              </a:tabLst>
            </a:pPr>
            <a:r>
              <a:rPr sz="1400" spc="-50" dirty="0">
                <a:latin typeface="Times New Roman"/>
                <a:cs typeface="Times New Roman"/>
              </a:rPr>
              <a:t>-</a:t>
            </a:r>
            <a:r>
              <a:rPr sz="1400" dirty="0">
                <a:latin typeface="Times New Roman"/>
                <a:cs typeface="Times New Roman"/>
              </a:rPr>
              <a:t>	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Web3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you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own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your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data.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6172200"/>
            <a:ext cx="3246120" cy="26121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6648" y="3773423"/>
            <a:ext cx="3377184" cy="21244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6544" y="981455"/>
            <a:ext cx="4974335" cy="2560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74775" y="1650492"/>
            <a:ext cx="42290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151CDB"/>
                </a:solidFill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7621" y="7099045"/>
            <a:ext cx="4057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0" dirty="0">
                <a:solidFill>
                  <a:srgbClr val="1C1ADD"/>
                </a:solidFill>
                <a:latin typeface="Calibri"/>
                <a:cs typeface="Calibri"/>
              </a:rPr>
              <a:t>Data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5793" y="1483463"/>
            <a:ext cx="604520" cy="60261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115"/>
              </a:spcBef>
            </a:pPr>
            <a:r>
              <a:rPr sz="1650" spc="-10" dirty="0">
                <a:solidFill>
                  <a:srgbClr val="1F1DFB"/>
                </a:solidFill>
                <a:latin typeface="Calibri"/>
                <a:cs typeface="Calibri"/>
              </a:rPr>
              <a:t>Data</a:t>
            </a:r>
            <a:r>
              <a:rPr sz="1650" spc="-105" dirty="0">
                <a:solidFill>
                  <a:srgbClr val="1F1DFB"/>
                </a:solidFill>
                <a:latin typeface="Calibri"/>
                <a:cs typeface="Calibri"/>
              </a:rPr>
              <a:t> </a:t>
            </a:r>
            <a:r>
              <a:rPr sz="1650" spc="-50" dirty="0">
                <a:solidFill>
                  <a:srgbClr val="1D16E6"/>
                </a:solidFill>
                <a:latin typeface="Calibri"/>
                <a:cs typeface="Calibri"/>
              </a:rPr>
              <a:t>1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850" spc="-25" dirty="0">
                <a:latin typeface="Consolas"/>
                <a:cs typeface="Consolas"/>
              </a:rPr>
              <a:t>Hl</a:t>
            </a:r>
            <a:endParaRPr sz="8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4561" y="7014673"/>
            <a:ext cx="588645" cy="54546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65"/>
              </a:spcBef>
            </a:pPr>
            <a:r>
              <a:rPr sz="1400" spc="-10" dirty="0">
                <a:solidFill>
                  <a:srgbClr val="1C0FDD"/>
                </a:solidFill>
                <a:latin typeface="Arial MT"/>
                <a:cs typeface="Arial MT"/>
              </a:rPr>
              <a:t>Data</a:t>
            </a:r>
            <a:r>
              <a:rPr sz="1400" spc="-80" dirty="0">
                <a:solidFill>
                  <a:srgbClr val="1C0FDD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181ABA"/>
                </a:solidFill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850" spc="-25" dirty="0">
                <a:latin typeface="Calibri"/>
                <a:cs typeface="Calibri"/>
              </a:rPr>
              <a:t>HJ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8027" y="7042082"/>
            <a:ext cx="528320" cy="53276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795"/>
              </a:spcBef>
            </a:pPr>
            <a:r>
              <a:rPr sz="1400" spc="60" dirty="0">
                <a:solidFill>
                  <a:srgbClr val="130FEF"/>
                </a:solidFill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50" spc="-25" dirty="0">
                <a:latin typeface="Courier New"/>
                <a:cs typeface="Courier New"/>
              </a:rPr>
              <a:t>H2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05911" y="1644395"/>
            <a:ext cx="42290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151CF0"/>
                </a:solidFill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3439" y="2714243"/>
            <a:ext cx="559435" cy="434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821F4"/>
                </a:solidFill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800" spc="-25" dirty="0">
                <a:latin typeface="Calibri"/>
                <a:cs typeface="Calibri"/>
              </a:rPr>
              <a:t>H3J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50183" y="8450580"/>
            <a:ext cx="1492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0C0C0C"/>
                </a:solidFill>
                <a:latin typeface="Calibri"/>
                <a:cs typeface="Calibri"/>
              </a:rPr>
              <a:t>H3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5418" y="1182878"/>
            <a:ext cx="876935" cy="102933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9050" marR="217170" indent="-1905">
              <a:lnSpc>
                <a:spcPct val="103200"/>
              </a:lnSpc>
              <a:spcBef>
                <a:spcPts val="60"/>
              </a:spcBef>
            </a:pPr>
            <a:r>
              <a:rPr sz="1050" spc="-10" dirty="0">
                <a:latin typeface="Calibri"/>
                <a:cs typeface="Calibri"/>
              </a:rPr>
              <a:t>Timestamp </a:t>
            </a:r>
            <a:r>
              <a:rPr sz="1100" spc="-10" dirty="0">
                <a:latin typeface="Calibri"/>
                <a:cs typeface="Calibri"/>
              </a:rPr>
              <a:t>Version </a:t>
            </a:r>
            <a:r>
              <a:rPr sz="1100" spc="-25" dirty="0">
                <a:latin typeface="Calibri"/>
                <a:cs typeface="Calibri"/>
              </a:rPr>
              <a:t>Herkle </a:t>
            </a:r>
            <a:r>
              <a:rPr sz="1100" spc="-50" dirty="0">
                <a:latin typeface="Calibri"/>
                <a:cs typeface="Calibri"/>
              </a:rPr>
              <a:t>Root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20" dirty="0">
                <a:latin typeface="Calibri"/>
                <a:cs typeface="Calibri"/>
              </a:rPr>
              <a:t>Difficulty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40" dirty="0">
                <a:latin typeface="Calibri"/>
                <a:cs typeface="Calibri"/>
              </a:rPr>
              <a:t>Target</a:t>
            </a:r>
            <a:endParaRPr sz="1100">
              <a:latin typeface="Calibri"/>
              <a:cs typeface="Calibri"/>
            </a:endParaRPr>
          </a:p>
          <a:p>
            <a:pPr marL="19685">
              <a:lnSpc>
                <a:spcPts val="1205"/>
              </a:lnSpc>
              <a:spcBef>
                <a:spcPts val="70"/>
              </a:spcBef>
            </a:pPr>
            <a:r>
              <a:rPr sz="1050" spc="-10" dirty="0">
                <a:latin typeface="Calibri"/>
                <a:cs typeface="Calibri"/>
              </a:rPr>
              <a:t>Nonce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ts val="1325"/>
              </a:lnSpc>
            </a:pPr>
            <a:r>
              <a:rPr sz="1150" spc="-70" dirty="0">
                <a:latin typeface="Calibri"/>
                <a:cs typeface="Calibri"/>
              </a:rPr>
              <a:t>Previous</a:t>
            </a:r>
            <a:r>
              <a:rPr sz="1150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Hash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88254" y="2552698"/>
            <a:ext cx="555625" cy="59563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170"/>
              </a:spcBef>
            </a:pPr>
            <a:r>
              <a:rPr sz="1600" spc="-20" dirty="0">
                <a:solidFill>
                  <a:srgbClr val="211FDB"/>
                </a:solidFill>
                <a:latin typeface="Calibri"/>
                <a:cs typeface="Calibri"/>
              </a:rPr>
              <a:t>Data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800" spc="-25" dirty="0">
                <a:latin typeface="Calibri"/>
                <a:cs typeface="Calibri"/>
              </a:rPr>
              <a:t>H41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312" y="883665"/>
            <a:ext cx="5792470" cy="187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k.</a:t>
            </a:r>
            <a:r>
              <a:rPr sz="1400" spc="3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Types 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Block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chain</a:t>
            </a:r>
            <a:endParaRPr sz="1400">
              <a:latin typeface="Times New Roman"/>
              <a:cs typeface="Times New Roman"/>
            </a:endParaRPr>
          </a:p>
          <a:p>
            <a:pPr marL="291465" marR="11430" indent="-228600">
              <a:lnSpc>
                <a:spcPct val="143600"/>
              </a:lnSpc>
              <a:spcBef>
                <a:spcPts val="820"/>
              </a:spcBef>
              <a:buChar char="-"/>
              <a:tabLst>
                <a:tab pos="291465" algn="l"/>
              </a:tabLst>
            </a:pPr>
            <a:r>
              <a:rPr sz="1400" dirty="0">
                <a:latin typeface="Times New Roman"/>
                <a:cs typeface="Times New Roman"/>
              </a:rPr>
              <a:t>Public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Block-</a:t>
            </a:r>
            <a:r>
              <a:rPr sz="1400" dirty="0">
                <a:latin typeface="Times New Roman"/>
                <a:cs typeface="Times New Roman"/>
              </a:rPr>
              <a:t>Chain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open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everyone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part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(slow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need </a:t>
            </a:r>
            <a:r>
              <a:rPr sz="1400" spc="-10" dirty="0">
                <a:latin typeface="Times New Roman"/>
                <a:cs typeface="Times New Roman"/>
              </a:rPr>
              <a:t>POW).</a:t>
            </a:r>
            <a:endParaRPr sz="1400">
              <a:latin typeface="Times New Roman"/>
              <a:cs typeface="Times New Roman"/>
            </a:endParaRPr>
          </a:p>
          <a:p>
            <a:pPr marL="291465" marR="5080" indent="-228600">
              <a:lnSpc>
                <a:spcPts val="2420"/>
              </a:lnSpc>
              <a:spcBef>
                <a:spcPts val="195"/>
              </a:spcBef>
              <a:buChar char="-"/>
              <a:tabLst>
                <a:tab pos="291465" algn="l"/>
              </a:tabLst>
            </a:pPr>
            <a:r>
              <a:rPr sz="1400" dirty="0">
                <a:latin typeface="Times New Roman"/>
                <a:cs typeface="Times New Roman"/>
              </a:rPr>
              <a:t>Private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Block-</a:t>
            </a:r>
            <a:r>
              <a:rPr sz="1400" dirty="0">
                <a:latin typeface="Times New Roman"/>
                <a:cs typeface="Times New Roman"/>
              </a:rPr>
              <a:t>Chain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specifically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single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company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(fast-&gt;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need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of </a:t>
            </a:r>
            <a:r>
              <a:rPr sz="1400" spc="-10" dirty="0">
                <a:latin typeface="Times New Roman"/>
                <a:cs typeface="Times New Roman"/>
              </a:rPr>
              <a:t>POW).</a:t>
            </a:r>
            <a:endParaRPr sz="1400">
              <a:latin typeface="Times New Roman"/>
              <a:cs typeface="Times New Roman"/>
            </a:endParaRPr>
          </a:p>
          <a:p>
            <a:pPr marL="291465" indent="-228600">
              <a:lnSpc>
                <a:spcPct val="100000"/>
              </a:lnSpc>
              <a:spcBef>
                <a:spcPts val="520"/>
              </a:spcBef>
              <a:buChar char="-"/>
              <a:tabLst>
                <a:tab pos="291465" algn="l"/>
              </a:tabLst>
            </a:pPr>
            <a:r>
              <a:rPr sz="1400" dirty="0">
                <a:latin typeface="Times New Roman"/>
                <a:cs typeface="Times New Roman"/>
              </a:rPr>
              <a:t>Federated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Block-</a:t>
            </a:r>
            <a:r>
              <a:rPr sz="1400" dirty="0">
                <a:latin typeface="Times New Roman"/>
                <a:cs typeface="Times New Roman"/>
              </a:rPr>
              <a:t>Chain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group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people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/companies.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336162"/>
            <a:ext cx="5968365" cy="2183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l.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Consensus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Block-</a:t>
            </a:r>
            <a:r>
              <a:rPr sz="1400" spc="-20" dirty="0">
                <a:latin typeface="Times New Roman"/>
                <a:cs typeface="Times New Roman"/>
              </a:rPr>
              <a:t>Chain</a:t>
            </a:r>
            <a:endParaRPr sz="1400">
              <a:latin typeface="Times New Roman"/>
              <a:cs typeface="Times New Roman"/>
            </a:endParaRPr>
          </a:p>
          <a:p>
            <a:pPr marL="469265" marR="5080" indent="-228600" algn="just">
              <a:lnSpc>
                <a:spcPct val="143600"/>
              </a:lnSpc>
              <a:spcBef>
                <a:spcPts val="820"/>
              </a:spcBef>
              <a:buChar char="-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We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give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miners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(not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malicious)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puzzle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solve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computing </a:t>
            </a:r>
            <a:r>
              <a:rPr sz="1400" dirty="0">
                <a:latin typeface="Times New Roman"/>
                <a:cs typeface="Times New Roman"/>
              </a:rPr>
              <a:t>power,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one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who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wins,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add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block-to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chain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got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rewards.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using </a:t>
            </a:r>
            <a:r>
              <a:rPr sz="1400" dirty="0">
                <a:latin typeface="Times New Roman"/>
                <a:cs typeface="Times New Roman"/>
              </a:rPr>
              <a:t>consensus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agree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some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state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block-</a:t>
            </a:r>
            <a:r>
              <a:rPr sz="1400" dirty="0">
                <a:latin typeface="Times New Roman"/>
                <a:cs typeface="Times New Roman"/>
              </a:rPr>
              <a:t>chain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network.</a:t>
            </a: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730"/>
              </a:spcBef>
              <a:buChar char="-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Algorithms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like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POW(work),</a:t>
            </a: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730"/>
              </a:spcBef>
              <a:buChar char="-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POS(stake)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where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much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investors(coins</a:t>
            </a:r>
            <a:r>
              <a:rPr sz="1400" b="1" dirty="0">
                <a:latin typeface="Times New Roman"/>
                <a:cs typeface="Times New Roman"/>
              </a:rPr>
              <a:t>$</a:t>
            </a:r>
            <a:r>
              <a:rPr sz="1400" dirty="0">
                <a:latin typeface="Times New Roman"/>
                <a:cs typeface="Times New Roman"/>
              </a:rPr>
              <a:t>)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got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trust.</a:t>
            </a: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750"/>
              </a:spcBef>
              <a:buChar char="-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POET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(Elapsed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time),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(deposit),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POC(capacity)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5612765"/>
            <a:ext cx="3359150" cy="227393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2004" y="8061197"/>
            <a:ext cx="596836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m.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Proof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Work.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(Bitcoin)</a:t>
            </a:r>
            <a:endParaRPr sz="14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43500"/>
              </a:lnSpc>
              <a:spcBef>
                <a:spcPts val="819"/>
              </a:spcBef>
              <a:tabLst>
                <a:tab pos="513715" algn="l"/>
              </a:tabLst>
            </a:pPr>
            <a:r>
              <a:rPr sz="1400" spc="-50" dirty="0">
                <a:latin typeface="Times New Roman"/>
                <a:cs typeface="Times New Roman"/>
              </a:rPr>
              <a:t>-</a:t>
            </a:r>
            <a:r>
              <a:rPr sz="1400" dirty="0">
                <a:latin typeface="Times New Roman"/>
                <a:cs typeface="Times New Roman"/>
              </a:rPr>
              <a:t>		There’s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competition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math-</a:t>
            </a:r>
            <a:r>
              <a:rPr sz="1400" dirty="0">
                <a:latin typeface="Times New Roman"/>
                <a:cs typeface="Times New Roman"/>
              </a:rPr>
              <a:t>calks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who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win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add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block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chain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get </a:t>
            </a:r>
            <a:r>
              <a:rPr sz="1400" spc="-10" dirty="0">
                <a:latin typeface="Times New Roman"/>
                <a:cs typeface="Times New Roman"/>
              </a:rPr>
              <a:t>rewards.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792835"/>
            <a:ext cx="5737860" cy="638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marR="5080" indent="-228600">
              <a:lnSpc>
                <a:spcPct val="143600"/>
              </a:lnSpc>
              <a:spcBef>
                <a:spcPts val="95"/>
              </a:spcBef>
              <a:tabLst>
                <a:tab pos="285115" algn="l"/>
              </a:tabLst>
            </a:pPr>
            <a:r>
              <a:rPr sz="1400" spc="-50" dirty="0">
                <a:latin typeface="Times New Roman"/>
                <a:cs typeface="Times New Roman"/>
              </a:rPr>
              <a:t>-</a:t>
            </a:r>
            <a:r>
              <a:rPr sz="1400" dirty="0">
                <a:latin typeface="Times New Roman"/>
                <a:cs typeface="Times New Roman"/>
              </a:rPr>
              <a:t>		Issues</a:t>
            </a:r>
            <a:r>
              <a:rPr sz="1400" spc="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(spending</a:t>
            </a:r>
            <a:r>
              <a:rPr sz="1400" spc="3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too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much</a:t>
            </a:r>
            <a:r>
              <a:rPr sz="1400" spc="3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idle</a:t>
            </a:r>
            <a:r>
              <a:rPr sz="1400" spc="3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power,</a:t>
            </a:r>
            <a:r>
              <a:rPr sz="1400" spc="3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may</a:t>
            </a:r>
            <a:r>
              <a:rPr sz="1400" spc="3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3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51%</a:t>
            </a:r>
            <a:r>
              <a:rPr sz="1400" spc="3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3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nodes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are </a:t>
            </a:r>
            <a:r>
              <a:rPr sz="1400" spc="-10" dirty="0">
                <a:latin typeface="Times New Roman"/>
                <a:cs typeface="Times New Roman"/>
              </a:rPr>
              <a:t>malitious)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527175"/>
            <a:ext cx="3009900" cy="27108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4340225"/>
            <a:ext cx="2997835" cy="283908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0604" y="7354061"/>
            <a:ext cx="5084445" cy="126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n.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What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10" dirty="0">
                <a:latin typeface="Times New Roman"/>
                <a:cs typeface="Times New Roman"/>
              </a:rPr>
              <a:t> Etherium.</a:t>
            </a:r>
            <a:endParaRPr sz="14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550"/>
              </a:spcBef>
              <a:buChar char="-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BitCoin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peer-to-</a:t>
            </a:r>
            <a:r>
              <a:rPr sz="1400" dirty="0">
                <a:latin typeface="Times New Roman"/>
                <a:cs typeface="Times New Roman"/>
              </a:rPr>
              <a:t>peer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electronic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cash</a:t>
            </a:r>
            <a:r>
              <a:rPr sz="1400" spc="-10" dirty="0">
                <a:latin typeface="Times New Roman"/>
                <a:cs typeface="Times New Roman"/>
              </a:rPr>
              <a:t> system.(CryptoCurrency)</a:t>
            </a:r>
            <a:endParaRPr sz="14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730"/>
              </a:spcBef>
              <a:buChar char="-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write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apps/softwares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Etherium(DApps)</a:t>
            </a:r>
            <a:endParaRPr sz="14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735"/>
              </a:spcBef>
              <a:buChar char="-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able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crypto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currency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ethereum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need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Ether.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508" y="794359"/>
            <a:ext cx="5747385" cy="2066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5615" marR="5715" indent="-228600">
              <a:lnSpc>
                <a:spcPct val="142900"/>
              </a:lnSpc>
              <a:spcBef>
                <a:spcPts val="95"/>
              </a:spcBef>
              <a:tabLst>
                <a:tab pos="475615" algn="l"/>
              </a:tabLst>
            </a:pPr>
            <a:r>
              <a:rPr sz="1400" spc="-50" dirty="0">
                <a:latin typeface="Times New Roman"/>
                <a:cs typeface="Times New Roman"/>
              </a:rPr>
              <a:t>-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b="1" dirty="0">
                <a:latin typeface="Times New Roman"/>
                <a:cs typeface="Times New Roman"/>
              </a:rPr>
              <a:t>Def:</a:t>
            </a:r>
            <a:r>
              <a:rPr sz="1400" b="1" spc="3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it’s</a:t>
            </a:r>
            <a:r>
              <a:rPr sz="1400" spc="3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simply</a:t>
            </a:r>
            <a:r>
              <a:rPr sz="1400" spc="3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3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platform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where</a:t>
            </a:r>
            <a:r>
              <a:rPr sz="1400" spc="3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you</a:t>
            </a:r>
            <a:r>
              <a:rPr sz="1400" spc="3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3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build</a:t>
            </a:r>
            <a:r>
              <a:rPr sz="1400" spc="3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your</a:t>
            </a:r>
            <a:r>
              <a:rPr sz="1400" spc="3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decentralized applications/softwares,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also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own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cryptocurrency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Ether.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1400" dirty="0">
                <a:latin typeface="Times New Roman"/>
                <a:cs typeface="Times New Roman"/>
              </a:rPr>
              <a:t>m.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Smart</a:t>
            </a:r>
            <a:r>
              <a:rPr sz="1400" spc="-10" dirty="0">
                <a:latin typeface="Times New Roman"/>
                <a:cs typeface="Times New Roman"/>
              </a:rPr>
              <a:t> Contracts(</a:t>
            </a:r>
            <a:r>
              <a:rPr sz="1400" b="1" spc="-10" dirty="0">
                <a:latin typeface="Times New Roman"/>
                <a:cs typeface="Times New Roman"/>
              </a:rPr>
              <a:t>Trust/secure)</a:t>
            </a:r>
            <a:r>
              <a:rPr sz="1400" spc="-1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704215" indent="-228600">
              <a:lnSpc>
                <a:spcPct val="100000"/>
              </a:lnSpc>
              <a:spcBef>
                <a:spcPts val="1545"/>
              </a:spcBef>
              <a:buFont typeface="Times New Roman"/>
              <a:buChar char="-"/>
              <a:tabLst>
                <a:tab pos="704215" algn="l"/>
              </a:tabLst>
            </a:pPr>
            <a:r>
              <a:rPr sz="1400" b="1" dirty="0">
                <a:latin typeface="Times New Roman"/>
                <a:cs typeface="Times New Roman"/>
              </a:rPr>
              <a:t>Prepaid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transactions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trust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issues.</a:t>
            </a:r>
            <a:endParaRPr sz="1400">
              <a:latin typeface="Times New Roman"/>
              <a:cs typeface="Times New Roman"/>
            </a:endParaRPr>
          </a:p>
          <a:p>
            <a:pPr marL="704215" marR="5080" indent="-228600">
              <a:lnSpc>
                <a:spcPct val="143600"/>
              </a:lnSpc>
              <a:buFont typeface="Times New Roman"/>
              <a:buChar char="-"/>
              <a:tabLst>
                <a:tab pos="704215" algn="l"/>
              </a:tabLst>
            </a:pPr>
            <a:r>
              <a:rPr sz="1400" b="1" dirty="0">
                <a:latin typeface="Times New Roman"/>
                <a:cs typeface="Times New Roman"/>
              </a:rPr>
              <a:t>Are</a:t>
            </a:r>
            <a:r>
              <a:rPr sz="1400" b="1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lines</a:t>
            </a:r>
            <a:r>
              <a:rPr sz="1400" spc="3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codes</a:t>
            </a:r>
            <a:r>
              <a:rPr sz="1400" spc="3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built</a:t>
            </a:r>
            <a:r>
              <a:rPr sz="1400" spc="3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run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ethereum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networks</a:t>
            </a:r>
            <a:r>
              <a:rPr sz="1400" spc="3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36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make </a:t>
            </a:r>
            <a:r>
              <a:rPr sz="1400" spc="-10" dirty="0">
                <a:latin typeface="Times New Roman"/>
                <a:cs typeface="Times New Roman"/>
              </a:rPr>
              <a:t>contracts.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2956560"/>
            <a:ext cx="2254250" cy="26549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4592" y="5785484"/>
            <a:ext cx="5838190" cy="3204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o.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Drawbacks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Block-</a:t>
            </a:r>
            <a:r>
              <a:rPr sz="1400" dirty="0">
                <a:latin typeface="Times New Roman"/>
                <a:cs typeface="Times New Roman"/>
              </a:rPr>
              <a:t>Chain.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(mostly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public)</a:t>
            </a:r>
            <a:endParaRPr sz="1400">
              <a:latin typeface="Times New Roman"/>
              <a:cs typeface="Times New Roman"/>
            </a:endParaRPr>
          </a:p>
          <a:p>
            <a:pPr marL="794385" indent="-228600">
              <a:lnSpc>
                <a:spcPct val="100000"/>
              </a:lnSpc>
              <a:spcBef>
                <a:spcPts val="1545"/>
              </a:spcBef>
              <a:buChar char="-"/>
              <a:tabLst>
                <a:tab pos="794385" algn="l"/>
              </a:tabLst>
            </a:pPr>
            <a:r>
              <a:rPr sz="1400" dirty="0">
                <a:latin typeface="Times New Roman"/>
                <a:cs typeface="Times New Roman"/>
              </a:rPr>
              <a:t>Complexity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many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terms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&amp;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algorithms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even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technology.</a:t>
            </a:r>
            <a:endParaRPr sz="1400">
              <a:latin typeface="Times New Roman"/>
              <a:cs typeface="Times New Roman"/>
            </a:endParaRPr>
          </a:p>
          <a:p>
            <a:pPr marL="794385" marR="5080" indent="-228600">
              <a:lnSpc>
                <a:spcPts val="2420"/>
              </a:lnSpc>
              <a:spcBef>
                <a:spcPts val="195"/>
              </a:spcBef>
              <a:buChar char="-"/>
              <a:tabLst>
                <a:tab pos="794385" algn="l"/>
              </a:tabLst>
            </a:pPr>
            <a:r>
              <a:rPr sz="1400" dirty="0">
                <a:latin typeface="Times New Roman"/>
                <a:cs typeface="Times New Roman"/>
              </a:rPr>
              <a:t>Slow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Speed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[</a:t>
            </a:r>
            <a:r>
              <a:rPr sz="1400" b="1" dirty="0">
                <a:latin typeface="Times New Roman"/>
                <a:cs typeface="Times New Roman"/>
              </a:rPr>
              <a:t>VISA</a:t>
            </a:r>
            <a:r>
              <a:rPr sz="1400" b="1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handle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1000s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transactions/sec]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!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[</a:t>
            </a:r>
            <a:r>
              <a:rPr sz="1400" b="1" dirty="0">
                <a:latin typeface="Times New Roman"/>
                <a:cs typeface="Times New Roman"/>
              </a:rPr>
              <a:t>Bitcoin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handles </a:t>
            </a:r>
            <a:r>
              <a:rPr sz="1400" dirty="0">
                <a:latin typeface="Times New Roman"/>
                <a:cs typeface="Times New Roman"/>
              </a:rPr>
              <a:t>7-10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trans/sec]./day</a:t>
            </a:r>
            <a:endParaRPr sz="1400">
              <a:latin typeface="Times New Roman"/>
              <a:cs typeface="Times New Roman"/>
            </a:endParaRPr>
          </a:p>
          <a:p>
            <a:pPr marL="794385" indent="-228600">
              <a:lnSpc>
                <a:spcPct val="100000"/>
              </a:lnSpc>
              <a:spcBef>
                <a:spcPts val="535"/>
              </a:spcBef>
              <a:buChar char="-"/>
              <a:tabLst>
                <a:tab pos="794385" algn="l"/>
              </a:tabLst>
            </a:pPr>
            <a:r>
              <a:rPr sz="1400" dirty="0">
                <a:latin typeface="Times New Roman"/>
                <a:cs typeface="Times New Roman"/>
              </a:rPr>
              <a:t>Wastage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resources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handle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algorithms</a:t>
            </a:r>
            <a:endParaRPr sz="1400">
              <a:latin typeface="Times New Roman"/>
              <a:cs typeface="Times New Roman"/>
            </a:endParaRPr>
          </a:p>
          <a:p>
            <a:pPr marL="794385" indent="-228600">
              <a:lnSpc>
                <a:spcPct val="100000"/>
              </a:lnSpc>
              <a:spcBef>
                <a:spcPts val="735"/>
              </a:spcBef>
              <a:buChar char="-"/>
              <a:tabLst>
                <a:tab pos="794385" algn="l"/>
              </a:tabLst>
            </a:pPr>
            <a:r>
              <a:rPr sz="1400" dirty="0">
                <a:latin typeface="Times New Roman"/>
                <a:cs typeface="Times New Roman"/>
              </a:rPr>
              <a:t>Security/Privacy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there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block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chain;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everyone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it).</a:t>
            </a:r>
            <a:endParaRPr sz="1400">
              <a:latin typeface="Times New Roman"/>
              <a:cs typeface="Times New Roman"/>
            </a:endParaRPr>
          </a:p>
          <a:p>
            <a:pPr marL="794385" indent="-228600">
              <a:lnSpc>
                <a:spcPct val="100000"/>
              </a:lnSpc>
              <a:spcBef>
                <a:spcPts val="730"/>
              </a:spcBef>
              <a:buChar char="-"/>
              <a:tabLst>
                <a:tab pos="794385" algn="l"/>
              </a:tabLst>
            </a:pPr>
            <a:r>
              <a:rPr sz="1400" dirty="0">
                <a:latin typeface="Times New Roman"/>
                <a:cs typeface="Times New Roman"/>
              </a:rPr>
              <a:t>51%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attack.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10" dirty="0">
                <a:latin typeface="Times New Roman"/>
                <a:cs typeface="Times New Roman"/>
              </a:rPr>
              <a:t> hacked).</a:t>
            </a:r>
            <a:endParaRPr sz="1400">
              <a:latin typeface="Times New Roman"/>
              <a:cs typeface="Times New Roman"/>
            </a:endParaRPr>
          </a:p>
          <a:p>
            <a:pPr marL="794385">
              <a:lnSpc>
                <a:spcPct val="100000"/>
              </a:lnSpc>
              <a:spcBef>
                <a:spcPts val="735"/>
              </a:spcBef>
            </a:pPr>
            <a:r>
              <a:rPr sz="1400" dirty="0">
                <a:latin typeface="Times New Roman"/>
                <a:cs typeface="Times New Roman"/>
              </a:rPr>
              <a:t>But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private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handle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some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these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issues.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p.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What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HyperLedger.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2835"/>
            <a:ext cx="5971540" cy="751840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926465" indent="-228600">
              <a:lnSpc>
                <a:spcPct val="100000"/>
              </a:lnSpc>
              <a:spcBef>
                <a:spcPts val="830"/>
              </a:spcBef>
              <a:buChar char="-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 not block chain,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company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cryptocurrency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well.</a:t>
            </a:r>
            <a:endParaRPr sz="1400">
              <a:latin typeface="Times New Roman"/>
              <a:cs typeface="Times New Roman"/>
            </a:endParaRPr>
          </a:p>
          <a:p>
            <a:pPr marL="926465" marR="6350" indent="-228600">
              <a:lnSpc>
                <a:spcPct val="143600"/>
              </a:lnSpc>
              <a:buChar char="-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project.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Hosted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Linux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foundations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accepted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other big-techs(Amazon,Google,IOT,Industry,…).</a:t>
            </a:r>
            <a:endParaRPr sz="1400">
              <a:latin typeface="Times New Roman"/>
              <a:cs typeface="Times New Roman"/>
            </a:endParaRPr>
          </a:p>
          <a:p>
            <a:pPr marL="926465" marR="5080" indent="-228600">
              <a:lnSpc>
                <a:spcPct val="142900"/>
              </a:lnSpc>
              <a:spcBef>
                <a:spcPts val="20"/>
              </a:spcBef>
              <a:buChar char="-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Umbrella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Greenhouse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block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chain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open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source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products.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(B2B)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which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you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build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block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chains.</a:t>
            </a:r>
            <a:endParaRPr sz="1400">
              <a:latin typeface="Times New Roman"/>
              <a:cs typeface="Times New Roman"/>
            </a:endParaRPr>
          </a:p>
          <a:p>
            <a:pPr marL="144780">
              <a:lnSpc>
                <a:spcPct val="100000"/>
              </a:lnSpc>
              <a:spcBef>
                <a:spcPts val="1540"/>
              </a:spcBef>
            </a:pPr>
            <a:r>
              <a:rPr sz="1400" dirty="0">
                <a:latin typeface="Times New Roman"/>
                <a:cs typeface="Times New Roman"/>
              </a:rPr>
              <a:t>q.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What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NFTS?</a:t>
            </a:r>
            <a:endParaRPr sz="1400">
              <a:latin typeface="Times New Roman"/>
              <a:cs typeface="Times New Roman"/>
            </a:endParaRPr>
          </a:p>
          <a:p>
            <a:pPr marL="12700" marR="245745">
              <a:lnSpc>
                <a:spcPct val="142900"/>
              </a:lnSpc>
              <a:spcBef>
                <a:spcPts val="1430"/>
              </a:spcBef>
            </a:pPr>
            <a:r>
              <a:rPr sz="1400" dirty="0">
                <a:latin typeface="Times New Roman"/>
                <a:cs typeface="Times New Roman"/>
              </a:rPr>
              <a:t>NFTs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(Non-</a:t>
            </a:r>
            <a:r>
              <a:rPr sz="1400" dirty="0">
                <a:latin typeface="Times New Roman"/>
                <a:cs typeface="Times New Roman"/>
              </a:rPr>
              <a:t>Fungible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Tokens)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like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digital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ownership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certificates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prove </a:t>
            </a:r>
            <a:r>
              <a:rPr sz="1400" dirty="0">
                <a:latin typeface="Times New Roman"/>
                <a:cs typeface="Times New Roman"/>
              </a:rPr>
              <a:t>you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own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unique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item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blockchain.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Real-</a:t>
            </a:r>
            <a:r>
              <a:rPr sz="1400" b="1" dirty="0">
                <a:latin typeface="Times New Roman"/>
                <a:cs typeface="Times New Roman"/>
              </a:rPr>
              <a:t>Life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Example:</a:t>
            </a:r>
            <a:endParaRPr sz="1400">
              <a:latin typeface="Times New Roman"/>
              <a:cs typeface="Times New Roman"/>
            </a:endParaRPr>
          </a:p>
          <a:p>
            <a:pPr marL="12700" marR="447675">
              <a:lnSpc>
                <a:spcPct val="143200"/>
              </a:lnSpc>
              <a:spcBef>
                <a:spcPts val="1395"/>
              </a:spcBef>
            </a:pPr>
            <a:r>
              <a:rPr sz="1400" dirty="0">
                <a:latin typeface="Times New Roman"/>
                <a:cs typeface="Times New Roman"/>
              </a:rPr>
              <a:t>Imagine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you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rare,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one-of-</a:t>
            </a:r>
            <a:r>
              <a:rPr sz="1400" b="1" dirty="0">
                <a:latin typeface="Times New Roman"/>
                <a:cs typeface="Times New Roman"/>
              </a:rPr>
              <a:t>a-kind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trading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card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(like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special</a:t>
            </a:r>
            <a:r>
              <a:rPr sz="1400" spc="-10" dirty="0">
                <a:latin typeface="Times New Roman"/>
                <a:cs typeface="Times New Roman"/>
              </a:rPr>
              <a:t> edition </a:t>
            </a:r>
            <a:r>
              <a:rPr sz="1400" dirty="0">
                <a:latin typeface="Times New Roman"/>
                <a:cs typeface="Times New Roman"/>
              </a:rPr>
              <a:t>Pokémon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sports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card).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Even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other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people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similar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cards,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yours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a </a:t>
            </a:r>
            <a:r>
              <a:rPr sz="1400" dirty="0">
                <a:latin typeface="Times New Roman"/>
                <a:cs typeface="Times New Roman"/>
              </a:rPr>
              <a:t>unique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serial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number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proving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it’s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only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kind.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Now,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digital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world,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NFTs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work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same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way!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Let’s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say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artist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creates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b="1" dirty="0">
                <a:latin typeface="Times New Roman"/>
                <a:cs typeface="Times New Roman"/>
              </a:rPr>
              <a:t>digital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painting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turns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NFT.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When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you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NFT: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dirty="0">
                <a:latin typeface="Segoe UI Symbol"/>
                <a:cs typeface="Segoe UI Symbol"/>
              </a:rPr>
              <a:t>✅</a:t>
            </a:r>
            <a:r>
              <a:rPr sz="1400" spc="-60" dirty="0">
                <a:latin typeface="Segoe UI Symbol"/>
                <a:cs typeface="Segoe UI Symbol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You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own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original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digital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artwork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(even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others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copy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download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it).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400" dirty="0">
                <a:latin typeface="Segoe UI Symbol"/>
                <a:cs typeface="Segoe UI Symbol"/>
              </a:rPr>
              <a:t>✅</a:t>
            </a:r>
            <a:r>
              <a:rPr sz="1400" spc="-65" dirty="0">
                <a:latin typeface="Segoe UI Symbol"/>
                <a:cs typeface="Segoe UI Symbol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Your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ownership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recorded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on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blockchain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secure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public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ledger).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400" dirty="0">
                <a:latin typeface="Segoe UI Symbol"/>
                <a:cs typeface="Segoe UI Symbol"/>
              </a:rPr>
              <a:t>✅</a:t>
            </a:r>
            <a:r>
              <a:rPr sz="1400" spc="-65" dirty="0">
                <a:latin typeface="Segoe UI Symbol"/>
                <a:cs typeface="Segoe UI Symbol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You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sell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or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trade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blockchain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will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track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ownership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changes.</a:t>
            </a:r>
            <a:endParaRPr sz="1400">
              <a:latin typeface="Times New Roman"/>
              <a:cs typeface="Times New Roman"/>
            </a:endParaRPr>
          </a:p>
          <a:p>
            <a:pPr marL="12700" marR="238760">
              <a:lnSpc>
                <a:spcPct val="156400"/>
              </a:lnSpc>
              <a:spcBef>
                <a:spcPts val="1360"/>
              </a:spcBef>
            </a:pPr>
            <a:r>
              <a:rPr sz="1400" dirty="0">
                <a:latin typeface="Times New Roman"/>
                <a:cs typeface="Times New Roman"/>
              </a:rPr>
              <a:t>So,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NFTs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make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digital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things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(art,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music,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videos,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virtual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land,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etc.) </a:t>
            </a:r>
            <a:r>
              <a:rPr sz="1400" b="1" dirty="0">
                <a:latin typeface="Times New Roman"/>
                <a:cs typeface="Times New Roman"/>
              </a:rPr>
              <a:t>unique</a:t>
            </a:r>
            <a:r>
              <a:rPr sz="1400" b="1" spc="-25" dirty="0">
                <a:latin typeface="Times New Roman"/>
                <a:cs typeface="Times New Roman"/>
              </a:rPr>
              <a:t> and </a:t>
            </a:r>
            <a:r>
              <a:rPr sz="1400" b="1" dirty="0">
                <a:latin typeface="Times New Roman"/>
                <a:cs typeface="Times New Roman"/>
              </a:rPr>
              <a:t>ownable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just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like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physical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collectibles.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Segoe UI Symbol"/>
                <a:cs typeface="Segoe UI Symbol"/>
              </a:rPr>
              <a:t>🚀</a:t>
            </a:r>
            <a:endParaRPr sz="14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400">
              <a:latin typeface="Segoe UI Symbol"/>
              <a:cs typeface="Segoe UI Symbol"/>
            </a:endParaRPr>
          </a:p>
          <a:p>
            <a:pPr marL="241300">
              <a:lnSpc>
                <a:spcPct val="100000"/>
              </a:lnSpc>
            </a:pPr>
            <a:r>
              <a:rPr sz="1400" spc="-50" dirty="0">
                <a:latin typeface="Times New Roman"/>
                <a:cs typeface="Times New Roman"/>
              </a:rPr>
              <a:t>-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6435" y="8888679"/>
            <a:ext cx="13208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imes New Roman"/>
                <a:cs typeface="Times New Roman"/>
              </a:rPr>
              <a:t>Thanks!!!!!!!!!!!!!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2822194"/>
            <a:ext cx="850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Times New Roman"/>
                <a:cs typeface="Times New Roman"/>
              </a:rPr>
              <a:t>-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913130"/>
            <a:ext cx="5935980" cy="209994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3596766"/>
            <a:ext cx="5967095" cy="187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Block-Chain?</a:t>
            </a:r>
            <a:endParaRPr sz="1400">
              <a:latin typeface="Times New Roman"/>
              <a:cs typeface="Times New Roman"/>
            </a:endParaRPr>
          </a:p>
          <a:p>
            <a:pPr marL="504825" indent="-228600">
              <a:lnSpc>
                <a:spcPct val="100000"/>
              </a:lnSpc>
              <a:spcBef>
                <a:spcPts val="1535"/>
              </a:spcBef>
              <a:buChar char="-"/>
              <a:tabLst>
                <a:tab pos="504825" algn="l"/>
              </a:tabLst>
            </a:pPr>
            <a:r>
              <a:rPr sz="1400" dirty="0">
                <a:latin typeface="Times New Roman"/>
                <a:cs typeface="Times New Roman"/>
              </a:rPr>
              <a:t>Moving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Centralized-</a:t>
            </a:r>
            <a:r>
              <a:rPr sz="1400" dirty="0">
                <a:latin typeface="Times New Roman"/>
                <a:cs typeface="Times New Roman"/>
              </a:rPr>
              <a:t>&gt;Decentralized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(who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will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control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our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own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data?).</a:t>
            </a:r>
            <a:endParaRPr sz="1400">
              <a:latin typeface="Times New Roman"/>
              <a:cs typeface="Times New Roman"/>
            </a:endParaRPr>
          </a:p>
          <a:p>
            <a:pPr marL="504825" marR="6350" indent="-228600">
              <a:lnSpc>
                <a:spcPct val="143600"/>
              </a:lnSpc>
              <a:spcBef>
                <a:spcPts val="10"/>
              </a:spcBef>
              <a:buChar char="-"/>
              <a:tabLst>
                <a:tab pos="504825" algn="l"/>
              </a:tabLst>
            </a:pP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1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Web3</a:t>
            </a:r>
            <a:r>
              <a:rPr sz="1400" spc="1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immutable</a:t>
            </a:r>
            <a:r>
              <a:rPr sz="1400" spc="1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(everyone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see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1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someone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want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7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make </a:t>
            </a:r>
            <a:r>
              <a:rPr sz="1400" spc="-10" dirty="0">
                <a:latin typeface="Times New Roman"/>
                <a:cs typeface="Times New Roman"/>
              </a:rPr>
              <a:t>forgery).</a:t>
            </a:r>
            <a:endParaRPr sz="1400">
              <a:latin typeface="Times New Roman"/>
              <a:cs typeface="Times New Roman"/>
            </a:endParaRPr>
          </a:p>
          <a:p>
            <a:pPr marL="504825" marR="5080" indent="-228600">
              <a:lnSpc>
                <a:spcPts val="2410"/>
              </a:lnSpc>
              <a:spcBef>
                <a:spcPts val="105"/>
              </a:spcBef>
              <a:buChar char="-"/>
              <a:tabLst>
                <a:tab pos="504825" algn="l"/>
              </a:tabLst>
            </a:pP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someone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try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modify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miner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web3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notice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him/her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a </a:t>
            </a:r>
            <a:r>
              <a:rPr sz="1400" dirty="0">
                <a:latin typeface="Times New Roman"/>
                <a:cs typeface="Times New Roman"/>
              </a:rPr>
              <a:t>kick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him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out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our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network.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6525" y="913130"/>
            <a:ext cx="4248785" cy="28067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6525" y="3822065"/>
            <a:ext cx="5911850" cy="32829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7280909"/>
            <a:ext cx="461010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c.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Block-</a:t>
            </a:r>
            <a:r>
              <a:rPr sz="1400" dirty="0">
                <a:latin typeface="Times New Roman"/>
                <a:cs typeface="Times New Roman"/>
              </a:rPr>
              <a:t>Chain (who,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why,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 what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prerequisites)</a:t>
            </a: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550"/>
              </a:spcBef>
              <a:buChar char="-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Block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chain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provide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Trust</a:t>
            </a: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735"/>
              </a:spcBef>
              <a:buChar char="-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Prerequisites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cryptography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distributed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computing.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913130"/>
            <a:ext cx="3112135" cy="274891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004" y="3837558"/>
            <a:ext cx="5379720" cy="187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d.</a:t>
            </a:r>
            <a:r>
              <a:rPr sz="1400" spc="3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Cryptography.</a:t>
            </a: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545"/>
              </a:spcBef>
              <a:buChar char="-"/>
              <a:tabLst>
                <a:tab pos="469265" algn="l"/>
              </a:tabLst>
            </a:pPr>
            <a:r>
              <a:rPr sz="1400" spc="-10" dirty="0">
                <a:latin typeface="Times New Roman"/>
                <a:cs typeface="Times New Roman"/>
              </a:rPr>
              <a:t>Confidentiality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(none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see that </a:t>
            </a:r>
            <a:r>
              <a:rPr sz="1400" spc="-20" dirty="0">
                <a:latin typeface="Times New Roman"/>
                <a:cs typeface="Times New Roman"/>
              </a:rPr>
              <a:t>data)</a:t>
            </a: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730"/>
              </a:spcBef>
              <a:buChar char="-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Integrity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(none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modify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our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data)</a:t>
            </a: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735"/>
              </a:spcBef>
              <a:buChar char="-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Non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repudiation.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(proof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message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transferred).</a:t>
            </a: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745"/>
              </a:spcBef>
              <a:buChar char="-"/>
              <a:tabLst>
                <a:tab pos="469265" algn="l"/>
              </a:tabLst>
            </a:pPr>
            <a:r>
              <a:rPr sz="1400" spc="-10" dirty="0">
                <a:latin typeface="Times New Roman"/>
                <a:cs typeface="Times New Roman"/>
              </a:rPr>
              <a:t>Authentication.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(None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must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message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someone’s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else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behalf).</a:t>
            </a: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730"/>
              </a:spcBef>
              <a:buChar char="-"/>
              <a:tabLst>
                <a:tab pos="469265" algn="l"/>
              </a:tabLst>
            </a:pPr>
            <a:r>
              <a:rPr sz="1400" spc="-10" dirty="0">
                <a:latin typeface="Times New Roman"/>
                <a:cs typeface="Times New Roman"/>
              </a:rPr>
              <a:t>Crypt(Hidden)-Graphy(Written)=&gt;Encryption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150" y="1014730"/>
            <a:ext cx="2362200" cy="2095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7950" y="1034385"/>
            <a:ext cx="2324100" cy="20758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6442" y="3364865"/>
            <a:ext cx="4172527" cy="22034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2004" y="5825108"/>
            <a:ext cx="5110480" cy="1263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e.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Types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Cryptography</a:t>
            </a: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545"/>
              </a:spcBef>
              <a:buFont typeface="Times New Roman"/>
              <a:buChar char="-"/>
              <a:tabLst>
                <a:tab pos="46926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Symmetric-</a:t>
            </a:r>
            <a:r>
              <a:rPr sz="1400" b="1" dirty="0">
                <a:latin typeface="Times New Roman"/>
                <a:cs typeface="Times New Roman"/>
              </a:rPr>
              <a:t>Key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Cryptography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(same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key=&gt;</a:t>
            </a:r>
            <a:r>
              <a:rPr sz="1400" spc="-10" dirty="0">
                <a:latin typeface="Times New Roman"/>
                <a:cs typeface="Times New Roman"/>
              </a:rPr>
              <a:t> tedious).</a:t>
            </a:r>
            <a:endParaRPr sz="1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745"/>
              </a:spcBef>
            </a:pP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number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increase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need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increase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number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keys..</a:t>
            </a: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730"/>
              </a:spcBef>
              <a:buFont typeface="Times New Roman"/>
              <a:buChar char="-"/>
              <a:tabLst>
                <a:tab pos="46926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Asymmetric-</a:t>
            </a:r>
            <a:r>
              <a:rPr sz="1400" b="1" dirty="0">
                <a:latin typeface="Times New Roman"/>
                <a:cs typeface="Times New Roman"/>
              </a:rPr>
              <a:t>Key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Cryptography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(public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Private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key)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914400"/>
            <a:ext cx="5017135" cy="26733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3688079"/>
            <a:ext cx="4394812" cy="27114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6574917"/>
            <a:ext cx="5965190" cy="956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f.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Digital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Signature.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(solve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problems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network)</a:t>
            </a:r>
            <a:endParaRPr sz="14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43700"/>
              </a:lnSpc>
              <a:spcBef>
                <a:spcPts val="810"/>
              </a:spcBef>
              <a:tabLst>
                <a:tab pos="469265" algn="l"/>
              </a:tabLst>
            </a:pPr>
            <a:r>
              <a:rPr sz="1400" spc="-50" dirty="0">
                <a:latin typeface="Times New Roman"/>
                <a:cs typeface="Times New Roman"/>
              </a:rPr>
              <a:t>-</a:t>
            </a:r>
            <a:r>
              <a:rPr sz="1400" dirty="0">
                <a:latin typeface="Times New Roman"/>
                <a:cs typeface="Times New Roman"/>
              </a:rPr>
              <a:t>	We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need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know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who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exactly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sending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(like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written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letter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signed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confirm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you).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913130"/>
            <a:ext cx="4768850" cy="25711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004" y="3761358"/>
            <a:ext cx="5965190" cy="157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g.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Nodes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Block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Chain.</a:t>
            </a:r>
            <a:endParaRPr sz="14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43600"/>
              </a:lnSpc>
              <a:spcBef>
                <a:spcPts val="815"/>
              </a:spcBef>
              <a:buChar char="-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Full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Node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needs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 least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good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processing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CPU’s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GPU’s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188GB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it </a:t>
            </a:r>
            <a:r>
              <a:rPr sz="1400" dirty="0">
                <a:latin typeface="Times New Roman"/>
                <a:cs typeface="Times New Roman"/>
              </a:rPr>
              <a:t>verify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store </a:t>
            </a:r>
            <a:r>
              <a:rPr sz="1400" spc="-10" dirty="0">
                <a:latin typeface="Times New Roman"/>
                <a:cs typeface="Times New Roman"/>
              </a:rPr>
              <a:t>block-chains.</a:t>
            </a:r>
            <a:endParaRPr sz="1400">
              <a:latin typeface="Times New Roman"/>
              <a:cs typeface="Times New Roman"/>
            </a:endParaRPr>
          </a:p>
          <a:p>
            <a:pPr marL="469265" marR="5080" indent="-228600">
              <a:lnSpc>
                <a:spcPts val="2430"/>
              </a:lnSpc>
              <a:spcBef>
                <a:spcPts val="75"/>
              </a:spcBef>
              <a:buChar char="-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Partial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Node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 be like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PC/cellphones 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download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trade </a:t>
            </a:r>
            <a:r>
              <a:rPr sz="1400" dirty="0">
                <a:latin typeface="Times New Roman"/>
                <a:cs typeface="Times New Roman"/>
              </a:rPr>
              <a:t>(on</a:t>
            </a:r>
            <a:r>
              <a:rPr sz="1400" spc="-10" dirty="0">
                <a:latin typeface="Times New Roman"/>
                <a:cs typeface="Times New Roman"/>
              </a:rPr>
              <a:t> purpose).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9550" y="5463553"/>
            <a:ext cx="2101850" cy="17786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2004" y="7416545"/>
            <a:ext cx="5970270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h.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Hashing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10" dirty="0">
                <a:latin typeface="Times New Roman"/>
                <a:cs typeface="Times New Roman"/>
              </a:rPr>
              <a:t>Block-</a:t>
            </a:r>
            <a:r>
              <a:rPr sz="1400" spc="-20" dirty="0">
                <a:latin typeface="Times New Roman"/>
                <a:cs typeface="Times New Roman"/>
              </a:rPr>
              <a:t>Chain</a:t>
            </a: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550"/>
              </a:spcBef>
              <a:buChar char="-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You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cannot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get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back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hashing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like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encryption-where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decryption.</a:t>
            </a:r>
            <a:endParaRPr sz="1400">
              <a:latin typeface="Times New Roman"/>
              <a:cs typeface="Times New Roman"/>
            </a:endParaRPr>
          </a:p>
          <a:p>
            <a:pPr marL="469265" marR="7620" indent="-228600">
              <a:lnSpc>
                <a:spcPts val="2420"/>
              </a:lnSpc>
              <a:spcBef>
                <a:spcPts val="95"/>
              </a:spcBef>
              <a:buChar char="-"/>
              <a:tabLst>
                <a:tab pos="469265" algn="l"/>
                <a:tab pos="1028700" algn="l"/>
                <a:tab pos="1588770" algn="l"/>
                <a:tab pos="2138045" algn="l"/>
                <a:tab pos="3209925" algn="l"/>
                <a:tab pos="3791585" algn="l"/>
                <a:tab pos="4390390" algn="l"/>
                <a:tab pos="5386705" algn="l"/>
              </a:tabLst>
            </a:pPr>
            <a:r>
              <a:rPr sz="1400" spc="-25" dirty="0">
                <a:latin typeface="Times New Roman"/>
                <a:cs typeface="Times New Roman"/>
              </a:rPr>
              <a:t>We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can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use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algorithms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0" dirty="0">
                <a:latin typeface="Times New Roman"/>
                <a:cs typeface="Times New Roman"/>
              </a:rPr>
              <a:t>like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MD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(Message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Digest), SecureHashAlgorithm(SHA).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0050" y="984250"/>
            <a:ext cx="927100" cy="21145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0400" y="1542414"/>
            <a:ext cx="2552700" cy="17341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71600" y="3474084"/>
            <a:ext cx="4788535" cy="2203450"/>
            <a:chOff x="1371600" y="3474084"/>
            <a:chExt cx="4788535" cy="220345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600" y="3474084"/>
              <a:ext cx="1810385" cy="22034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1985" y="4914899"/>
              <a:ext cx="2978150" cy="62909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30604" y="5890640"/>
            <a:ext cx="1212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Times New Roman"/>
                <a:cs typeface="Times New Roman"/>
              </a:rPr>
              <a:t>i.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753" y="5890640"/>
            <a:ext cx="18580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imes New Roman"/>
                <a:cs typeface="Times New Roman"/>
              </a:rPr>
              <a:t>MerkleTree_MerkleRoot.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6354" y="6196964"/>
            <a:ext cx="39649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0665" algn="l"/>
              </a:tabLst>
            </a:pPr>
            <a:r>
              <a:rPr sz="1400" spc="-50" dirty="0">
                <a:latin typeface="Times New Roman"/>
                <a:cs typeface="Times New Roman"/>
              </a:rPr>
              <a:t>-</a:t>
            </a:r>
            <a:r>
              <a:rPr sz="1400" dirty="0">
                <a:latin typeface="Times New Roman"/>
                <a:cs typeface="Times New Roman"/>
              </a:rPr>
              <a:t>	We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only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hash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each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transaction.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913130"/>
            <a:ext cx="2426335" cy="2349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3364865"/>
            <a:ext cx="3270250" cy="23285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2900" y="5867780"/>
            <a:ext cx="5266690" cy="955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j.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Blok_chain_Technology_Architecture</a:t>
            </a:r>
            <a:endParaRPr sz="1400">
              <a:latin typeface="Times New Roman"/>
              <a:cs typeface="Times New Roman"/>
            </a:endParaRPr>
          </a:p>
          <a:p>
            <a:pPr marL="844550" indent="-228600">
              <a:lnSpc>
                <a:spcPct val="100000"/>
              </a:lnSpc>
              <a:spcBef>
                <a:spcPts val="1545"/>
              </a:spcBef>
              <a:buChar char="-"/>
              <a:tabLst>
                <a:tab pos="844550" algn="l"/>
              </a:tabLst>
            </a:pPr>
            <a:r>
              <a:rPr sz="1400" dirty="0">
                <a:latin typeface="Times New Roman"/>
                <a:cs typeface="Times New Roman"/>
              </a:rPr>
              <a:t>Consensus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Algorithm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give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nodes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verify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your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work</a:t>
            </a:r>
            <a:endParaRPr sz="1400">
              <a:latin typeface="Times New Roman"/>
              <a:cs typeface="Times New Roman"/>
            </a:endParaRPr>
          </a:p>
          <a:p>
            <a:pPr marL="844550" indent="-228600">
              <a:lnSpc>
                <a:spcPct val="100000"/>
              </a:lnSpc>
              <a:spcBef>
                <a:spcPts val="730"/>
              </a:spcBef>
              <a:buChar char="-"/>
              <a:tabLst>
                <a:tab pos="844550" algn="l"/>
              </a:tabLst>
            </a:pP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modify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block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chain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you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50%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majority.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862</Words>
  <Application>Microsoft Office PowerPoint</Application>
  <PresentationFormat>Custom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 MT</vt:lpstr>
      <vt:lpstr>Calibri</vt:lpstr>
      <vt:lpstr>Consolas</vt:lpstr>
      <vt:lpstr>Courier New</vt:lpstr>
      <vt:lpstr>Segoe UI 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Major_Vargas</dc:creator>
  <cp:lastModifiedBy>Major_Vargas</cp:lastModifiedBy>
  <cp:revision>1</cp:revision>
  <dcterms:created xsi:type="dcterms:W3CDTF">2025-02-12T11:25:02Z</dcterms:created>
  <dcterms:modified xsi:type="dcterms:W3CDTF">2025-02-12T11:30:35Z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2025-02-12T00:00:00Z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2025-02-12T00:00:00Z</vt:filetime>
  </property>
  <property fmtid="{D5CDD505-2E9C-101B-9397-08002B2CF9AE}" pid="5" name="Producer">
    <vt:lpwstr>Microsoft® Word 2016</vt:lpwstr>
  </property>
</Properties>
</file>