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rgbClr val="FF6600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rgbClr val="FF6600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rgbClr val="FF6600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rgbClr val="FF6600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1200" y="1103503"/>
            <a:ext cx="4294505" cy="1927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rgbClr val="FF6600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bit.ly/complete-python-course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bit.ly/complete-python-course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3660" rIns="0" bIns="0" rtlCol="0" vert="horz">
            <a:spAutoFit/>
          </a:bodyPr>
          <a:lstStyle/>
          <a:p>
            <a:pPr marL="12700" marR="5080">
              <a:lnSpc>
                <a:spcPts val="7300"/>
              </a:lnSpc>
              <a:spcBef>
                <a:spcPts val="580"/>
              </a:spcBef>
            </a:pPr>
            <a:r>
              <a:rPr dirty="0" spc="-10"/>
              <a:t>Python </a:t>
            </a:r>
            <a:r>
              <a:rPr dirty="0"/>
              <a:t>Cheat</a:t>
            </a:r>
            <a:r>
              <a:rPr dirty="0" spc="-145"/>
              <a:t> </a:t>
            </a:r>
            <a:r>
              <a:rPr dirty="0" spc="-10"/>
              <a:t>Sheet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11200" y="3300603"/>
            <a:ext cx="22707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A3DA"/>
                </a:solidFill>
                <a:latin typeface="Georgia"/>
                <a:cs typeface="Georgia"/>
              </a:rPr>
              <a:t>Mosh</a:t>
            </a:r>
            <a:r>
              <a:rPr dirty="0" sz="2400" spc="-55">
                <a:solidFill>
                  <a:srgbClr val="00A3DA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00A3DA"/>
                </a:solidFill>
                <a:latin typeface="Georgia"/>
                <a:cs typeface="Georgia"/>
              </a:rPr>
              <a:t>Hamedani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11200" y="8687943"/>
            <a:ext cx="3689350" cy="78740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 sz="1600" b="1">
                <a:solidFill>
                  <a:srgbClr val="7A7A7A"/>
                </a:solidFill>
                <a:latin typeface="Arial"/>
                <a:cs typeface="Arial"/>
              </a:rPr>
              <a:t>Code</a:t>
            </a:r>
            <a:r>
              <a:rPr dirty="0" sz="1600" spc="25" b="1">
                <a:solidFill>
                  <a:srgbClr val="7A7A7A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7A7A7A"/>
                </a:solidFill>
                <a:latin typeface="Arial"/>
                <a:cs typeface="Arial"/>
              </a:rPr>
              <a:t>with</a:t>
            </a:r>
            <a:r>
              <a:rPr dirty="0" sz="1600" spc="25" b="1">
                <a:solidFill>
                  <a:srgbClr val="7A7A7A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7A7A7A"/>
                </a:solidFill>
                <a:latin typeface="Arial"/>
                <a:cs typeface="Arial"/>
              </a:rPr>
              <a:t>Mosh</a:t>
            </a:r>
            <a:r>
              <a:rPr dirty="0" sz="1600" spc="30" b="1">
                <a:solidFill>
                  <a:srgbClr val="7A7A7A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7A7A7A"/>
                </a:solidFill>
                <a:latin typeface="Arial"/>
                <a:cs typeface="Arial"/>
              </a:rPr>
              <a:t>(</a:t>
            </a:r>
            <a:r>
              <a:rPr dirty="0" u="sng" sz="1600" spc="-10" b="1">
                <a:solidFill>
                  <a:srgbClr val="7A7A7A"/>
                </a:solidFill>
                <a:uFill>
                  <a:solidFill>
                    <a:srgbClr val="7A7A7A"/>
                  </a:solidFill>
                </a:uFill>
                <a:latin typeface="Arial"/>
                <a:cs typeface="Arial"/>
              </a:rPr>
              <a:t>codewithmosh.com</a:t>
            </a:r>
            <a:r>
              <a:rPr dirty="0" u="none" sz="1600" spc="-10" b="1">
                <a:solidFill>
                  <a:srgbClr val="7A7A7A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600" i="1">
                <a:solidFill>
                  <a:srgbClr val="7A7A7A"/>
                </a:solidFill>
                <a:latin typeface="Georgia"/>
                <a:cs typeface="Georgia"/>
              </a:rPr>
              <a:t>1st</a:t>
            </a:r>
            <a:r>
              <a:rPr dirty="0" sz="1600" spc="-5" i="1">
                <a:solidFill>
                  <a:srgbClr val="7A7A7A"/>
                </a:solidFill>
                <a:latin typeface="Georgia"/>
                <a:cs typeface="Georgia"/>
              </a:rPr>
              <a:t> </a:t>
            </a:r>
            <a:r>
              <a:rPr dirty="0" sz="1600" spc="-10" i="1">
                <a:solidFill>
                  <a:srgbClr val="7A7A7A"/>
                </a:solidFill>
                <a:latin typeface="Georgia"/>
                <a:cs typeface="Georgia"/>
              </a:rPr>
              <a:t>Edition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719999" y="1104087"/>
            <a:ext cx="6076950" cy="0"/>
          </a:xfrm>
          <a:custGeom>
            <a:avLst/>
            <a:gdLst/>
            <a:ahLst/>
            <a:cxnLst/>
            <a:rect l="l" t="t" r="r" b="b"/>
            <a:pathLst>
              <a:path w="6076950" h="0">
                <a:moveTo>
                  <a:pt x="0" y="0"/>
                </a:moveTo>
                <a:lnTo>
                  <a:pt x="6076797" y="0"/>
                </a:lnTo>
              </a:path>
            </a:pathLst>
          </a:custGeom>
          <a:ln w="3175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19999" y="3113862"/>
            <a:ext cx="6076950" cy="0"/>
          </a:xfrm>
          <a:custGeom>
            <a:avLst/>
            <a:gdLst/>
            <a:ahLst/>
            <a:cxnLst/>
            <a:rect l="l" t="t" r="r" b="b"/>
            <a:pathLst>
              <a:path w="6076950" h="0">
                <a:moveTo>
                  <a:pt x="0" y="0"/>
                </a:moveTo>
                <a:lnTo>
                  <a:pt x="6076797" y="0"/>
                </a:lnTo>
              </a:path>
            </a:pathLst>
          </a:custGeom>
          <a:ln w="3175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719999" y="9167456"/>
            <a:ext cx="6076950" cy="0"/>
          </a:xfrm>
          <a:custGeom>
            <a:avLst/>
            <a:gdLst/>
            <a:ahLst/>
            <a:cxnLst/>
            <a:rect l="l" t="t" r="r" b="b"/>
            <a:pathLst>
              <a:path w="6076950" h="0">
                <a:moveTo>
                  <a:pt x="0" y="0"/>
                </a:moveTo>
                <a:lnTo>
                  <a:pt x="6076797" y="0"/>
                </a:lnTo>
              </a:path>
            </a:pathLst>
          </a:custGeom>
          <a:ln w="1270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4118749"/>
            <a:ext cx="6070600" cy="388085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11200" y="642200"/>
            <a:ext cx="5954395" cy="2463165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dirty="0" sz="1700" spc="-10" b="1">
                <a:solidFill>
                  <a:srgbClr val="242525"/>
                </a:solidFill>
                <a:latin typeface="Georgia"/>
                <a:cs typeface="Georgia"/>
              </a:rPr>
              <a:t>Dictionaries</a:t>
            </a:r>
            <a:endParaRPr sz="17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1300">
                <a:latin typeface="Georgia"/>
                <a:cs typeface="Georgia"/>
              </a:rPr>
              <a:t>We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use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dictionaries</a:t>
            </a:r>
            <a:r>
              <a:rPr dirty="0" sz="1300" spc="-2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to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store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key/value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 spc="-10">
                <a:latin typeface="Georgia"/>
                <a:cs typeface="Georgia"/>
              </a:rPr>
              <a:t>pairs.</a:t>
            </a:r>
            <a:endParaRPr sz="13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1200">
                <a:latin typeface="Courier New"/>
                <a:cs typeface="Courier New"/>
              </a:rPr>
              <a:t>customer</a:t>
            </a:r>
            <a:r>
              <a:rPr dirty="0" sz="1200" spc="-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=</a:t>
            </a:r>
            <a:r>
              <a:rPr dirty="0" sz="1200" spc="-35">
                <a:latin typeface="Courier New"/>
                <a:cs typeface="Courier New"/>
              </a:rPr>
              <a:t> </a:t>
            </a:r>
            <a:r>
              <a:rPr dirty="0" sz="1200" spc="-5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87020" marR="3738879">
              <a:lnSpc>
                <a:spcPct val="114599"/>
              </a:lnSpc>
              <a:spcBef>
                <a:spcPts val="50"/>
              </a:spcBef>
            </a:pPr>
            <a:r>
              <a:rPr dirty="0" sz="1200">
                <a:solidFill>
                  <a:srgbClr val="FF6600"/>
                </a:solidFill>
                <a:latin typeface="Courier New"/>
                <a:cs typeface="Courier New"/>
              </a:rPr>
              <a:t>“name”</a:t>
            </a:r>
            <a:r>
              <a:rPr dirty="0" sz="1200">
                <a:latin typeface="Courier New"/>
                <a:cs typeface="Courier New"/>
              </a:rPr>
              <a:t>:</a:t>
            </a:r>
            <a:r>
              <a:rPr dirty="0" sz="1200" spc="-45"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6600"/>
                </a:solidFill>
                <a:latin typeface="Courier New"/>
                <a:cs typeface="Courier New"/>
              </a:rPr>
              <a:t>“John</a:t>
            </a:r>
            <a:r>
              <a:rPr dirty="0" sz="1200" spc="-45">
                <a:solidFill>
                  <a:srgbClr val="FF6600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F6600"/>
                </a:solidFill>
                <a:latin typeface="Courier New"/>
                <a:cs typeface="Courier New"/>
              </a:rPr>
              <a:t>Smith”</a:t>
            </a:r>
            <a:r>
              <a:rPr dirty="0" sz="1200" spc="-10">
                <a:latin typeface="Courier New"/>
                <a:cs typeface="Courier New"/>
              </a:rPr>
              <a:t>, </a:t>
            </a:r>
            <a:r>
              <a:rPr dirty="0" sz="1200">
                <a:solidFill>
                  <a:srgbClr val="FF6600"/>
                </a:solidFill>
                <a:latin typeface="Courier New"/>
                <a:cs typeface="Courier New"/>
              </a:rPr>
              <a:t>“age”</a:t>
            </a:r>
            <a:r>
              <a:rPr dirty="0" sz="1200">
                <a:latin typeface="Courier New"/>
                <a:cs typeface="Courier New"/>
              </a:rPr>
              <a:t>:</a:t>
            </a:r>
            <a:r>
              <a:rPr dirty="0" sz="1200" spc="-45">
                <a:latin typeface="Courier New"/>
                <a:cs typeface="Courier New"/>
              </a:rPr>
              <a:t> </a:t>
            </a:r>
            <a:r>
              <a:rPr dirty="0" sz="1200" spc="-25">
                <a:solidFill>
                  <a:srgbClr val="007DA6"/>
                </a:solidFill>
                <a:latin typeface="Courier New"/>
                <a:cs typeface="Courier New"/>
              </a:rPr>
              <a:t>30</a:t>
            </a:r>
            <a:r>
              <a:rPr dirty="0" sz="1200" spc="-25">
                <a:latin typeface="Courier New"/>
                <a:cs typeface="Courier New"/>
              </a:rPr>
              <a:t>, </a:t>
            </a:r>
            <a:r>
              <a:rPr dirty="0" sz="1200">
                <a:solidFill>
                  <a:srgbClr val="FF6600"/>
                </a:solidFill>
                <a:latin typeface="Courier New"/>
                <a:cs typeface="Courier New"/>
              </a:rPr>
              <a:t>“is_verified”</a:t>
            </a:r>
            <a:r>
              <a:rPr dirty="0" sz="1200">
                <a:latin typeface="Courier New"/>
                <a:cs typeface="Courier New"/>
              </a:rPr>
              <a:t>:</a:t>
            </a:r>
            <a:r>
              <a:rPr dirty="0" sz="1200" spc="-105"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00A3DA"/>
                </a:solidFill>
                <a:latin typeface="Courier New"/>
                <a:cs typeface="Courier New"/>
              </a:rPr>
              <a:t>True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200" spc="-5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Courier New"/>
              <a:cs typeface="Courier New"/>
            </a:endParaRPr>
          </a:p>
          <a:p>
            <a:pPr marL="12700" marR="5080">
              <a:lnSpc>
                <a:spcPct val="115399"/>
              </a:lnSpc>
            </a:pPr>
            <a:r>
              <a:rPr dirty="0" sz="1300">
                <a:latin typeface="Georgia"/>
                <a:cs typeface="Georgia"/>
              </a:rPr>
              <a:t>We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can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use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strings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or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numbers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to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define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keys.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They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should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be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unique.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We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can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 spc="-25">
                <a:latin typeface="Georgia"/>
                <a:cs typeface="Georgia"/>
              </a:rPr>
              <a:t>use </a:t>
            </a:r>
            <a:r>
              <a:rPr dirty="0" sz="1300">
                <a:latin typeface="Georgia"/>
                <a:cs typeface="Georgia"/>
              </a:rPr>
              <a:t>any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types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for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the</a:t>
            </a:r>
            <a:r>
              <a:rPr dirty="0" sz="1300" spc="-10">
                <a:latin typeface="Georgia"/>
                <a:cs typeface="Georgia"/>
              </a:rPr>
              <a:t> values.</a:t>
            </a:r>
            <a:endParaRPr sz="1300">
              <a:latin typeface="Georgia"/>
              <a:cs typeface="Georg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11200" y="3419983"/>
            <a:ext cx="1854835" cy="673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dirty="0" sz="1200" spc="-10">
                <a:latin typeface="Courier New"/>
                <a:cs typeface="Courier New"/>
              </a:rPr>
              <a:t>customer[“name”] customer[“type”] customer.get(“type”,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631760" y="3419983"/>
            <a:ext cx="1031875" cy="673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927100" marR="5080">
              <a:lnSpc>
                <a:spcPct val="118100"/>
              </a:lnSpc>
              <a:spcBef>
                <a:spcPts val="100"/>
              </a:spcBef>
            </a:pPr>
            <a:r>
              <a:rPr dirty="0" sz="1200" spc="-50">
                <a:solidFill>
                  <a:srgbClr val="629C11"/>
                </a:solidFill>
                <a:latin typeface="Courier New"/>
                <a:cs typeface="Courier New"/>
              </a:rPr>
              <a:t># #</a:t>
            </a:r>
            <a:endParaRPr sz="120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  <a:spcBef>
                <a:spcPts val="259"/>
              </a:spcBef>
            </a:pPr>
            <a:r>
              <a:rPr dirty="0" sz="1200">
                <a:latin typeface="Courier New"/>
                <a:cs typeface="Courier New"/>
              </a:rPr>
              <a:t>“silver”)</a:t>
            </a:r>
            <a:r>
              <a:rPr dirty="0" sz="1200" spc="-75">
                <a:latin typeface="Courier New"/>
                <a:cs typeface="Courier New"/>
              </a:rPr>
              <a:t> </a:t>
            </a:r>
            <a:r>
              <a:rPr dirty="0" sz="1200" spc="-50">
                <a:solidFill>
                  <a:srgbClr val="629C11"/>
                </a:solidFill>
                <a:latin typeface="Courier New"/>
                <a:cs typeface="Courier New"/>
              </a:rPr>
              <a:t>#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729207" y="3419983"/>
            <a:ext cx="1854835" cy="673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returns</a:t>
            </a:r>
            <a:r>
              <a:rPr dirty="0" sz="1200" spc="-4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“John</a:t>
            </a:r>
            <a:r>
              <a:rPr dirty="0" sz="1200" spc="-4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629C11"/>
                </a:solidFill>
                <a:latin typeface="Courier New"/>
                <a:cs typeface="Courier New"/>
              </a:rPr>
              <a:t>Smith”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throws</a:t>
            </a:r>
            <a:r>
              <a:rPr dirty="0" sz="1200" spc="-3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an</a:t>
            </a:r>
            <a:r>
              <a:rPr dirty="0" sz="1200" spc="-3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629C11"/>
                </a:solidFill>
                <a:latin typeface="Courier New"/>
                <a:cs typeface="Courier New"/>
              </a:rPr>
              <a:t>error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returns</a:t>
            </a:r>
            <a:r>
              <a:rPr dirty="0" sz="1200" spc="-5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629C11"/>
                </a:solidFill>
                <a:latin typeface="Courier New"/>
                <a:cs typeface="Courier New"/>
              </a:rPr>
              <a:t>“silver”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11200" y="4088003"/>
            <a:ext cx="267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ourier New"/>
                <a:cs typeface="Courier New"/>
              </a:rPr>
              <a:t>customer[“name”]</a:t>
            </a:r>
            <a:r>
              <a:rPr dirty="0" sz="1200" spc="-5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=</a:t>
            </a:r>
            <a:r>
              <a:rPr dirty="0" sz="1200" spc="-5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“new</a:t>
            </a:r>
            <a:r>
              <a:rPr dirty="0" sz="1200" spc="-50"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name”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07299" y="4858599"/>
            <a:ext cx="6096000" cy="4139565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16510">
              <a:lnSpc>
                <a:spcPct val="100000"/>
              </a:lnSpc>
              <a:spcBef>
                <a:spcPts val="830"/>
              </a:spcBef>
            </a:pPr>
            <a:r>
              <a:rPr dirty="0" sz="1700" spc="-10" b="1">
                <a:solidFill>
                  <a:srgbClr val="242525"/>
                </a:solidFill>
                <a:latin typeface="Georgia"/>
                <a:cs typeface="Georgia"/>
              </a:rPr>
              <a:t>Functions</a:t>
            </a:r>
            <a:endParaRPr sz="1700">
              <a:latin typeface="Georgia"/>
              <a:cs typeface="Georgia"/>
            </a:endParaRPr>
          </a:p>
          <a:p>
            <a:pPr marL="16510" marR="137795">
              <a:lnSpc>
                <a:spcPct val="115399"/>
              </a:lnSpc>
              <a:spcBef>
                <a:spcPts val="320"/>
              </a:spcBef>
            </a:pPr>
            <a:r>
              <a:rPr dirty="0" sz="1300">
                <a:latin typeface="Georgia"/>
                <a:cs typeface="Georgia"/>
              </a:rPr>
              <a:t>We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use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functions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to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break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up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our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code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into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small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chunks.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These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chunks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are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 spc="-10">
                <a:latin typeface="Georgia"/>
                <a:cs typeface="Georgia"/>
              </a:rPr>
              <a:t>easier </a:t>
            </a:r>
            <a:r>
              <a:rPr dirty="0" sz="1300">
                <a:latin typeface="Georgia"/>
                <a:cs typeface="Georgia"/>
              </a:rPr>
              <a:t>to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read,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understand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and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maintain.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If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there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are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bugs,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it’s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easier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to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find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bugs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in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 spc="-50">
                <a:latin typeface="Georgia"/>
                <a:cs typeface="Georgia"/>
              </a:rPr>
              <a:t>a </a:t>
            </a:r>
            <a:r>
              <a:rPr dirty="0" sz="1300">
                <a:latin typeface="Georgia"/>
                <a:cs typeface="Georgia"/>
              </a:rPr>
              <a:t>small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chunk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than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the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entire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program.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We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can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also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 spc="-10">
                <a:latin typeface="Georgia"/>
                <a:cs typeface="Georgia"/>
              </a:rPr>
              <a:t>re-</a:t>
            </a:r>
            <a:r>
              <a:rPr dirty="0" sz="1300">
                <a:latin typeface="Georgia"/>
                <a:cs typeface="Georgia"/>
              </a:rPr>
              <a:t>use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these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 spc="-10">
                <a:latin typeface="Georgia"/>
                <a:cs typeface="Georgia"/>
              </a:rPr>
              <a:t>chunks.</a:t>
            </a:r>
            <a:endParaRPr sz="1300">
              <a:latin typeface="Georgia"/>
              <a:cs typeface="Georgia"/>
            </a:endParaRPr>
          </a:p>
          <a:p>
            <a:pPr marL="382270" marR="3968115" indent="-366395">
              <a:lnSpc>
                <a:spcPct val="118100"/>
              </a:lnSpc>
              <a:spcBef>
                <a:spcPts val="880"/>
              </a:spcBef>
            </a:pPr>
            <a:r>
              <a:rPr dirty="0" sz="1200">
                <a:solidFill>
                  <a:srgbClr val="00A3DA"/>
                </a:solidFill>
                <a:latin typeface="Courier New"/>
                <a:cs typeface="Courier New"/>
              </a:rPr>
              <a:t>def</a:t>
            </a:r>
            <a:r>
              <a:rPr dirty="0" sz="1200" spc="-25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greet_user(name): </a:t>
            </a:r>
            <a:r>
              <a:rPr dirty="0" sz="1200">
                <a:solidFill>
                  <a:srgbClr val="8875B8"/>
                </a:solidFill>
                <a:latin typeface="Courier New"/>
                <a:cs typeface="Courier New"/>
              </a:rPr>
              <a:t>print</a:t>
            </a:r>
            <a:r>
              <a:rPr dirty="0" sz="1200">
                <a:latin typeface="Courier New"/>
                <a:cs typeface="Courier New"/>
              </a:rPr>
              <a:t>(</a:t>
            </a:r>
            <a:r>
              <a:rPr dirty="0" sz="1200">
                <a:solidFill>
                  <a:srgbClr val="FF6600"/>
                </a:solidFill>
                <a:latin typeface="Courier New"/>
                <a:cs typeface="Courier New"/>
              </a:rPr>
              <a:t>f</a:t>
            </a:r>
            <a:r>
              <a:rPr dirty="0" sz="1200">
                <a:solidFill>
                  <a:srgbClr val="007DA6"/>
                </a:solidFill>
                <a:latin typeface="Courier New"/>
                <a:cs typeface="Courier New"/>
              </a:rPr>
              <a:t>”Hi</a:t>
            </a:r>
            <a:r>
              <a:rPr dirty="0" sz="1200" spc="-75">
                <a:solidFill>
                  <a:srgbClr val="007DA6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007DA6"/>
                </a:solidFill>
                <a:latin typeface="Courier New"/>
                <a:cs typeface="Courier New"/>
              </a:rPr>
              <a:t>{name}”</a:t>
            </a:r>
            <a:r>
              <a:rPr dirty="0" sz="1200" spc="-10"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endParaRPr sz="1200">
              <a:latin typeface="Courier New"/>
              <a:cs typeface="Courier New"/>
            </a:endParaRPr>
          </a:p>
          <a:p>
            <a:pPr marL="16510">
              <a:lnSpc>
                <a:spcPct val="100000"/>
              </a:lnSpc>
            </a:pPr>
            <a:r>
              <a:rPr dirty="0" sz="1200" spc="-10">
                <a:latin typeface="Courier New"/>
                <a:cs typeface="Courier New"/>
              </a:rPr>
              <a:t>greet_user(</a:t>
            </a:r>
            <a:r>
              <a:rPr dirty="0" sz="1200" spc="-10">
                <a:solidFill>
                  <a:srgbClr val="007DA6"/>
                </a:solidFill>
                <a:latin typeface="Courier New"/>
                <a:cs typeface="Courier New"/>
              </a:rPr>
              <a:t>“John”</a:t>
            </a:r>
            <a:r>
              <a:rPr dirty="0" sz="1200" spc="-10"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200">
              <a:latin typeface="Courier New"/>
              <a:cs typeface="Courier New"/>
            </a:endParaRPr>
          </a:p>
          <a:p>
            <a:pPr marL="16510">
              <a:lnSpc>
                <a:spcPct val="100000"/>
              </a:lnSpc>
            </a:pPr>
            <a:r>
              <a:rPr dirty="0" sz="1300" b="1">
                <a:latin typeface="Georgia"/>
                <a:cs typeface="Georgia"/>
              </a:rPr>
              <a:t>Parameters</a:t>
            </a:r>
            <a:r>
              <a:rPr dirty="0" sz="1300" spc="-40" b="1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are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placeholders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for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the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data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we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can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pass</a:t>
            </a:r>
            <a:r>
              <a:rPr dirty="0" sz="1300" spc="-2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to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functions.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 spc="-10" b="1">
                <a:latin typeface="Georgia"/>
                <a:cs typeface="Georgia"/>
              </a:rPr>
              <a:t>Arguments</a:t>
            </a:r>
            <a:endParaRPr sz="1300">
              <a:latin typeface="Georgia"/>
              <a:cs typeface="Georgia"/>
            </a:endParaRPr>
          </a:p>
          <a:p>
            <a:pPr marL="16510">
              <a:lnSpc>
                <a:spcPct val="100000"/>
              </a:lnSpc>
              <a:spcBef>
                <a:spcPts val="240"/>
              </a:spcBef>
            </a:pPr>
            <a:r>
              <a:rPr dirty="0" sz="1300">
                <a:latin typeface="Georgia"/>
                <a:cs typeface="Georgia"/>
              </a:rPr>
              <a:t>are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the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actual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values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we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 spc="-20">
                <a:latin typeface="Georgia"/>
                <a:cs typeface="Georgia"/>
              </a:rPr>
              <a:t>pass.</a:t>
            </a:r>
            <a:endParaRPr sz="1300">
              <a:latin typeface="Georgia"/>
              <a:cs typeface="Georgia"/>
            </a:endParaRPr>
          </a:p>
          <a:p>
            <a:pPr marL="16510">
              <a:lnSpc>
                <a:spcPct val="100000"/>
              </a:lnSpc>
              <a:spcBef>
                <a:spcPts val="1140"/>
              </a:spcBef>
            </a:pPr>
            <a:r>
              <a:rPr dirty="0" sz="1300">
                <a:latin typeface="Georgia"/>
                <a:cs typeface="Georgia"/>
              </a:rPr>
              <a:t>We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have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two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types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of</a:t>
            </a:r>
            <a:r>
              <a:rPr dirty="0" sz="1300" spc="-10">
                <a:latin typeface="Georgia"/>
                <a:cs typeface="Georgia"/>
              </a:rPr>
              <a:t> arguments:</a:t>
            </a:r>
            <a:endParaRPr sz="1300">
              <a:latin typeface="Georgia"/>
              <a:cs typeface="Georgia"/>
            </a:endParaRPr>
          </a:p>
          <a:p>
            <a:pPr marL="168275" indent="-155575">
              <a:lnSpc>
                <a:spcPct val="100000"/>
              </a:lnSpc>
              <a:spcBef>
                <a:spcPts val="1170"/>
              </a:spcBef>
              <a:buChar char="•"/>
              <a:tabLst>
                <a:tab pos="168275" algn="l"/>
              </a:tabLst>
            </a:pPr>
            <a:r>
              <a:rPr dirty="0" baseline="2136" sz="1950">
                <a:latin typeface="Georgia"/>
                <a:cs typeface="Georgia"/>
              </a:rPr>
              <a:t>Positional</a:t>
            </a:r>
            <a:r>
              <a:rPr dirty="0" baseline="2136" sz="1950" spc="-52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arguments:</a:t>
            </a:r>
            <a:r>
              <a:rPr dirty="0" baseline="2136" sz="1950" spc="-37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their</a:t>
            </a:r>
            <a:r>
              <a:rPr dirty="0" baseline="2136" sz="1950" spc="-37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position</a:t>
            </a:r>
            <a:r>
              <a:rPr dirty="0" baseline="2136" sz="1950" spc="-37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(order)</a:t>
            </a:r>
            <a:r>
              <a:rPr dirty="0" baseline="2136" sz="1950" spc="-44">
                <a:latin typeface="Georgia"/>
                <a:cs typeface="Georgia"/>
              </a:rPr>
              <a:t> </a:t>
            </a:r>
            <a:r>
              <a:rPr dirty="0" baseline="2136" sz="1950" spc="-15">
                <a:latin typeface="Georgia"/>
                <a:cs typeface="Georgia"/>
              </a:rPr>
              <a:t>matters</a:t>
            </a:r>
            <a:endParaRPr baseline="2136" sz="1950">
              <a:latin typeface="Georgia"/>
              <a:cs typeface="Georgia"/>
            </a:endParaRPr>
          </a:p>
          <a:p>
            <a:pPr marL="167640" marR="5080" indent="-155575">
              <a:lnSpc>
                <a:spcPct val="113599"/>
              </a:lnSpc>
              <a:spcBef>
                <a:spcPts val="925"/>
              </a:spcBef>
              <a:buChar char="•"/>
              <a:tabLst>
                <a:tab pos="168910" algn="l"/>
              </a:tabLst>
            </a:pPr>
            <a:r>
              <a:rPr dirty="0" baseline="2136" sz="1950">
                <a:latin typeface="Georgia"/>
                <a:cs typeface="Georgia"/>
              </a:rPr>
              <a:t>Keyword</a:t>
            </a:r>
            <a:r>
              <a:rPr dirty="0" baseline="2136" sz="1950" spc="-37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arguments:</a:t>
            </a:r>
            <a:r>
              <a:rPr dirty="0" baseline="2136" sz="1950" spc="-37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position</a:t>
            </a:r>
            <a:r>
              <a:rPr dirty="0" baseline="2136" sz="1950" spc="-30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doesn’t</a:t>
            </a:r>
            <a:r>
              <a:rPr dirty="0" baseline="2136" sz="1950" spc="-37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matter</a:t>
            </a:r>
            <a:r>
              <a:rPr dirty="0" baseline="2136" sz="1950" spc="-30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-</a:t>
            </a:r>
            <a:r>
              <a:rPr dirty="0" baseline="2136" sz="1950" spc="-37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we</a:t>
            </a:r>
            <a:r>
              <a:rPr dirty="0" baseline="2136" sz="1950" spc="-37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prefix</a:t>
            </a:r>
            <a:r>
              <a:rPr dirty="0" baseline="2136" sz="1950" spc="-30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them</a:t>
            </a:r>
            <a:r>
              <a:rPr dirty="0" baseline="2136" sz="1950" spc="-37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with</a:t>
            </a:r>
            <a:r>
              <a:rPr dirty="0" baseline="2136" sz="1950" spc="-37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the</a:t>
            </a:r>
            <a:r>
              <a:rPr dirty="0" baseline="2136" sz="1950" spc="-37">
                <a:latin typeface="Georgia"/>
                <a:cs typeface="Georgia"/>
              </a:rPr>
              <a:t> </a:t>
            </a:r>
            <a:r>
              <a:rPr dirty="0" baseline="2136" sz="1950" spc="-15">
                <a:latin typeface="Georgia"/>
                <a:cs typeface="Georgia"/>
              </a:rPr>
              <a:t>parameter </a:t>
            </a:r>
            <a:r>
              <a:rPr dirty="0" baseline="2136" sz="1950" spc="-15">
                <a:latin typeface="Georgia"/>
                <a:cs typeface="Georgia"/>
              </a:rPr>
              <a:t>	</a:t>
            </a:r>
            <a:r>
              <a:rPr dirty="0" sz="1300" spc="-10">
                <a:latin typeface="Georgia"/>
                <a:cs typeface="Georgia"/>
              </a:rPr>
              <a:t>name.</a:t>
            </a:r>
            <a:endParaRPr sz="13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11200" y="702183"/>
            <a:ext cx="5832475" cy="287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342004">
              <a:lnSpc>
                <a:spcPct val="118100"/>
              </a:lnSpc>
              <a:spcBef>
                <a:spcPts val="100"/>
              </a:spcBef>
            </a:pP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#</a:t>
            </a:r>
            <a:r>
              <a:rPr dirty="0" sz="1200" spc="-3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Two</a:t>
            </a:r>
            <a:r>
              <a:rPr dirty="0" sz="1200" spc="-3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positional</a:t>
            </a:r>
            <a:r>
              <a:rPr dirty="0" sz="1200" spc="-3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629C11"/>
                </a:solidFill>
                <a:latin typeface="Courier New"/>
                <a:cs typeface="Courier New"/>
              </a:rPr>
              <a:t>arguments </a:t>
            </a:r>
            <a:r>
              <a:rPr dirty="0" sz="1200">
                <a:latin typeface="Courier New"/>
                <a:cs typeface="Courier New"/>
              </a:rPr>
              <a:t>greet_user(</a:t>
            </a:r>
            <a:r>
              <a:rPr dirty="0" sz="1200">
                <a:solidFill>
                  <a:srgbClr val="007DA6"/>
                </a:solidFill>
                <a:latin typeface="Courier New"/>
                <a:cs typeface="Courier New"/>
              </a:rPr>
              <a:t>“John”,</a:t>
            </a:r>
            <a:r>
              <a:rPr dirty="0" sz="1200" spc="-135">
                <a:solidFill>
                  <a:srgbClr val="007DA6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007DA6"/>
                </a:solidFill>
                <a:latin typeface="Courier New"/>
                <a:cs typeface="Courier New"/>
              </a:rPr>
              <a:t>“Smith”</a:t>
            </a:r>
            <a:r>
              <a:rPr dirty="0" sz="1200" spc="-10"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#</a:t>
            </a:r>
            <a:r>
              <a:rPr dirty="0" sz="1200" spc="-3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Keyword</a:t>
            </a:r>
            <a:r>
              <a:rPr dirty="0" sz="1200" spc="-3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629C11"/>
                </a:solidFill>
                <a:latin typeface="Courier New"/>
                <a:cs typeface="Courier New"/>
              </a:rPr>
              <a:t>arguments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200">
                <a:latin typeface="Courier New"/>
                <a:cs typeface="Courier New"/>
              </a:rPr>
              <a:t>calculate_total(</a:t>
            </a:r>
            <a:r>
              <a:rPr dirty="0" sz="1200">
                <a:solidFill>
                  <a:srgbClr val="FF6600"/>
                </a:solidFill>
                <a:latin typeface="Courier New"/>
                <a:cs typeface="Courier New"/>
              </a:rPr>
              <a:t>order</a:t>
            </a:r>
            <a:r>
              <a:rPr dirty="0" sz="1200">
                <a:latin typeface="Courier New"/>
                <a:cs typeface="Courier New"/>
              </a:rPr>
              <a:t>=</a:t>
            </a:r>
            <a:r>
              <a:rPr dirty="0" sz="1200">
                <a:solidFill>
                  <a:srgbClr val="007DA6"/>
                </a:solidFill>
                <a:latin typeface="Courier New"/>
                <a:cs typeface="Courier New"/>
              </a:rPr>
              <a:t>50</a:t>
            </a:r>
            <a:r>
              <a:rPr dirty="0" sz="1200">
                <a:latin typeface="Courier New"/>
                <a:cs typeface="Courier New"/>
              </a:rPr>
              <a:t>,</a:t>
            </a:r>
            <a:r>
              <a:rPr dirty="0" sz="1200" spc="-135"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6600"/>
                </a:solidFill>
                <a:latin typeface="Courier New"/>
                <a:cs typeface="Courier New"/>
              </a:rPr>
              <a:t>shipping</a:t>
            </a:r>
            <a:r>
              <a:rPr dirty="0" sz="1200">
                <a:latin typeface="Courier New"/>
                <a:cs typeface="Courier New"/>
              </a:rPr>
              <a:t>=</a:t>
            </a:r>
            <a:r>
              <a:rPr dirty="0" sz="1200">
                <a:solidFill>
                  <a:srgbClr val="007DA6"/>
                </a:solidFill>
                <a:latin typeface="Courier New"/>
                <a:cs typeface="Courier New"/>
              </a:rPr>
              <a:t>5</a:t>
            </a:r>
            <a:r>
              <a:rPr dirty="0" sz="1200">
                <a:latin typeface="Courier New"/>
                <a:cs typeface="Courier New"/>
              </a:rPr>
              <a:t>,</a:t>
            </a:r>
            <a:r>
              <a:rPr dirty="0" sz="1200" spc="-130"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F6600"/>
                </a:solidFill>
                <a:latin typeface="Courier New"/>
                <a:cs typeface="Courier New"/>
              </a:rPr>
              <a:t>tax</a:t>
            </a:r>
            <a:r>
              <a:rPr dirty="0" sz="1200" spc="-10">
                <a:latin typeface="Courier New"/>
                <a:cs typeface="Courier New"/>
              </a:rPr>
              <a:t>=</a:t>
            </a:r>
            <a:r>
              <a:rPr dirty="0" sz="1200" spc="-10">
                <a:solidFill>
                  <a:srgbClr val="007DA6"/>
                </a:solidFill>
                <a:latin typeface="Courier New"/>
                <a:cs typeface="Courier New"/>
              </a:rPr>
              <a:t>0.1</a:t>
            </a:r>
            <a:r>
              <a:rPr dirty="0" sz="1200" spc="-10"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300">
                <a:latin typeface="Georgia"/>
                <a:cs typeface="Georgia"/>
              </a:rPr>
              <a:t>Our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functions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can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return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values.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If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we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don’t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use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the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return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statement,</a:t>
            </a:r>
            <a:r>
              <a:rPr dirty="0" sz="1300" spc="-2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by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 spc="-10">
                <a:latin typeface="Georgia"/>
                <a:cs typeface="Georgia"/>
              </a:rPr>
              <a:t>default</a:t>
            </a:r>
            <a:endParaRPr sz="13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00" b="1">
                <a:latin typeface="Georgia"/>
                <a:cs typeface="Georgia"/>
              </a:rPr>
              <a:t>None</a:t>
            </a:r>
            <a:r>
              <a:rPr dirty="0" sz="1300" spc="-35" b="1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is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returned.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None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is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an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object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that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represents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the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absence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of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 spc="-10">
                <a:latin typeface="Georgia"/>
                <a:cs typeface="Georgia"/>
              </a:rPr>
              <a:t>value.</a:t>
            </a:r>
            <a:endParaRPr sz="1300">
              <a:latin typeface="Georgia"/>
              <a:cs typeface="Georgia"/>
            </a:endParaRPr>
          </a:p>
          <a:p>
            <a:pPr marL="287020" marR="3524885" indent="-274955">
              <a:lnSpc>
                <a:spcPct val="118100"/>
              </a:lnSpc>
              <a:spcBef>
                <a:spcPts val="880"/>
              </a:spcBef>
            </a:pPr>
            <a:r>
              <a:rPr dirty="0" sz="1200">
                <a:solidFill>
                  <a:srgbClr val="00A3DA"/>
                </a:solidFill>
                <a:latin typeface="Courier New"/>
                <a:cs typeface="Courier New"/>
              </a:rPr>
              <a:t>def</a:t>
            </a:r>
            <a:r>
              <a:rPr dirty="0" sz="1200" spc="-25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square(number): </a:t>
            </a:r>
            <a:r>
              <a:rPr dirty="0" sz="1200">
                <a:solidFill>
                  <a:srgbClr val="00A3DA"/>
                </a:solidFill>
                <a:latin typeface="Courier New"/>
                <a:cs typeface="Courier New"/>
              </a:rPr>
              <a:t>return</a:t>
            </a:r>
            <a:r>
              <a:rPr dirty="0" sz="1200" spc="-35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number</a:t>
            </a:r>
            <a:r>
              <a:rPr dirty="0" sz="1200" spc="-3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*</a:t>
            </a:r>
            <a:r>
              <a:rPr dirty="0" sz="1200" spc="-30"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number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1200">
              <a:latin typeface="Courier New"/>
              <a:cs typeface="Courier New"/>
            </a:endParaRPr>
          </a:p>
          <a:p>
            <a:pPr marL="12700" marR="3524885">
              <a:lnSpc>
                <a:spcPct val="111100"/>
              </a:lnSpc>
              <a:tabLst>
                <a:tab pos="1384300" algn="l"/>
              </a:tabLst>
            </a:pPr>
            <a:r>
              <a:rPr dirty="0" sz="1200">
                <a:latin typeface="Courier New"/>
                <a:cs typeface="Courier New"/>
              </a:rPr>
              <a:t>result</a:t>
            </a:r>
            <a:r>
              <a:rPr dirty="0" sz="1200" spc="-3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=</a:t>
            </a:r>
            <a:r>
              <a:rPr dirty="0" sz="1200" spc="-25"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square(2) </a:t>
            </a:r>
            <a:r>
              <a:rPr dirty="0" sz="1200" spc="-10">
                <a:solidFill>
                  <a:srgbClr val="8875B8"/>
                </a:solidFill>
                <a:latin typeface="Courier New"/>
                <a:cs typeface="Courier New"/>
              </a:rPr>
              <a:t>print</a:t>
            </a:r>
            <a:r>
              <a:rPr dirty="0" sz="1200" spc="-10">
                <a:latin typeface="Courier New"/>
                <a:cs typeface="Courier New"/>
              </a:rPr>
              <a:t>(result)</a:t>
            </a:r>
            <a:r>
              <a:rPr dirty="0" sz="1200">
                <a:latin typeface="Courier New"/>
                <a:cs typeface="Courier New"/>
              </a:rPr>
              <a:t>	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#</a:t>
            </a:r>
            <a:r>
              <a:rPr dirty="0" sz="1200" spc="-3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prints</a:t>
            </a:r>
            <a:r>
              <a:rPr dirty="0" sz="1200" spc="-2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 spc="-50">
                <a:solidFill>
                  <a:srgbClr val="629C11"/>
                </a:solidFill>
                <a:latin typeface="Courier New"/>
                <a:cs typeface="Courier New"/>
              </a:rPr>
              <a:t>4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11200" y="4134699"/>
            <a:ext cx="6061710" cy="5521325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dirty="0" sz="1700" spc="-10" b="1">
                <a:solidFill>
                  <a:srgbClr val="242525"/>
                </a:solidFill>
                <a:latin typeface="Georgia"/>
                <a:cs typeface="Georgia"/>
              </a:rPr>
              <a:t>Exceptions</a:t>
            </a:r>
            <a:endParaRPr sz="1700">
              <a:latin typeface="Georgia"/>
              <a:cs typeface="Georgia"/>
            </a:endParaRPr>
          </a:p>
          <a:p>
            <a:pPr marL="12700" marR="5080">
              <a:lnSpc>
                <a:spcPct val="115399"/>
              </a:lnSpc>
              <a:spcBef>
                <a:spcPts val="320"/>
              </a:spcBef>
            </a:pPr>
            <a:r>
              <a:rPr dirty="0" sz="1300">
                <a:latin typeface="Georgia"/>
                <a:cs typeface="Georgia"/>
              </a:rPr>
              <a:t>Exceptions</a:t>
            </a:r>
            <a:r>
              <a:rPr dirty="0" sz="1300" spc="-2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are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errors</a:t>
            </a:r>
            <a:r>
              <a:rPr dirty="0" sz="1300" spc="-2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that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crash</a:t>
            </a:r>
            <a:r>
              <a:rPr dirty="0" sz="1300" spc="-2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our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programs.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They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often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happen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because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of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 spc="-25">
                <a:latin typeface="Georgia"/>
                <a:cs typeface="Georgia"/>
              </a:rPr>
              <a:t>bad </a:t>
            </a:r>
            <a:r>
              <a:rPr dirty="0" sz="1300">
                <a:latin typeface="Georgia"/>
                <a:cs typeface="Georgia"/>
              </a:rPr>
              <a:t>input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or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programming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errors.</a:t>
            </a:r>
            <a:r>
              <a:rPr dirty="0" sz="1300" spc="-2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It’s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our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job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to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anticipate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and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handle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these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 spc="-10">
                <a:latin typeface="Georgia"/>
                <a:cs typeface="Georgia"/>
              </a:rPr>
              <a:t>exceptions </a:t>
            </a:r>
            <a:r>
              <a:rPr dirty="0" sz="1300">
                <a:latin typeface="Georgia"/>
                <a:cs typeface="Georgia"/>
              </a:rPr>
              <a:t>to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prevent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our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programs</a:t>
            </a:r>
            <a:r>
              <a:rPr dirty="0" sz="1300" spc="-2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from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 spc="-10">
                <a:latin typeface="Georgia"/>
                <a:cs typeface="Georgia"/>
              </a:rPr>
              <a:t>cashing.</a:t>
            </a:r>
            <a:endParaRPr sz="13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1200" spc="-20">
                <a:solidFill>
                  <a:srgbClr val="00A3DA"/>
                </a:solidFill>
                <a:latin typeface="Courier New"/>
                <a:cs typeface="Courier New"/>
              </a:rPr>
              <a:t>try</a:t>
            </a:r>
            <a:r>
              <a:rPr dirty="0" sz="1200" spc="-20">
                <a:latin typeface="Courier New"/>
                <a:cs typeface="Courier New"/>
              </a:rPr>
              <a:t>:</a:t>
            </a:r>
            <a:endParaRPr sz="1200">
              <a:latin typeface="Courier New"/>
              <a:cs typeface="Courier New"/>
            </a:endParaRPr>
          </a:p>
          <a:p>
            <a:pPr marL="287020" marR="3479800">
              <a:lnSpc>
                <a:spcPct val="118100"/>
              </a:lnSpc>
            </a:pPr>
            <a:r>
              <a:rPr dirty="0" sz="1200">
                <a:latin typeface="Courier New"/>
                <a:cs typeface="Courier New"/>
              </a:rPr>
              <a:t>age</a:t>
            </a:r>
            <a:r>
              <a:rPr dirty="0" sz="1200" spc="-5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=</a:t>
            </a:r>
            <a:r>
              <a:rPr dirty="0" sz="1200" spc="-45"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8875B8"/>
                </a:solidFill>
                <a:latin typeface="Courier New"/>
                <a:cs typeface="Courier New"/>
              </a:rPr>
              <a:t>int</a:t>
            </a:r>
            <a:r>
              <a:rPr dirty="0" sz="1200">
                <a:latin typeface="Courier New"/>
                <a:cs typeface="Courier New"/>
              </a:rPr>
              <a:t>(</a:t>
            </a:r>
            <a:r>
              <a:rPr dirty="0" sz="1200">
                <a:solidFill>
                  <a:srgbClr val="8875B8"/>
                </a:solidFill>
                <a:latin typeface="Courier New"/>
                <a:cs typeface="Courier New"/>
              </a:rPr>
              <a:t>input</a:t>
            </a:r>
            <a:r>
              <a:rPr dirty="0" sz="1200">
                <a:latin typeface="Courier New"/>
                <a:cs typeface="Courier New"/>
              </a:rPr>
              <a:t>(</a:t>
            </a:r>
            <a:r>
              <a:rPr dirty="0" sz="1200">
                <a:solidFill>
                  <a:srgbClr val="007DA6"/>
                </a:solidFill>
                <a:latin typeface="Courier New"/>
                <a:cs typeface="Courier New"/>
              </a:rPr>
              <a:t>‘Age:</a:t>
            </a:r>
            <a:r>
              <a:rPr dirty="0" sz="1200" spc="-45">
                <a:solidFill>
                  <a:srgbClr val="007DA6"/>
                </a:solidFill>
                <a:latin typeface="Courier New"/>
                <a:cs typeface="Courier New"/>
              </a:rPr>
              <a:t> </a:t>
            </a:r>
            <a:r>
              <a:rPr dirty="0" sz="1200" spc="-25">
                <a:solidFill>
                  <a:srgbClr val="007DA6"/>
                </a:solidFill>
                <a:latin typeface="Courier New"/>
                <a:cs typeface="Courier New"/>
              </a:rPr>
              <a:t>‘</a:t>
            </a:r>
            <a:r>
              <a:rPr dirty="0" sz="1200" spc="-25">
                <a:latin typeface="Courier New"/>
                <a:cs typeface="Courier New"/>
              </a:rPr>
              <a:t>)) </a:t>
            </a:r>
            <a:r>
              <a:rPr dirty="0" sz="1200">
                <a:latin typeface="Courier New"/>
                <a:cs typeface="Courier New"/>
              </a:rPr>
              <a:t>income</a:t>
            </a:r>
            <a:r>
              <a:rPr dirty="0" sz="1200" spc="-3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=</a:t>
            </a:r>
            <a:r>
              <a:rPr dirty="0" sz="1200" spc="-25"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007DA6"/>
                </a:solidFill>
                <a:latin typeface="Courier New"/>
                <a:cs typeface="Courier New"/>
              </a:rPr>
              <a:t>20000</a:t>
            </a:r>
            <a:endParaRPr sz="1200">
              <a:latin typeface="Courier New"/>
              <a:cs typeface="Courier New"/>
            </a:endParaRPr>
          </a:p>
          <a:p>
            <a:pPr marL="287020" marR="4028440">
              <a:lnSpc>
                <a:spcPts val="1700"/>
              </a:lnSpc>
            </a:pPr>
            <a:r>
              <a:rPr dirty="0" sz="1200">
                <a:latin typeface="Courier New"/>
                <a:cs typeface="Courier New"/>
              </a:rPr>
              <a:t>risk</a:t>
            </a:r>
            <a:r>
              <a:rPr dirty="0" sz="1200" spc="-2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=</a:t>
            </a:r>
            <a:r>
              <a:rPr dirty="0" sz="1200" spc="-2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income</a:t>
            </a:r>
            <a:r>
              <a:rPr dirty="0" sz="1200" spc="-2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/</a:t>
            </a:r>
            <a:r>
              <a:rPr dirty="0" sz="1200" spc="-20">
                <a:latin typeface="Courier New"/>
                <a:cs typeface="Courier New"/>
              </a:rPr>
              <a:t> </a:t>
            </a:r>
            <a:r>
              <a:rPr dirty="0" sz="1200" spc="-25">
                <a:latin typeface="Courier New"/>
                <a:cs typeface="Courier New"/>
              </a:rPr>
              <a:t>age </a:t>
            </a:r>
            <a:r>
              <a:rPr dirty="0" sz="1200" spc="-10">
                <a:solidFill>
                  <a:srgbClr val="8875B8"/>
                </a:solidFill>
                <a:latin typeface="Courier New"/>
                <a:cs typeface="Courier New"/>
              </a:rPr>
              <a:t>print</a:t>
            </a:r>
            <a:r>
              <a:rPr dirty="0" sz="1200" spc="-10">
                <a:latin typeface="Courier New"/>
                <a:cs typeface="Courier New"/>
              </a:rPr>
              <a:t>(age)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200">
                <a:solidFill>
                  <a:srgbClr val="00A3DA"/>
                </a:solidFill>
                <a:latin typeface="Courier New"/>
                <a:cs typeface="Courier New"/>
              </a:rPr>
              <a:t>except</a:t>
            </a:r>
            <a:r>
              <a:rPr dirty="0" sz="1200" spc="-45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ValueError:</a:t>
            </a:r>
            <a:endParaRPr sz="1200">
              <a:latin typeface="Courier New"/>
              <a:cs typeface="Courier New"/>
            </a:endParaRPr>
          </a:p>
          <a:p>
            <a:pPr marL="12700" marR="3296920" indent="274320">
              <a:lnSpc>
                <a:spcPct val="118100"/>
              </a:lnSpc>
            </a:pPr>
            <a:r>
              <a:rPr dirty="0" sz="1200">
                <a:solidFill>
                  <a:srgbClr val="8875B8"/>
                </a:solidFill>
                <a:latin typeface="Courier New"/>
                <a:cs typeface="Courier New"/>
              </a:rPr>
              <a:t>print</a:t>
            </a:r>
            <a:r>
              <a:rPr dirty="0" sz="1200">
                <a:latin typeface="Courier New"/>
                <a:cs typeface="Courier New"/>
              </a:rPr>
              <a:t>(</a:t>
            </a:r>
            <a:r>
              <a:rPr dirty="0" sz="1200">
                <a:solidFill>
                  <a:srgbClr val="007DA6"/>
                </a:solidFill>
                <a:latin typeface="Courier New"/>
                <a:cs typeface="Courier New"/>
              </a:rPr>
              <a:t>‘Not</a:t>
            </a:r>
            <a:r>
              <a:rPr dirty="0" sz="1200" spc="-40">
                <a:solidFill>
                  <a:srgbClr val="007DA6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07DA6"/>
                </a:solidFill>
                <a:latin typeface="Courier New"/>
                <a:cs typeface="Courier New"/>
              </a:rPr>
              <a:t>a</a:t>
            </a:r>
            <a:r>
              <a:rPr dirty="0" sz="1200" spc="-40">
                <a:solidFill>
                  <a:srgbClr val="007DA6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07DA6"/>
                </a:solidFill>
                <a:latin typeface="Courier New"/>
                <a:cs typeface="Courier New"/>
              </a:rPr>
              <a:t>valid</a:t>
            </a:r>
            <a:r>
              <a:rPr dirty="0" sz="1200" spc="-40">
                <a:solidFill>
                  <a:srgbClr val="007DA6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007DA6"/>
                </a:solidFill>
                <a:latin typeface="Courier New"/>
                <a:cs typeface="Courier New"/>
              </a:rPr>
              <a:t>number’</a:t>
            </a:r>
            <a:r>
              <a:rPr dirty="0" sz="1200" spc="-10">
                <a:latin typeface="Courier New"/>
                <a:cs typeface="Courier New"/>
              </a:rPr>
              <a:t>) </a:t>
            </a:r>
            <a:r>
              <a:rPr dirty="0" sz="1200">
                <a:solidFill>
                  <a:srgbClr val="00A3DA"/>
                </a:solidFill>
                <a:latin typeface="Courier New"/>
                <a:cs typeface="Courier New"/>
              </a:rPr>
              <a:t>except</a:t>
            </a:r>
            <a:r>
              <a:rPr dirty="0" sz="1200" spc="-45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ZeroDivisionError:</a:t>
            </a:r>
            <a:endParaRPr sz="12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160"/>
              </a:spcBef>
            </a:pPr>
            <a:r>
              <a:rPr dirty="0" sz="1200">
                <a:solidFill>
                  <a:srgbClr val="8875B8"/>
                </a:solidFill>
                <a:latin typeface="Courier New"/>
                <a:cs typeface="Courier New"/>
              </a:rPr>
              <a:t>print</a:t>
            </a:r>
            <a:r>
              <a:rPr dirty="0" sz="1200">
                <a:latin typeface="Courier New"/>
                <a:cs typeface="Courier New"/>
              </a:rPr>
              <a:t>(</a:t>
            </a:r>
            <a:r>
              <a:rPr dirty="0" sz="1200">
                <a:solidFill>
                  <a:srgbClr val="007DA6"/>
                </a:solidFill>
                <a:latin typeface="Courier New"/>
                <a:cs typeface="Courier New"/>
              </a:rPr>
              <a:t>‘Age</a:t>
            </a:r>
            <a:r>
              <a:rPr dirty="0" sz="1200" spc="-45">
                <a:solidFill>
                  <a:srgbClr val="007DA6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07DA6"/>
                </a:solidFill>
                <a:latin typeface="Courier New"/>
                <a:cs typeface="Courier New"/>
              </a:rPr>
              <a:t>cannot</a:t>
            </a:r>
            <a:r>
              <a:rPr dirty="0" sz="1200" spc="-45">
                <a:solidFill>
                  <a:srgbClr val="007DA6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07DA6"/>
                </a:solidFill>
                <a:latin typeface="Courier New"/>
                <a:cs typeface="Courier New"/>
              </a:rPr>
              <a:t>be</a:t>
            </a:r>
            <a:r>
              <a:rPr dirty="0" sz="1200" spc="-45">
                <a:solidFill>
                  <a:srgbClr val="007DA6"/>
                </a:solidFill>
                <a:latin typeface="Courier New"/>
                <a:cs typeface="Courier New"/>
              </a:rPr>
              <a:t> </a:t>
            </a:r>
            <a:r>
              <a:rPr dirty="0" sz="1200" spc="-25">
                <a:solidFill>
                  <a:srgbClr val="007DA6"/>
                </a:solidFill>
                <a:latin typeface="Courier New"/>
                <a:cs typeface="Courier New"/>
              </a:rPr>
              <a:t>0’</a:t>
            </a:r>
            <a:r>
              <a:rPr dirty="0" sz="1200" spc="-25"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40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700" spc="-10" b="1">
                <a:solidFill>
                  <a:srgbClr val="242525"/>
                </a:solidFill>
                <a:latin typeface="Georgia"/>
                <a:cs typeface="Georgia"/>
              </a:rPr>
              <a:t>Classes</a:t>
            </a:r>
            <a:endParaRPr sz="17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1300">
                <a:latin typeface="Georgia"/>
                <a:cs typeface="Georgia"/>
              </a:rPr>
              <a:t>We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use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classes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to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define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new</a:t>
            </a:r>
            <a:r>
              <a:rPr dirty="0" sz="1300" spc="-5">
                <a:latin typeface="Georgia"/>
                <a:cs typeface="Georgia"/>
              </a:rPr>
              <a:t> </a:t>
            </a:r>
            <a:r>
              <a:rPr dirty="0" sz="1300" spc="-10">
                <a:latin typeface="Georgia"/>
                <a:cs typeface="Georgia"/>
              </a:rPr>
              <a:t>types.</a:t>
            </a:r>
            <a:endParaRPr sz="13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1200">
                <a:solidFill>
                  <a:srgbClr val="00A3DA"/>
                </a:solidFill>
                <a:latin typeface="Courier New"/>
                <a:cs typeface="Courier New"/>
              </a:rPr>
              <a:t>class</a:t>
            </a:r>
            <a:r>
              <a:rPr dirty="0" sz="1200" spc="-4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Point:</a:t>
            </a:r>
            <a:endParaRPr sz="1200">
              <a:latin typeface="Courier New"/>
              <a:cs typeface="Courier New"/>
            </a:endParaRPr>
          </a:p>
          <a:p>
            <a:pPr marL="652780" marR="3479800" indent="-366395">
              <a:lnSpc>
                <a:spcPct val="118100"/>
              </a:lnSpc>
            </a:pPr>
            <a:r>
              <a:rPr dirty="0" sz="1200">
                <a:solidFill>
                  <a:srgbClr val="00A3DA"/>
                </a:solidFill>
                <a:latin typeface="Courier New"/>
                <a:cs typeface="Courier New"/>
              </a:rPr>
              <a:t>def</a:t>
            </a:r>
            <a:r>
              <a:rPr dirty="0" sz="1200" spc="-2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dirty="0" u="sng" sz="1200" spc="-20">
                <a:solidFill>
                  <a:srgbClr val="007DA6"/>
                </a:solidFill>
                <a:uFill>
                  <a:solidFill>
                    <a:srgbClr val="007CA5"/>
                  </a:solidFill>
                </a:uFill>
                <a:latin typeface="Courier New"/>
                <a:cs typeface="Courier New"/>
              </a:rPr>
              <a:t>  </a:t>
            </a:r>
            <a:r>
              <a:rPr dirty="0" u="none" sz="1200">
                <a:solidFill>
                  <a:srgbClr val="007DA6"/>
                </a:solidFill>
                <a:latin typeface="Courier New"/>
                <a:cs typeface="Courier New"/>
              </a:rPr>
              <a:t>init</a:t>
            </a:r>
            <a:r>
              <a:rPr dirty="0" u="sng" sz="1200" spc="-20">
                <a:solidFill>
                  <a:srgbClr val="007DA6"/>
                </a:solidFill>
                <a:uFill>
                  <a:solidFill>
                    <a:srgbClr val="007CA5"/>
                  </a:solidFill>
                </a:uFill>
                <a:latin typeface="Courier New"/>
                <a:cs typeface="Courier New"/>
              </a:rPr>
              <a:t>  </a:t>
            </a:r>
            <a:r>
              <a:rPr dirty="0" u="none" sz="1200">
                <a:latin typeface="Courier New"/>
                <a:cs typeface="Courier New"/>
              </a:rPr>
              <a:t>(self,</a:t>
            </a:r>
            <a:r>
              <a:rPr dirty="0" u="none" sz="1200" spc="-15">
                <a:latin typeface="Courier New"/>
                <a:cs typeface="Courier New"/>
              </a:rPr>
              <a:t> </a:t>
            </a:r>
            <a:r>
              <a:rPr dirty="0" u="none" sz="1200">
                <a:latin typeface="Courier New"/>
                <a:cs typeface="Courier New"/>
              </a:rPr>
              <a:t>x,</a:t>
            </a:r>
            <a:r>
              <a:rPr dirty="0" u="none" sz="1200" spc="-15">
                <a:latin typeface="Courier New"/>
                <a:cs typeface="Courier New"/>
              </a:rPr>
              <a:t> </a:t>
            </a:r>
            <a:r>
              <a:rPr dirty="0" u="none" sz="1200" spc="-25">
                <a:latin typeface="Courier New"/>
                <a:cs typeface="Courier New"/>
              </a:rPr>
              <a:t>y): </a:t>
            </a:r>
            <a:r>
              <a:rPr dirty="0" u="none" sz="1200">
                <a:latin typeface="Courier New"/>
                <a:cs typeface="Courier New"/>
              </a:rPr>
              <a:t>self.x</a:t>
            </a:r>
            <a:r>
              <a:rPr dirty="0" u="none" sz="1200" spc="-30">
                <a:latin typeface="Courier New"/>
                <a:cs typeface="Courier New"/>
              </a:rPr>
              <a:t> </a:t>
            </a:r>
            <a:r>
              <a:rPr dirty="0" u="none" sz="1200">
                <a:latin typeface="Courier New"/>
                <a:cs typeface="Courier New"/>
              </a:rPr>
              <a:t>=</a:t>
            </a:r>
            <a:r>
              <a:rPr dirty="0" u="none" sz="1200" spc="-25">
                <a:latin typeface="Courier New"/>
                <a:cs typeface="Courier New"/>
              </a:rPr>
              <a:t> </a:t>
            </a:r>
            <a:r>
              <a:rPr dirty="0" u="none" sz="1200" spc="-50">
                <a:latin typeface="Courier New"/>
                <a:cs typeface="Courier New"/>
              </a:rPr>
              <a:t>x</a:t>
            </a:r>
            <a:endParaRPr sz="1200">
              <a:latin typeface="Courier New"/>
              <a:cs typeface="Courier New"/>
            </a:endParaRPr>
          </a:p>
          <a:p>
            <a:pPr marL="287020" marR="4394200" indent="365760">
              <a:lnSpc>
                <a:spcPct val="111100"/>
              </a:lnSpc>
              <a:spcBef>
                <a:spcPts val="100"/>
              </a:spcBef>
            </a:pPr>
            <a:r>
              <a:rPr dirty="0" sz="1200">
                <a:latin typeface="Courier New"/>
                <a:cs typeface="Courier New"/>
              </a:rPr>
              <a:t>self.y</a:t>
            </a:r>
            <a:r>
              <a:rPr dirty="0" sz="1200" spc="-3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=</a:t>
            </a:r>
            <a:r>
              <a:rPr dirty="0" sz="1200" spc="-25">
                <a:latin typeface="Courier New"/>
                <a:cs typeface="Courier New"/>
              </a:rPr>
              <a:t> </a:t>
            </a:r>
            <a:r>
              <a:rPr dirty="0" sz="1200" spc="-50">
                <a:latin typeface="Courier New"/>
                <a:cs typeface="Courier New"/>
              </a:rPr>
              <a:t>y </a:t>
            </a:r>
            <a:r>
              <a:rPr dirty="0" sz="1200">
                <a:solidFill>
                  <a:srgbClr val="00A3DA"/>
                </a:solidFill>
                <a:latin typeface="Courier New"/>
                <a:cs typeface="Courier New"/>
              </a:rPr>
              <a:t>def</a:t>
            </a:r>
            <a:r>
              <a:rPr dirty="0" sz="1200" spc="-25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move(self):</a:t>
            </a:r>
            <a:endParaRPr sz="12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260"/>
              </a:spcBef>
            </a:pPr>
            <a:r>
              <a:rPr dirty="0" sz="1200" spc="-10">
                <a:solidFill>
                  <a:srgbClr val="8875B8"/>
                </a:solidFill>
                <a:latin typeface="Courier New"/>
                <a:cs typeface="Courier New"/>
              </a:rPr>
              <a:t>print</a:t>
            </a:r>
            <a:r>
              <a:rPr dirty="0" sz="1200" spc="-10">
                <a:latin typeface="Courier New"/>
                <a:cs typeface="Courier New"/>
              </a:rPr>
              <a:t>(</a:t>
            </a:r>
            <a:r>
              <a:rPr dirty="0" sz="1200" spc="-10">
                <a:solidFill>
                  <a:srgbClr val="007DA6"/>
                </a:solidFill>
                <a:latin typeface="Courier New"/>
                <a:cs typeface="Courier New"/>
              </a:rPr>
              <a:t>“move”</a:t>
            </a:r>
            <a:r>
              <a:rPr dirty="0" sz="1200" spc="-10"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11200" y="1344803"/>
            <a:ext cx="6030595" cy="5021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Georgia"/>
                <a:cs typeface="Georgia"/>
              </a:rPr>
              <a:t>When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function</a:t>
            </a:r>
            <a:r>
              <a:rPr dirty="0" sz="1300" spc="-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is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part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of</a:t>
            </a:r>
            <a:r>
              <a:rPr dirty="0" sz="1300" spc="-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class,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we</a:t>
            </a:r>
            <a:r>
              <a:rPr dirty="0" sz="1300" spc="-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refer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to</a:t>
            </a:r>
            <a:r>
              <a:rPr dirty="0" sz="1300" spc="-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it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as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</a:t>
            </a:r>
            <a:r>
              <a:rPr dirty="0" sz="1300" spc="-5">
                <a:latin typeface="Georgia"/>
                <a:cs typeface="Georgia"/>
              </a:rPr>
              <a:t> </a:t>
            </a:r>
            <a:r>
              <a:rPr dirty="0" sz="1300" spc="-10" b="1">
                <a:latin typeface="Georgia"/>
                <a:cs typeface="Georgia"/>
              </a:rPr>
              <a:t>method</a:t>
            </a:r>
            <a:r>
              <a:rPr dirty="0" sz="1300" spc="-10">
                <a:latin typeface="Georgia"/>
                <a:cs typeface="Georgia"/>
              </a:rPr>
              <a:t>.</a:t>
            </a:r>
            <a:endParaRPr sz="1300">
              <a:latin typeface="Georgia"/>
              <a:cs typeface="Georgia"/>
            </a:endParaRPr>
          </a:p>
          <a:p>
            <a:pPr marL="12700" marR="5080">
              <a:lnSpc>
                <a:spcPct val="115399"/>
              </a:lnSpc>
              <a:spcBef>
                <a:spcPts val="900"/>
              </a:spcBef>
            </a:pPr>
            <a:r>
              <a:rPr dirty="0" sz="1300">
                <a:latin typeface="Georgia"/>
                <a:cs typeface="Georgia"/>
              </a:rPr>
              <a:t>Classes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define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templates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or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blueprints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for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creating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objects.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An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object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is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an</a:t>
            </a:r>
            <a:r>
              <a:rPr dirty="0" sz="1300" spc="-10">
                <a:latin typeface="Georgia"/>
                <a:cs typeface="Georgia"/>
              </a:rPr>
              <a:t> instance </a:t>
            </a:r>
            <a:r>
              <a:rPr dirty="0" sz="1300">
                <a:latin typeface="Georgia"/>
                <a:cs typeface="Georgia"/>
              </a:rPr>
              <a:t>of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class.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Every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time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we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create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new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instance,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that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instance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follows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the</a:t>
            </a:r>
            <a:r>
              <a:rPr dirty="0" sz="1300" spc="-10">
                <a:latin typeface="Georgia"/>
                <a:cs typeface="Georgia"/>
              </a:rPr>
              <a:t> structure </a:t>
            </a:r>
            <a:r>
              <a:rPr dirty="0" sz="1300">
                <a:latin typeface="Georgia"/>
                <a:cs typeface="Georgia"/>
              </a:rPr>
              <a:t>we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define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using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the</a:t>
            </a:r>
            <a:r>
              <a:rPr dirty="0" sz="1300" spc="-10">
                <a:latin typeface="Georgia"/>
                <a:cs typeface="Georgia"/>
              </a:rPr>
              <a:t> class.</a:t>
            </a:r>
            <a:endParaRPr sz="1300">
              <a:latin typeface="Georgia"/>
              <a:cs typeface="Georgia"/>
            </a:endParaRPr>
          </a:p>
          <a:p>
            <a:pPr marL="12700" marR="4088765">
              <a:lnSpc>
                <a:spcPct val="111100"/>
              </a:lnSpc>
              <a:spcBef>
                <a:spcPts val="980"/>
              </a:spcBef>
            </a:pPr>
            <a:r>
              <a:rPr dirty="0" sz="1200">
                <a:latin typeface="Courier New"/>
                <a:cs typeface="Courier New"/>
              </a:rPr>
              <a:t>point1</a:t>
            </a:r>
            <a:r>
              <a:rPr dirty="0" sz="1200" spc="-4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=</a:t>
            </a:r>
            <a:r>
              <a:rPr dirty="0" sz="1200" spc="-4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Point(</a:t>
            </a:r>
            <a:r>
              <a:rPr dirty="0" sz="1200">
                <a:solidFill>
                  <a:srgbClr val="007DA6"/>
                </a:solidFill>
                <a:latin typeface="Courier New"/>
                <a:cs typeface="Courier New"/>
              </a:rPr>
              <a:t>10,</a:t>
            </a:r>
            <a:r>
              <a:rPr dirty="0" sz="1200" spc="-40">
                <a:solidFill>
                  <a:srgbClr val="007DA6"/>
                </a:solidFill>
                <a:latin typeface="Courier New"/>
                <a:cs typeface="Courier New"/>
              </a:rPr>
              <a:t> </a:t>
            </a:r>
            <a:r>
              <a:rPr dirty="0" sz="1200" spc="-25">
                <a:solidFill>
                  <a:srgbClr val="007DA6"/>
                </a:solidFill>
                <a:latin typeface="Courier New"/>
                <a:cs typeface="Courier New"/>
              </a:rPr>
              <a:t>5</a:t>
            </a:r>
            <a:r>
              <a:rPr dirty="0" sz="1200" spc="-25">
                <a:latin typeface="Courier New"/>
                <a:cs typeface="Courier New"/>
              </a:rPr>
              <a:t>) </a:t>
            </a:r>
            <a:r>
              <a:rPr dirty="0" sz="1200">
                <a:latin typeface="Courier New"/>
                <a:cs typeface="Courier New"/>
              </a:rPr>
              <a:t>point2</a:t>
            </a:r>
            <a:r>
              <a:rPr dirty="0" sz="1200" spc="-4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=</a:t>
            </a:r>
            <a:r>
              <a:rPr dirty="0" sz="1200" spc="-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Point(</a:t>
            </a:r>
            <a:r>
              <a:rPr dirty="0" sz="1200">
                <a:solidFill>
                  <a:srgbClr val="007DA6"/>
                </a:solidFill>
                <a:latin typeface="Courier New"/>
                <a:cs typeface="Courier New"/>
              </a:rPr>
              <a:t>2,</a:t>
            </a:r>
            <a:r>
              <a:rPr dirty="0" sz="1200" spc="-35">
                <a:solidFill>
                  <a:srgbClr val="007DA6"/>
                </a:solidFill>
                <a:latin typeface="Courier New"/>
                <a:cs typeface="Courier New"/>
              </a:rPr>
              <a:t> </a:t>
            </a:r>
            <a:r>
              <a:rPr dirty="0" sz="1200" spc="-25">
                <a:solidFill>
                  <a:srgbClr val="007DA6"/>
                </a:solidFill>
                <a:latin typeface="Courier New"/>
                <a:cs typeface="Courier New"/>
              </a:rPr>
              <a:t>4</a:t>
            </a:r>
            <a:r>
              <a:rPr dirty="0" sz="1200" spc="-25"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Courier New"/>
              <a:cs typeface="Courier New"/>
            </a:endParaRPr>
          </a:p>
          <a:p>
            <a:pPr marL="12700" marR="551815">
              <a:lnSpc>
                <a:spcPct val="115399"/>
              </a:lnSpc>
              <a:tabLst>
                <a:tab pos="224790" algn="l"/>
                <a:tab pos="688340" algn="l"/>
              </a:tabLst>
            </a:pPr>
            <a:r>
              <a:rPr dirty="0" u="sng" sz="130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	</a:t>
            </a:r>
            <a:r>
              <a:rPr dirty="0" u="none" sz="1300" spc="-20">
                <a:latin typeface="Georgia"/>
                <a:cs typeface="Georgia"/>
              </a:rPr>
              <a:t>init</a:t>
            </a:r>
            <a:r>
              <a:rPr dirty="0" u="sng" sz="130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	</a:t>
            </a:r>
            <a:r>
              <a:rPr dirty="0" u="none" sz="1300" spc="-15">
                <a:latin typeface="Georgia"/>
                <a:cs typeface="Georgia"/>
              </a:rPr>
              <a:t> </a:t>
            </a:r>
            <a:r>
              <a:rPr dirty="0" u="none" sz="1300">
                <a:latin typeface="Georgia"/>
                <a:cs typeface="Georgia"/>
              </a:rPr>
              <a:t>is</a:t>
            </a:r>
            <a:r>
              <a:rPr dirty="0" u="none" sz="1300" spc="-15">
                <a:latin typeface="Georgia"/>
                <a:cs typeface="Georgia"/>
              </a:rPr>
              <a:t> </a:t>
            </a:r>
            <a:r>
              <a:rPr dirty="0" u="none" sz="1300">
                <a:latin typeface="Georgia"/>
                <a:cs typeface="Georgia"/>
              </a:rPr>
              <a:t>a</a:t>
            </a:r>
            <a:r>
              <a:rPr dirty="0" u="none" sz="1300" spc="-15">
                <a:latin typeface="Georgia"/>
                <a:cs typeface="Georgia"/>
              </a:rPr>
              <a:t> </a:t>
            </a:r>
            <a:r>
              <a:rPr dirty="0" u="none" sz="1300">
                <a:latin typeface="Georgia"/>
                <a:cs typeface="Georgia"/>
              </a:rPr>
              <a:t>special</a:t>
            </a:r>
            <a:r>
              <a:rPr dirty="0" u="none" sz="1300" spc="-15">
                <a:latin typeface="Georgia"/>
                <a:cs typeface="Georgia"/>
              </a:rPr>
              <a:t> </a:t>
            </a:r>
            <a:r>
              <a:rPr dirty="0" u="none" sz="1300">
                <a:latin typeface="Georgia"/>
                <a:cs typeface="Georgia"/>
              </a:rPr>
              <a:t>method</a:t>
            </a:r>
            <a:r>
              <a:rPr dirty="0" u="none" sz="1300" spc="-15">
                <a:latin typeface="Georgia"/>
                <a:cs typeface="Georgia"/>
              </a:rPr>
              <a:t> </a:t>
            </a:r>
            <a:r>
              <a:rPr dirty="0" u="none" sz="1300">
                <a:latin typeface="Georgia"/>
                <a:cs typeface="Georgia"/>
              </a:rPr>
              <a:t>called</a:t>
            </a:r>
            <a:r>
              <a:rPr dirty="0" u="none" sz="1300" spc="-15">
                <a:latin typeface="Georgia"/>
                <a:cs typeface="Georgia"/>
              </a:rPr>
              <a:t> </a:t>
            </a:r>
            <a:r>
              <a:rPr dirty="0" u="none" sz="1300">
                <a:latin typeface="Georgia"/>
                <a:cs typeface="Georgia"/>
              </a:rPr>
              <a:t>constructor.</a:t>
            </a:r>
            <a:r>
              <a:rPr dirty="0" u="none" sz="1300" spc="-15">
                <a:latin typeface="Georgia"/>
                <a:cs typeface="Georgia"/>
              </a:rPr>
              <a:t> </a:t>
            </a:r>
            <a:r>
              <a:rPr dirty="0" u="none" sz="1300">
                <a:latin typeface="Georgia"/>
                <a:cs typeface="Georgia"/>
              </a:rPr>
              <a:t>It</a:t>
            </a:r>
            <a:r>
              <a:rPr dirty="0" u="none" sz="1300" spc="-15">
                <a:latin typeface="Georgia"/>
                <a:cs typeface="Georgia"/>
              </a:rPr>
              <a:t> </a:t>
            </a:r>
            <a:r>
              <a:rPr dirty="0" u="none" sz="1300">
                <a:latin typeface="Georgia"/>
                <a:cs typeface="Georgia"/>
              </a:rPr>
              <a:t>gets</a:t>
            </a:r>
            <a:r>
              <a:rPr dirty="0" u="none" sz="1300" spc="-15">
                <a:latin typeface="Georgia"/>
                <a:cs typeface="Georgia"/>
              </a:rPr>
              <a:t> </a:t>
            </a:r>
            <a:r>
              <a:rPr dirty="0" u="none" sz="1300">
                <a:latin typeface="Georgia"/>
                <a:cs typeface="Georgia"/>
              </a:rPr>
              <a:t>called</a:t>
            </a:r>
            <a:r>
              <a:rPr dirty="0" u="none" sz="1300" spc="-15">
                <a:latin typeface="Georgia"/>
                <a:cs typeface="Georgia"/>
              </a:rPr>
              <a:t> </a:t>
            </a:r>
            <a:r>
              <a:rPr dirty="0" u="none" sz="1300">
                <a:latin typeface="Georgia"/>
                <a:cs typeface="Georgia"/>
              </a:rPr>
              <a:t>at</a:t>
            </a:r>
            <a:r>
              <a:rPr dirty="0" u="none" sz="1300" spc="-15">
                <a:latin typeface="Georgia"/>
                <a:cs typeface="Georgia"/>
              </a:rPr>
              <a:t> </a:t>
            </a:r>
            <a:r>
              <a:rPr dirty="0" u="none" sz="1300">
                <a:latin typeface="Georgia"/>
                <a:cs typeface="Georgia"/>
              </a:rPr>
              <a:t>the</a:t>
            </a:r>
            <a:r>
              <a:rPr dirty="0" u="none" sz="1300" spc="-15">
                <a:latin typeface="Georgia"/>
                <a:cs typeface="Georgia"/>
              </a:rPr>
              <a:t> </a:t>
            </a:r>
            <a:r>
              <a:rPr dirty="0" u="none" sz="1300">
                <a:latin typeface="Georgia"/>
                <a:cs typeface="Georgia"/>
              </a:rPr>
              <a:t>time</a:t>
            </a:r>
            <a:r>
              <a:rPr dirty="0" u="none" sz="1300" spc="-15">
                <a:latin typeface="Georgia"/>
                <a:cs typeface="Georgia"/>
              </a:rPr>
              <a:t> </a:t>
            </a:r>
            <a:r>
              <a:rPr dirty="0" u="none" sz="1300">
                <a:latin typeface="Georgia"/>
                <a:cs typeface="Georgia"/>
              </a:rPr>
              <a:t>of creating</a:t>
            </a:r>
            <a:r>
              <a:rPr dirty="0" u="none" sz="1300" spc="-10">
                <a:latin typeface="Georgia"/>
                <a:cs typeface="Georgia"/>
              </a:rPr>
              <a:t> </a:t>
            </a:r>
            <a:r>
              <a:rPr dirty="0" u="none" sz="1300">
                <a:latin typeface="Georgia"/>
                <a:cs typeface="Georgia"/>
              </a:rPr>
              <a:t>new</a:t>
            </a:r>
            <a:r>
              <a:rPr dirty="0" u="none" sz="1300" spc="-5">
                <a:latin typeface="Georgia"/>
                <a:cs typeface="Georgia"/>
              </a:rPr>
              <a:t> </a:t>
            </a:r>
            <a:r>
              <a:rPr dirty="0" u="none" sz="1300">
                <a:latin typeface="Georgia"/>
                <a:cs typeface="Georgia"/>
              </a:rPr>
              <a:t>objects.</a:t>
            </a:r>
            <a:r>
              <a:rPr dirty="0" u="none" sz="1300" spc="-10">
                <a:latin typeface="Georgia"/>
                <a:cs typeface="Georgia"/>
              </a:rPr>
              <a:t> </a:t>
            </a:r>
            <a:r>
              <a:rPr dirty="0" u="none" sz="1300">
                <a:latin typeface="Georgia"/>
                <a:cs typeface="Georgia"/>
              </a:rPr>
              <a:t>We</a:t>
            </a:r>
            <a:r>
              <a:rPr dirty="0" u="none" sz="1300" spc="-10">
                <a:latin typeface="Georgia"/>
                <a:cs typeface="Georgia"/>
              </a:rPr>
              <a:t> </a:t>
            </a:r>
            <a:r>
              <a:rPr dirty="0" u="none" sz="1300">
                <a:latin typeface="Georgia"/>
                <a:cs typeface="Georgia"/>
              </a:rPr>
              <a:t>use</a:t>
            </a:r>
            <a:r>
              <a:rPr dirty="0" u="none" sz="1300" spc="-5">
                <a:latin typeface="Georgia"/>
                <a:cs typeface="Georgia"/>
              </a:rPr>
              <a:t> </a:t>
            </a:r>
            <a:r>
              <a:rPr dirty="0" u="none" sz="1300">
                <a:latin typeface="Georgia"/>
                <a:cs typeface="Georgia"/>
              </a:rPr>
              <a:t>it</a:t>
            </a:r>
            <a:r>
              <a:rPr dirty="0" u="none" sz="1300" spc="-5">
                <a:latin typeface="Georgia"/>
                <a:cs typeface="Georgia"/>
              </a:rPr>
              <a:t> </a:t>
            </a:r>
            <a:r>
              <a:rPr dirty="0" u="none" sz="1300">
                <a:latin typeface="Georgia"/>
                <a:cs typeface="Georgia"/>
              </a:rPr>
              <a:t>to</a:t>
            </a:r>
            <a:r>
              <a:rPr dirty="0" u="none" sz="1300" spc="-5">
                <a:latin typeface="Georgia"/>
                <a:cs typeface="Georgia"/>
              </a:rPr>
              <a:t> </a:t>
            </a:r>
            <a:r>
              <a:rPr dirty="0" u="none" sz="1300">
                <a:latin typeface="Georgia"/>
                <a:cs typeface="Georgia"/>
              </a:rPr>
              <a:t>initialize</a:t>
            </a:r>
            <a:r>
              <a:rPr dirty="0" u="none" sz="1300" spc="-10">
                <a:latin typeface="Georgia"/>
                <a:cs typeface="Georgia"/>
              </a:rPr>
              <a:t> </a:t>
            </a:r>
            <a:r>
              <a:rPr dirty="0" u="none" sz="1300">
                <a:latin typeface="Georgia"/>
                <a:cs typeface="Georgia"/>
              </a:rPr>
              <a:t>our</a:t>
            </a:r>
            <a:r>
              <a:rPr dirty="0" u="none" sz="1300" spc="-5">
                <a:latin typeface="Georgia"/>
                <a:cs typeface="Georgia"/>
              </a:rPr>
              <a:t> </a:t>
            </a:r>
            <a:r>
              <a:rPr dirty="0" u="none" sz="1300" spc="-10">
                <a:latin typeface="Georgia"/>
                <a:cs typeface="Georgia"/>
              </a:rPr>
              <a:t>objects.</a:t>
            </a:r>
            <a:endParaRPr sz="13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13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700" spc="-10" b="1">
                <a:solidFill>
                  <a:srgbClr val="242525"/>
                </a:solidFill>
                <a:latin typeface="Georgia"/>
                <a:cs typeface="Georgia"/>
              </a:rPr>
              <a:t>Inheritance</a:t>
            </a:r>
            <a:endParaRPr sz="17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1300">
                <a:latin typeface="Georgia"/>
                <a:cs typeface="Georgia"/>
              </a:rPr>
              <a:t>Inheritance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is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technique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to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remove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code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duplication.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We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can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create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 i="1">
                <a:latin typeface="Georgia"/>
                <a:cs typeface="Georgia"/>
              </a:rPr>
              <a:t>base</a:t>
            </a:r>
            <a:r>
              <a:rPr dirty="0" sz="1300" spc="-20" i="1">
                <a:latin typeface="Georgia"/>
                <a:cs typeface="Georgia"/>
              </a:rPr>
              <a:t> </a:t>
            </a:r>
            <a:r>
              <a:rPr dirty="0" sz="1300" spc="-10" i="1">
                <a:latin typeface="Georgia"/>
                <a:cs typeface="Georgia"/>
              </a:rPr>
              <a:t>class</a:t>
            </a:r>
            <a:endParaRPr sz="13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00">
                <a:latin typeface="Georgia"/>
                <a:cs typeface="Georgia"/>
              </a:rPr>
              <a:t>to</a:t>
            </a:r>
            <a:r>
              <a:rPr dirty="0" sz="1300" spc="-2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define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the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common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methods</a:t>
            </a:r>
            <a:r>
              <a:rPr dirty="0" sz="1300" spc="-2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and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then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have</a:t>
            </a:r>
            <a:r>
              <a:rPr dirty="0" sz="1300" spc="-2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other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classes</a:t>
            </a:r>
            <a:r>
              <a:rPr dirty="0" sz="1300" spc="-2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inherit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these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 spc="-10">
                <a:latin typeface="Georgia"/>
                <a:cs typeface="Georgia"/>
              </a:rPr>
              <a:t>methods.</a:t>
            </a:r>
            <a:endParaRPr sz="13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1200">
                <a:solidFill>
                  <a:srgbClr val="00A3DA"/>
                </a:solidFill>
                <a:latin typeface="Courier New"/>
                <a:cs typeface="Courier New"/>
              </a:rPr>
              <a:t>class</a:t>
            </a:r>
            <a:r>
              <a:rPr dirty="0" sz="1200" spc="-4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Mammal:</a:t>
            </a:r>
            <a:endParaRPr sz="1200">
              <a:latin typeface="Courier New"/>
              <a:cs typeface="Courier New"/>
            </a:endParaRPr>
          </a:p>
          <a:p>
            <a:pPr marL="469900" marR="4363085" indent="-274955">
              <a:lnSpc>
                <a:spcPct val="118100"/>
              </a:lnSpc>
            </a:pPr>
            <a:r>
              <a:rPr dirty="0" sz="1200">
                <a:solidFill>
                  <a:srgbClr val="00A3DA"/>
                </a:solidFill>
                <a:latin typeface="Courier New"/>
                <a:cs typeface="Courier New"/>
              </a:rPr>
              <a:t>def</a:t>
            </a:r>
            <a:r>
              <a:rPr dirty="0" sz="1200" spc="-25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walk(self): print(</a:t>
            </a:r>
            <a:r>
              <a:rPr dirty="0" sz="1200" spc="-10">
                <a:solidFill>
                  <a:srgbClr val="007DA6"/>
                </a:solidFill>
                <a:latin typeface="Courier New"/>
                <a:cs typeface="Courier New"/>
              </a:rPr>
              <a:t>“walk”</a:t>
            </a:r>
            <a:r>
              <a:rPr dirty="0" sz="1200" spc="-10"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200">
              <a:latin typeface="Courier New"/>
              <a:cs typeface="Courier New"/>
            </a:endParaRPr>
          </a:p>
          <a:p>
            <a:pPr marL="195580" marR="4363085" indent="-183515">
              <a:lnSpc>
                <a:spcPct val="118100"/>
              </a:lnSpc>
            </a:pPr>
            <a:r>
              <a:rPr dirty="0" sz="1200">
                <a:solidFill>
                  <a:srgbClr val="00A3DA"/>
                </a:solidFill>
                <a:latin typeface="Courier New"/>
                <a:cs typeface="Courier New"/>
              </a:rPr>
              <a:t>class</a:t>
            </a:r>
            <a:r>
              <a:rPr dirty="0" sz="1200" spc="-4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Dog(Mammal): </a:t>
            </a:r>
            <a:r>
              <a:rPr dirty="0" sz="1200">
                <a:solidFill>
                  <a:srgbClr val="00A3DA"/>
                </a:solidFill>
                <a:latin typeface="Courier New"/>
                <a:cs typeface="Courier New"/>
              </a:rPr>
              <a:t>def</a:t>
            </a:r>
            <a:r>
              <a:rPr dirty="0" sz="1200" spc="-25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bark(self):</a:t>
            </a:r>
            <a:endParaRPr sz="12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60"/>
              </a:spcBef>
            </a:pPr>
            <a:r>
              <a:rPr dirty="0" sz="1200" spc="-10">
                <a:latin typeface="Courier New"/>
                <a:cs typeface="Courier New"/>
              </a:rPr>
              <a:t>print(</a:t>
            </a:r>
            <a:r>
              <a:rPr dirty="0" sz="1200" spc="-10">
                <a:solidFill>
                  <a:srgbClr val="007DA6"/>
                </a:solidFill>
                <a:latin typeface="Courier New"/>
                <a:cs typeface="Courier New"/>
              </a:rPr>
              <a:t>“bark”</a:t>
            </a:r>
            <a:r>
              <a:rPr dirty="0" sz="1200" spc="-10"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11200" y="6747383"/>
            <a:ext cx="1031875" cy="64770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50"/>
              </a:spcBef>
            </a:pPr>
            <a:r>
              <a:rPr dirty="0" sz="1200">
                <a:latin typeface="Courier New"/>
                <a:cs typeface="Courier New"/>
              </a:rPr>
              <a:t>dog</a:t>
            </a:r>
            <a:r>
              <a:rPr dirty="0" sz="1200" spc="-1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=</a:t>
            </a:r>
            <a:r>
              <a:rPr dirty="0" sz="1200" spc="-15">
                <a:latin typeface="Courier New"/>
                <a:cs typeface="Courier New"/>
              </a:rPr>
              <a:t> </a:t>
            </a:r>
            <a:r>
              <a:rPr dirty="0" sz="1200" spc="-20">
                <a:latin typeface="Courier New"/>
                <a:cs typeface="Courier New"/>
              </a:rPr>
              <a:t>Dog() </a:t>
            </a:r>
            <a:r>
              <a:rPr dirty="0" sz="1200" spc="-10">
                <a:latin typeface="Courier New"/>
                <a:cs typeface="Courier New"/>
              </a:rPr>
              <a:t>dog.walk() dog.bark()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00113" y="6937883"/>
            <a:ext cx="2129155" cy="457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#</a:t>
            </a:r>
            <a:r>
              <a:rPr dirty="0" sz="1200" spc="-3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inherited</a:t>
            </a:r>
            <a:r>
              <a:rPr dirty="0" sz="1200" spc="-3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from</a:t>
            </a:r>
            <a:r>
              <a:rPr dirty="0" sz="1200" spc="-3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629C11"/>
                </a:solidFill>
                <a:latin typeface="Courier New"/>
                <a:cs typeface="Courier New"/>
              </a:rPr>
              <a:t>Mammal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#</a:t>
            </a:r>
            <a:r>
              <a:rPr dirty="0" sz="1200" spc="-2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defined</a:t>
            </a:r>
            <a:r>
              <a:rPr dirty="0" sz="1200" spc="-2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in</a:t>
            </a:r>
            <a:r>
              <a:rPr dirty="0" sz="1200" spc="-25">
                <a:solidFill>
                  <a:srgbClr val="629C11"/>
                </a:solidFill>
                <a:latin typeface="Courier New"/>
                <a:cs typeface="Courier New"/>
              </a:rPr>
              <a:t> Dog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11200" y="7957400"/>
            <a:ext cx="5941060" cy="1675764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dirty="0" sz="1700" spc="-10" b="1">
                <a:solidFill>
                  <a:srgbClr val="242525"/>
                </a:solidFill>
                <a:latin typeface="Georgia"/>
                <a:cs typeface="Georgia"/>
              </a:rPr>
              <a:t>Modules</a:t>
            </a:r>
            <a:endParaRPr sz="1700">
              <a:latin typeface="Georgia"/>
              <a:cs typeface="Georgia"/>
            </a:endParaRPr>
          </a:p>
          <a:p>
            <a:pPr marL="12700" marR="5080">
              <a:lnSpc>
                <a:spcPct val="115399"/>
              </a:lnSpc>
              <a:spcBef>
                <a:spcPts val="320"/>
              </a:spcBef>
            </a:pPr>
            <a:r>
              <a:rPr dirty="0" sz="1300">
                <a:latin typeface="Georgia"/>
                <a:cs typeface="Georgia"/>
              </a:rPr>
              <a:t>A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module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is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file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with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some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Python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code.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We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use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modules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to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break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up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 spc="-25">
                <a:latin typeface="Georgia"/>
                <a:cs typeface="Georgia"/>
              </a:rPr>
              <a:t>our </a:t>
            </a:r>
            <a:r>
              <a:rPr dirty="0" sz="1300">
                <a:latin typeface="Georgia"/>
                <a:cs typeface="Georgia"/>
              </a:rPr>
              <a:t>program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into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multiple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files.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This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way,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our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code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will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be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better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organized.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We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 spc="-10">
                <a:latin typeface="Georgia"/>
                <a:cs typeface="Georgia"/>
              </a:rPr>
              <a:t>won’t </a:t>
            </a:r>
            <a:r>
              <a:rPr dirty="0" sz="1300">
                <a:latin typeface="Georgia"/>
                <a:cs typeface="Georgia"/>
              </a:rPr>
              <a:t>have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one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gigantic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file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with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million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lines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of</a:t>
            </a:r>
            <a:r>
              <a:rPr dirty="0" sz="1300" spc="-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code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in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 spc="-25">
                <a:latin typeface="Georgia"/>
                <a:cs typeface="Georgia"/>
              </a:rPr>
              <a:t>it!</a:t>
            </a:r>
            <a:endParaRPr sz="1300">
              <a:latin typeface="Georgia"/>
              <a:cs typeface="Georgia"/>
            </a:endParaRPr>
          </a:p>
          <a:p>
            <a:pPr marL="12700" marR="14604">
              <a:lnSpc>
                <a:spcPct val="115399"/>
              </a:lnSpc>
              <a:spcBef>
                <a:spcPts val="900"/>
              </a:spcBef>
            </a:pPr>
            <a:r>
              <a:rPr dirty="0" sz="1300">
                <a:latin typeface="Georgia"/>
                <a:cs typeface="Georgia"/>
              </a:rPr>
              <a:t>There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are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2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ways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to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import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modules: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we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can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import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the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entire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module,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or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 spc="-10">
                <a:latin typeface="Georgia"/>
                <a:cs typeface="Georgia"/>
              </a:rPr>
              <a:t>specific </a:t>
            </a:r>
            <a:r>
              <a:rPr dirty="0" sz="1300">
                <a:latin typeface="Georgia"/>
                <a:cs typeface="Georgia"/>
              </a:rPr>
              <a:t>objects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in a </a:t>
            </a:r>
            <a:r>
              <a:rPr dirty="0" sz="1300" spc="-10">
                <a:latin typeface="Georgia"/>
                <a:cs typeface="Georgia"/>
              </a:rPr>
              <a:t>module.</a:t>
            </a:r>
            <a:endParaRPr sz="13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11200" y="702183"/>
            <a:ext cx="5509895" cy="4279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830705">
              <a:lnSpc>
                <a:spcPct val="118100"/>
              </a:lnSpc>
              <a:spcBef>
                <a:spcPts val="100"/>
              </a:spcBef>
            </a:pP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#</a:t>
            </a:r>
            <a:r>
              <a:rPr dirty="0" sz="1200" spc="-4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importing</a:t>
            </a:r>
            <a:r>
              <a:rPr dirty="0" sz="1200" spc="-4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the</a:t>
            </a:r>
            <a:r>
              <a:rPr dirty="0" sz="1200" spc="-4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entire</a:t>
            </a:r>
            <a:r>
              <a:rPr dirty="0" sz="1200" spc="-4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converters</a:t>
            </a:r>
            <a:r>
              <a:rPr dirty="0" sz="1200" spc="-4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629C11"/>
                </a:solidFill>
                <a:latin typeface="Courier New"/>
                <a:cs typeface="Courier New"/>
              </a:rPr>
              <a:t>module </a:t>
            </a:r>
            <a:r>
              <a:rPr dirty="0" sz="1200">
                <a:solidFill>
                  <a:srgbClr val="00A3DA"/>
                </a:solidFill>
                <a:latin typeface="Courier New"/>
                <a:cs typeface="Courier New"/>
              </a:rPr>
              <a:t>import</a:t>
            </a:r>
            <a:r>
              <a:rPr dirty="0" sz="1200" spc="-45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converters converters.kg_to_lbs(5)</a:t>
            </a:r>
            <a:endParaRPr sz="1200">
              <a:latin typeface="Courier New"/>
              <a:cs typeface="Courier New"/>
            </a:endParaRPr>
          </a:p>
          <a:p>
            <a:pPr marL="12700" marR="1007744">
              <a:lnSpc>
                <a:spcPct val="118100"/>
              </a:lnSpc>
              <a:spcBef>
                <a:spcPts val="1295"/>
              </a:spcBef>
            </a:pP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#</a:t>
            </a:r>
            <a:r>
              <a:rPr dirty="0" sz="1200" spc="-4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importing</a:t>
            </a:r>
            <a:r>
              <a:rPr dirty="0" sz="1200" spc="-3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one</a:t>
            </a:r>
            <a:r>
              <a:rPr dirty="0" sz="1200" spc="-4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function</a:t>
            </a:r>
            <a:r>
              <a:rPr dirty="0" sz="1200" spc="-3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in</a:t>
            </a:r>
            <a:r>
              <a:rPr dirty="0" sz="1200" spc="-4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the</a:t>
            </a:r>
            <a:r>
              <a:rPr dirty="0" sz="1200" spc="-3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converters</a:t>
            </a:r>
            <a:r>
              <a:rPr dirty="0" sz="1200" spc="-4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629C11"/>
                </a:solidFill>
                <a:latin typeface="Courier New"/>
                <a:cs typeface="Courier New"/>
              </a:rPr>
              <a:t>module </a:t>
            </a:r>
            <a:r>
              <a:rPr dirty="0" sz="1200">
                <a:solidFill>
                  <a:srgbClr val="00A3DA"/>
                </a:solidFill>
                <a:latin typeface="Courier New"/>
                <a:cs typeface="Courier New"/>
              </a:rPr>
              <a:t>from</a:t>
            </a:r>
            <a:r>
              <a:rPr dirty="0" sz="1200" spc="-5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converters</a:t>
            </a:r>
            <a:r>
              <a:rPr dirty="0" sz="1200" spc="-50"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0A3DA"/>
                </a:solidFill>
                <a:latin typeface="Courier New"/>
                <a:cs typeface="Courier New"/>
              </a:rPr>
              <a:t>import</a:t>
            </a:r>
            <a:r>
              <a:rPr dirty="0" sz="1200" spc="-45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kg_to_lbs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200" spc="-10">
                <a:latin typeface="Courier New"/>
                <a:cs typeface="Courier New"/>
              </a:rPr>
              <a:t>kg_to_lbs(5)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44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700" spc="-10" b="1">
                <a:solidFill>
                  <a:srgbClr val="242525"/>
                </a:solidFill>
                <a:latin typeface="Georgia"/>
                <a:cs typeface="Georgia"/>
              </a:rPr>
              <a:t>Packages</a:t>
            </a:r>
            <a:endParaRPr sz="1700">
              <a:latin typeface="Georgia"/>
              <a:cs typeface="Georgia"/>
            </a:endParaRPr>
          </a:p>
          <a:p>
            <a:pPr marL="12700" marR="5080">
              <a:lnSpc>
                <a:spcPct val="115399"/>
              </a:lnSpc>
              <a:spcBef>
                <a:spcPts val="320"/>
              </a:spcBef>
              <a:tabLst>
                <a:tab pos="2369185" algn="l"/>
                <a:tab pos="2897505" algn="l"/>
              </a:tabLst>
            </a:pPr>
            <a:r>
              <a:rPr dirty="0" sz="1300">
                <a:latin typeface="Georgia"/>
                <a:cs typeface="Georgia"/>
              </a:rPr>
              <a:t>A package is a directory with </a:t>
            </a:r>
            <a:r>
              <a:rPr dirty="0" u="sng" sz="1300" b="1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	</a:t>
            </a:r>
            <a:r>
              <a:rPr dirty="0" u="none" sz="1300" spc="-20" b="1">
                <a:latin typeface="Georgia"/>
                <a:cs typeface="Georgia"/>
              </a:rPr>
              <a:t>init</a:t>
            </a:r>
            <a:r>
              <a:rPr dirty="0" u="sng" sz="1300" b="1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	</a:t>
            </a:r>
            <a:r>
              <a:rPr dirty="0" u="none" sz="1300" b="1">
                <a:latin typeface="Georgia"/>
                <a:cs typeface="Georgia"/>
              </a:rPr>
              <a:t>.py</a:t>
            </a:r>
            <a:r>
              <a:rPr dirty="0" u="none" sz="1300" spc="-25" b="1">
                <a:latin typeface="Georgia"/>
                <a:cs typeface="Georgia"/>
              </a:rPr>
              <a:t> </a:t>
            </a:r>
            <a:r>
              <a:rPr dirty="0" u="none" sz="1300">
                <a:latin typeface="Georgia"/>
                <a:cs typeface="Georgia"/>
              </a:rPr>
              <a:t>in it.</a:t>
            </a:r>
            <a:r>
              <a:rPr dirty="0" u="none" sz="1300" spc="-5">
                <a:latin typeface="Georgia"/>
                <a:cs typeface="Georgia"/>
              </a:rPr>
              <a:t> </a:t>
            </a:r>
            <a:r>
              <a:rPr dirty="0" u="none" sz="1300">
                <a:latin typeface="Georgia"/>
                <a:cs typeface="Georgia"/>
              </a:rPr>
              <a:t>It</a:t>
            </a:r>
            <a:r>
              <a:rPr dirty="0" u="none" sz="1300" spc="-5">
                <a:latin typeface="Georgia"/>
                <a:cs typeface="Georgia"/>
              </a:rPr>
              <a:t> </a:t>
            </a:r>
            <a:r>
              <a:rPr dirty="0" u="none" sz="1300">
                <a:latin typeface="Georgia"/>
                <a:cs typeface="Georgia"/>
              </a:rPr>
              <a:t>can contain one</a:t>
            </a:r>
            <a:r>
              <a:rPr dirty="0" u="none" sz="1300" spc="-5">
                <a:latin typeface="Georgia"/>
                <a:cs typeface="Georgia"/>
              </a:rPr>
              <a:t> </a:t>
            </a:r>
            <a:r>
              <a:rPr dirty="0" u="none" sz="1300">
                <a:latin typeface="Georgia"/>
                <a:cs typeface="Georgia"/>
              </a:rPr>
              <a:t>or </a:t>
            </a:r>
            <a:r>
              <a:rPr dirty="0" u="none" sz="1300" spc="-20">
                <a:latin typeface="Georgia"/>
                <a:cs typeface="Georgia"/>
              </a:rPr>
              <a:t>more </a:t>
            </a:r>
            <a:r>
              <a:rPr dirty="0" u="none" sz="1300" spc="-10">
                <a:latin typeface="Georgia"/>
                <a:cs typeface="Georgia"/>
              </a:rPr>
              <a:t>modules.</a:t>
            </a:r>
            <a:endParaRPr sz="1300">
              <a:latin typeface="Georgia"/>
              <a:cs typeface="Georgia"/>
            </a:endParaRPr>
          </a:p>
          <a:p>
            <a:pPr marL="12700" marR="2287905">
              <a:lnSpc>
                <a:spcPct val="114599"/>
              </a:lnSpc>
              <a:spcBef>
                <a:spcPts val="930"/>
              </a:spcBef>
            </a:pP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#</a:t>
            </a:r>
            <a:r>
              <a:rPr dirty="0" sz="1200" spc="-3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importing</a:t>
            </a:r>
            <a:r>
              <a:rPr dirty="0" sz="1200" spc="-3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the</a:t>
            </a:r>
            <a:r>
              <a:rPr dirty="0" sz="1200" spc="-3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entire</a:t>
            </a:r>
            <a:r>
              <a:rPr dirty="0" sz="1200" spc="-3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sales</a:t>
            </a:r>
            <a:r>
              <a:rPr dirty="0" sz="1200" spc="-3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629C11"/>
                </a:solidFill>
                <a:latin typeface="Courier New"/>
                <a:cs typeface="Courier New"/>
              </a:rPr>
              <a:t>module </a:t>
            </a:r>
            <a:r>
              <a:rPr dirty="0" sz="1200">
                <a:solidFill>
                  <a:srgbClr val="00A3DA"/>
                </a:solidFill>
                <a:latin typeface="Courier New"/>
                <a:cs typeface="Courier New"/>
              </a:rPr>
              <a:t>from</a:t>
            </a:r>
            <a:r>
              <a:rPr dirty="0" sz="1200" spc="-5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ecommerce</a:t>
            </a:r>
            <a:r>
              <a:rPr dirty="0" sz="1200" spc="-45"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0A3DA"/>
                </a:solidFill>
                <a:latin typeface="Courier New"/>
                <a:cs typeface="Courier New"/>
              </a:rPr>
              <a:t>import</a:t>
            </a:r>
            <a:r>
              <a:rPr dirty="0" sz="1200" spc="-45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sales sales.calc_shipping()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urier New"/>
              <a:cs typeface="Courier New"/>
            </a:endParaRPr>
          </a:p>
          <a:p>
            <a:pPr marL="12700" marR="1464945">
              <a:lnSpc>
                <a:spcPct val="118100"/>
              </a:lnSpc>
              <a:spcBef>
                <a:spcPts val="5"/>
              </a:spcBef>
            </a:pP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#</a:t>
            </a:r>
            <a:r>
              <a:rPr dirty="0" sz="1200" spc="-3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importing</a:t>
            </a:r>
            <a:r>
              <a:rPr dirty="0" sz="1200" spc="-3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one</a:t>
            </a:r>
            <a:r>
              <a:rPr dirty="0" sz="1200" spc="-3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function</a:t>
            </a:r>
            <a:r>
              <a:rPr dirty="0" sz="1200" spc="-3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in</a:t>
            </a:r>
            <a:r>
              <a:rPr dirty="0" sz="1200" spc="-3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the</a:t>
            </a:r>
            <a:r>
              <a:rPr dirty="0" sz="1200" spc="-3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sales</a:t>
            </a:r>
            <a:r>
              <a:rPr dirty="0" sz="1200" spc="-3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629C11"/>
                </a:solidFill>
                <a:latin typeface="Courier New"/>
                <a:cs typeface="Courier New"/>
              </a:rPr>
              <a:t>module </a:t>
            </a:r>
            <a:r>
              <a:rPr dirty="0" sz="1200">
                <a:solidFill>
                  <a:srgbClr val="00A3DA"/>
                </a:solidFill>
                <a:latin typeface="Courier New"/>
                <a:cs typeface="Courier New"/>
              </a:rPr>
              <a:t>from</a:t>
            </a:r>
            <a:r>
              <a:rPr dirty="0" sz="1200" spc="-65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ecommerce.sales</a:t>
            </a:r>
            <a:r>
              <a:rPr dirty="0" sz="1200" spc="-60"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0A3DA"/>
                </a:solidFill>
                <a:latin typeface="Courier New"/>
                <a:cs typeface="Courier New"/>
              </a:rPr>
              <a:t>import</a:t>
            </a:r>
            <a:r>
              <a:rPr dirty="0" sz="1200" spc="-6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calc_shipping calc_shipping()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11200" y="5738807"/>
            <a:ext cx="6082665" cy="1732914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700" b="1">
                <a:solidFill>
                  <a:srgbClr val="242525"/>
                </a:solidFill>
                <a:latin typeface="Georgia"/>
                <a:cs typeface="Georgia"/>
              </a:rPr>
              <a:t>Python</a:t>
            </a:r>
            <a:r>
              <a:rPr dirty="0" sz="1700" spc="-40" b="1">
                <a:solidFill>
                  <a:srgbClr val="242525"/>
                </a:solidFill>
                <a:latin typeface="Georgia"/>
                <a:cs typeface="Georgia"/>
              </a:rPr>
              <a:t> </a:t>
            </a:r>
            <a:r>
              <a:rPr dirty="0" sz="1700" b="1">
                <a:solidFill>
                  <a:srgbClr val="242525"/>
                </a:solidFill>
                <a:latin typeface="Georgia"/>
                <a:cs typeface="Georgia"/>
              </a:rPr>
              <a:t>Standard</a:t>
            </a:r>
            <a:r>
              <a:rPr dirty="0" sz="1700" spc="-30" b="1">
                <a:solidFill>
                  <a:srgbClr val="242525"/>
                </a:solidFill>
                <a:latin typeface="Georgia"/>
                <a:cs typeface="Georgia"/>
              </a:rPr>
              <a:t> </a:t>
            </a:r>
            <a:r>
              <a:rPr dirty="0" sz="1700" spc="-10" b="1">
                <a:solidFill>
                  <a:srgbClr val="242525"/>
                </a:solidFill>
                <a:latin typeface="Georgia"/>
                <a:cs typeface="Georgia"/>
              </a:rPr>
              <a:t>Library</a:t>
            </a:r>
            <a:endParaRPr sz="1700">
              <a:latin typeface="Georgia"/>
              <a:cs typeface="Georgia"/>
            </a:endParaRPr>
          </a:p>
          <a:p>
            <a:pPr marL="12700" marR="5080">
              <a:lnSpc>
                <a:spcPct val="115399"/>
              </a:lnSpc>
              <a:spcBef>
                <a:spcPts val="220"/>
              </a:spcBef>
            </a:pPr>
            <a:r>
              <a:rPr dirty="0" sz="1300">
                <a:latin typeface="Georgia"/>
                <a:cs typeface="Georgia"/>
              </a:rPr>
              <a:t>Python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comes</a:t>
            </a:r>
            <a:r>
              <a:rPr dirty="0" sz="1300" spc="-2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with</a:t>
            </a:r>
            <a:r>
              <a:rPr dirty="0" sz="1300" spc="-2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huge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library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of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modules</a:t>
            </a:r>
            <a:r>
              <a:rPr dirty="0" sz="1300" spc="-2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for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performing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common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tasks</a:t>
            </a:r>
            <a:r>
              <a:rPr dirty="0" sz="1300" spc="-2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such</a:t>
            </a:r>
            <a:r>
              <a:rPr dirty="0" sz="1300" spc="-25">
                <a:latin typeface="Georgia"/>
                <a:cs typeface="Georgia"/>
              </a:rPr>
              <a:t> as </a:t>
            </a:r>
            <a:r>
              <a:rPr dirty="0" sz="1300">
                <a:latin typeface="Georgia"/>
                <a:cs typeface="Georgia"/>
              </a:rPr>
              <a:t>sending</a:t>
            </a:r>
            <a:r>
              <a:rPr dirty="0" sz="1300" spc="-2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emails,</a:t>
            </a:r>
            <a:r>
              <a:rPr dirty="0" sz="1300" spc="-2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working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with</a:t>
            </a:r>
            <a:r>
              <a:rPr dirty="0" sz="1300" spc="-2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date/time,</a:t>
            </a:r>
            <a:r>
              <a:rPr dirty="0" sz="1300" spc="-2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generating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random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values,</a:t>
            </a:r>
            <a:r>
              <a:rPr dirty="0" sz="1300" spc="-25">
                <a:latin typeface="Georgia"/>
                <a:cs typeface="Georgia"/>
              </a:rPr>
              <a:t> </a:t>
            </a:r>
            <a:r>
              <a:rPr dirty="0" sz="1300" spc="-20">
                <a:latin typeface="Georgia"/>
                <a:cs typeface="Georgia"/>
              </a:rPr>
              <a:t>etc.</a:t>
            </a:r>
            <a:endParaRPr sz="13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endParaRPr sz="13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>
                <a:solidFill>
                  <a:srgbClr val="CF403C"/>
                </a:solidFill>
                <a:latin typeface="Georgia"/>
                <a:cs typeface="Georgia"/>
              </a:rPr>
              <a:t>Random</a:t>
            </a:r>
            <a:r>
              <a:rPr dirty="0" sz="1500" spc="-45">
                <a:solidFill>
                  <a:srgbClr val="CF403C"/>
                </a:solidFill>
                <a:latin typeface="Georgia"/>
                <a:cs typeface="Georgia"/>
              </a:rPr>
              <a:t> </a:t>
            </a:r>
            <a:r>
              <a:rPr dirty="0" sz="1500" spc="-10">
                <a:solidFill>
                  <a:srgbClr val="CF403C"/>
                </a:solidFill>
                <a:latin typeface="Georgia"/>
                <a:cs typeface="Georgia"/>
              </a:rPr>
              <a:t>Module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200">
                <a:solidFill>
                  <a:srgbClr val="00A3DA"/>
                </a:solidFill>
                <a:latin typeface="Courier New"/>
                <a:cs typeface="Courier New"/>
              </a:rPr>
              <a:t>import</a:t>
            </a:r>
            <a:r>
              <a:rPr dirty="0" sz="1200" spc="-45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random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11200" y="7661783"/>
            <a:ext cx="1854835" cy="457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dirty="0" sz="1200" spc="-10">
                <a:latin typeface="Courier New"/>
                <a:cs typeface="Courier New"/>
              </a:rPr>
              <a:t>random.random() </a:t>
            </a:r>
            <a:r>
              <a:rPr dirty="0" sz="1200">
                <a:latin typeface="Courier New"/>
                <a:cs typeface="Courier New"/>
              </a:rPr>
              <a:t>random.randint(</a:t>
            </a:r>
            <a:r>
              <a:rPr dirty="0" sz="1200">
                <a:solidFill>
                  <a:srgbClr val="007DA6"/>
                </a:solidFill>
                <a:latin typeface="Courier New"/>
                <a:cs typeface="Courier New"/>
              </a:rPr>
              <a:t>1,</a:t>
            </a:r>
            <a:r>
              <a:rPr dirty="0" sz="1200" spc="-125">
                <a:solidFill>
                  <a:srgbClr val="007DA6"/>
                </a:solidFill>
                <a:latin typeface="Courier New"/>
                <a:cs typeface="Courier New"/>
              </a:rPr>
              <a:t> </a:t>
            </a:r>
            <a:r>
              <a:rPr dirty="0" sz="1200" spc="-25">
                <a:solidFill>
                  <a:srgbClr val="007DA6"/>
                </a:solidFill>
                <a:latin typeface="Courier New"/>
                <a:cs typeface="Courier New"/>
              </a:rPr>
              <a:t>6</a:t>
            </a:r>
            <a:r>
              <a:rPr dirty="0" sz="1200" spc="-25"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723210" y="7661783"/>
            <a:ext cx="2952115" cy="457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#</a:t>
            </a:r>
            <a:r>
              <a:rPr dirty="0" sz="1200" spc="-2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returns</a:t>
            </a:r>
            <a:r>
              <a:rPr dirty="0" sz="1200" spc="-2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a</a:t>
            </a:r>
            <a:r>
              <a:rPr dirty="0" sz="1200" spc="-2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float</a:t>
            </a:r>
            <a:r>
              <a:rPr dirty="0" sz="1200" spc="-2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between</a:t>
            </a:r>
            <a:r>
              <a:rPr dirty="0" sz="1200" spc="-2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0</a:t>
            </a:r>
            <a:r>
              <a:rPr dirty="0" sz="1200" spc="-2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to</a:t>
            </a:r>
            <a:r>
              <a:rPr dirty="0" sz="1200" spc="-2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 spc="-50">
                <a:solidFill>
                  <a:srgbClr val="629C11"/>
                </a:solidFill>
                <a:latin typeface="Courier New"/>
                <a:cs typeface="Courier New"/>
              </a:rPr>
              <a:t>1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#</a:t>
            </a:r>
            <a:r>
              <a:rPr dirty="0" sz="1200" spc="-2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returns</a:t>
            </a:r>
            <a:r>
              <a:rPr dirty="0" sz="1200" spc="-2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an</a:t>
            </a:r>
            <a:r>
              <a:rPr dirty="0" sz="1200" spc="-2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int</a:t>
            </a:r>
            <a:r>
              <a:rPr dirty="0" sz="1200" spc="-2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between</a:t>
            </a:r>
            <a:r>
              <a:rPr dirty="0" sz="1200" spc="-2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1</a:t>
            </a:r>
            <a:r>
              <a:rPr dirty="0" sz="1200" spc="-2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to</a:t>
            </a:r>
            <a:r>
              <a:rPr dirty="0" sz="1200" spc="-2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 spc="-50">
                <a:solidFill>
                  <a:srgbClr val="629C11"/>
                </a:solidFill>
                <a:latin typeface="Courier New"/>
                <a:cs typeface="Courier New"/>
              </a:rPr>
              <a:t>6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11200" y="8296783"/>
            <a:ext cx="5147310" cy="457200"/>
          </a:xfrm>
          <a:prstGeom prst="rect">
            <a:avLst/>
          </a:prstGeom>
        </p:spPr>
        <p:txBody>
          <a:bodyPr wrap="square" lIns="0" tIns="457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dirty="0" sz="1200">
                <a:latin typeface="Courier New"/>
                <a:cs typeface="Courier New"/>
              </a:rPr>
              <a:t>members</a:t>
            </a:r>
            <a:r>
              <a:rPr dirty="0" sz="1200" spc="-4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=</a:t>
            </a:r>
            <a:r>
              <a:rPr dirty="0" sz="1200" spc="-4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[</a:t>
            </a:r>
            <a:r>
              <a:rPr dirty="0" sz="1200">
                <a:solidFill>
                  <a:srgbClr val="007DA6"/>
                </a:solidFill>
                <a:latin typeface="Courier New"/>
                <a:cs typeface="Courier New"/>
              </a:rPr>
              <a:t>‘John’,</a:t>
            </a:r>
            <a:r>
              <a:rPr dirty="0" sz="1200" spc="-40">
                <a:solidFill>
                  <a:srgbClr val="007DA6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07DA6"/>
                </a:solidFill>
                <a:latin typeface="Courier New"/>
                <a:cs typeface="Courier New"/>
              </a:rPr>
              <a:t>‘Bob’,</a:t>
            </a:r>
            <a:r>
              <a:rPr dirty="0" sz="1200" spc="-40">
                <a:solidFill>
                  <a:srgbClr val="007DA6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007DA6"/>
                </a:solidFill>
                <a:latin typeface="Courier New"/>
                <a:cs typeface="Courier New"/>
              </a:rPr>
              <a:t>‘Mary’</a:t>
            </a:r>
            <a:r>
              <a:rPr dirty="0" sz="1200" spc="-10">
                <a:latin typeface="Courier New"/>
                <a:cs typeface="Courier New"/>
              </a:rPr>
              <a:t>]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dirty="0" sz="1200">
                <a:latin typeface="Courier New"/>
                <a:cs typeface="Courier New"/>
              </a:rPr>
              <a:t>leader</a:t>
            </a:r>
            <a:r>
              <a:rPr dirty="0" sz="1200" spc="-5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=</a:t>
            </a:r>
            <a:r>
              <a:rPr dirty="0" sz="1200" spc="-4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random.choice(members)</a:t>
            </a:r>
            <a:r>
              <a:rPr dirty="0" sz="1200" spc="-50"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#</a:t>
            </a:r>
            <a:r>
              <a:rPr dirty="0" sz="1200" spc="-5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randomly</a:t>
            </a:r>
            <a:r>
              <a:rPr dirty="0" sz="1200" spc="-4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picks</a:t>
            </a:r>
            <a:r>
              <a:rPr dirty="0" sz="1200" spc="-4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an</a:t>
            </a:r>
            <a:r>
              <a:rPr dirty="0" sz="1200" spc="-5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629C11"/>
                </a:solidFill>
                <a:latin typeface="Courier New"/>
                <a:cs typeface="Courier New"/>
              </a:rPr>
              <a:t>item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11200" y="642200"/>
            <a:ext cx="5807075" cy="1825625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dirty="0" sz="1700" spc="-20" b="1">
                <a:solidFill>
                  <a:srgbClr val="242525"/>
                </a:solidFill>
                <a:latin typeface="Georgia"/>
                <a:cs typeface="Georgia"/>
              </a:rPr>
              <a:t>Pypi</a:t>
            </a:r>
            <a:endParaRPr sz="1700">
              <a:latin typeface="Georgia"/>
              <a:cs typeface="Georgia"/>
            </a:endParaRPr>
          </a:p>
          <a:p>
            <a:pPr marL="12700" marR="5080">
              <a:lnSpc>
                <a:spcPct val="115399"/>
              </a:lnSpc>
              <a:spcBef>
                <a:spcPts val="320"/>
              </a:spcBef>
            </a:pPr>
            <a:r>
              <a:rPr dirty="0" sz="1300">
                <a:latin typeface="Georgia"/>
                <a:cs typeface="Georgia"/>
              </a:rPr>
              <a:t>Python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Package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Index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(</a:t>
            </a:r>
            <a:r>
              <a:rPr dirty="0" u="sng" sz="130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pypi.org</a:t>
            </a:r>
            <a:r>
              <a:rPr dirty="0" u="none" sz="1300">
                <a:latin typeface="Georgia"/>
                <a:cs typeface="Georgia"/>
              </a:rPr>
              <a:t>)</a:t>
            </a:r>
            <a:r>
              <a:rPr dirty="0" u="none" sz="1300" spc="-20">
                <a:latin typeface="Georgia"/>
                <a:cs typeface="Georgia"/>
              </a:rPr>
              <a:t> </a:t>
            </a:r>
            <a:r>
              <a:rPr dirty="0" u="none" sz="1300">
                <a:latin typeface="Georgia"/>
                <a:cs typeface="Georgia"/>
              </a:rPr>
              <a:t>is</a:t>
            </a:r>
            <a:r>
              <a:rPr dirty="0" u="none" sz="1300" spc="-20">
                <a:latin typeface="Georgia"/>
                <a:cs typeface="Georgia"/>
              </a:rPr>
              <a:t> </a:t>
            </a:r>
            <a:r>
              <a:rPr dirty="0" u="none" sz="1300">
                <a:latin typeface="Georgia"/>
                <a:cs typeface="Georgia"/>
              </a:rPr>
              <a:t>a</a:t>
            </a:r>
            <a:r>
              <a:rPr dirty="0" u="none" sz="1300" spc="-20">
                <a:latin typeface="Georgia"/>
                <a:cs typeface="Georgia"/>
              </a:rPr>
              <a:t> </a:t>
            </a:r>
            <a:r>
              <a:rPr dirty="0" u="none" sz="1300">
                <a:latin typeface="Georgia"/>
                <a:cs typeface="Georgia"/>
              </a:rPr>
              <a:t>directory</a:t>
            </a:r>
            <a:r>
              <a:rPr dirty="0" u="none" sz="1300" spc="-20">
                <a:latin typeface="Georgia"/>
                <a:cs typeface="Georgia"/>
              </a:rPr>
              <a:t> </a:t>
            </a:r>
            <a:r>
              <a:rPr dirty="0" u="none" sz="1300">
                <a:latin typeface="Georgia"/>
                <a:cs typeface="Georgia"/>
              </a:rPr>
              <a:t>of</a:t>
            </a:r>
            <a:r>
              <a:rPr dirty="0" u="none" sz="1300" spc="-20">
                <a:latin typeface="Georgia"/>
                <a:cs typeface="Georgia"/>
              </a:rPr>
              <a:t> </a:t>
            </a:r>
            <a:r>
              <a:rPr dirty="0" u="none" sz="1300">
                <a:latin typeface="Georgia"/>
                <a:cs typeface="Georgia"/>
              </a:rPr>
              <a:t>Python</a:t>
            </a:r>
            <a:r>
              <a:rPr dirty="0" u="none" sz="1300" spc="-15">
                <a:latin typeface="Georgia"/>
                <a:cs typeface="Georgia"/>
              </a:rPr>
              <a:t> </a:t>
            </a:r>
            <a:r>
              <a:rPr dirty="0" u="none" sz="1300">
                <a:latin typeface="Georgia"/>
                <a:cs typeface="Georgia"/>
              </a:rPr>
              <a:t>packages</a:t>
            </a:r>
            <a:r>
              <a:rPr dirty="0" u="none" sz="1300" spc="-25">
                <a:latin typeface="Georgia"/>
                <a:cs typeface="Georgia"/>
              </a:rPr>
              <a:t> </a:t>
            </a:r>
            <a:r>
              <a:rPr dirty="0" u="none" sz="1300">
                <a:latin typeface="Georgia"/>
                <a:cs typeface="Georgia"/>
              </a:rPr>
              <a:t>published</a:t>
            </a:r>
            <a:r>
              <a:rPr dirty="0" u="none" sz="1300" spc="-20">
                <a:latin typeface="Georgia"/>
                <a:cs typeface="Georgia"/>
              </a:rPr>
              <a:t> </a:t>
            </a:r>
            <a:r>
              <a:rPr dirty="0" u="none" sz="1300" spc="-25">
                <a:latin typeface="Georgia"/>
                <a:cs typeface="Georgia"/>
              </a:rPr>
              <a:t>by </a:t>
            </a:r>
            <a:r>
              <a:rPr dirty="0" u="none" sz="1300">
                <a:latin typeface="Georgia"/>
                <a:cs typeface="Georgia"/>
              </a:rPr>
              <a:t>Python</a:t>
            </a:r>
            <a:r>
              <a:rPr dirty="0" u="none" sz="1300" spc="-15">
                <a:latin typeface="Georgia"/>
                <a:cs typeface="Georgia"/>
              </a:rPr>
              <a:t> </a:t>
            </a:r>
            <a:r>
              <a:rPr dirty="0" u="none" sz="1300">
                <a:latin typeface="Georgia"/>
                <a:cs typeface="Georgia"/>
              </a:rPr>
              <a:t>developers</a:t>
            </a:r>
            <a:r>
              <a:rPr dirty="0" u="none" sz="1300" spc="-20">
                <a:latin typeface="Georgia"/>
                <a:cs typeface="Georgia"/>
              </a:rPr>
              <a:t> </a:t>
            </a:r>
            <a:r>
              <a:rPr dirty="0" u="none" sz="1300">
                <a:latin typeface="Georgia"/>
                <a:cs typeface="Georgia"/>
              </a:rPr>
              <a:t>around</a:t>
            </a:r>
            <a:r>
              <a:rPr dirty="0" u="none" sz="1300" spc="-15">
                <a:latin typeface="Georgia"/>
                <a:cs typeface="Georgia"/>
              </a:rPr>
              <a:t> </a:t>
            </a:r>
            <a:r>
              <a:rPr dirty="0" u="none" sz="1300">
                <a:latin typeface="Georgia"/>
                <a:cs typeface="Georgia"/>
              </a:rPr>
              <a:t>the</a:t>
            </a:r>
            <a:r>
              <a:rPr dirty="0" u="none" sz="1300" spc="-15">
                <a:latin typeface="Georgia"/>
                <a:cs typeface="Georgia"/>
              </a:rPr>
              <a:t> </a:t>
            </a:r>
            <a:r>
              <a:rPr dirty="0" u="none" sz="1300">
                <a:latin typeface="Georgia"/>
                <a:cs typeface="Georgia"/>
              </a:rPr>
              <a:t>world.</a:t>
            </a:r>
            <a:r>
              <a:rPr dirty="0" u="none" sz="1300" spc="-15">
                <a:latin typeface="Georgia"/>
                <a:cs typeface="Georgia"/>
              </a:rPr>
              <a:t> </a:t>
            </a:r>
            <a:r>
              <a:rPr dirty="0" u="none" sz="1300">
                <a:latin typeface="Georgia"/>
                <a:cs typeface="Georgia"/>
              </a:rPr>
              <a:t>We</a:t>
            </a:r>
            <a:r>
              <a:rPr dirty="0" u="none" sz="1300" spc="-15">
                <a:latin typeface="Georgia"/>
                <a:cs typeface="Georgia"/>
              </a:rPr>
              <a:t> </a:t>
            </a:r>
            <a:r>
              <a:rPr dirty="0" u="none" sz="1300">
                <a:latin typeface="Georgia"/>
                <a:cs typeface="Georgia"/>
              </a:rPr>
              <a:t>use</a:t>
            </a:r>
            <a:r>
              <a:rPr dirty="0" u="none" sz="1300" spc="-15">
                <a:latin typeface="Georgia"/>
                <a:cs typeface="Georgia"/>
              </a:rPr>
              <a:t> </a:t>
            </a:r>
            <a:r>
              <a:rPr dirty="0" u="none" sz="1300" b="1">
                <a:latin typeface="Georgia"/>
                <a:cs typeface="Georgia"/>
              </a:rPr>
              <a:t>pip</a:t>
            </a:r>
            <a:r>
              <a:rPr dirty="0" u="none" sz="1300" spc="-15" b="1">
                <a:latin typeface="Georgia"/>
                <a:cs typeface="Georgia"/>
              </a:rPr>
              <a:t> </a:t>
            </a:r>
            <a:r>
              <a:rPr dirty="0" u="none" sz="1300">
                <a:latin typeface="Georgia"/>
                <a:cs typeface="Georgia"/>
              </a:rPr>
              <a:t>to</a:t>
            </a:r>
            <a:r>
              <a:rPr dirty="0" u="none" sz="1300" spc="-10">
                <a:latin typeface="Georgia"/>
                <a:cs typeface="Georgia"/>
              </a:rPr>
              <a:t> </a:t>
            </a:r>
            <a:r>
              <a:rPr dirty="0" u="none" sz="1300">
                <a:latin typeface="Georgia"/>
                <a:cs typeface="Georgia"/>
              </a:rPr>
              <a:t>install</a:t>
            </a:r>
            <a:r>
              <a:rPr dirty="0" u="none" sz="1300" spc="-20">
                <a:latin typeface="Georgia"/>
                <a:cs typeface="Georgia"/>
              </a:rPr>
              <a:t> </a:t>
            </a:r>
            <a:r>
              <a:rPr dirty="0" u="none" sz="1300">
                <a:latin typeface="Georgia"/>
                <a:cs typeface="Georgia"/>
              </a:rPr>
              <a:t>or</a:t>
            </a:r>
            <a:r>
              <a:rPr dirty="0" u="none" sz="1300" spc="-15">
                <a:latin typeface="Georgia"/>
                <a:cs typeface="Georgia"/>
              </a:rPr>
              <a:t> </a:t>
            </a:r>
            <a:r>
              <a:rPr dirty="0" u="none" sz="1300">
                <a:latin typeface="Georgia"/>
                <a:cs typeface="Georgia"/>
              </a:rPr>
              <a:t>uninstall</a:t>
            </a:r>
            <a:r>
              <a:rPr dirty="0" u="none" sz="1300" spc="-20">
                <a:latin typeface="Georgia"/>
                <a:cs typeface="Georgia"/>
              </a:rPr>
              <a:t> </a:t>
            </a:r>
            <a:r>
              <a:rPr dirty="0" u="none" sz="1300" spc="-10">
                <a:latin typeface="Georgia"/>
                <a:cs typeface="Georgia"/>
              </a:rPr>
              <a:t>these packages.</a:t>
            </a:r>
            <a:endParaRPr sz="13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1200">
                <a:solidFill>
                  <a:srgbClr val="00A3DA"/>
                </a:solidFill>
                <a:latin typeface="Courier New"/>
                <a:cs typeface="Courier New"/>
              </a:rPr>
              <a:t>pip</a:t>
            </a:r>
            <a:r>
              <a:rPr dirty="0" sz="1200" spc="-4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6600"/>
                </a:solidFill>
                <a:latin typeface="Courier New"/>
                <a:cs typeface="Courier New"/>
              </a:rPr>
              <a:t>install</a:t>
            </a:r>
            <a:r>
              <a:rPr dirty="0" sz="1200" spc="-35">
                <a:solidFill>
                  <a:srgbClr val="FF6600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openpyxl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00A3DA"/>
                </a:solidFill>
                <a:latin typeface="Courier New"/>
                <a:cs typeface="Courier New"/>
              </a:rPr>
              <a:t>pip</a:t>
            </a:r>
            <a:r>
              <a:rPr dirty="0" sz="1200" spc="-45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6600"/>
                </a:solidFill>
                <a:latin typeface="Courier New"/>
                <a:cs typeface="Courier New"/>
              </a:rPr>
              <a:t>uninstall</a:t>
            </a:r>
            <a:r>
              <a:rPr dirty="0" sz="1200" spc="-45">
                <a:solidFill>
                  <a:srgbClr val="FF6600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openpyxl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07299" y="3046407"/>
            <a:ext cx="6076315" cy="427545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6510">
              <a:lnSpc>
                <a:spcPct val="100000"/>
              </a:lnSpc>
              <a:spcBef>
                <a:spcPts val="700"/>
              </a:spcBef>
            </a:pPr>
            <a:r>
              <a:rPr dirty="0" sz="1700" b="1">
                <a:solidFill>
                  <a:srgbClr val="242525"/>
                </a:solidFill>
                <a:latin typeface="Georgia"/>
                <a:cs typeface="Georgia"/>
              </a:rPr>
              <a:t>Want</a:t>
            </a:r>
            <a:r>
              <a:rPr dirty="0" sz="1700" spc="-15" b="1">
                <a:solidFill>
                  <a:srgbClr val="242525"/>
                </a:solidFill>
                <a:latin typeface="Georgia"/>
                <a:cs typeface="Georgia"/>
              </a:rPr>
              <a:t> </a:t>
            </a:r>
            <a:r>
              <a:rPr dirty="0" sz="1700" b="1">
                <a:solidFill>
                  <a:srgbClr val="242525"/>
                </a:solidFill>
                <a:latin typeface="Georgia"/>
                <a:cs typeface="Georgia"/>
              </a:rPr>
              <a:t>to</a:t>
            </a:r>
            <a:r>
              <a:rPr dirty="0" sz="1700" spc="-20" b="1">
                <a:solidFill>
                  <a:srgbClr val="242525"/>
                </a:solidFill>
                <a:latin typeface="Georgia"/>
                <a:cs typeface="Georgia"/>
              </a:rPr>
              <a:t> </a:t>
            </a:r>
            <a:r>
              <a:rPr dirty="0" sz="1700" b="1">
                <a:solidFill>
                  <a:srgbClr val="242525"/>
                </a:solidFill>
                <a:latin typeface="Georgia"/>
                <a:cs typeface="Georgia"/>
              </a:rPr>
              <a:t>Become</a:t>
            </a:r>
            <a:r>
              <a:rPr dirty="0" sz="1700" spc="-10" b="1">
                <a:solidFill>
                  <a:srgbClr val="242525"/>
                </a:solidFill>
                <a:latin typeface="Georgia"/>
                <a:cs typeface="Georgia"/>
              </a:rPr>
              <a:t> </a:t>
            </a:r>
            <a:r>
              <a:rPr dirty="0" sz="1700" b="1">
                <a:solidFill>
                  <a:srgbClr val="242525"/>
                </a:solidFill>
                <a:latin typeface="Georgia"/>
                <a:cs typeface="Georgia"/>
              </a:rPr>
              <a:t>a</a:t>
            </a:r>
            <a:r>
              <a:rPr dirty="0" sz="1700" spc="-15" b="1">
                <a:solidFill>
                  <a:srgbClr val="242525"/>
                </a:solidFill>
                <a:latin typeface="Georgia"/>
                <a:cs typeface="Georgia"/>
              </a:rPr>
              <a:t> </a:t>
            </a:r>
            <a:r>
              <a:rPr dirty="0" sz="1700" b="1">
                <a:solidFill>
                  <a:srgbClr val="242525"/>
                </a:solidFill>
                <a:latin typeface="Georgia"/>
                <a:cs typeface="Georgia"/>
              </a:rPr>
              <a:t>Python</a:t>
            </a:r>
            <a:r>
              <a:rPr dirty="0" sz="1700" spc="-15" b="1">
                <a:solidFill>
                  <a:srgbClr val="242525"/>
                </a:solidFill>
                <a:latin typeface="Georgia"/>
                <a:cs typeface="Georgia"/>
              </a:rPr>
              <a:t> </a:t>
            </a:r>
            <a:r>
              <a:rPr dirty="0" sz="1700" spc="-10" b="1">
                <a:solidFill>
                  <a:srgbClr val="242525"/>
                </a:solidFill>
                <a:latin typeface="Georgia"/>
                <a:cs typeface="Georgia"/>
              </a:rPr>
              <a:t>Expert?</a:t>
            </a:r>
            <a:endParaRPr sz="1700">
              <a:latin typeface="Georgia"/>
              <a:cs typeface="Georgia"/>
            </a:endParaRPr>
          </a:p>
          <a:p>
            <a:pPr marL="16510" marR="154940">
              <a:lnSpc>
                <a:spcPct val="115399"/>
              </a:lnSpc>
              <a:spcBef>
                <a:spcPts val="220"/>
              </a:spcBef>
            </a:pPr>
            <a:r>
              <a:rPr dirty="0" sz="1300">
                <a:latin typeface="Georgia"/>
                <a:cs typeface="Georgia"/>
              </a:rPr>
              <a:t>If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you’re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serious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about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learning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Python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and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getting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job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as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Python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developer,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 spc="-50">
                <a:latin typeface="Georgia"/>
                <a:cs typeface="Georgia"/>
              </a:rPr>
              <a:t>I </a:t>
            </a:r>
            <a:r>
              <a:rPr dirty="0" sz="1300">
                <a:latin typeface="Georgia"/>
                <a:cs typeface="Georgia"/>
              </a:rPr>
              <a:t>highly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encourage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you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to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enroll</a:t>
            </a:r>
            <a:r>
              <a:rPr dirty="0" sz="1300" spc="-2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in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my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Complete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Python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Course.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Don’t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waste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 spc="-20">
                <a:latin typeface="Georgia"/>
                <a:cs typeface="Georgia"/>
              </a:rPr>
              <a:t>your </a:t>
            </a:r>
            <a:r>
              <a:rPr dirty="0" sz="1300">
                <a:latin typeface="Georgia"/>
                <a:cs typeface="Georgia"/>
              </a:rPr>
              <a:t>time</a:t>
            </a:r>
            <a:r>
              <a:rPr dirty="0" sz="1300" spc="-2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following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disconnected,</a:t>
            </a:r>
            <a:r>
              <a:rPr dirty="0" sz="1300" spc="-2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outdated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tutorials.</a:t>
            </a:r>
            <a:r>
              <a:rPr dirty="0" sz="1300" spc="-2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My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Complete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Python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Course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 spc="-25">
                <a:latin typeface="Georgia"/>
                <a:cs typeface="Georgia"/>
              </a:rPr>
              <a:t>has </a:t>
            </a:r>
            <a:r>
              <a:rPr dirty="0" sz="1300">
                <a:latin typeface="Georgia"/>
                <a:cs typeface="Georgia"/>
              </a:rPr>
              <a:t>everything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you</a:t>
            </a:r>
            <a:r>
              <a:rPr dirty="0" sz="1300" spc="-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need</a:t>
            </a:r>
            <a:r>
              <a:rPr dirty="0" sz="1300" spc="-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in</a:t>
            </a:r>
            <a:r>
              <a:rPr dirty="0" sz="1300" spc="-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one</a:t>
            </a:r>
            <a:r>
              <a:rPr dirty="0" sz="1300" spc="-5">
                <a:latin typeface="Georgia"/>
                <a:cs typeface="Georgia"/>
              </a:rPr>
              <a:t> </a:t>
            </a:r>
            <a:r>
              <a:rPr dirty="0" sz="1300" spc="-10">
                <a:latin typeface="Georgia"/>
                <a:cs typeface="Georgia"/>
              </a:rPr>
              <a:t>place:</a:t>
            </a:r>
            <a:endParaRPr sz="1300">
              <a:latin typeface="Georgia"/>
              <a:cs typeface="Georgia"/>
            </a:endParaRPr>
          </a:p>
          <a:p>
            <a:pPr marL="245110" indent="-232410">
              <a:lnSpc>
                <a:spcPct val="100000"/>
              </a:lnSpc>
              <a:spcBef>
                <a:spcPts val="1185"/>
              </a:spcBef>
              <a:buChar char="•"/>
              <a:tabLst>
                <a:tab pos="245110" algn="l"/>
              </a:tabLst>
            </a:pPr>
            <a:r>
              <a:rPr dirty="0" baseline="2136" sz="1950">
                <a:latin typeface="Georgia"/>
                <a:cs typeface="Georgia"/>
              </a:rPr>
              <a:t>12</a:t>
            </a:r>
            <a:r>
              <a:rPr dirty="0" baseline="2136" sz="1950" spc="-30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hours</a:t>
            </a:r>
            <a:r>
              <a:rPr dirty="0" baseline="2136" sz="1950" spc="-37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of</a:t>
            </a:r>
            <a:r>
              <a:rPr dirty="0" baseline="2136" sz="1950" spc="-22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HD</a:t>
            </a:r>
            <a:r>
              <a:rPr dirty="0" baseline="2136" sz="1950" spc="-30">
                <a:latin typeface="Georgia"/>
                <a:cs typeface="Georgia"/>
              </a:rPr>
              <a:t> video</a:t>
            </a:r>
            <a:endParaRPr baseline="2136" sz="1950">
              <a:latin typeface="Georgia"/>
              <a:cs typeface="Georgia"/>
            </a:endParaRPr>
          </a:p>
          <a:p>
            <a:pPr marL="245110" indent="-232410">
              <a:lnSpc>
                <a:spcPct val="100000"/>
              </a:lnSpc>
              <a:spcBef>
                <a:spcPts val="1140"/>
              </a:spcBef>
              <a:buChar char="•"/>
              <a:tabLst>
                <a:tab pos="245110" algn="l"/>
              </a:tabLst>
            </a:pPr>
            <a:r>
              <a:rPr dirty="0" baseline="2136" sz="1950">
                <a:latin typeface="Georgia"/>
                <a:cs typeface="Georgia"/>
              </a:rPr>
              <a:t>Unlimited</a:t>
            </a:r>
            <a:r>
              <a:rPr dirty="0" baseline="2136" sz="1950" spc="-22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access</a:t>
            </a:r>
            <a:r>
              <a:rPr dirty="0" baseline="2136" sz="1950" spc="-22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-</a:t>
            </a:r>
            <a:r>
              <a:rPr dirty="0" baseline="2136" sz="1950" spc="-15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watch</a:t>
            </a:r>
            <a:r>
              <a:rPr dirty="0" baseline="2136" sz="1950" spc="-30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it</a:t>
            </a:r>
            <a:r>
              <a:rPr dirty="0" baseline="2136" sz="1950" spc="-15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as</a:t>
            </a:r>
            <a:r>
              <a:rPr dirty="0" baseline="2136" sz="1950" spc="-22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many</a:t>
            </a:r>
            <a:r>
              <a:rPr dirty="0" baseline="2136" sz="1950" spc="-22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times</a:t>
            </a:r>
            <a:r>
              <a:rPr dirty="0" baseline="2136" sz="1950" spc="-22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as</a:t>
            </a:r>
            <a:r>
              <a:rPr dirty="0" baseline="2136" sz="1950" spc="-22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you</a:t>
            </a:r>
            <a:r>
              <a:rPr dirty="0" baseline="2136" sz="1950" spc="-15">
                <a:latin typeface="Georgia"/>
                <a:cs typeface="Georgia"/>
              </a:rPr>
              <a:t> </a:t>
            </a:r>
            <a:r>
              <a:rPr dirty="0" baseline="2136" sz="1950" spc="-30">
                <a:latin typeface="Georgia"/>
                <a:cs typeface="Georgia"/>
              </a:rPr>
              <a:t>want</a:t>
            </a:r>
            <a:endParaRPr baseline="2136" sz="1950">
              <a:latin typeface="Georgia"/>
              <a:cs typeface="Georgia"/>
            </a:endParaRPr>
          </a:p>
          <a:p>
            <a:pPr marL="245110" indent="-232410">
              <a:lnSpc>
                <a:spcPct val="100000"/>
              </a:lnSpc>
              <a:spcBef>
                <a:spcPts val="1140"/>
              </a:spcBef>
              <a:buChar char="•"/>
              <a:tabLst>
                <a:tab pos="245110" algn="l"/>
              </a:tabLst>
            </a:pPr>
            <a:r>
              <a:rPr dirty="0" baseline="2136" sz="1950" spc="-15">
                <a:latin typeface="Georgia"/>
                <a:cs typeface="Georgia"/>
              </a:rPr>
              <a:t>Self-</a:t>
            </a:r>
            <a:r>
              <a:rPr dirty="0" baseline="2136" sz="1950">
                <a:latin typeface="Georgia"/>
                <a:cs typeface="Georgia"/>
              </a:rPr>
              <a:t>paced</a:t>
            </a:r>
            <a:r>
              <a:rPr dirty="0" baseline="2136" sz="1950" spc="-7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learning</a:t>
            </a:r>
            <a:r>
              <a:rPr dirty="0" baseline="2136" sz="1950" spc="-7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-</a:t>
            </a:r>
            <a:r>
              <a:rPr dirty="0" baseline="2136" sz="1950" spc="-7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take</a:t>
            </a:r>
            <a:r>
              <a:rPr dirty="0" baseline="2136" sz="1950" spc="-7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your time</a:t>
            </a:r>
            <a:r>
              <a:rPr dirty="0" baseline="2136" sz="1950" spc="-7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if</a:t>
            </a:r>
            <a:r>
              <a:rPr dirty="0" baseline="2136" sz="1950" spc="-7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you</a:t>
            </a:r>
            <a:r>
              <a:rPr dirty="0" baseline="2136" sz="1950" spc="-7">
                <a:latin typeface="Georgia"/>
                <a:cs typeface="Georgia"/>
              </a:rPr>
              <a:t> </a:t>
            </a:r>
            <a:r>
              <a:rPr dirty="0" baseline="2136" sz="1950" spc="-15">
                <a:latin typeface="Georgia"/>
                <a:cs typeface="Georgia"/>
              </a:rPr>
              <a:t>prefer</a:t>
            </a:r>
            <a:endParaRPr baseline="2136" sz="1950">
              <a:latin typeface="Georgia"/>
              <a:cs typeface="Georgia"/>
            </a:endParaRPr>
          </a:p>
          <a:p>
            <a:pPr marL="245110" indent="-232410">
              <a:lnSpc>
                <a:spcPct val="100000"/>
              </a:lnSpc>
              <a:spcBef>
                <a:spcPts val="1140"/>
              </a:spcBef>
              <a:buChar char="•"/>
              <a:tabLst>
                <a:tab pos="245110" algn="l"/>
              </a:tabLst>
            </a:pPr>
            <a:r>
              <a:rPr dirty="0" baseline="2136" sz="1950">
                <a:latin typeface="Georgia"/>
                <a:cs typeface="Georgia"/>
              </a:rPr>
              <a:t>Watch</a:t>
            </a:r>
            <a:r>
              <a:rPr dirty="0" baseline="2136" sz="1950" spc="-30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it</a:t>
            </a:r>
            <a:r>
              <a:rPr dirty="0" baseline="2136" sz="1950" spc="-15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online</a:t>
            </a:r>
            <a:r>
              <a:rPr dirty="0" baseline="2136" sz="1950" spc="-15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or</a:t>
            </a:r>
            <a:r>
              <a:rPr dirty="0" baseline="2136" sz="1950" spc="-15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download</a:t>
            </a:r>
            <a:r>
              <a:rPr dirty="0" baseline="2136" sz="1950" spc="-15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and</a:t>
            </a:r>
            <a:r>
              <a:rPr dirty="0" baseline="2136" sz="1950" spc="-15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watch</a:t>
            </a:r>
            <a:r>
              <a:rPr dirty="0" baseline="2136" sz="1950" spc="-22">
                <a:latin typeface="Georgia"/>
                <a:cs typeface="Georgia"/>
              </a:rPr>
              <a:t> </a:t>
            </a:r>
            <a:r>
              <a:rPr dirty="0" baseline="2136" sz="1950" spc="-15">
                <a:latin typeface="Georgia"/>
                <a:cs typeface="Georgia"/>
              </a:rPr>
              <a:t>offline</a:t>
            </a:r>
            <a:endParaRPr baseline="2136" sz="1950">
              <a:latin typeface="Georgia"/>
              <a:cs typeface="Georgia"/>
            </a:endParaRPr>
          </a:p>
          <a:p>
            <a:pPr marL="245110" indent="-232410">
              <a:lnSpc>
                <a:spcPct val="100000"/>
              </a:lnSpc>
              <a:spcBef>
                <a:spcPts val="1140"/>
              </a:spcBef>
              <a:buChar char="•"/>
              <a:tabLst>
                <a:tab pos="245110" algn="l"/>
              </a:tabLst>
            </a:pPr>
            <a:r>
              <a:rPr dirty="0" baseline="2136" sz="1950">
                <a:latin typeface="Georgia"/>
                <a:cs typeface="Georgia"/>
              </a:rPr>
              <a:t>Certificate</a:t>
            </a:r>
            <a:r>
              <a:rPr dirty="0" baseline="2136" sz="1950" spc="-22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of</a:t>
            </a:r>
            <a:r>
              <a:rPr dirty="0" baseline="2136" sz="1950" spc="-22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completion</a:t>
            </a:r>
            <a:r>
              <a:rPr dirty="0" baseline="2136" sz="1950" spc="-22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-</a:t>
            </a:r>
            <a:r>
              <a:rPr dirty="0" baseline="2136" sz="1950" spc="-22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add</a:t>
            </a:r>
            <a:r>
              <a:rPr dirty="0" baseline="2136" sz="1950" spc="-22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it</a:t>
            </a:r>
            <a:r>
              <a:rPr dirty="0" baseline="2136" sz="1950" spc="-22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to</a:t>
            </a:r>
            <a:r>
              <a:rPr dirty="0" baseline="2136" sz="1950" spc="-15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your</a:t>
            </a:r>
            <a:r>
              <a:rPr dirty="0" baseline="2136" sz="1950" spc="-22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resume</a:t>
            </a:r>
            <a:r>
              <a:rPr dirty="0" baseline="2136" sz="1950" spc="-22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to</a:t>
            </a:r>
            <a:r>
              <a:rPr dirty="0" baseline="2136" sz="1950" spc="-22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stand</a:t>
            </a:r>
            <a:r>
              <a:rPr dirty="0" baseline="2136" sz="1950" spc="-22">
                <a:latin typeface="Georgia"/>
                <a:cs typeface="Georgia"/>
              </a:rPr>
              <a:t> </a:t>
            </a:r>
            <a:r>
              <a:rPr dirty="0" baseline="2136" sz="1950" spc="-37">
                <a:latin typeface="Georgia"/>
                <a:cs typeface="Georgia"/>
              </a:rPr>
              <a:t>out</a:t>
            </a:r>
            <a:endParaRPr baseline="2136" sz="1950">
              <a:latin typeface="Georgia"/>
              <a:cs typeface="Georgia"/>
            </a:endParaRPr>
          </a:p>
          <a:p>
            <a:pPr marL="245110" indent="-232410">
              <a:lnSpc>
                <a:spcPct val="100000"/>
              </a:lnSpc>
              <a:spcBef>
                <a:spcPts val="1140"/>
              </a:spcBef>
              <a:buChar char="•"/>
              <a:tabLst>
                <a:tab pos="245110" algn="l"/>
              </a:tabLst>
            </a:pPr>
            <a:r>
              <a:rPr dirty="0" baseline="2136" sz="1950" spc="-15">
                <a:latin typeface="Georgia"/>
                <a:cs typeface="Georgia"/>
              </a:rPr>
              <a:t>30-</a:t>
            </a:r>
            <a:r>
              <a:rPr dirty="0" baseline="2136" sz="1950">
                <a:latin typeface="Georgia"/>
                <a:cs typeface="Georgia"/>
              </a:rPr>
              <a:t>day</a:t>
            </a:r>
            <a:r>
              <a:rPr dirty="0" baseline="2136" sz="1950" spc="-7">
                <a:latin typeface="Georgia"/>
                <a:cs typeface="Georgia"/>
              </a:rPr>
              <a:t> </a:t>
            </a:r>
            <a:r>
              <a:rPr dirty="0" baseline="2136" sz="1950" spc="-15">
                <a:latin typeface="Georgia"/>
                <a:cs typeface="Georgia"/>
              </a:rPr>
              <a:t>money-</a:t>
            </a:r>
            <a:r>
              <a:rPr dirty="0" baseline="2136" sz="1950">
                <a:latin typeface="Georgia"/>
                <a:cs typeface="Georgia"/>
              </a:rPr>
              <a:t>back</a:t>
            </a:r>
            <a:r>
              <a:rPr dirty="0" baseline="2136" sz="1950" spc="-15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guarantee -</a:t>
            </a:r>
            <a:r>
              <a:rPr dirty="0" baseline="2136" sz="1950" spc="-7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no questions</a:t>
            </a:r>
            <a:r>
              <a:rPr dirty="0" baseline="2136" sz="1950" spc="-15">
                <a:latin typeface="Georgia"/>
                <a:cs typeface="Georgia"/>
              </a:rPr>
              <a:t> asked</a:t>
            </a:r>
            <a:endParaRPr baseline="2136" sz="1950">
              <a:latin typeface="Georgia"/>
              <a:cs typeface="Georgia"/>
            </a:endParaRPr>
          </a:p>
          <a:p>
            <a:pPr marL="16510" marR="5080">
              <a:lnSpc>
                <a:spcPct val="115399"/>
              </a:lnSpc>
              <a:spcBef>
                <a:spcPts val="855"/>
              </a:spcBef>
            </a:pPr>
            <a:r>
              <a:rPr dirty="0" sz="1300">
                <a:latin typeface="Georgia"/>
                <a:cs typeface="Georgia"/>
              </a:rPr>
              <a:t>The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price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for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this</a:t>
            </a:r>
            <a:r>
              <a:rPr dirty="0" sz="1300" spc="-2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course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is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$149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but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the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first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200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people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who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have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downloaded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 spc="-20">
                <a:latin typeface="Georgia"/>
                <a:cs typeface="Georgia"/>
              </a:rPr>
              <a:t>this </a:t>
            </a:r>
            <a:r>
              <a:rPr dirty="0" sz="1300">
                <a:latin typeface="Georgia"/>
                <a:cs typeface="Georgia"/>
              </a:rPr>
              <a:t>cheat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sheet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can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get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it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for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$14.99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using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the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coupon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code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 spc="-10" b="1">
                <a:latin typeface="Georgia"/>
                <a:cs typeface="Georgia"/>
              </a:rPr>
              <a:t>CHEATSHEET</a:t>
            </a:r>
            <a:r>
              <a:rPr dirty="0" sz="1300" spc="-10">
                <a:latin typeface="Georgia"/>
                <a:cs typeface="Georgia"/>
              </a:rPr>
              <a:t>:</a:t>
            </a:r>
            <a:endParaRPr sz="1300">
              <a:latin typeface="Georgia"/>
              <a:cs typeface="Georgia"/>
            </a:endParaRPr>
          </a:p>
          <a:p>
            <a:pPr marL="16510">
              <a:lnSpc>
                <a:spcPct val="100000"/>
              </a:lnSpc>
              <a:spcBef>
                <a:spcPts val="1140"/>
              </a:spcBef>
            </a:pPr>
            <a:r>
              <a:rPr dirty="0" u="sng" sz="1300" spc="-10" b="1">
                <a:solidFill>
                  <a:srgbClr val="00A3DA"/>
                </a:solidFill>
                <a:uFill>
                  <a:solidFill>
                    <a:srgbClr val="00A3DA"/>
                  </a:solidFill>
                </a:uFill>
                <a:latin typeface="Georgia"/>
                <a:cs typeface="Georgia"/>
                <a:hlinkClick r:id="rId2"/>
              </a:rPr>
              <a:t>http://bit.ly/complete-python-course</a:t>
            </a:r>
            <a:endParaRPr sz="13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11200" y="735203"/>
            <a:ext cx="5831205" cy="2128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 i="1">
                <a:solidFill>
                  <a:srgbClr val="444444"/>
                </a:solidFill>
                <a:latin typeface="Georgia"/>
                <a:cs typeface="Georgia"/>
              </a:rPr>
              <a:t>About</a:t>
            </a:r>
            <a:r>
              <a:rPr dirty="0" sz="1600" spc="-20" b="1" i="1">
                <a:solidFill>
                  <a:srgbClr val="444444"/>
                </a:solidFill>
                <a:latin typeface="Georgia"/>
                <a:cs typeface="Georgia"/>
              </a:rPr>
              <a:t> </a:t>
            </a:r>
            <a:r>
              <a:rPr dirty="0" sz="1600" b="1" i="1">
                <a:solidFill>
                  <a:srgbClr val="444444"/>
                </a:solidFill>
                <a:latin typeface="Georgia"/>
                <a:cs typeface="Georgia"/>
              </a:rPr>
              <a:t>this</a:t>
            </a:r>
            <a:r>
              <a:rPr dirty="0" sz="1600" spc="-20" b="1" i="1">
                <a:solidFill>
                  <a:srgbClr val="444444"/>
                </a:solidFill>
                <a:latin typeface="Georgia"/>
                <a:cs typeface="Georgia"/>
              </a:rPr>
              <a:t> </a:t>
            </a:r>
            <a:r>
              <a:rPr dirty="0" sz="1600" b="1" i="1">
                <a:solidFill>
                  <a:srgbClr val="444444"/>
                </a:solidFill>
                <a:latin typeface="Georgia"/>
                <a:cs typeface="Georgia"/>
              </a:rPr>
              <a:t>Cheat</a:t>
            </a:r>
            <a:r>
              <a:rPr dirty="0" sz="1600" spc="-15" b="1" i="1">
                <a:solidFill>
                  <a:srgbClr val="444444"/>
                </a:solidFill>
                <a:latin typeface="Georgia"/>
                <a:cs typeface="Georgia"/>
              </a:rPr>
              <a:t> </a:t>
            </a:r>
            <a:r>
              <a:rPr dirty="0" sz="1600" spc="-20" b="1" i="1">
                <a:solidFill>
                  <a:srgbClr val="444444"/>
                </a:solidFill>
                <a:latin typeface="Georgia"/>
                <a:cs typeface="Georgia"/>
              </a:rPr>
              <a:t>Sheet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1600">
              <a:latin typeface="Georgia"/>
              <a:cs typeface="Georgia"/>
            </a:endParaRPr>
          </a:p>
          <a:p>
            <a:pPr marL="12700" marR="53340">
              <a:lnSpc>
                <a:spcPct val="115399"/>
              </a:lnSpc>
            </a:pPr>
            <a:r>
              <a:rPr dirty="0" sz="1300">
                <a:latin typeface="Georgia"/>
                <a:cs typeface="Georgia"/>
              </a:rPr>
              <a:t>This</a:t>
            </a:r>
            <a:r>
              <a:rPr dirty="0" sz="1300" spc="-2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cheat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sheet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includes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the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materials</a:t>
            </a:r>
            <a:r>
              <a:rPr dirty="0" sz="1300" spc="-2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I’ve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covered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in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my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Python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tutorial</a:t>
            </a:r>
            <a:r>
              <a:rPr dirty="0" sz="1300" spc="-25">
                <a:latin typeface="Georgia"/>
                <a:cs typeface="Georgia"/>
              </a:rPr>
              <a:t> for </a:t>
            </a:r>
            <a:r>
              <a:rPr dirty="0" sz="1300">
                <a:latin typeface="Georgia"/>
                <a:cs typeface="Georgia"/>
              </a:rPr>
              <a:t>Beginners</a:t>
            </a:r>
            <a:r>
              <a:rPr dirty="0" sz="1300" spc="-2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on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YouTube.</a:t>
            </a:r>
            <a:r>
              <a:rPr dirty="0" sz="1300" spc="-2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Both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the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YouTube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tutorial</a:t>
            </a:r>
            <a:r>
              <a:rPr dirty="0" sz="1300" spc="-2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and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this</a:t>
            </a:r>
            <a:r>
              <a:rPr dirty="0" sz="1300" spc="-2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cheat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cover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the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 spc="-20">
                <a:latin typeface="Georgia"/>
                <a:cs typeface="Georgia"/>
              </a:rPr>
              <a:t>core </a:t>
            </a:r>
            <a:r>
              <a:rPr dirty="0" sz="1300">
                <a:latin typeface="Georgia"/>
                <a:cs typeface="Georgia"/>
              </a:rPr>
              <a:t>language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constructs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but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they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are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not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complete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by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any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 spc="-10">
                <a:latin typeface="Georgia"/>
                <a:cs typeface="Georgia"/>
              </a:rPr>
              <a:t>means.</a:t>
            </a:r>
            <a:endParaRPr sz="1300">
              <a:latin typeface="Georgia"/>
              <a:cs typeface="Georgia"/>
            </a:endParaRPr>
          </a:p>
          <a:p>
            <a:pPr marL="12700" marR="5080">
              <a:lnSpc>
                <a:spcPct val="115399"/>
              </a:lnSpc>
              <a:spcBef>
                <a:spcPts val="900"/>
              </a:spcBef>
            </a:pPr>
            <a:r>
              <a:rPr dirty="0" sz="1300">
                <a:latin typeface="Georgia"/>
                <a:cs typeface="Georgia"/>
              </a:rPr>
              <a:t>If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you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want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to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learn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everything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Python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has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to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offer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and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become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Python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 spc="-10">
                <a:latin typeface="Georgia"/>
                <a:cs typeface="Georgia"/>
              </a:rPr>
              <a:t>expert, </a:t>
            </a:r>
            <a:r>
              <a:rPr dirty="0" sz="1300">
                <a:latin typeface="Georgia"/>
                <a:cs typeface="Georgia"/>
              </a:rPr>
              <a:t>check</a:t>
            </a:r>
            <a:r>
              <a:rPr dirty="0" sz="1300" spc="-3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out</a:t>
            </a:r>
            <a:r>
              <a:rPr dirty="0" sz="1300" spc="-2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my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Complete</a:t>
            </a:r>
            <a:r>
              <a:rPr dirty="0" sz="1300" spc="-2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Python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Programming</a:t>
            </a:r>
            <a:r>
              <a:rPr dirty="0" sz="1300" spc="-25">
                <a:latin typeface="Georgia"/>
                <a:cs typeface="Georgia"/>
              </a:rPr>
              <a:t> </a:t>
            </a:r>
            <a:r>
              <a:rPr dirty="0" sz="1300" spc="-10">
                <a:latin typeface="Georgia"/>
                <a:cs typeface="Georgia"/>
              </a:rPr>
              <a:t>Course:</a:t>
            </a:r>
            <a:endParaRPr sz="13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u="sng" sz="1300" spc="-10" b="1">
                <a:solidFill>
                  <a:srgbClr val="00A3DA"/>
                </a:solidFill>
                <a:uFill>
                  <a:solidFill>
                    <a:srgbClr val="00A3DA"/>
                  </a:solidFill>
                </a:uFill>
                <a:latin typeface="Georgia"/>
                <a:cs typeface="Georgia"/>
                <a:hlinkClick r:id="rId2"/>
              </a:rPr>
              <a:t>http://bit.ly/complete-python-course</a:t>
            </a:r>
            <a:endParaRPr sz="13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11200" y="735203"/>
            <a:ext cx="18561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 i="1">
                <a:solidFill>
                  <a:srgbClr val="444444"/>
                </a:solidFill>
                <a:latin typeface="Georgia"/>
                <a:cs typeface="Georgia"/>
              </a:rPr>
              <a:t>About</a:t>
            </a:r>
            <a:r>
              <a:rPr dirty="0" sz="1600" spc="-15" b="1" i="1">
                <a:solidFill>
                  <a:srgbClr val="444444"/>
                </a:solidFill>
                <a:latin typeface="Georgia"/>
                <a:cs typeface="Georgia"/>
              </a:rPr>
              <a:t> </a:t>
            </a:r>
            <a:r>
              <a:rPr dirty="0" sz="1600" b="1" i="1">
                <a:solidFill>
                  <a:srgbClr val="444444"/>
                </a:solidFill>
                <a:latin typeface="Georgia"/>
                <a:cs typeface="Georgia"/>
              </a:rPr>
              <a:t>the</a:t>
            </a:r>
            <a:r>
              <a:rPr dirty="0" sz="1600" spc="-15" b="1" i="1">
                <a:solidFill>
                  <a:srgbClr val="444444"/>
                </a:solidFill>
                <a:latin typeface="Georgia"/>
                <a:cs typeface="Georgia"/>
              </a:rPr>
              <a:t> </a:t>
            </a:r>
            <a:r>
              <a:rPr dirty="0" sz="1600" spc="-10" b="1" i="1">
                <a:solidFill>
                  <a:srgbClr val="444444"/>
                </a:solidFill>
                <a:latin typeface="Georgia"/>
                <a:cs typeface="Georgia"/>
              </a:rPr>
              <a:t>Author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400300" y="1568323"/>
            <a:ext cx="4218305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6670">
              <a:lnSpc>
                <a:spcPct val="115399"/>
              </a:lnSpc>
              <a:spcBef>
                <a:spcPts val="100"/>
              </a:spcBef>
            </a:pPr>
            <a:r>
              <a:rPr dirty="0" sz="1300">
                <a:latin typeface="Georgia"/>
                <a:cs typeface="Georgia"/>
              </a:rPr>
              <a:t>Hi!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My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name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is</a:t>
            </a:r>
            <a:r>
              <a:rPr dirty="0" sz="1300" spc="-2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Mosh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Hamedani.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I’m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software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 spc="-10">
                <a:latin typeface="Georgia"/>
                <a:cs typeface="Georgia"/>
              </a:rPr>
              <a:t>engineer </a:t>
            </a:r>
            <a:r>
              <a:rPr dirty="0" sz="1300">
                <a:latin typeface="Georgia"/>
                <a:cs typeface="Georgia"/>
              </a:rPr>
              <a:t>with</a:t>
            </a:r>
            <a:r>
              <a:rPr dirty="0" sz="1300" spc="-2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two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decades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of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experience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and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I’ve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taught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over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 spc="-10">
                <a:latin typeface="Georgia"/>
                <a:cs typeface="Georgia"/>
              </a:rPr>
              <a:t>three </a:t>
            </a:r>
            <a:r>
              <a:rPr dirty="0" sz="1300">
                <a:latin typeface="Georgia"/>
                <a:cs typeface="Georgia"/>
              </a:rPr>
              <a:t>million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how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to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code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or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how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to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become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 spc="-10">
                <a:latin typeface="Georgia"/>
                <a:cs typeface="Georgia"/>
              </a:rPr>
              <a:t>professional </a:t>
            </a:r>
            <a:r>
              <a:rPr dirty="0" sz="1300">
                <a:latin typeface="Georgia"/>
                <a:cs typeface="Georgia"/>
              </a:rPr>
              <a:t>software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engineer.</a:t>
            </a:r>
            <a:r>
              <a:rPr dirty="0" sz="1300" spc="-2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It’s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my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mission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to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make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 spc="-10">
                <a:latin typeface="Georgia"/>
                <a:cs typeface="Georgia"/>
              </a:rPr>
              <a:t>software </a:t>
            </a:r>
            <a:r>
              <a:rPr dirty="0" sz="1300">
                <a:latin typeface="Georgia"/>
                <a:cs typeface="Georgia"/>
              </a:rPr>
              <a:t>engineering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simple</a:t>
            </a:r>
            <a:r>
              <a:rPr dirty="0" sz="1300" spc="-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and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accessible</a:t>
            </a:r>
            <a:r>
              <a:rPr dirty="0" sz="1300" spc="-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to</a:t>
            </a:r>
            <a:r>
              <a:rPr dirty="0" sz="1300" spc="-10">
                <a:latin typeface="Georgia"/>
                <a:cs typeface="Georgia"/>
              </a:rPr>
              <a:t> everyone.</a:t>
            </a:r>
            <a:endParaRPr sz="1300">
              <a:latin typeface="Georgia"/>
              <a:cs typeface="Georg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11200" y="3541903"/>
            <a:ext cx="3751579" cy="1252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300" spc="-1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https://codewithmosh.com</a:t>
            </a:r>
            <a:endParaRPr sz="1300">
              <a:latin typeface="Georgia"/>
              <a:cs typeface="Georgia"/>
            </a:endParaRPr>
          </a:p>
          <a:p>
            <a:pPr marL="12700" marR="5080">
              <a:lnSpc>
                <a:spcPct val="173100"/>
              </a:lnSpc>
            </a:pPr>
            <a:r>
              <a:rPr dirty="0" u="sng" sz="1300" spc="-1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https://youtube.com/user/programmingwithmosh</a:t>
            </a:r>
            <a:r>
              <a:rPr dirty="0" u="none" sz="1300" spc="-10">
                <a:latin typeface="Georgia"/>
                <a:cs typeface="Georgia"/>
              </a:rPr>
              <a:t> </a:t>
            </a:r>
            <a:r>
              <a:rPr dirty="0" u="sng" sz="1300" spc="-1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https://twitter.com/moshhamedani</a:t>
            </a:r>
            <a:r>
              <a:rPr dirty="0" u="none" sz="1300" spc="-10">
                <a:latin typeface="Georgia"/>
                <a:cs typeface="Georgia"/>
              </a:rPr>
              <a:t> </a:t>
            </a:r>
            <a:r>
              <a:rPr dirty="0" u="sng" sz="1300" spc="-1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https://facebook.com/programmingwithmosh/</a:t>
            </a:r>
            <a:endParaRPr sz="1300">
              <a:latin typeface="Georgia"/>
              <a:cs typeface="Georgi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800" y="1196606"/>
            <a:ext cx="1774545" cy="17726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11200" y="671703"/>
            <a:ext cx="6055995" cy="615950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500" i="1">
                <a:solidFill>
                  <a:srgbClr val="7F7F7F"/>
                </a:solidFill>
                <a:latin typeface="Georgia"/>
                <a:cs typeface="Georgia"/>
              </a:rPr>
              <a:t>Variables</a:t>
            </a:r>
            <a:r>
              <a:rPr dirty="0" sz="1500" spc="125" i="1">
                <a:solidFill>
                  <a:srgbClr val="7F7F7F"/>
                </a:solidFill>
                <a:latin typeface="Georgia"/>
                <a:cs typeface="Georgia"/>
              </a:rPr>
              <a:t>  </a:t>
            </a:r>
            <a:r>
              <a:rPr dirty="0" sz="1500" spc="-10" i="1">
                <a:solidFill>
                  <a:srgbClr val="7F7F7F"/>
                </a:solidFill>
                <a:latin typeface="Georgia"/>
                <a:cs typeface="Georgia"/>
              </a:rPr>
              <a:t>..................................................................................................5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1500" spc="-20" i="1">
                <a:solidFill>
                  <a:srgbClr val="7F7F7F"/>
                </a:solidFill>
                <a:latin typeface="Georgia"/>
                <a:cs typeface="Georgia"/>
              </a:rPr>
              <a:t>Comments</a:t>
            </a:r>
            <a:r>
              <a:rPr dirty="0" sz="1500" spc="445" i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1500" spc="-10" i="1">
                <a:solidFill>
                  <a:srgbClr val="7F7F7F"/>
                </a:solidFill>
                <a:latin typeface="Georgia"/>
                <a:cs typeface="Georgia"/>
              </a:rPr>
              <a:t>.................................................................................................5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1500" spc="-10" i="1">
                <a:solidFill>
                  <a:srgbClr val="7F7F7F"/>
                </a:solidFill>
                <a:latin typeface="Georgia"/>
                <a:cs typeface="Georgia"/>
              </a:rPr>
              <a:t>Receiving</a:t>
            </a:r>
            <a:r>
              <a:rPr dirty="0" sz="1500" spc="135" i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1500" i="1">
                <a:solidFill>
                  <a:srgbClr val="7F7F7F"/>
                </a:solidFill>
                <a:latin typeface="Georgia"/>
                <a:cs typeface="Georgia"/>
              </a:rPr>
              <a:t>Input</a:t>
            </a:r>
            <a:r>
              <a:rPr dirty="0" sz="1500" spc="235" i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1500" spc="-10" i="1">
                <a:solidFill>
                  <a:srgbClr val="7F7F7F"/>
                </a:solidFill>
                <a:latin typeface="Georgia"/>
                <a:cs typeface="Georgia"/>
              </a:rPr>
              <a:t>........................................................................................5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1500" i="1">
                <a:solidFill>
                  <a:srgbClr val="7F7F7F"/>
                </a:solidFill>
                <a:latin typeface="Georgia"/>
                <a:cs typeface="Georgia"/>
              </a:rPr>
              <a:t>Strings</a:t>
            </a:r>
            <a:r>
              <a:rPr dirty="0" sz="1500" spc="110" i="1">
                <a:solidFill>
                  <a:srgbClr val="7F7F7F"/>
                </a:solidFill>
                <a:latin typeface="Georgia"/>
                <a:cs typeface="Georgia"/>
              </a:rPr>
              <a:t>  </a:t>
            </a:r>
            <a:r>
              <a:rPr dirty="0" sz="1500" spc="-10" i="1">
                <a:solidFill>
                  <a:srgbClr val="7F7F7F"/>
                </a:solidFill>
                <a:latin typeface="Georgia"/>
                <a:cs typeface="Georgia"/>
              </a:rPr>
              <a:t>......................................................................................................6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1500" i="1">
                <a:solidFill>
                  <a:srgbClr val="7F7F7F"/>
                </a:solidFill>
                <a:latin typeface="Georgia"/>
                <a:cs typeface="Georgia"/>
              </a:rPr>
              <a:t>Arithmetic</a:t>
            </a:r>
            <a:r>
              <a:rPr dirty="0" sz="1500" spc="5" i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1500" i="1">
                <a:solidFill>
                  <a:srgbClr val="7F7F7F"/>
                </a:solidFill>
                <a:latin typeface="Georgia"/>
                <a:cs typeface="Georgia"/>
              </a:rPr>
              <a:t>Operations</a:t>
            </a:r>
            <a:r>
              <a:rPr dirty="0" sz="1500" spc="175" i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1500" spc="-10" i="1">
                <a:solidFill>
                  <a:srgbClr val="7F7F7F"/>
                </a:solidFill>
                <a:latin typeface="Georgia"/>
                <a:cs typeface="Georgia"/>
              </a:rPr>
              <a:t>.............................................................................7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1500" i="1">
                <a:solidFill>
                  <a:srgbClr val="7F7F7F"/>
                </a:solidFill>
                <a:latin typeface="Georgia"/>
                <a:cs typeface="Georgia"/>
              </a:rPr>
              <a:t>If</a:t>
            </a:r>
            <a:r>
              <a:rPr dirty="0" sz="1500" spc="114" i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1500" i="1">
                <a:solidFill>
                  <a:srgbClr val="7F7F7F"/>
                </a:solidFill>
                <a:latin typeface="Georgia"/>
                <a:cs typeface="Georgia"/>
              </a:rPr>
              <a:t>Statements</a:t>
            </a:r>
            <a:r>
              <a:rPr dirty="0" sz="1500" spc="215" i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1500" spc="-10" i="1">
                <a:solidFill>
                  <a:srgbClr val="7F7F7F"/>
                </a:solidFill>
                <a:latin typeface="Georgia"/>
                <a:cs typeface="Georgia"/>
              </a:rPr>
              <a:t>............................................................................................8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1500" i="1">
                <a:solidFill>
                  <a:srgbClr val="7F7F7F"/>
                </a:solidFill>
                <a:latin typeface="Georgia"/>
                <a:cs typeface="Georgia"/>
              </a:rPr>
              <a:t>Comparison</a:t>
            </a:r>
            <a:r>
              <a:rPr dirty="0" sz="1500" spc="50" i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1500" i="1">
                <a:solidFill>
                  <a:srgbClr val="7F7F7F"/>
                </a:solidFill>
                <a:latin typeface="Georgia"/>
                <a:cs typeface="Georgia"/>
              </a:rPr>
              <a:t>operators</a:t>
            </a:r>
            <a:r>
              <a:rPr dirty="0" sz="1500" spc="260" i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1500" spc="-10" i="1">
                <a:solidFill>
                  <a:srgbClr val="7F7F7F"/>
                </a:solidFill>
                <a:latin typeface="Georgia"/>
                <a:cs typeface="Georgia"/>
              </a:rPr>
              <a:t>............................................................................8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1500" i="1">
                <a:solidFill>
                  <a:srgbClr val="7F7F7F"/>
                </a:solidFill>
                <a:latin typeface="Georgia"/>
                <a:cs typeface="Georgia"/>
              </a:rPr>
              <a:t>While</a:t>
            </a:r>
            <a:r>
              <a:rPr dirty="0" sz="1500" spc="240" i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1500" i="1">
                <a:solidFill>
                  <a:srgbClr val="7F7F7F"/>
                </a:solidFill>
                <a:latin typeface="Georgia"/>
                <a:cs typeface="Georgia"/>
              </a:rPr>
              <a:t>loops</a:t>
            </a:r>
            <a:r>
              <a:rPr dirty="0" sz="1500" spc="125" i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1500" spc="-10" i="1">
                <a:solidFill>
                  <a:srgbClr val="7F7F7F"/>
                </a:solidFill>
                <a:latin typeface="Georgia"/>
                <a:cs typeface="Georgia"/>
              </a:rPr>
              <a:t>...............................................................................................8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1500" i="1">
                <a:solidFill>
                  <a:srgbClr val="7F7F7F"/>
                </a:solidFill>
                <a:latin typeface="Georgia"/>
                <a:cs typeface="Georgia"/>
              </a:rPr>
              <a:t>For</a:t>
            </a:r>
            <a:r>
              <a:rPr dirty="0" sz="1500" spc="254" i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1500" spc="-10" i="1">
                <a:solidFill>
                  <a:srgbClr val="7F7F7F"/>
                </a:solidFill>
                <a:latin typeface="Georgia"/>
                <a:cs typeface="Georgia"/>
              </a:rPr>
              <a:t>loops</a:t>
            </a:r>
            <a:r>
              <a:rPr dirty="0" sz="1500" spc="135" i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1500" spc="-10" i="1">
                <a:solidFill>
                  <a:srgbClr val="7F7F7F"/>
                </a:solidFill>
                <a:latin typeface="Georgia"/>
                <a:cs typeface="Georgia"/>
              </a:rPr>
              <a:t>...................................................................................................9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1500" spc="-10" i="1">
                <a:solidFill>
                  <a:srgbClr val="7F7F7F"/>
                </a:solidFill>
                <a:latin typeface="Georgia"/>
                <a:cs typeface="Georgia"/>
              </a:rPr>
              <a:t>Lists</a:t>
            </a:r>
            <a:r>
              <a:rPr dirty="0" sz="1500" spc="415" i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1500" spc="-10" i="1">
                <a:solidFill>
                  <a:srgbClr val="7F7F7F"/>
                </a:solidFill>
                <a:latin typeface="Georgia"/>
                <a:cs typeface="Georgia"/>
              </a:rPr>
              <a:t>...........................................................................................................9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1500" spc="-10" i="1">
                <a:solidFill>
                  <a:srgbClr val="7F7F7F"/>
                </a:solidFill>
                <a:latin typeface="Georgia"/>
                <a:cs typeface="Georgia"/>
              </a:rPr>
              <a:t>Tuples</a:t>
            </a:r>
            <a:r>
              <a:rPr dirty="0" sz="1500" spc="320" i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1500" spc="-10" i="1">
                <a:solidFill>
                  <a:srgbClr val="7F7F7F"/>
                </a:solidFill>
                <a:latin typeface="Georgia"/>
                <a:cs typeface="Georgia"/>
              </a:rPr>
              <a:t>........................................................................................................9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1500" spc="-10" i="1">
                <a:solidFill>
                  <a:srgbClr val="7F7F7F"/>
                </a:solidFill>
                <a:latin typeface="Georgia"/>
                <a:cs typeface="Georgia"/>
              </a:rPr>
              <a:t>Dictionaries.............................................................................................10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1500" spc="-10" i="1">
                <a:solidFill>
                  <a:srgbClr val="7F7F7F"/>
                </a:solidFill>
                <a:latin typeface="Georgia"/>
                <a:cs typeface="Georgia"/>
              </a:rPr>
              <a:t>Functions.................................................................................................10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1500" spc="-10" i="1">
                <a:solidFill>
                  <a:srgbClr val="7F7F7F"/>
                </a:solidFill>
                <a:latin typeface="Georgia"/>
                <a:cs typeface="Georgia"/>
              </a:rPr>
              <a:t>Exceptions................................................................................................11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1500" spc="-10" i="1">
                <a:solidFill>
                  <a:srgbClr val="7F7F7F"/>
                </a:solidFill>
                <a:latin typeface="Georgia"/>
                <a:cs typeface="Georgia"/>
              </a:rPr>
              <a:t>Classes......................................................................................................11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1500" i="1">
                <a:solidFill>
                  <a:srgbClr val="7F7F7F"/>
                </a:solidFill>
                <a:latin typeface="Georgia"/>
                <a:cs typeface="Georgia"/>
              </a:rPr>
              <a:t>Inheritance</a:t>
            </a:r>
            <a:r>
              <a:rPr dirty="0" sz="1500" spc="70" i="1">
                <a:solidFill>
                  <a:srgbClr val="7F7F7F"/>
                </a:solidFill>
                <a:latin typeface="Georgia"/>
                <a:cs typeface="Georgia"/>
              </a:rPr>
              <a:t>  </a:t>
            </a:r>
            <a:r>
              <a:rPr dirty="0" sz="1500" spc="-10" i="1">
                <a:solidFill>
                  <a:srgbClr val="7F7F7F"/>
                </a:solidFill>
                <a:latin typeface="Georgia"/>
                <a:cs typeface="Georgia"/>
              </a:rPr>
              <a:t>.............................................................................................12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1500" spc="-10" i="1">
                <a:solidFill>
                  <a:srgbClr val="7F7F7F"/>
                </a:solidFill>
                <a:latin typeface="Georgia"/>
                <a:cs typeface="Georgia"/>
              </a:rPr>
              <a:t>Modules</a:t>
            </a:r>
            <a:r>
              <a:rPr dirty="0" sz="1500" spc="395" i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1500" spc="-10" i="1">
                <a:solidFill>
                  <a:srgbClr val="7F7F7F"/>
                </a:solidFill>
                <a:latin typeface="Georgia"/>
                <a:cs typeface="Georgia"/>
              </a:rPr>
              <a:t>...................................................................................................12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1500" spc="-10" i="1">
                <a:solidFill>
                  <a:srgbClr val="7F7F7F"/>
                </a:solidFill>
                <a:latin typeface="Georgia"/>
                <a:cs typeface="Georgia"/>
              </a:rPr>
              <a:t>Packages..................................................................................................13</a:t>
            </a:r>
            <a:endParaRPr sz="1500">
              <a:latin typeface="Georgia"/>
              <a:cs typeface="Georgia"/>
            </a:endParaRPr>
          </a:p>
          <a:p>
            <a:pPr algn="just" marL="12700" marR="5080">
              <a:lnSpc>
                <a:spcPct val="127800"/>
              </a:lnSpc>
            </a:pPr>
            <a:r>
              <a:rPr dirty="0" sz="1500" i="1">
                <a:solidFill>
                  <a:srgbClr val="7F7F7F"/>
                </a:solidFill>
                <a:latin typeface="Georgia"/>
                <a:cs typeface="Georgia"/>
              </a:rPr>
              <a:t>Python</a:t>
            </a:r>
            <a:r>
              <a:rPr dirty="0" sz="1500" spc="-30" i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1500" i="1">
                <a:solidFill>
                  <a:srgbClr val="7F7F7F"/>
                </a:solidFill>
                <a:latin typeface="Georgia"/>
                <a:cs typeface="Georgia"/>
              </a:rPr>
              <a:t>Standard</a:t>
            </a:r>
            <a:r>
              <a:rPr dirty="0" sz="1500" spc="-25" i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1500" i="1">
                <a:solidFill>
                  <a:srgbClr val="7F7F7F"/>
                </a:solidFill>
                <a:latin typeface="Georgia"/>
                <a:cs typeface="Georgia"/>
              </a:rPr>
              <a:t>Library</a:t>
            </a:r>
            <a:r>
              <a:rPr dirty="0" sz="1500" spc="114" i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1500" spc="-10" i="1">
                <a:solidFill>
                  <a:srgbClr val="7F7F7F"/>
                </a:solidFill>
                <a:latin typeface="Georgia"/>
                <a:cs typeface="Georgia"/>
              </a:rPr>
              <a:t>......................................................................13</a:t>
            </a:r>
            <a:r>
              <a:rPr dirty="0" sz="1500" spc="-10" i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1500" i="1">
                <a:solidFill>
                  <a:srgbClr val="7F7F7F"/>
                </a:solidFill>
                <a:latin typeface="Georgia"/>
                <a:cs typeface="Georgia"/>
              </a:rPr>
              <a:t>Pypi</a:t>
            </a:r>
            <a:r>
              <a:rPr dirty="0" sz="1500" spc="55" i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1500" spc="-10" i="1">
                <a:solidFill>
                  <a:srgbClr val="7F7F7F"/>
                </a:solidFill>
                <a:latin typeface="Georgia"/>
                <a:cs typeface="Georgia"/>
              </a:rPr>
              <a:t>.........................................................................................................14 </a:t>
            </a:r>
            <a:r>
              <a:rPr dirty="0" sz="1500" i="1">
                <a:solidFill>
                  <a:srgbClr val="7F7F7F"/>
                </a:solidFill>
                <a:latin typeface="Georgia"/>
                <a:cs typeface="Georgia"/>
              </a:rPr>
              <a:t>Want</a:t>
            </a:r>
            <a:r>
              <a:rPr dirty="0" sz="1500" spc="-20" i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1500" i="1">
                <a:solidFill>
                  <a:srgbClr val="7F7F7F"/>
                </a:solidFill>
                <a:latin typeface="Georgia"/>
                <a:cs typeface="Georgia"/>
              </a:rPr>
              <a:t>to</a:t>
            </a:r>
            <a:r>
              <a:rPr dirty="0" sz="1500" spc="-20" i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1500" i="1">
                <a:solidFill>
                  <a:srgbClr val="7F7F7F"/>
                </a:solidFill>
                <a:latin typeface="Georgia"/>
                <a:cs typeface="Georgia"/>
              </a:rPr>
              <a:t>Become</a:t>
            </a:r>
            <a:r>
              <a:rPr dirty="0" sz="1500" spc="-20" i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1500" i="1">
                <a:solidFill>
                  <a:srgbClr val="7F7F7F"/>
                </a:solidFill>
                <a:latin typeface="Georgia"/>
                <a:cs typeface="Georgia"/>
              </a:rPr>
              <a:t>a</a:t>
            </a:r>
            <a:r>
              <a:rPr dirty="0" sz="1500" spc="-15" i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1500" i="1">
                <a:solidFill>
                  <a:srgbClr val="7F7F7F"/>
                </a:solidFill>
                <a:latin typeface="Georgia"/>
                <a:cs typeface="Georgia"/>
              </a:rPr>
              <a:t>Python</a:t>
            </a:r>
            <a:r>
              <a:rPr dirty="0" sz="1500" spc="-25" i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1500" i="1">
                <a:solidFill>
                  <a:srgbClr val="7F7F7F"/>
                </a:solidFill>
                <a:latin typeface="Georgia"/>
                <a:cs typeface="Georgia"/>
              </a:rPr>
              <a:t>Expert?</a:t>
            </a:r>
            <a:r>
              <a:rPr dirty="0" sz="1500" spc="-50" i="1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dirty="0" sz="1500" spc="-10" i="1">
                <a:solidFill>
                  <a:srgbClr val="7F7F7F"/>
                </a:solidFill>
                <a:latin typeface="Georgia"/>
                <a:cs typeface="Georgia"/>
              </a:rPr>
              <a:t>........................................................14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07299" y="642200"/>
            <a:ext cx="6002020" cy="8101965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16510">
              <a:lnSpc>
                <a:spcPct val="100000"/>
              </a:lnSpc>
              <a:spcBef>
                <a:spcPts val="830"/>
              </a:spcBef>
            </a:pPr>
            <a:r>
              <a:rPr dirty="0" sz="1700" spc="-10" b="1">
                <a:solidFill>
                  <a:srgbClr val="242525"/>
                </a:solidFill>
                <a:latin typeface="Georgia"/>
                <a:cs typeface="Georgia"/>
              </a:rPr>
              <a:t>Variables</a:t>
            </a:r>
            <a:endParaRPr sz="1700">
              <a:latin typeface="Georgia"/>
              <a:cs typeface="Georgia"/>
            </a:endParaRPr>
          </a:p>
          <a:p>
            <a:pPr marL="16510">
              <a:lnSpc>
                <a:spcPct val="100000"/>
              </a:lnSpc>
              <a:spcBef>
                <a:spcPts val="560"/>
              </a:spcBef>
            </a:pPr>
            <a:r>
              <a:rPr dirty="0" sz="1300">
                <a:latin typeface="Georgia"/>
                <a:cs typeface="Georgia"/>
              </a:rPr>
              <a:t>We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use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variables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to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temporarily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store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data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in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computer’s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 spc="-10">
                <a:latin typeface="Georgia"/>
                <a:cs typeface="Georgia"/>
              </a:rPr>
              <a:t>memory.</a:t>
            </a:r>
            <a:endParaRPr sz="1300">
              <a:latin typeface="Georgia"/>
              <a:cs typeface="Georgia"/>
            </a:endParaRPr>
          </a:p>
          <a:p>
            <a:pPr marL="16510">
              <a:lnSpc>
                <a:spcPct val="100000"/>
              </a:lnSpc>
              <a:spcBef>
                <a:spcPts val="1140"/>
              </a:spcBef>
            </a:pPr>
            <a:r>
              <a:rPr dirty="0" sz="1200">
                <a:latin typeface="Courier New"/>
                <a:cs typeface="Courier New"/>
              </a:rPr>
              <a:t>price</a:t>
            </a:r>
            <a:r>
              <a:rPr dirty="0" sz="1200" spc="-2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=</a:t>
            </a:r>
            <a:r>
              <a:rPr dirty="0" sz="1200" spc="-20">
                <a:latin typeface="Courier New"/>
                <a:cs typeface="Courier New"/>
              </a:rPr>
              <a:t> </a:t>
            </a:r>
            <a:r>
              <a:rPr dirty="0" sz="1200" spc="-25">
                <a:solidFill>
                  <a:srgbClr val="644D9F"/>
                </a:solidFill>
                <a:latin typeface="Courier New"/>
                <a:cs typeface="Courier New"/>
              </a:rPr>
              <a:t>10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200">
              <a:latin typeface="Courier New"/>
              <a:cs typeface="Courier New"/>
            </a:endParaRPr>
          </a:p>
          <a:p>
            <a:pPr marL="16510">
              <a:lnSpc>
                <a:spcPct val="100000"/>
              </a:lnSpc>
            </a:pPr>
            <a:r>
              <a:rPr dirty="0" sz="1200">
                <a:latin typeface="Courier New"/>
                <a:cs typeface="Courier New"/>
              </a:rPr>
              <a:t>rating</a:t>
            </a:r>
            <a:r>
              <a:rPr dirty="0" sz="1200" spc="-3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=</a:t>
            </a:r>
            <a:r>
              <a:rPr dirty="0" sz="1200" spc="-25">
                <a:latin typeface="Courier New"/>
                <a:cs typeface="Courier New"/>
              </a:rPr>
              <a:t> </a:t>
            </a:r>
            <a:r>
              <a:rPr dirty="0" sz="1200" spc="-25">
                <a:solidFill>
                  <a:srgbClr val="644D9F"/>
                </a:solidFill>
                <a:latin typeface="Courier New"/>
                <a:cs typeface="Courier New"/>
              </a:rPr>
              <a:t>4.9</a:t>
            </a:r>
            <a:endParaRPr sz="1200">
              <a:latin typeface="Courier New"/>
              <a:cs typeface="Courier New"/>
            </a:endParaRPr>
          </a:p>
          <a:p>
            <a:pPr marL="16510" marR="2684780">
              <a:lnSpc>
                <a:spcPct val="208300"/>
              </a:lnSpc>
              <a:spcBef>
                <a:spcPts val="100"/>
              </a:spcBef>
            </a:pPr>
            <a:r>
              <a:rPr dirty="0" sz="1200">
                <a:latin typeface="Courier New"/>
                <a:cs typeface="Courier New"/>
              </a:rPr>
              <a:t>course_name</a:t>
            </a:r>
            <a:r>
              <a:rPr dirty="0" sz="1200" spc="-4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=</a:t>
            </a:r>
            <a:r>
              <a:rPr dirty="0" sz="1200" spc="-45"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44D9F"/>
                </a:solidFill>
                <a:latin typeface="Courier New"/>
                <a:cs typeface="Courier New"/>
              </a:rPr>
              <a:t>‘Python</a:t>
            </a:r>
            <a:r>
              <a:rPr dirty="0" sz="1200" spc="-40">
                <a:solidFill>
                  <a:srgbClr val="644D9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44D9F"/>
                </a:solidFill>
                <a:latin typeface="Courier New"/>
                <a:cs typeface="Courier New"/>
              </a:rPr>
              <a:t>for</a:t>
            </a:r>
            <a:r>
              <a:rPr dirty="0" sz="1200" spc="-40">
                <a:solidFill>
                  <a:srgbClr val="644D9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644D9F"/>
                </a:solidFill>
                <a:latin typeface="Courier New"/>
                <a:cs typeface="Courier New"/>
              </a:rPr>
              <a:t>Beginners’ </a:t>
            </a:r>
            <a:r>
              <a:rPr dirty="0" sz="1200">
                <a:latin typeface="Courier New"/>
                <a:cs typeface="Courier New"/>
              </a:rPr>
              <a:t>is_published</a:t>
            </a:r>
            <a:r>
              <a:rPr dirty="0" sz="1200" spc="-5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=</a:t>
            </a:r>
            <a:r>
              <a:rPr dirty="0" sz="1200" spc="-45"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00A3DA"/>
                </a:solidFill>
                <a:latin typeface="Courier New"/>
                <a:cs typeface="Courier New"/>
              </a:rPr>
              <a:t>True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200">
              <a:latin typeface="Courier New"/>
              <a:cs typeface="Courier New"/>
            </a:endParaRPr>
          </a:p>
          <a:p>
            <a:pPr marL="16510">
              <a:lnSpc>
                <a:spcPct val="100000"/>
              </a:lnSpc>
              <a:spcBef>
                <a:spcPts val="5"/>
              </a:spcBef>
            </a:pPr>
            <a:r>
              <a:rPr dirty="0" sz="1300">
                <a:latin typeface="Georgia"/>
                <a:cs typeface="Georgia"/>
              </a:rPr>
              <a:t>In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the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above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 spc="-10">
                <a:latin typeface="Georgia"/>
                <a:cs typeface="Georgia"/>
              </a:rPr>
              <a:t>example,</a:t>
            </a:r>
            <a:endParaRPr sz="1300">
              <a:latin typeface="Georgia"/>
              <a:cs typeface="Georgia"/>
            </a:endParaRPr>
          </a:p>
          <a:p>
            <a:pPr marL="168275" indent="-155575">
              <a:lnSpc>
                <a:spcPct val="100000"/>
              </a:lnSpc>
              <a:spcBef>
                <a:spcPts val="1165"/>
              </a:spcBef>
              <a:buFont typeface="Georgia"/>
              <a:buChar char="•"/>
              <a:tabLst>
                <a:tab pos="168275" algn="l"/>
              </a:tabLst>
            </a:pPr>
            <a:r>
              <a:rPr dirty="0" baseline="2136" sz="1950" b="1">
                <a:latin typeface="Georgia"/>
                <a:cs typeface="Georgia"/>
              </a:rPr>
              <a:t>price</a:t>
            </a:r>
            <a:r>
              <a:rPr dirty="0" baseline="2136" sz="1950" spc="-60" b="1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is</a:t>
            </a:r>
            <a:r>
              <a:rPr dirty="0" baseline="2136" sz="1950" spc="-30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an</a:t>
            </a:r>
            <a:r>
              <a:rPr dirty="0" baseline="2136" sz="1950" spc="-22">
                <a:latin typeface="Georgia"/>
                <a:cs typeface="Georgia"/>
              </a:rPr>
              <a:t> </a:t>
            </a:r>
            <a:r>
              <a:rPr dirty="0" baseline="2136" sz="1950" i="1">
                <a:latin typeface="Georgia"/>
                <a:cs typeface="Georgia"/>
              </a:rPr>
              <a:t>integer</a:t>
            </a:r>
            <a:r>
              <a:rPr dirty="0" baseline="2136" sz="1950" spc="-30" i="1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(a</a:t>
            </a:r>
            <a:r>
              <a:rPr dirty="0" baseline="2136" sz="1950" spc="-22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whole</a:t>
            </a:r>
            <a:r>
              <a:rPr dirty="0" baseline="2136" sz="1950" spc="-22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number</a:t>
            </a:r>
            <a:r>
              <a:rPr dirty="0" baseline="2136" sz="1950" spc="-30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without</a:t>
            </a:r>
            <a:r>
              <a:rPr dirty="0" baseline="2136" sz="1950" spc="-22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a</a:t>
            </a:r>
            <a:r>
              <a:rPr dirty="0" baseline="2136" sz="1950" spc="-22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decimal</a:t>
            </a:r>
            <a:r>
              <a:rPr dirty="0" baseline="2136" sz="1950" spc="-30">
                <a:latin typeface="Georgia"/>
                <a:cs typeface="Georgia"/>
              </a:rPr>
              <a:t> </a:t>
            </a:r>
            <a:r>
              <a:rPr dirty="0" baseline="2136" sz="1950" spc="-15">
                <a:latin typeface="Georgia"/>
                <a:cs typeface="Georgia"/>
              </a:rPr>
              <a:t>point)</a:t>
            </a:r>
            <a:endParaRPr baseline="2136" sz="1950">
              <a:latin typeface="Georgia"/>
              <a:cs typeface="Georgia"/>
            </a:endParaRPr>
          </a:p>
          <a:p>
            <a:pPr marL="168275" indent="-155575">
              <a:lnSpc>
                <a:spcPct val="100000"/>
              </a:lnSpc>
              <a:spcBef>
                <a:spcPts val="1140"/>
              </a:spcBef>
              <a:buFont typeface="Georgia"/>
              <a:buChar char="•"/>
              <a:tabLst>
                <a:tab pos="168275" algn="l"/>
              </a:tabLst>
            </a:pPr>
            <a:r>
              <a:rPr dirty="0" baseline="2136" sz="1950" b="1">
                <a:latin typeface="Georgia"/>
                <a:cs typeface="Georgia"/>
              </a:rPr>
              <a:t>rating</a:t>
            </a:r>
            <a:r>
              <a:rPr dirty="0" baseline="2136" sz="1950" spc="-52" b="1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is</a:t>
            </a:r>
            <a:r>
              <a:rPr dirty="0" baseline="2136" sz="1950" spc="-30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a</a:t>
            </a:r>
            <a:r>
              <a:rPr dirty="0" baseline="2136" sz="1950" spc="-22">
                <a:latin typeface="Georgia"/>
                <a:cs typeface="Georgia"/>
              </a:rPr>
              <a:t> </a:t>
            </a:r>
            <a:r>
              <a:rPr dirty="0" baseline="2136" sz="1950" i="1">
                <a:latin typeface="Georgia"/>
                <a:cs typeface="Georgia"/>
              </a:rPr>
              <a:t>float</a:t>
            </a:r>
            <a:r>
              <a:rPr dirty="0" baseline="2136" sz="1950" spc="-22" i="1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(a</a:t>
            </a:r>
            <a:r>
              <a:rPr dirty="0" baseline="2136" sz="1950" spc="-15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number</a:t>
            </a:r>
            <a:r>
              <a:rPr dirty="0" baseline="2136" sz="1950" spc="-22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with</a:t>
            </a:r>
            <a:r>
              <a:rPr dirty="0" baseline="2136" sz="1950" spc="-30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a</a:t>
            </a:r>
            <a:r>
              <a:rPr dirty="0" baseline="2136" sz="1950" spc="-22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decimal</a:t>
            </a:r>
            <a:r>
              <a:rPr dirty="0" baseline="2136" sz="1950" spc="-30">
                <a:latin typeface="Georgia"/>
                <a:cs typeface="Georgia"/>
              </a:rPr>
              <a:t> </a:t>
            </a:r>
            <a:r>
              <a:rPr dirty="0" baseline="2136" sz="1950" spc="-15">
                <a:latin typeface="Georgia"/>
                <a:cs typeface="Georgia"/>
              </a:rPr>
              <a:t>point)</a:t>
            </a:r>
            <a:endParaRPr baseline="2136" sz="1950">
              <a:latin typeface="Georgia"/>
              <a:cs typeface="Georgia"/>
            </a:endParaRPr>
          </a:p>
          <a:p>
            <a:pPr marL="168275" indent="-155575">
              <a:lnSpc>
                <a:spcPct val="100000"/>
              </a:lnSpc>
              <a:spcBef>
                <a:spcPts val="1140"/>
              </a:spcBef>
              <a:buFont typeface="Georgia"/>
              <a:buChar char="•"/>
              <a:tabLst>
                <a:tab pos="168275" algn="l"/>
              </a:tabLst>
            </a:pPr>
            <a:r>
              <a:rPr dirty="0" baseline="2136" sz="1950" b="1">
                <a:latin typeface="Georgia"/>
                <a:cs typeface="Georgia"/>
              </a:rPr>
              <a:t>course_name</a:t>
            </a:r>
            <a:r>
              <a:rPr dirty="0" baseline="2136" sz="1950" spc="-52" b="1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is</a:t>
            </a:r>
            <a:r>
              <a:rPr dirty="0" baseline="2136" sz="1950" spc="-30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a</a:t>
            </a:r>
            <a:r>
              <a:rPr dirty="0" baseline="2136" sz="1950" spc="-22">
                <a:latin typeface="Georgia"/>
                <a:cs typeface="Georgia"/>
              </a:rPr>
              <a:t> </a:t>
            </a:r>
            <a:r>
              <a:rPr dirty="0" baseline="2136" sz="1950" i="1">
                <a:latin typeface="Georgia"/>
                <a:cs typeface="Georgia"/>
              </a:rPr>
              <a:t>string</a:t>
            </a:r>
            <a:r>
              <a:rPr dirty="0" baseline="2136" sz="1950" spc="-30" i="1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(a</a:t>
            </a:r>
            <a:r>
              <a:rPr dirty="0" baseline="2136" sz="1950" spc="-15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sequence</a:t>
            </a:r>
            <a:r>
              <a:rPr dirty="0" baseline="2136" sz="1950" spc="-22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of</a:t>
            </a:r>
            <a:r>
              <a:rPr dirty="0" baseline="2136" sz="1950" spc="-22">
                <a:latin typeface="Georgia"/>
                <a:cs typeface="Georgia"/>
              </a:rPr>
              <a:t> </a:t>
            </a:r>
            <a:r>
              <a:rPr dirty="0" baseline="2136" sz="1950" spc="-15">
                <a:latin typeface="Georgia"/>
                <a:cs typeface="Georgia"/>
              </a:rPr>
              <a:t>characters)</a:t>
            </a:r>
            <a:endParaRPr baseline="2136" sz="1950">
              <a:latin typeface="Georgia"/>
              <a:cs typeface="Georgia"/>
            </a:endParaRPr>
          </a:p>
          <a:p>
            <a:pPr marL="168275" indent="-155575">
              <a:lnSpc>
                <a:spcPct val="100000"/>
              </a:lnSpc>
              <a:spcBef>
                <a:spcPts val="1140"/>
              </a:spcBef>
              <a:buFont typeface="Georgia"/>
              <a:buChar char="•"/>
              <a:tabLst>
                <a:tab pos="168275" algn="l"/>
              </a:tabLst>
            </a:pPr>
            <a:r>
              <a:rPr dirty="0" baseline="2136" sz="1950" b="1">
                <a:latin typeface="Georgia"/>
                <a:cs typeface="Georgia"/>
              </a:rPr>
              <a:t>is_published</a:t>
            </a:r>
            <a:r>
              <a:rPr dirty="0" baseline="2136" sz="1950" spc="-52" b="1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is</a:t>
            </a:r>
            <a:r>
              <a:rPr dirty="0" baseline="2136" sz="1950" spc="-37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a</a:t>
            </a:r>
            <a:r>
              <a:rPr dirty="0" baseline="2136" sz="1950" spc="-30">
                <a:latin typeface="Georgia"/>
                <a:cs typeface="Georgia"/>
              </a:rPr>
              <a:t> </a:t>
            </a:r>
            <a:r>
              <a:rPr dirty="0" baseline="2136" sz="1950" i="1">
                <a:latin typeface="Georgia"/>
                <a:cs typeface="Georgia"/>
              </a:rPr>
              <a:t>boolean</a:t>
            </a:r>
            <a:r>
              <a:rPr dirty="0" baseline="2136" sz="1950">
                <a:latin typeface="Georgia"/>
                <a:cs typeface="Georgia"/>
              </a:rPr>
              <a:t>.</a:t>
            </a:r>
            <a:r>
              <a:rPr dirty="0" baseline="2136" sz="1950" spc="-37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Boolean</a:t>
            </a:r>
            <a:r>
              <a:rPr dirty="0" baseline="2136" sz="1950" spc="-30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values</a:t>
            </a:r>
            <a:r>
              <a:rPr dirty="0" baseline="2136" sz="1950" spc="-30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can</a:t>
            </a:r>
            <a:r>
              <a:rPr dirty="0" baseline="2136" sz="1950" spc="-37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be</a:t>
            </a:r>
            <a:r>
              <a:rPr dirty="0" baseline="2136" sz="1950" spc="-30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True</a:t>
            </a:r>
            <a:r>
              <a:rPr dirty="0" baseline="2136" sz="1950" spc="-30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or</a:t>
            </a:r>
            <a:r>
              <a:rPr dirty="0" baseline="2136" sz="1950" spc="-37">
                <a:latin typeface="Georgia"/>
                <a:cs typeface="Georgia"/>
              </a:rPr>
              <a:t> </a:t>
            </a:r>
            <a:r>
              <a:rPr dirty="0" baseline="2136" sz="1950" spc="-15">
                <a:latin typeface="Georgia"/>
                <a:cs typeface="Georgia"/>
              </a:rPr>
              <a:t>False.</a:t>
            </a:r>
            <a:endParaRPr baseline="2136" sz="195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1300">
              <a:latin typeface="Georgia"/>
              <a:cs typeface="Georgia"/>
            </a:endParaRPr>
          </a:p>
          <a:p>
            <a:pPr marL="16510">
              <a:lnSpc>
                <a:spcPct val="100000"/>
              </a:lnSpc>
              <a:spcBef>
                <a:spcPts val="5"/>
              </a:spcBef>
            </a:pPr>
            <a:r>
              <a:rPr dirty="0" sz="1700" spc="-10" b="1">
                <a:solidFill>
                  <a:srgbClr val="242525"/>
                </a:solidFill>
                <a:latin typeface="Georgia"/>
                <a:cs typeface="Georgia"/>
              </a:rPr>
              <a:t>Comments</a:t>
            </a:r>
            <a:endParaRPr sz="1700">
              <a:latin typeface="Georgia"/>
              <a:cs typeface="Georgia"/>
            </a:endParaRPr>
          </a:p>
          <a:p>
            <a:pPr marL="16510" marR="5080">
              <a:lnSpc>
                <a:spcPct val="115399"/>
              </a:lnSpc>
              <a:spcBef>
                <a:spcPts val="320"/>
              </a:spcBef>
            </a:pPr>
            <a:r>
              <a:rPr dirty="0" sz="1300">
                <a:latin typeface="Georgia"/>
                <a:cs typeface="Georgia"/>
              </a:rPr>
              <a:t>We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use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comments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to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add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notes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to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our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code.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Good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comments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explain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the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hows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 spc="-25">
                <a:latin typeface="Georgia"/>
                <a:cs typeface="Georgia"/>
              </a:rPr>
              <a:t>and </a:t>
            </a:r>
            <a:r>
              <a:rPr dirty="0" sz="1300">
                <a:latin typeface="Georgia"/>
                <a:cs typeface="Georgia"/>
              </a:rPr>
              <a:t>whys,</a:t>
            </a:r>
            <a:r>
              <a:rPr dirty="0" sz="1300" spc="-2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not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what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the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code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does.</a:t>
            </a:r>
            <a:r>
              <a:rPr dirty="0" sz="1300" spc="-2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That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should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be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reflected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in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the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code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itself.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 spc="-25">
                <a:latin typeface="Georgia"/>
                <a:cs typeface="Georgia"/>
              </a:rPr>
              <a:t>Use </a:t>
            </a:r>
            <a:r>
              <a:rPr dirty="0" sz="1300">
                <a:latin typeface="Georgia"/>
                <a:cs typeface="Georgia"/>
              </a:rPr>
              <a:t>comments</a:t>
            </a:r>
            <a:r>
              <a:rPr dirty="0" sz="1300" spc="-2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to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add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reminders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to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yourself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or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other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developers,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or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also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explain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 spc="-20">
                <a:latin typeface="Georgia"/>
                <a:cs typeface="Georgia"/>
              </a:rPr>
              <a:t>your </a:t>
            </a:r>
            <a:r>
              <a:rPr dirty="0" sz="1300">
                <a:latin typeface="Georgia"/>
                <a:cs typeface="Georgia"/>
              </a:rPr>
              <a:t>assumptions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and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the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reasons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you’ve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written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code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in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certain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 spc="-20">
                <a:latin typeface="Georgia"/>
                <a:cs typeface="Georgia"/>
              </a:rPr>
              <a:t>way.</a:t>
            </a:r>
            <a:endParaRPr sz="1300">
              <a:latin typeface="Georgia"/>
              <a:cs typeface="Georgia"/>
            </a:endParaRPr>
          </a:p>
          <a:p>
            <a:pPr marL="16510" marR="1770380">
              <a:lnSpc>
                <a:spcPct val="118100"/>
              </a:lnSpc>
              <a:spcBef>
                <a:spcPts val="875"/>
              </a:spcBef>
            </a:pP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#</a:t>
            </a:r>
            <a:r>
              <a:rPr dirty="0" sz="1200" spc="-2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This</a:t>
            </a:r>
            <a:r>
              <a:rPr dirty="0" sz="1200" spc="-2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is</a:t>
            </a:r>
            <a:r>
              <a:rPr dirty="0" sz="1200" spc="-2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a</a:t>
            </a:r>
            <a:r>
              <a:rPr dirty="0" sz="1200" spc="-2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comment</a:t>
            </a:r>
            <a:r>
              <a:rPr dirty="0" sz="1200" spc="-2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and</a:t>
            </a:r>
            <a:r>
              <a:rPr dirty="0" sz="1200" spc="-2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it</a:t>
            </a:r>
            <a:r>
              <a:rPr dirty="0" sz="1200" spc="-2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won’t</a:t>
            </a:r>
            <a:r>
              <a:rPr dirty="0" sz="1200" spc="-2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get</a:t>
            </a:r>
            <a:r>
              <a:rPr dirty="0" sz="1200" spc="-2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629C11"/>
                </a:solidFill>
                <a:latin typeface="Courier New"/>
                <a:cs typeface="Courier New"/>
              </a:rPr>
              <a:t>executed.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#</a:t>
            </a:r>
            <a:r>
              <a:rPr dirty="0" sz="1200" spc="-3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Our</a:t>
            </a:r>
            <a:r>
              <a:rPr dirty="0" sz="1200" spc="-3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comments</a:t>
            </a:r>
            <a:r>
              <a:rPr dirty="0" sz="1200" spc="-3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can</a:t>
            </a:r>
            <a:r>
              <a:rPr dirty="0" sz="1200" spc="-3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be</a:t>
            </a:r>
            <a:r>
              <a:rPr dirty="0" sz="1200" spc="-3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multiple</a:t>
            </a:r>
            <a:r>
              <a:rPr dirty="0" sz="1200" spc="-3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629C11"/>
                </a:solidFill>
                <a:latin typeface="Courier New"/>
                <a:cs typeface="Courier New"/>
              </a:rPr>
              <a:t>lines.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44"/>
              </a:spcBef>
            </a:pPr>
            <a:endParaRPr sz="1200">
              <a:latin typeface="Courier New"/>
              <a:cs typeface="Courier New"/>
            </a:endParaRPr>
          </a:p>
          <a:p>
            <a:pPr marL="16510">
              <a:lnSpc>
                <a:spcPct val="100000"/>
              </a:lnSpc>
            </a:pPr>
            <a:r>
              <a:rPr dirty="0" sz="1700" b="1">
                <a:solidFill>
                  <a:srgbClr val="242525"/>
                </a:solidFill>
                <a:latin typeface="Georgia"/>
                <a:cs typeface="Georgia"/>
              </a:rPr>
              <a:t>Receiving</a:t>
            </a:r>
            <a:r>
              <a:rPr dirty="0" sz="1700" spc="-50" b="1">
                <a:solidFill>
                  <a:srgbClr val="242525"/>
                </a:solidFill>
                <a:latin typeface="Georgia"/>
                <a:cs typeface="Georgia"/>
              </a:rPr>
              <a:t> </a:t>
            </a:r>
            <a:r>
              <a:rPr dirty="0" sz="1700" spc="-10" b="1">
                <a:solidFill>
                  <a:srgbClr val="242525"/>
                </a:solidFill>
                <a:latin typeface="Georgia"/>
                <a:cs typeface="Georgia"/>
              </a:rPr>
              <a:t>Input</a:t>
            </a:r>
            <a:endParaRPr sz="1700">
              <a:latin typeface="Georgia"/>
              <a:cs typeface="Georgia"/>
            </a:endParaRPr>
          </a:p>
          <a:p>
            <a:pPr marL="16510">
              <a:lnSpc>
                <a:spcPct val="100000"/>
              </a:lnSpc>
              <a:spcBef>
                <a:spcPts val="560"/>
              </a:spcBef>
            </a:pPr>
            <a:r>
              <a:rPr dirty="0" sz="1300">
                <a:latin typeface="Georgia"/>
                <a:cs typeface="Georgia"/>
              </a:rPr>
              <a:t>We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can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receive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input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from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the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user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by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calling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the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 b="1">
                <a:latin typeface="Georgia"/>
                <a:cs typeface="Georgia"/>
              </a:rPr>
              <a:t>input()</a:t>
            </a:r>
            <a:r>
              <a:rPr dirty="0" sz="1300" spc="-5" b="1">
                <a:latin typeface="Georgia"/>
                <a:cs typeface="Georgia"/>
              </a:rPr>
              <a:t> </a:t>
            </a:r>
            <a:r>
              <a:rPr dirty="0" sz="1300" spc="-10">
                <a:latin typeface="Georgia"/>
                <a:cs typeface="Georgia"/>
              </a:rPr>
              <a:t>function.</a:t>
            </a:r>
            <a:endParaRPr sz="1300">
              <a:latin typeface="Georgia"/>
              <a:cs typeface="Georgia"/>
            </a:endParaRPr>
          </a:p>
          <a:p>
            <a:pPr marL="16510">
              <a:lnSpc>
                <a:spcPct val="100000"/>
              </a:lnSpc>
              <a:spcBef>
                <a:spcPts val="1140"/>
              </a:spcBef>
            </a:pPr>
            <a:r>
              <a:rPr dirty="0" sz="1200">
                <a:latin typeface="Courier New"/>
                <a:cs typeface="Courier New"/>
              </a:rPr>
              <a:t>birth_year</a:t>
            </a:r>
            <a:r>
              <a:rPr dirty="0" sz="1200" spc="-6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=</a:t>
            </a:r>
            <a:r>
              <a:rPr dirty="0" sz="1200" spc="-60"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8875B8"/>
                </a:solidFill>
                <a:latin typeface="Courier New"/>
                <a:cs typeface="Courier New"/>
              </a:rPr>
              <a:t>int</a:t>
            </a:r>
            <a:r>
              <a:rPr dirty="0" sz="1200">
                <a:latin typeface="Courier New"/>
                <a:cs typeface="Courier New"/>
              </a:rPr>
              <a:t>(</a:t>
            </a:r>
            <a:r>
              <a:rPr dirty="0" sz="1200">
                <a:solidFill>
                  <a:srgbClr val="8875B8"/>
                </a:solidFill>
                <a:latin typeface="Courier New"/>
                <a:cs typeface="Courier New"/>
              </a:rPr>
              <a:t>input</a:t>
            </a:r>
            <a:r>
              <a:rPr dirty="0" sz="1200">
                <a:latin typeface="Courier New"/>
                <a:cs typeface="Courier New"/>
              </a:rPr>
              <a:t>(</a:t>
            </a:r>
            <a:r>
              <a:rPr dirty="0" sz="1200">
                <a:solidFill>
                  <a:srgbClr val="007DA6"/>
                </a:solidFill>
                <a:latin typeface="Courier New"/>
                <a:cs typeface="Courier New"/>
              </a:rPr>
              <a:t>‘Birth</a:t>
            </a:r>
            <a:r>
              <a:rPr dirty="0" sz="1200" spc="-55">
                <a:solidFill>
                  <a:srgbClr val="007DA6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07DA6"/>
                </a:solidFill>
                <a:latin typeface="Courier New"/>
                <a:cs typeface="Courier New"/>
              </a:rPr>
              <a:t>year:</a:t>
            </a:r>
            <a:r>
              <a:rPr dirty="0" sz="1200" spc="-60">
                <a:solidFill>
                  <a:srgbClr val="007DA6"/>
                </a:solidFill>
                <a:latin typeface="Courier New"/>
                <a:cs typeface="Courier New"/>
              </a:rPr>
              <a:t> </a:t>
            </a:r>
            <a:r>
              <a:rPr dirty="0" sz="1200" spc="-25">
                <a:solidFill>
                  <a:srgbClr val="007DA6"/>
                </a:solidFill>
                <a:latin typeface="Courier New"/>
                <a:cs typeface="Courier New"/>
              </a:rPr>
              <a:t>‘</a:t>
            </a:r>
            <a:r>
              <a:rPr dirty="0" sz="1200" spc="-25">
                <a:latin typeface="Courier New"/>
                <a:cs typeface="Courier New"/>
              </a:rPr>
              <a:t>))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Courier New"/>
              <a:cs typeface="Courier New"/>
            </a:endParaRPr>
          </a:p>
          <a:p>
            <a:pPr marL="16510" marR="328930">
              <a:lnSpc>
                <a:spcPct val="115399"/>
              </a:lnSpc>
            </a:pPr>
            <a:r>
              <a:rPr dirty="0" sz="1300">
                <a:latin typeface="Georgia"/>
                <a:cs typeface="Georgia"/>
              </a:rPr>
              <a:t>The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 b="1">
                <a:latin typeface="Georgia"/>
                <a:cs typeface="Georgia"/>
              </a:rPr>
              <a:t>input()</a:t>
            </a:r>
            <a:r>
              <a:rPr dirty="0" sz="1300" spc="-30" b="1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function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always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returns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data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as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string.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So,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we’re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converting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 spc="-25">
                <a:latin typeface="Georgia"/>
                <a:cs typeface="Georgia"/>
              </a:rPr>
              <a:t>the </a:t>
            </a:r>
            <a:r>
              <a:rPr dirty="0" sz="1300">
                <a:latin typeface="Georgia"/>
                <a:cs typeface="Georgia"/>
              </a:rPr>
              <a:t>result</a:t>
            </a:r>
            <a:r>
              <a:rPr dirty="0" sz="1300" spc="-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into</a:t>
            </a:r>
            <a:r>
              <a:rPr dirty="0" sz="1300" spc="-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an</a:t>
            </a:r>
            <a:r>
              <a:rPr dirty="0" sz="1300" spc="-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integer by</a:t>
            </a:r>
            <a:r>
              <a:rPr dirty="0" sz="1300" spc="-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calling</a:t>
            </a:r>
            <a:r>
              <a:rPr dirty="0" sz="1300" spc="-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the </a:t>
            </a:r>
            <a:r>
              <a:rPr dirty="0" sz="1300" spc="-10">
                <a:latin typeface="Georgia"/>
                <a:cs typeface="Georgia"/>
              </a:rPr>
              <a:t>built-</a:t>
            </a:r>
            <a:r>
              <a:rPr dirty="0" sz="1300">
                <a:latin typeface="Georgia"/>
                <a:cs typeface="Georgia"/>
              </a:rPr>
              <a:t>in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 b="1">
                <a:latin typeface="Georgia"/>
                <a:cs typeface="Georgia"/>
              </a:rPr>
              <a:t>int()</a:t>
            </a:r>
            <a:r>
              <a:rPr dirty="0" sz="1300" spc="-20" b="1">
                <a:latin typeface="Georgia"/>
                <a:cs typeface="Georgia"/>
              </a:rPr>
              <a:t> </a:t>
            </a:r>
            <a:r>
              <a:rPr dirty="0" sz="1300" spc="-10">
                <a:latin typeface="Georgia"/>
                <a:cs typeface="Georgia"/>
              </a:rPr>
              <a:t>function.</a:t>
            </a:r>
            <a:endParaRPr sz="13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11200" y="625592"/>
            <a:ext cx="5607685" cy="1969135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700" spc="-10" b="1">
                <a:solidFill>
                  <a:srgbClr val="242525"/>
                </a:solidFill>
                <a:latin typeface="Georgia"/>
                <a:cs typeface="Georgia"/>
              </a:rPr>
              <a:t>Strings</a:t>
            </a:r>
            <a:endParaRPr sz="17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1300">
                <a:latin typeface="Georgia"/>
                <a:cs typeface="Georgia"/>
              </a:rPr>
              <a:t>We</a:t>
            </a:r>
            <a:r>
              <a:rPr dirty="0" sz="1300" spc="-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can</a:t>
            </a:r>
            <a:r>
              <a:rPr dirty="0" sz="1300" spc="-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define</a:t>
            </a:r>
            <a:r>
              <a:rPr dirty="0" sz="1300" spc="-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strings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using</a:t>
            </a:r>
            <a:r>
              <a:rPr dirty="0" sz="1300" spc="-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single</a:t>
            </a:r>
            <a:r>
              <a:rPr dirty="0" sz="1300" spc="-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(</a:t>
            </a:r>
            <a:r>
              <a:rPr dirty="0" sz="1300">
                <a:latin typeface="Courier New"/>
                <a:cs typeface="Courier New"/>
              </a:rPr>
              <a:t>‘</a:t>
            </a:r>
            <a:r>
              <a:rPr dirty="0" sz="1300" spc="-10">
                <a:latin typeface="Courier New"/>
                <a:cs typeface="Courier New"/>
              </a:rPr>
              <a:t> </a:t>
            </a:r>
            <a:r>
              <a:rPr dirty="0" sz="1300">
                <a:latin typeface="Courier New"/>
                <a:cs typeface="Courier New"/>
              </a:rPr>
              <a:t>‘</a:t>
            </a:r>
            <a:r>
              <a:rPr dirty="0" sz="1300">
                <a:latin typeface="Georgia"/>
                <a:cs typeface="Georgia"/>
              </a:rPr>
              <a:t>)</a:t>
            </a:r>
            <a:r>
              <a:rPr dirty="0" sz="1300" spc="-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or</a:t>
            </a:r>
            <a:r>
              <a:rPr dirty="0" sz="1300" spc="-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double</a:t>
            </a:r>
            <a:r>
              <a:rPr dirty="0" sz="1300" spc="-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(</a:t>
            </a:r>
            <a:r>
              <a:rPr dirty="0" sz="1300">
                <a:latin typeface="Courier New"/>
                <a:cs typeface="Courier New"/>
              </a:rPr>
              <a:t>“</a:t>
            </a:r>
            <a:r>
              <a:rPr dirty="0" sz="1300" spc="-10">
                <a:latin typeface="Courier New"/>
                <a:cs typeface="Courier New"/>
              </a:rPr>
              <a:t> </a:t>
            </a:r>
            <a:r>
              <a:rPr dirty="0" sz="1300">
                <a:latin typeface="Courier New"/>
                <a:cs typeface="Courier New"/>
              </a:rPr>
              <a:t>“</a:t>
            </a:r>
            <a:r>
              <a:rPr dirty="0" sz="1300">
                <a:latin typeface="Georgia"/>
                <a:cs typeface="Georgia"/>
              </a:rPr>
              <a:t>)</a:t>
            </a:r>
            <a:r>
              <a:rPr dirty="0" sz="1300" spc="-5">
                <a:latin typeface="Georgia"/>
                <a:cs typeface="Georgia"/>
              </a:rPr>
              <a:t> </a:t>
            </a:r>
            <a:r>
              <a:rPr dirty="0" sz="1300" spc="-10">
                <a:latin typeface="Georgia"/>
                <a:cs typeface="Georgia"/>
              </a:rPr>
              <a:t>quotes.</a:t>
            </a:r>
            <a:endParaRPr sz="13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dirty="0" sz="1300">
                <a:latin typeface="Georgia"/>
                <a:cs typeface="Georgia"/>
              </a:rPr>
              <a:t>To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define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</a:t>
            </a:r>
            <a:r>
              <a:rPr dirty="0" sz="1300" spc="-10">
                <a:latin typeface="Georgia"/>
                <a:cs typeface="Georgia"/>
              </a:rPr>
              <a:t> multi-</a:t>
            </a:r>
            <a:r>
              <a:rPr dirty="0" sz="1300">
                <a:latin typeface="Georgia"/>
                <a:cs typeface="Georgia"/>
              </a:rPr>
              <a:t>line</a:t>
            </a:r>
            <a:r>
              <a:rPr dirty="0" sz="1300" spc="-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string,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we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surround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our</a:t>
            </a:r>
            <a:r>
              <a:rPr dirty="0" sz="1300" spc="-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string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with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tripe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quotes</a:t>
            </a:r>
            <a:r>
              <a:rPr dirty="0" sz="1300" spc="-10">
                <a:latin typeface="Georgia"/>
                <a:cs typeface="Georgia"/>
              </a:rPr>
              <a:t> (</a:t>
            </a:r>
            <a:r>
              <a:rPr dirty="0" sz="1300" spc="-10">
                <a:latin typeface="Courier New"/>
                <a:cs typeface="Courier New"/>
              </a:rPr>
              <a:t>“””</a:t>
            </a:r>
            <a:r>
              <a:rPr dirty="0" sz="1300" spc="-10">
                <a:latin typeface="Georgia"/>
                <a:cs typeface="Georgia"/>
              </a:rPr>
              <a:t>).</a:t>
            </a:r>
            <a:endParaRPr sz="13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3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300">
                <a:latin typeface="Georgia"/>
                <a:cs typeface="Georgia"/>
              </a:rPr>
              <a:t>We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can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get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individual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characters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in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string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using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square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brackets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 spc="-25">
                <a:latin typeface="Georgia"/>
                <a:cs typeface="Georgia"/>
              </a:rPr>
              <a:t>[].</a:t>
            </a:r>
            <a:endParaRPr sz="13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1200">
                <a:latin typeface="Courier New"/>
                <a:cs typeface="Courier New"/>
              </a:rPr>
              <a:t>course</a:t>
            </a:r>
            <a:r>
              <a:rPr dirty="0" sz="1200" spc="-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=</a:t>
            </a:r>
            <a:r>
              <a:rPr dirty="0" sz="1200" spc="-30"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07DA6"/>
                </a:solidFill>
                <a:latin typeface="Courier New"/>
                <a:cs typeface="Courier New"/>
              </a:rPr>
              <a:t>‘Python</a:t>
            </a:r>
            <a:r>
              <a:rPr dirty="0" sz="1200" spc="-30">
                <a:solidFill>
                  <a:srgbClr val="007DA6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07DA6"/>
                </a:solidFill>
                <a:latin typeface="Courier New"/>
                <a:cs typeface="Courier New"/>
              </a:rPr>
              <a:t>for</a:t>
            </a:r>
            <a:r>
              <a:rPr dirty="0" sz="1200" spc="-30">
                <a:solidFill>
                  <a:srgbClr val="007DA6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007DA6"/>
                </a:solidFill>
                <a:latin typeface="Courier New"/>
                <a:cs typeface="Courier New"/>
              </a:rPr>
              <a:t>Beginners’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11200" y="2569083"/>
            <a:ext cx="940435" cy="889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dirty="0" sz="1200" spc="-10">
                <a:latin typeface="Courier New"/>
                <a:cs typeface="Courier New"/>
              </a:rPr>
              <a:t>course[</a:t>
            </a:r>
            <a:r>
              <a:rPr dirty="0" sz="1200" spc="-10">
                <a:solidFill>
                  <a:srgbClr val="007DA6"/>
                </a:solidFill>
                <a:latin typeface="Courier New"/>
                <a:cs typeface="Courier New"/>
              </a:rPr>
              <a:t>0</a:t>
            </a:r>
            <a:r>
              <a:rPr dirty="0" sz="1200" spc="-10">
                <a:latin typeface="Courier New"/>
                <a:cs typeface="Courier New"/>
              </a:rPr>
              <a:t>] course[</a:t>
            </a:r>
            <a:r>
              <a:rPr dirty="0" sz="1200" spc="-10">
                <a:solidFill>
                  <a:srgbClr val="007DA6"/>
                </a:solidFill>
                <a:latin typeface="Courier New"/>
                <a:cs typeface="Courier New"/>
              </a:rPr>
              <a:t>1</a:t>
            </a:r>
            <a:r>
              <a:rPr dirty="0" sz="1200" spc="-10">
                <a:latin typeface="Courier New"/>
                <a:cs typeface="Courier New"/>
              </a:rPr>
              <a:t>] course[</a:t>
            </a:r>
            <a:r>
              <a:rPr dirty="0" sz="1200" spc="-10">
                <a:solidFill>
                  <a:srgbClr val="007DA6"/>
                </a:solidFill>
                <a:latin typeface="Courier New"/>
                <a:cs typeface="Courier New"/>
              </a:rPr>
              <a:t>-</a:t>
            </a:r>
            <a:r>
              <a:rPr dirty="0" sz="1200" spc="-25">
                <a:solidFill>
                  <a:srgbClr val="007DA6"/>
                </a:solidFill>
                <a:latin typeface="Courier New"/>
                <a:cs typeface="Courier New"/>
              </a:rPr>
              <a:t>1</a:t>
            </a:r>
            <a:r>
              <a:rPr dirty="0" sz="1200" spc="-25">
                <a:latin typeface="Courier New"/>
                <a:cs typeface="Courier New"/>
              </a:rPr>
              <a:t>] </a:t>
            </a:r>
            <a:r>
              <a:rPr dirty="0" sz="1200" spc="-10">
                <a:latin typeface="Courier New"/>
                <a:cs typeface="Courier New"/>
              </a:rPr>
              <a:t>course[</a:t>
            </a:r>
            <a:r>
              <a:rPr dirty="0" sz="1200" spc="-10">
                <a:solidFill>
                  <a:srgbClr val="007DA6"/>
                </a:solidFill>
                <a:latin typeface="Courier New"/>
                <a:cs typeface="Courier New"/>
              </a:rPr>
              <a:t>-</a:t>
            </a:r>
            <a:r>
              <a:rPr dirty="0" sz="1200" spc="-25">
                <a:solidFill>
                  <a:srgbClr val="007DA6"/>
                </a:solidFill>
                <a:latin typeface="Courier New"/>
                <a:cs typeface="Courier New"/>
              </a:rPr>
              <a:t>2</a:t>
            </a:r>
            <a:r>
              <a:rPr dirty="0" sz="1200" spc="-25">
                <a:latin typeface="Courier New"/>
                <a:cs typeface="Courier New"/>
              </a:rPr>
              <a:t>]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808658" y="2569083"/>
            <a:ext cx="848994" cy="889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8100"/>
              </a:lnSpc>
              <a:spcBef>
                <a:spcPts val="100"/>
              </a:spcBef>
            </a:pP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#</a:t>
            </a:r>
            <a:r>
              <a:rPr dirty="0" sz="1200" spc="-1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629C11"/>
                </a:solidFill>
                <a:latin typeface="Courier New"/>
                <a:cs typeface="Courier New"/>
              </a:rPr>
              <a:t>returns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#</a:t>
            </a:r>
            <a:r>
              <a:rPr dirty="0" sz="1200" spc="-1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629C11"/>
                </a:solidFill>
                <a:latin typeface="Courier New"/>
                <a:cs typeface="Courier New"/>
              </a:rPr>
              <a:t>returns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#</a:t>
            </a:r>
            <a:r>
              <a:rPr dirty="0" sz="1200" spc="-1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629C11"/>
                </a:solidFill>
                <a:latin typeface="Courier New"/>
                <a:cs typeface="Courier New"/>
              </a:rPr>
              <a:t>returns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#</a:t>
            </a:r>
            <a:r>
              <a:rPr dirty="0" sz="1200" spc="-1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629C11"/>
                </a:solidFill>
                <a:latin typeface="Courier New"/>
                <a:cs typeface="Courier New"/>
              </a:rPr>
              <a:t>returns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723211" y="2569083"/>
            <a:ext cx="3043555" cy="889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193800">
              <a:lnSpc>
                <a:spcPct val="118100"/>
              </a:lnSpc>
              <a:spcBef>
                <a:spcPts val="100"/>
              </a:spcBef>
            </a:pP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the</a:t>
            </a:r>
            <a:r>
              <a:rPr dirty="0" sz="1200" spc="-3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first</a:t>
            </a:r>
            <a:r>
              <a:rPr dirty="0" sz="1200" spc="-3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629C11"/>
                </a:solidFill>
                <a:latin typeface="Courier New"/>
                <a:cs typeface="Courier New"/>
              </a:rPr>
              <a:t>character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the</a:t>
            </a:r>
            <a:r>
              <a:rPr dirty="0" sz="1200" spc="-3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second</a:t>
            </a:r>
            <a:r>
              <a:rPr dirty="0" sz="1200" spc="-3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629C11"/>
                </a:solidFill>
                <a:latin typeface="Courier New"/>
                <a:cs typeface="Courier New"/>
              </a:rPr>
              <a:t>character</a:t>
            </a:r>
            <a:endParaRPr sz="1200">
              <a:latin typeface="Courier New"/>
              <a:cs typeface="Courier New"/>
            </a:endParaRPr>
          </a:p>
          <a:p>
            <a:pPr marL="12700" marR="5080">
              <a:lnSpc>
                <a:spcPct val="118100"/>
              </a:lnSpc>
            </a:pP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the</a:t>
            </a:r>
            <a:r>
              <a:rPr dirty="0" sz="1200" spc="-3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first</a:t>
            </a:r>
            <a:r>
              <a:rPr dirty="0" sz="1200" spc="-3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character</a:t>
            </a:r>
            <a:r>
              <a:rPr dirty="0" sz="1200" spc="-3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from</a:t>
            </a:r>
            <a:r>
              <a:rPr dirty="0" sz="1200" spc="-3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the</a:t>
            </a:r>
            <a:r>
              <a:rPr dirty="0" sz="1200" spc="-3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 spc="-25">
                <a:solidFill>
                  <a:srgbClr val="629C11"/>
                </a:solidFill>
                <a:latin typeface="Courier New"/>
                <a:cs typeface="Courier New"/>
              </a:rPr>
              <a:t>end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the</a:t>
            </a:r>
            <a:r>
              <a:rPr dirty="0" sz="1200" spc="-4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second</a:t>
            </a:r>
            <a:r>
              <a:rPr dirty="0" sz="1200" spc="-3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character</a:t>
            </a:r>
            <a:r>
              <a:rPr dirty="0" sz="1200" spc="-3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from</a:t>
            </a:r>
            <a:r>
              <a:rPr dirty="0" sz="1200" spc="-3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the</a:t>
            </a:r>
            <a:r>
              <a:rPr dirty="0" sz="1200" spc="-4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 spc="-25">
                <a:solidFill>
                  <a:srgbClr val="629C11"/>
                </a:solidFill>
                <a:latin typeface="Courier New"/>
                <a:cs typeface="Courier New"/>
              </a:rPr>
              <a:t>end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11200" y="3897503"/>
            <a:ext cx="6099810" cy="320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Georgia"/>
                <a:cs typeface="Georgia"/>
              </a:rPr>
              <a:t>We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can</a:t>
            </a:r>
            <a:r>
              <a:rPr dirty="0" sz="1300" spc="-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slice</a:t>
            </a:r>
            <a:r>
              <a:rPr dirty="0" sz="1300" spc="-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</a:t>
            </a:r>
            <a:r>
              <a:rPr dirty="0" sz="1300" spc="-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string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using</a:t>
            </a:r>
            <a:r>
              <a:rPr dirty="0" sz="1300" spc="-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</a:t>
            </a:r>
            <a:r>
              <a:rPr dirty="0" sz="1300" spc="-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similar</a:t>
            </a:r>
            <a:r>
              <a:rPr dirty="0" sz="1300" spc="-5">
                <a:latin typeface="Georgia"/>
                <a:cs typeface="Georgia"/>
              </a:rPr>
              <a:t> </a:t>
            </a:r>
            <a:r>
              <a:rPr dirty="0" sz="1300" spc="-10">
                <a:latin typeface="Georgia"/>
                <a:cs typeface="Georgia"/>
              </a:rPr>
              <a:t>notation:</a:t>
            </a:r>
            <a:endParaRPr sz="13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1200" spc="-10">
                <a:latin typeface="Courier New"/>
                <a:cs typeface="Courier New"/>
              </a:rPr>
              <a:t>course[</a:t>
            </a:r>
            <a:r>
              <a:rPr dirty="0" sz="1200" spc="-10">
                <a:solidFill>
                  <a:srgbClr val="007DA6"/>
                </a:solidFill>
                <a:latin typeface="Courier New"/>
                <a:cs typeface="Courier New"/>
              </a:rPr>
              <a:t>1:5</a:t>
            </a:r>
            <a:r>
              <a:rPr dirty="0" sz="1200" spc="-10">
                <a:latin typeface="Courier New"/>
                <a:cs typeface="Courier New"/>
              </a:rPr>
              <a:t>]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Courier New"/>
              <a:cs typeface="Courier New"/>
            </a:endParaRPr>
          </a:p>
          <a:p>
            <a:pPr marL="12700" marR="5080">
              <a:lnSpc>
                <a:spcPct val="115399"/>
              </a:lnSpc>
            </a:pPr>
            <a:r>
              <a:rPr dirty="0" sz="1300">
                <a:latin typeface="Georgia"/>
                <a:cs typeface="Georgia"/>
              </a:rPr>
              <a:t>The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above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expression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returns</a:t>
            </a:r>
            <a:r>
              <a:rPr dirty="0" sz="1300" spc="-2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all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the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characters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starting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from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the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index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position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of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 spc="-50">
                <a:latin typeface="Georgia"/>
                <a:cs typeface="Georgia"/>
              </a:rPr>
              <a:t>1 </a:t>
            </a:r>
            <a:r>
              <a:rPr dirty="0" sz="1300">
                <a:latin typeface="Georgia"/>
                <a:cs typeface="Georgia"/>
              </a:rPr>
              <a:t>to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5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(but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excluding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5).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The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result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will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be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 spc="-20" b="1">
                <a:latin typeface="Georgia"/>
                <a:cs typeface="Georgia"/>
              </a:rPr>
              <a:t>ytho</a:t>
            </a:r>
            <a:endParaRPr sz="13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1300">
                <a:latin typeface="Georgia"/>
                <a:cs typeface="Georgia"/>
              </a:rPr>
              <a:t>If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we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leave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out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the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start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index,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0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will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be</a:t>
            </a:r>
            <a:r>
              <a:rPr dirty="0" sz="1300" spc="-10">
                <a:latin typeface="Georgia"/>
                <a:cs typeface="Georgia"/>
              </a:rPr>
              <a:t> assumed.</a:t>
            </a:r>
            <a:endParaRPr sz="13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1300">
                <a:latin typeface="Georgia"/>
                <a:cs typeface="Georgia"/>
              </a:rPr>
              <a:t>If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we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leave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out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the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end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index,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the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length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of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the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string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will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be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 spc="-10">
                <a:latin typeface="Georgia"/>
                <a:cs typeface="Georgia"/>
              </a:rPr>
              <a:t>assumed.</a:t>
            </a:r>
            <a:endParaRPr sz="13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3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300">
                <a:latin typeface="Georgia"/>
                <a:cs typeface="Georgia"/>
              </a:rPr>
              <a:t>We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can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use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formatted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strings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to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dynamically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insert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values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into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our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 spc="-10">
                <a:latin typeface="Georgia"/>
                <a:cs typeface="Georgia"/>
              </a:rPr>
              <a:t>strings:</a:t>
            </a:r>
            <a:endParaRPr sz="13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1200">
                <a:latin typeface="Courier New"/>
                <a:cs typeface="Courier New"/>
              </a:rPr>
              <a:t>name</a:t>
            </a:r>
            <a:r>
              <a:rPr dirty="0" sz="1200" spc="-2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=</a:t>
            </a:r>
            <a:r>
              <a:rPr dirty="0" sz="1200" spc="-20"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007DA6"/>
                </a:solidFill>
                <a:latin typeface="Courier New"/>
                <a:cs typeface="Courier New"/>
              </a:rPr>
              <a:t>‘Mosh’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Courier New"/>
                <a:cs typeface="Courier New"/>
              </a:rPr>
              <a:t>message</a:t>
            </a:r>
            <a:r>
              <a:rPr dirty="0" sz="1200" spc="-3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=</a:t>
            </a:r>
            <a:r>
              <a:rPr dirty="0" sz="1200" spc="-25"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0A3DA"/>
                </a:solidFill>
                <a:latin typeface="Courier New"/>
                <a:cs typeface="Courier New"/>
              </a:rPr>
              <a:t>f</a:t>
            </a:r>
            <a:r>
              <a:rPr dirty="0" sz="1200">
                <a:latin typeface="Courier New"/>
                <a:cs typeface="Courier New"/>
              </a:rPr>
              <a:t>’Hi,</a:t>
            </a:r>
            <a:r>
              <a:rPr dirty="0" sz="1200" spc="-2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my</a:t>
            </a:r>
            <a:r>
              <a:rPr dirty="0" sz="1200" spc="-2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name</a:t>
            </a:r>
            <a:r>
              <a:rPr dirty="0" sz="1200" spc="-2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is</a:t>
            </a:r>
            <a:r>
              <a:rPr dirty="0" sz="1200" spc="-25"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F6600"/>
                </a:solidFill>
                <a:latin typeface="Courier New"/>
                <a:cs typeface="Courier New"/>
              </a:rPr>
              <a:t>{name}</a:t>
            </a:r>
            <a:r>
              <a:rPr dirty="0" sz="1200" spc="-10">
                <a:latin typeface="Courier New"/>
                <a:cs typeface="Courier New"/>
              </a:rPr>
              <a:t>’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11200" y="7555103"/>
            <a:ext cx="1397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Courier New"/>
                <a:cs typeface="Courier New"/>
              </a:rPr>
              <a:t>message.</a:t>
            </a:r>
            <a:r>
              <a:rPr dirty="0" sz="1200" spc="-10" b="1">
                <a:latin typeface="Courier New"/>
                <a:cs typeface="Courier New"/>
              </a:rPr>
              <a:t>upper()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357386" y="7555103"/>
            <a:ext cx="2312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629C11"/>
                </a:solidFill>
                <a:latin typeface="Courier New"/>
                <a:cs typeface="Courier New"/>
              </a:rPr>
              <a:t>#</a:t>
            </a:r>
            <a:r>
              <a:rPr dirty="0" sz="1200" spc="-25" b="1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to</a:t>
            </a:r>
            <a:r>
              <a:rPr dirty="0" sz="1200" spc="-2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convert</a:t>
            </a:r>
            <a:r>
              <a:rPr dirty="0" sz="1200" spc="-2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to</a:t>
            </a:r>
            <a:r>
              <a:rPr dirty="0" sz="1200" spc="-2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629C11"/>
                </a:solidFill>
                <a:latin typeface="Courier New"/>
                <a:cs typeface="Courier New"/>
              </a:rPr>
              <a:t>uppercase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11200" y="7948803"/>
            <a:ext cx="1397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Courier New"/>
                <a:cs typeface="Courier New"/>
              </a:rPr>
              <a:t>message.</a:t>
            </a:r>
            <a:r>
              <a:rPr dirty="0" sz="1200" spc="-10" b="1">
                <a:latin typeface="Courier New"/>
                <a:cs typeface="Courier New"/>
              </a:rPr>
              <a:t>lower()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357386" y="7948803"/>
            <a:ext cx="2312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629C11"/>
                </a:solidFill>
                <a:latin typeface="Courier New"/>
                <a:cs typeface="Courier New"/>
              </a:rPr>
              <a:t>#</a:t>
            </a:r>
            <a:r>
              <a:rPr dirty="0" sz="1200" spc="-25" b="1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to</a:t>
            </a:r>
            <a:r>
              <a:rPr dirty="0" sz="1200" spc="-2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convert</a:t>
            </a:r>
            <a:r>
              <a:rPr dirty="0" sz="1200" spc="-2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to</a:t>
            </a:r>
            <a:r>
              <a:rPr dirty="0" sz="1200" spc="-2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629C11"/>
                </a:solidFill>
                <a:latin typeface="Courier New"/>
                <a:cs typeface="Courier New"/>
              </a:rPr>
              <a:t>lowercase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11200" y="8329803"/>
            <a:ext cx="1397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Courier New"/>
                <a:cs typeface="Courier New"/>
              </a:rPr>
              <a:t>message.</a:t>
            </a:r>
            <a:r>
              <a:rPr dirty="0" sz="1200" spc="-10" b="1">
                <a:latin typeface="Courier New"/>
                <a:cs typeface="Courier New"/>
              </a:rPr>
              <a:t>title()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11200" y="8329803"/>
            <a:ext cx="6061710" cy="601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862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629C11"/>
                </a:solidFill>
                <a:latin typeface="Courier New"/>
                <a:cs typeface="Courier New"/>
              </a:rPr>
              <a:t>#</a:t>
            </a:r>
            <a:r>
              <a:rPr dirty="0" sz="1200" spc="-35" b="1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to</a:t>
            </a:r>
            <a:r>
              <a:rPr dirty="0" sz="1200" spc="-3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capitalize</a:t>
            </a:r>
            <a:r>
              <a:rPr dirty="0" sz="1200" spc="-3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the</a:t>
            </a:r>
            <a:r>
              <a:rPr dirty="0" sz="1200" spc="-3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first</a:t>
            </a:r>
            <a:r>
              <a:rPr dirty="0" sz="1200" spc="-3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letter</a:t>
            </a:r>
            <a:r>
              <a:rPr dirty="0" sz="1200" spc="-3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of</a:t>
            </a:r>
            <a:r>
              <a:rPr dirty="0" sz="1200" spc="-3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every</a:t>
            </a:r>
            <a:r>
              <a:rPr dirty="0" sz="1200" spc="-3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629C11"/>
                </a:solidFill>
                <a:latin typeface="Courier New"/>
                <a:cs typeface="Courier New"/>
              </a:rPr>
              <a:t>word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Courier New"/>
                <a:cs typeface="Courier New"/>
              </a:rPr>
              <a:t>message.</a:t>
            </a:r>
            <a:r>
              <a:rPr dirty="0" sz="1200" b="1">
                <a:latin typeface="Courier New"/>
                <a:cs typeface="Courier New"/>
              </a:rPr>
              <a:t>find(</a:t>
            </a:r>
            <a:r>
              <a:rPr dirty="0" sz="1200">
                <a:solidFill>
                  <a:srgbClr val="007DA6"/>
                </a:solidFill>
                <a:latin typeface="Courier New"/>
                <a:cs typeface="Courier New"/>
              </a:rPr>
              <a:t>‘p’</a:t>
            </a:r>
            <a:r>
              <a:rPr dirty="0" sz="1200" b="1">
                <a:latin typeface="Courier New"/>
                <a:cs typeface="Courier New"/>
              </a:rPr>
              <a:t>)</a:t>
            </a:r>
            <a:r>
              <a:rPr dirty="0" sz="1200" spc="-40" b="1"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629C11"/>
                </a:solidFill>
                <a:latin typeface="Courier New"/>
                <a:cs typeface="Courier New"/>
              </a:rPr>
              <a:t>#</a:t>
            </a:r>
            <a:r>
              <a:rPr dirty="0" sz="1200" spc="-40" b="1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returns</a:t>
            </a:r>
            <a:r>
              <a:rPr dirty="0" sz="1200" spc="-4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the</a:t>
            </a:r>
            <a:r>
              <a:rPr dirty="0" sz="1200" spc="-4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index</a:t>
            </a:r>
            <a:r>
              <a:rPr dirty="0" sz="1200" spc="-4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of</a:t>
            </a:r>
            <a:r>
              <a:rPr dirty="0" sz="1200" spc="-4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the</a:t>
            </a:r>
            <a:r>
              <a:rPr dirty="0" sz="1200" spc="-4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first</a:t>
            </a:r>
            <a:r>
              <a:rPr dirty="0" sz="1200" spc="-4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occurrence</a:t>
            </a:r>
            <a:r>
              <a:rPr dirty="0" sz="1200" spc="-4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of</a:t>
            </a:r>
            <a:r>
              <a:rPr dirty="0" sz="1200" spc="-4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 spc="-50">
                <a:solidFill>
                  <a:srgbClr val="629C11"/>
                </a:solidFill>
                <a:latin typeface="Courier New"/>
                <a:cs typeface="Courier New"/>
              </a:rPr>
              <a:t>p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11200" y="8939403"/>
            <a:ext cx="3592195" cy="601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5006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(or</a:t>
            </a:r>
            <a:r>
              <a:rPr dirty="0" sz="1200" spc="-2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629C11"/>
                </a:solidFill>
                <a:latin typeface="Courier New"/>
                <a:cs typeface="Courier New"/>
              </a:rPr>
              <a:t>-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1</a:t>
            </a:r>
            <a:r>
              <a:rPr dirty="0" sz="1200" spc="-1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if</a:t>
            </a:r>
            <a:r>
              <a:rPr dirty="0" sz="1200" spc="-1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not</a:t>
            </a:r>
            <a:r>
              <a:rPr dirty="0" sz="1200" spc="-1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629C11"/>
                </a:solidFill>
                <a:latin typeface="Courier New"/>
                <a:cs typeface="Courier New"/>
              </a:rPr>
              <a:t>found)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Courier New"/>
                <a:cs typeface="Courier New"/>
              </a:rPr>
              <a:t>message</a:t>
            </a:r>
            <a:r>
              <a:rPr dirty="0" sz="1200" b="1">
                <a:latin typeface="Courier New"/>
                <a:cs typeface="Courier New"/>
              </a:rPr>
              <a:t>.replace</a:t>
            </a:r>
            <a:r>
              <a:rPr dirty="0" sz="1200">
                <a:latin typeface="Courier New"/>
                <a:cs typeface="Courier New"/>
              </a:rPr>
              <a:t>(</a:t>
            </a:r>
            <a:r>
              <a:rPr dirty="0" sz="1200">
                <a:solidFill>
                  <a:srgbClr val="007DA6"/>
                </a:solidFill>
                <a:latin typeface="Courier New"/>
                <a:cs typeface="Courier New"/>
              </a:rPr>
              <a:t>‘p’,</a:t>
            </a:r>
            <a:r>
              <a:rPr dirty="0" sz="1200" spc="-145">
                <a:solidFill>
                  <a:srgbClr val="007DA6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007DA6"/>
                </a:solidFill>
                <a:latin typeface="Courier New"/>
                <a:cs typeface="Courier New"/>
              </a:rPr>
              <a:t>‘q’</a:t>
            </a:r>
            <a:r>
              <a:rPr dirty="0" sz="1200" spc="-20"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11200" y="1047623"/>
            <a:ext cx="6096000" cy="256286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300">
                <a:latin typeface="Georgia"/>
                <a:cs typeface="Georgia"/>
              </a:rPr>
              <a:t>To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check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if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string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contains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character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(or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sequence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of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characters),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we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use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the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 spc="-25" b="1">
                <a:latin typeface="Georgia"/>
                <a:cs typeface="Georgia"/>
              </a:rPr>
              <a:t>in</a:t>
            </a:r>
            <a:endParaRPr sz="13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00" spc="-10">
                <a:latin typeface="Georgia"/>
                <a:cs typeface="Georgia"/>
              </a:rPr>
              <a:t>operator:</a:t>
            </a:r>
            <a:endParaRPr sz="13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1200">
                <a:latin typeface="Courier New"/>
                <a:cs typeface="Courier New"/>
              </a:rPr>
              <a:t>contains</a:t>
            </a:r>
            <a:r>
              <a:rPr dirty="0" sz="1200" spc="-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=</a:t>
            </a:r>
            <a:r>
              <a:rPr dirty="0" sz="1200" spc="-35"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6600"/>
                </a:solidFill>
                <a:latin typeface="Courier New"/>
                <a:cs typeface="Courier New"/>
              </a:rPr>
              <a:t>‘Python’</a:t>
            </a:r>
            <a:r>
              <a:rPr dirty="0" sz="1200" spc="-35">
                <a:solidFill>
                  <a:srgbClr val="FF66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0A3DA"/>
                </a:solidFill>
                <a:latin typeface="Courier New"/>
                <a:cs typeface="Courier New"/>
              </a:rPr>
              <a:t>in</a:t>
            </a:r>
            <a:r>
              <a:rPr dirty="0" sz="1200" spc="-35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course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40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700" b="1">
                <a:solidFill>
                  <a:srgbClr val="242525"/>
                </a:solidFill>
                <a:latin typeface="Georgia"/>
                <a:cs typeface="Georgia"/>
              </a:rPr>
              <a:t>Arithmetic</a:t>
            </a:r>
            <a:r>
              <a:rPr dirty="0" sz="1700" spc="-25" b="1">
                <a:solidFill>
                  <a:srgbClr val="242525"/>
                </a:solidFill>
                <a:latin typeface="Georgia"/>
                <a:cs typeface="Georgia"/>
              </a:rPr>
              <a:t> </a:t>
            </a:r>
            <a:r>
              <a:rPr dirty="0" sz="1700" spc="-10" b="1">
                <a:solidFill>
                  <a:srgbClr val="242525"/>
                </a:solidFill>
                <a:latin typeface="Georgia"/>
                <a:cs typeface="Georgia"/>
              </a:rPr>
              <a:t>Operations</a:t>
            </a:r>
            <a:endParaRPr sz="17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1200" spc="-50">
                <a:latin typeface="Courier New"/>
                <a:cs typeface="Courier New"/>
              </a:rPr>
              <a:t>+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spc="-50">
                <a:latin typeface="Courier New"/>
                <a:cs typeface="Courier New"/>
              </a:rPr>
              <a:t>-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spc="-50">
                <a:latin typeface="Courier New"/>
                <a:cs typeface="Courier New"/>
              </a:rPr>
              <a:t>*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11200" y="3795903"/>
            <a:ext cx="11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latin typeface="Courier New"/>
                <a:cs typeface="Courier New"/>
              </a:rPr>
              <a:t>/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68474" y="3795903"/>
            <a:ext cx="15805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629C11"/>
                </a:solidFill>
                <a:latin typeface="Courier New"/>
                <a:cs typeface="Courier New"/>
              </a:rPr>
              <a:t>#</a:t>
            </a:r>
            <a:r>
              <a:rPr dirty="0" sz="1200" spc="-25" b="1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returns</a:t>
            </a:r>
            <a:r>
              <a:rPr dirty="0" sz="1200" spc="-2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a</a:t>
            </a:r>
            <a:r>
              <a:rPr dirty="0" sz="1200" spc="-2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629C11"/>
                </a:solidFill>
                <a:latin typeface="Courier New"/>
                <a:cs typeface="Courier New"/>
              </a:rPr>
              <a:t>float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11200" y="4189603"/>
            <a:ext cx="2089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Courier New"/>
                <a:cs typeface="Courier New"/>
              </a:rPr>
              <a:t>//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68474" y="4189603"/>
            <a:ext cx="14890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#</a:t>
            </a:r>
            <a:r>
              <a:rPr dirty="0" sz="1200" spc="-2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returns</a:t>
            </a:r>
            <a:r>
              <a:rPr dirty="0" sz="1200" spc="-2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an</a:t>
            </a:r>
            <a:r>
              <a:rPr dirty="0" sz="1200" spc="-25">
                <a:solidFill>
                  <a:srgbClr val="629C11"/>
                </a:solidFill>
                <a:latin typeface="Courier New"/>
                <a:cs typeface="Courier New"/>
              </a:rPr>
              <a:t> int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11200" y="4583303"/>
            <a:ext cx="11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latin typeface="Courier New"/>
                <a:cs typeface="Courier New"/>
              </a:rPr>
              <a:t>%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68474" y="4583303"/>
            <a:ext cx="4324350" cy="601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#</a:t>
            </a:r>
            <a:r>
              <a:rPr dirty="0" sz="1200" spc="-3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returns</a:t>
            </a:r>
            <a:r>
              <a:rPr dirty="0" sz="1200" spc="-3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the</a:t>
            </a:r>
            <a:r>
              <a:rPr dirty="0" sz="1200" spc="-3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remainder</a:t>
            </a:r>
            <a:r>
              <a:rPr dirty="0" sz="1200" spc="-3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of</a:t>
            </a:r>
            <a:r>
              <a:rPr dirty="0" sz="1200" spc="-3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629C11"/>
                </a:solidFill>
                <a:latin typeface="Courier New"/>
                <a:cs typeface="Courier New"/>
              </a:rPr>
              <a:t>division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#</a:t>
            </a:r>
            <a:r>
              <a:rPr dirty="0" sz="1200" spc="-2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exponentiation</a:t>
            </a:r>
            <a:r>
              <a:rPr dirty="0" sz="1200" spc="-2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-</a:t>
            </a:r>
            <a:r>
              <a:rPr dirty="0" sz="1200" spc="-2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x</a:t>
            </a:r>
            <a:r>
              <a:rPr dirty="0" sz="1200" spc="-2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**</a:t>
            </a:r>
            <a:r>
              <a:rPr dirty="0" sz="1200" spc="-2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y</a:t>
            </a:r>
            <a:r>
              <a:rPr dirty="0" sz="1200" spc="-2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=</a:t>
            </a:r>
            <a:r>
              <a:rPr dirty="0" sz="1200" spc="-2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x</a:t>
            </a:r>
            <a:r>
              <a:rPr dirty="0" sz="1200" spc="-2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to</a:t>
            </a:r>
            <a:r>
              <a:rPr dirty="0" sz="1200" spc="-2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the</a:t>
            </a:r>
            <a:r>
              <a:rPr dirty="0" sz="1200" spc="-2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power</a:t>
            </a:r>
            <a:r>
              <a:rPr dirty="0" sz="1200" spc="-2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of</a:t>
            </a:r>
            <a:r>
              <a:rPr dirty="0" sz="1200" spc="-2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 spc="-50">
                <a:solidFill>
                  <a:srgbClr val="629C11"/>
                </a:solidFill>
                <a:latin typeface="Courier New"/>
                <a:cs typeface="Courier New"/>
              </a:rPr>
              <a:t>y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11200" y="4977003"/>
            <a:ext cx="2089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Courier New"/>
                <a:cs typeface="Courier New"/>
              </a:rPr>
              <a:t>**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11200" y="5700903"/>
            <a:ext cx="2464435" cy="944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Georgia"/>
                <a:cs typeface="Georgia"/>
              </a:rPr>
              <a:t>Augmented</a:t>
            </a:r>
            <a:r>
              <a:rPr dirty="0" sz="1300" spc="-4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assignment</a:t>
            </a:r>
            <a:r>
              <a:rPr dirty="0" sz="1300" spc="-40">
                <a:latin typeface="Georgia"/>
                <a:cs typeface="Georgia"/>
              </a:rPr>
              <a:t> </a:t>
            </a:r>
            <a:r>
              <a:rPr dirty="0" sz="1300" spc="-10">
                <a:latin typeface="Georgia"/>
                <a:cs typeface="Georgia"/>
              </a:rPr>
              <a:t>operator:</a:t>
            </a:r>
            <a:endParaRPr sz="13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1200">
                <a:latin typeface="Courier New"/>
                <a:cs typeface="Courier New"/>
              </a:rPr>
              <a:t>x</a:t>
            </a:r>
            <a:r>
              <a:rPr dirty="0" sz="1200" spc="-1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=</a:t>
            </a:r>
            <a:r>
              <a:rPr dirty="0" sz="1200" spc="-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x</a:t>
            </a:r>
            <a:r>
              <a:rPr dirty="0" sz="1200" spc="-1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+</a:t>
            </a:r>
            <a:r>
              <a:rPr dirty="0" sz="1200" spc="-5">
                <a:latin typeface="Courier New"/>
                <a:cs typeface="Courier New"/>
              </a:rPr>
              <a:t> </a:t>
            </a:r>
            <a:r>
              <a:rPr dirty="0" sz="1200" spc="-25">
                <a:solidFill>
                  <a:srgbClr val="007DA6"/>
                </a:solidFill>
                <a:latin typeface="Courier New"/>
                <a:cs typeface="Courier New"/>
              </a:rPr>
              <a:t>10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Courier New"/>
                <a:cs typeface="Courier New"/>
              </a:rPr>
              <a:t>x</a:t>
            </a:r>
            <a:r>
              <a:rPr dirty="0" sz="1200" spc="-1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+=</a:t>
            </a:r>
            <a:r>
              <a:rPr dirty="0" sz="1200" spc="-10">
                <a:latin typeface="Courier New"/>
                <a:cs typeface="Courier New"/>
              </a:rPr>
              <a:t> </a:t>
            </a:r>
            <a:r>
              <a:rPr dirty="0" sz="1200" spc="-25">
                <a:solidFill>
                  <a:srgbClr val="007DA6"/>
                </a:solidFill>
                <a:latin typeface="Courier New"/>
                <a:cs typeface="Courier New"/>
              </a:rPr>
              <a:t>10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07299" y="7517003"/>
            <a:ext cx="2015489" cy="1596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Georgia"/>
                <a:cs typeface="Georgia"/>
              </a:rPr>
              <a:t>Operator </a:t>
            </a:r>
            <a:r>
              <a:rPr dirty="0" sz="1300" spc="-10">
                <a:latin typeface="Georgia"/>
                <a:cs typeface="Georgia"/>
              </a:rPr>
              <a:t>precedence:</a:t>
            </a:r>
            <a:endParaRPr sz="1300">
              <a:latin typeface="Georgia"/>
              <a:cs typeface="Georgia"/>
            </a:endParaRPr>
          </a:p>
          <a:p>
            <a:pPr marL="231775" indent="-219075">
              <a:lnSpc>
                <a:spcPct val="100000"/>
              </a:lnSpc>
              <a:spcBef>
                <a:spcPts val="1145"/>
              </a:spcBef>
              <a:buAutoNum type="arabicPeriod"/>
              <a:tabLst>
                <a:tab pos="231775" algn="l"/>
              </a:tabLst>
            </a:pPr>
            <a:r>
              <a:rPr dirty="0" sz="1300" spc="-10">
                <a:latin typeface="Georgia"/>
                <a:cs typeface="Georgia"/>
              </a:rPr>
              <a:t>parenthesis</a:t>
            </a:r>
            <a:endParaRPr sz="1300">
              <a:latin typeface="Georgia"/>
              <a:cs typeface="Georgia"/>
            </a:endParaRPr>
          </a:p>
          <a:p>
            <a:pPr marL="231775" indent="-219075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231775" algn="l"/>
              </a:tabLst>
            </a:pPr>
            <a:r>
              <a:rPr dirty="0" sz="1300" spc="-10">
                <a:latin typeface="Georgia"/>
                <a:cs typeface="Georgia"/>
              </a:rPr>
              <a:t>exponentiation</a:t>
            </a:r>
            <a:endParaRPr sz="1300">
              <a:latin typeface="Georgia"/>
              <a:cs typeface="Georgia"/>
            </a:endParaRPr>
          </a:p>
          <a:p>
            <a:pPr marL="231775" indent="-219075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231775" algn="l"/>
              </a:tabLst>
            </a:pPr>
            <a:r>
              <a:rPr dirty="0" sz="1300">
                <a:latin typeface="Georgia"/>
                <a:cs typeface="Georgia"/>
              </a:rPr>
              <a:t>multiplication</a:t>
            </a:r>
            <a:r>
              <a:rPr dirty="0" sz="1300" spc="-3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/</a:t>
            </a:r>
            <a:r>
              <a:rPr dirty="0" sz="1300" spc="-35">
                <a:latin typeface="Georgia"/>
                <a:cs typeface="Georgia"/>
              </a:rPr>
              <a:t> </a:t>
            </a:r>
            <a:r>
              <a:rPr dirty="0" sz="1300" spc="-10">
                <a:latin typeface="Georgia"/>
                <a:cs typeface="Georgia"/>
              </a:rPr>
              <a:t>division</a:t>
            </a:r>
            <a:endParaRPr sz="1300">
              <a:latin typeface="Georgia"/>
              <a:cs typeface="Georgia"/>
            </a:endParaRPr>
          </a:p>
          <a:p>
            <a:pPr marL="231140" indent="-218440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231140" algn="l"/>
              </a:tabLst>
            </a:pPr>
            <a:r>
              <a:rPr dirty="0" sz="1300">
                <a:latin typeface="Georgia"/>
                <a:cs typeface="Georgia"/>
              </a:rPr>
              <a:t>addition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/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 spc="-10">
                <a:latin typeface="Georgia"/>
                <a:cs typeface="Georgia"/>
              </a:rPr>
              <a:t>subtraction</a:t>
            </a:r>
            <a:endParaRPr sz="13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11200" y="634449"/>
            <a:ext cx="2312035" cy="1706245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1700" b="1">
                <a:solidFill>
                  <a:srgbClr val="242525"/>
                </a:solidFill>
                <a:latin typeface="Georgia"/>
                <a:cs typeface="Georgia"/>
              </a:rPr>
              <a:t>If</a:t>
            </a:r>
            <a:r>
              <a:rPr dirty="0" sz="1700" spc="-10" b="1">
                <a:solidFill>
                  <a:srgbClr val="242525"/>
                </a:solidFill>
                <a:latin typeface="Georgia"/>
                <a:cs typeface="Georgia"/>
              </a:rPr>
              <a:t> Statements</a:t>
            </a:r>
            <a:endParaRPr sz="17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1200">
                <a:solidFill>
                  <a:srgbClr val="00A3DA"/>
                </a:solidFill>
                <a:latin typeface="Courier New"/>
                <a:cs typeface="Courier New"/>
              </a:rPr>
              <a:t>if</a:t>
            </a:r>
            <a:r>
              <a:rPr dirty="0" sz="1200" spc="-15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is_hot:</a:t>
            </a:r>
            <a:endParaRPr sz="1200">
              <a:latin typeface="Courier New"/>
              <a:cs typeface="Courier New"/>
            </a:endParaRPr>
          </a:p>
          <a:p>
            <a:pPr marL="12700" marR="553720" indent="274320">
              <a:lnSpc>
                <a:spcPct val="118100"/>
              </a:lnSpc>
            </a:pPr>
            <a:r>
              <a:rPr dirty="0" sz="1200">
                <a:latin typeface="Courier New"/>
                <a:cs typeface="Courier New"/>
              </a:rPr>
              <a:t>print(</a:t>
            </a:r>
            <a:r>
              <a:rPr dirty="0" sz="1200">
                <a:solidFill>
                  <a:srgbClr val="007DA6"/>
                </a:solidFill>
                <a:latin typeface="Courier New"/>
                <a:cs typeface="Courier New"/>
              </a:rPr>
              <a:t>“hot</a:t>
            </a:r>
            <a:r>
              <a:rPr dirty="0" sz="1200" spc="-75">
                <a:solidFill>
                  <a:srgbClr val="007DA6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007DA6"/>
                </a:solidFill>
                <a:latin typeface="Courier New"/>
                <a:cs typeface="Courier New"/>
              </a:rPr>
              <a:t>day”</a:t>
            </a:r>
            <a:r>
              <a:rPr dirty="0" sz="1200" spc="-10">
                <a:latin typeface="Courier New"/>
                <a:cs typeface="Courier New"/>
              </a:rPr>
              <a:t>) </a:t>
            </a:r>
            <a:r>
              <a:rPr dirty="0" sz="1200">
                <a:solidFill>
                  <a:srgbClr val="00A3DA"/>
                </a:solidFill>
                <a:latin typeface="Courier New"/>
                <a:cs typeface="Courier New"/>
              </a:rPr>
              <a:t>elif</a:t>
            </a:r>
            <a:r>
              <a:rPr dirty="0" sz="1200" spc="-3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is_cold:</a:t>
            </a:r>
            <a:endParaRPr sz="1200">
              <a:latin typeface="Courier New"/>
              <a:cs typeface="Courier New"/>
            </a:endParaRPr>
          </a:p>
          <a:p>
            <a:pPr marL="12700" marR="462280" indent="274320">
              <a:lnSpc>
                <a:spcPts val="1700"/>
              </a:lnSpc>
            </a:pPr>
            <a:r>
              <a:rPr dirty="0" sz="1200">
                <a:latin typeface="Courier New"/>
                <a:cs typeface="Courier New"/>
              </a:rPr>
              <a:t>print(</a:t>
            </a:r>
            <a:r>
              <a:rPr dirty="0" sz="1200">
                <a:solidFill>
                  <a:srgbClr val="007DA6"/>
                </a:solidFill>
                <a:latin typeface="Courier New"/>
                <a:cs typeface="Courier New"/>
              </a:rPr>
              <a:t>“cold</a:t>
            </a:r>
            <a:r>
              <a:rPr dirty="0" sz="1200" spc="-80">
                <a:solidFill>
                  <a:srgbClr val="007DA6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007DA6"/>
                </a:solidFill>
                <a:latin typeface="Courier New"/>
                <a:cs typeface="Courier New"/>
              </a:rPr>
              <a:t>day”</a:t>
            </a:r>
            <a:r>
              <a:rPr dirty="0" sz="1200" spc="-20">
                <a:latin typeface="Courier New"/>
                <a:cs typeface="Courier New"/>
              </a:rPr>
              <a:t>) </a:t>
            </a:r>
            <a:r>
              <a:rPr dirty="0" sz="1200" spc="-10">
                <a:solidFill>
                  <a:srgbClr val="00A3DA"/>
                </a:solidFill>
                <a:latin typeface="Courier New"/>
                <a:cs typeface="Courier New"/>
              </a:rPr>
              <a:t>else</a:t>
            </a:r>
            <a:r>
              <a:rPr dirty="0" sz="1200" spc="-10">
                <a:latin typeface="Courier New"/>
                <a:cs typeface="Courier New"/>
              </a:rPr>
              <a:t>:</a:t>
            </a:r>
            <a:endParaRPr sz="12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160"/>
              </a:spcBef>
            </a:pPr>
            <a:r>
              <a:rPr dirty="0" sz="1200">
                <a:latin typeface="Courier New"/>
                <a:cs typeface="Courier New"/>
              </a:rPr>
              <a:t>print(</a:t>
            </a:r>
            <a:r>
              <a:rPr dirty="0" sz="1200">
                <a:solidFill>
                  <a:srgbClr val="007DA6"/>
                </a:solidFill>
                <a:latin typeface="Courier New"/>
                <a:cs typeface="Courier New"/>
              </a:rPr>
              <a:t>“beautiful</a:t>
            </a:r>
            <a:r>
              <a:rPr dirty="0" sz="1200" spc="-120">
                <a:solidFill>
                  <a:srgbClr val="007DA6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007DA6"/>
                </a:solidFill>
                <a:latin typeface="Courier New"/>
                <a:cs typeface="Courier New"/>
              </a:rPr>
              <a:t>day”</a:t>
            </a:r>
            <a:r>
              <a:rPr dirty="0" sz="1200" spc="-10"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11200" y="2868803"/>
            <a:ext cx="3592195" cy="1617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Georgia"/>
                <a:cs typeface="Georgia"/>
              </a:rPr>
              <a:t>Logical</a:t>
            </a:r>
            <a:r>
              <a:rPr dirty="0" sz="1300" spc="-30">
                <a:latin typeface="Georgia"/>
                <a:cs typeface="Georgia"/>
              </a:rPr>
              <a:t> </a:t>
            </a:r>
            <a:r>
              <a:rPr dirty="0" sz="1300" spc="-10">
                <a:latin typeface="Georgia"/>
                <a:cs typeface="Georgia"/>
              </a:rPr>
              <a:t>operators:</a:t>
            </a:r>
            <a:endParaRPr sz="13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1200">
                <a:solidFill>
                  <a:srgbClr val="00A3DA"/>
                </a:solidFill>
                <a:latin typeface="Courier New"/>
                <a:cs typeface="Courier New"/>
              </a:rPr>
              <a:t>if</a:t>
            </a:r>
            <a:r>
              <a:rPr dirty="0" sz="1200" spc="-5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has_high_income</a:t>
            </a:r>
            <a:r>
              <a:rPr dirty="0" sz="1200" spc="-50"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00A3DA"/>
                </a:solidFill>
                <a:latin typeface="Courier New"/>
                <a:cs typeface="Courier New"/>
              </a:rPr>
              <a:t>and</a:t>
            </a:r>
            <a:r>
              <a:rPr dirty="0" sz="1200" spc="-45" b="1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has_good_credit:</a:t>
            </a:r>
            <a:endParaRPr sz="12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260"/>
              </a:spcBef>
            </a:pPr>
            <a:r>
              <a:rPr dirty="0" sz="1200" spc="-25">
                <a:latin typeface="Courier New"/>
                <a:cs typeface="Courier New"/>
              </a:rPr>
              <a:t>...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200">
                <a:solidFill>
                  <a:srgbClr val="00A3DA"/>
                </a:solidFill>
                <a:latin typeface="Courier New"/>
                <a:cs typeface="Courier New"/>
              </a:rPr>
              <a:t>if</a:t>
            </a:r>
            <a:r>
              <a:rPr dirty="0" sz="1200" spc="-5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has_high_income</a:t>
            </a:r>
            <a:r>
              <a:rPr dirty="0" sz="1200" spc="-45"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00A3DA"/>
                </a:solidFill>
                <a:latin typeface="Courier New"/>
                <a:cs typeface="Courier New"/>
              </a:rPr>
              <a:t>or</a:t>
            </a:r>
            <a:r>
              <a:rPr dirty="0" sz="1200" spc="-45" b="1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has_good_credit:</a:t>
            </a:r>
            <a:endParaRPr sz="12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260"/>
              </a:spcBef>
            </a:pPr>
            <a:r>
              <a:rPr dirty="0" sz="1200" spc="-25">
                <a:latin typeface="Courier New"/>
                <a:cs typeface="Courier New"/>
              </a:rPr>
              <a:t>...</a:t>
            </a:r>
            <a:endParaRPr sz="1200">
              <a:latin typeface="Courier New"/>
              <a:cs typeface="Courier New"/>
            </a:endParaRPr>
          </a:p>
          <a:p>
            <a:pPr marL="12700" marR="1651000">
              <a:lnSpc>
                <a:spcPct val="118100"/>
              </a:lnSpc>
            </a:pPr>
            <a:r>
              <a:rPr dirty="0" sz="1200">
                <a:latin typeface="Courier New"/>
                <a:cs typeface="Courier New"/>
              </a:rPr>
              <a:t>is_day</a:t>
            </a:r>
            <a:r>
              <a:rPr dirty="0" sz="1200" spc="-3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=</a:t>
            </a:r>
            <a:r>
              <a:rPr dirty="0" sz="1200" spc="-25"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00A3DA"/>
                </a:solidFill>
                <a:latin typeface="Courier New"/>
                <a:cs typeface="Courier New"/>
              </a:rPr>
              <a:t>True </a:t>
            </a:r>
            <a:r>
              <a:rPr dirty="0" sz="1200">
                <a:latin typeface="Courier New"/>
                <a:cs typeface="Courier New"/>
              </a:rPr>
              <a:t>is_night</a:t>
            </a:r>
            <a:r>
              <a:rPr dirty="0" sz="1200" spc="-3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=</a:t>
            </a:r>
            <a:r>
              <a:rPr dirty="0" sz="1200" spc="-30"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00A3DA"/>
                </a:solidFill>
                <a:latin typeface="Courier New"/>
                <a:cs typeface="Courier New"/>
              </a:rPr>
              <a:t>not</a:t>
            </a:r>
            <a:r>
              <a:rPr dirty="0" sz="1200" spc="-30" b="1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is_day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11200" y="5319903"/>
            <a:ext cx="253746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b="1">
                <a:solidFill>
                  <a:srgbClr val="242525"/>
                </a:solidFill>
                <a:latin typeface="Georgia"/>
                <a:cs typeface="Georgia"/>
              </a:rPr>
              <a:t>Comparison</a:t>
            </a:r>
            <a:r>
              <a:rPr dirty="0" sz="1700" spc="-60" b="1">
                <a:solidFill>
                  <a:srgbClr val="242525"/>
                </a:solidFill>
                <a:latin typeface="Georgia"/>
                <a:cs typeface="Georgia"/>
              </a:rPr>
              <a:t> </a:t>
            </a:r>
            <a:r>
              <a:rPr dirty="0" sz="1700" spc="-10" b="1">
                <a:solidFill>
                  <a:srgbClr val="242525"/>
                </a:solidFill>
                <a:latin typeface="Georgia"/>
                <a:cs typeface="Georgia"/>
              </a:rPr>
              <a:t>operators</a:t>
            </a:r>
            <a:endParaRPr sz="1700">
              <a:latin typeface="Georgia"/>
              <a:cs typeface="Georg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11200" y="5604383"/>
            <a:ext cx="3043555" cy="130810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360"/>
              </a:spcBef>
            </a:pPr>
            <a:r>
              <a:rPr dirty="0" sz="1200">
                <a:latin typeface="Courier New"/>
                <a:cs typeface="Courier New"/>
              </a:rPr>
              <a:t>a</a:t>
            </a:r>
            <a:r>
              <a:rPr dirty="0" sz="1200" spc="-1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&gt;</a:t>
            </a:r>
            <a:r>
              <a:rPr dirty="0" sz="1200" spc="-5">
                <a:latin typeface="Courier New"/>
                <a:cs typeface="Courier New"/>
              </a:rPr>
              <a:t> </a:t>
            </a:r>
            <a:r>
              <a:rPr dirty="0" sz="1200" spc="-50">
                <a:latin typeface="Courier New"/>
                <a:cs typeface="Courier New"/>
              </a:rPr>
              <a:t>b</a:t>
            </a:r>
            <a:endParaRPr sz="1200">
              <a:latin typeface="Courier New"/>
              <a:cs typeface="Courier New"/>
            </a:endParaRPr>
          </a:p>
          <a:p>
            <a:pPr algn="just" marL="12700" marR="5080">
              <a:lnSpc>
                <a:spcPct val="118100"/>
              </a:lnSpc>
            </a:pPr>
            <a:r>
              <a:rPr dirty="0" sz="1200">
                <a:latin typeface="Courier New"/>
                <a:cs typeface="Courier New"/>
              </a:rPr>
              <a:t>a</a:t>
            </a:r>
            <a:r>
              <a:rPr dirty="0" sz="1200" spc="-2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&gt;=</a:t>
            </a:r>
            <a:r>
              <a:rPr dirty="0" sz="1200" spc="-2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b</a:t>
            </a:r>
            <a:r>
              <a:rPr dirty="0" sz="1200" spc="-2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(greater</a:t>
            </a:r>
            <a:r>
              <a:rPr dirty="0" sz="1200" spc="-2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than</a:t>
            </a:r>
            <a:r>
              <a:rPr dirty="0" sz="1200" spc="-2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or</a:t>
            </a:r>
            <a:r>
              <a:rPr dirty="0" sz="1200" spc="-2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equal</a:t>
            </a:r>
            <a:r>
              <a:rPr dirty="0" sz="1200" spc="-25">
                <a:latin typeface="Courier New"/>
                <a:cs typeface="Courier New"/>
              </a:rPr>
              <a:t> </a:t>
            </a:r>
            <a:r>
              <a:rPr dirty="0" sz="1200" spc="-25">
                <a:latin typeface="Courier New"/>
                <a:cs typeface="Courier New"/>
              </a:rPr>
              <a:t>to</a:t>
            </a:r>
            <a:r>
              <a:rPr dirty="0" sz="1200" spc="-25">
                <a:latin typeface="Courier New"/>
                <a:cs typeface="Courier New"/>
              </a:rPr>
              <a:t>)</a:t>
            </a:r>
            <a:r>
              <a:rPr dirty="0" sz="1200" spc="-2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a</a:t>
            </a:r>
            <a:r>
              <a:rPr dirty="0" sz="1200" spc="-1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&lt;</a:t>
            </a:r>
            <a:r>
              <a:rPr dirty="0" sz="1200" spc="-5">
                <a:latin typeface="Courier New"/>
                <a:cs typeface="Courier New"/>
              </a:rPr>
              <a:t> </a:t>
            </a:r>
            <a:r>
              <a:rPr dirty="0" sz="1200" spc="-50">
                <a:latin typeface="Courier New"/>
                <a:cs typeface="Courier New"/>
              </a:rPr>
              <a:t>b</a:t>
            </a:r>
            <a:endParaRPr sz="1200">
              <a:latin typeface="Courier New"/>
              <a:cs typeface="Courier New"/>
            </a:endParaRPr>
          </a:p>
          <a:p>
            <a:pPr algn="just" marL="12700" marR="2931160">
              <a:lnSpc>
                <a:spcPct val="114599"/>
              </a:lnSpc>
              <a:spcBef>
                <a:spcPts val="50"/>
              </a:spcBef>
            </a:pPr>
            <a:r>
              <a:rPr dirty="0" sz="1200" spc="-50">
                <a:latin typeface="Courier New"/>
                <a:cs typeface="Courier New"/>
              </a:rPr>
              <a:t>a a a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94110" y="6252083"/>
            <a:ext cx="1580515" cy="66040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200">
                <a:latin typeface="Courier New"/>
                <a:cs typeface="Courier New"/>
              </a:rPr>
              <a:t>&lt;=</a:t>
            </a:r>
            <a:r>
              <a:rPr dirty="0" sz="1200" spc="-15">
                <a:latin typeface="Courier New"/>
                <a:cs typeface="Courier New"/>
              </a:rPr>
              <a:t> </a:t>
            </a:r>
            <a:r>
              <a:rPr dirty="0" sz="1200" spc="-50">
                <a:latin typeface="Courier New"/>
                <a:cs typeface="Courier New"/>
              </a:rPr>
              <a:t>b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200">
                <a:latin typeface="Courier New"/>
                <a:cs typeface="Courier New"/>
              </a:rPr>
              <a:t>==</a:t>
            </a:r>
            <a:r>
              <a:rPr dirty="0" sz="1200" spc="-1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b</a:t>
            </a:r>
            <a:r>
              <a:rPr dirty="0" sz="1200" spc="-10">
                <a:latin typeface="Courier New"/>
                <a:cs typeface="Courier New"/>
              </a:rPr>
              <a:t> (equals)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200">
                <a:latin typeface="Courier New"/>
                <a:cs typeface="Courier New"/>
              </a:rPr>
              <a:t>!=</a:t>
            </a:r>
            <a:r>
              <a:rPr dirty="0" sz="1200" spc="-2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b</a:t>
            </a:r>
            <a:r>
              <a:rPr dirty="0" sz="1200" spc="-1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(not</a:t>
            </a:r>
            <a:r>
              <a:rPr dirty="0" sz="1200" spc="-20"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equals)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11200" y="7644849"/>
            <a:ext cx="1346200" cy="1274445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1700" b="1">
                <a:solidFill>
                  <a:srgbClr val="242525"/>
                </a:solidFill>
                <a:latin typeface="Georgia"/>
                <a:cs typeface="Georgia"/>
              </a:rPr>
              <a:t>While</a:t>
            </a:r>
            <a:r>
              <a:rPr dirty="0" sz="1700" spc="-30" b="1">
                <a:solidFill>
                  <a:srgbClr val="242525"/>
                </a:solidFill>
                <a:latin typeface="Georgia"/>
                <a:cs typeface="Georgia"/>
              </a:rPr>
              <a:t> </a:t>
            </a:r>
            <a:r>
              <a:rPr dirty="0" sz="1700" spc="-20" b="1">
                <a:solidFill>
                  <a:srgbClr val="242525"/>
                </a:solidFill>
                <a:latin typeface="Georgia"/>
                <a:cs typeface="Georgia"/>
              </a:rPr>
              <a:t>loops</a:t>
            </a:r>
            <a:endParaRPr sz="17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1200">
                <a:latin typeface="Courier New"/>
                <a:cs typeface="Courier New"/>
              </a:rPr>
              <a:t>i</a:t>
            </a:r>
            <a:r>
              <a:rPr dirty="0" sz="1200" spc="-1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=</a:t>
            </a:r>
            <a:r>
              <a:rPr dirty="0" sz="1200" spc="-5">
                <a:latin typeface="Courier New"/>
                <a:cs typeface="Courier New"/>
              </a:rPr>
              <a:t> </a:t>
            </a:r>
            <a:r>
              <a:rPr dirty="0" sz="1200" spc="-50">
                <a:solidFill>
                  <a:srgbClr val="007DA6"/>
                </a:solidFill>
                <a:latin typeface="Courier New"/>
                <a:cs typeface="Courier New"/>
              </a:rPr>
              <a:t>1</a:t>
            </a:r>
            <a:endParaRPr sz="1200">
              <a:latin typeface="Courier New"/>
              <a:cs typeface="Courier New"/>
            </a:endParaRPr>
          </a:p>
          <a:p>
            <a:pPr marL="287020" marR="227965" indent="-274955">
              <a:lnSpc>
                <a:spcPct val="114599"/>
              </a:lnSpc>
              <a:spcBef>
                <a:spcPts val="50"/>
              </a:spcBef>
            </a:pPr>
            <a:r>
              <a:rPr dirty="0" sz="1200">
                <a:solidFill>
                  <a:srgbClr val="00A3DA"/>
                </a:solidFill>
                <a:latin typeface="Courier New"/>
                <a:cs typeface="Courier New"/>
              </a:rPr>
              <a:t>while</a:t>
            </a:r>
            <a:r>
              <a:rPr dirty="0" sz="1200" spc="-2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i</a:t>
            </a:r>
            <a:r>
              <a:rPr dirty="0" sz="1200" spc="-1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&lt;</a:t>
            </a:r>
            <a:r>
              <a:rPr dirty="0" sz="1200" spc="-20">
                <a:latin typeface="Courier New"/>
                <a:cs typeface="Courier New"/>
              </a:rPr>
              <a:t> </a:t>
            </a:r>
            <a:r>
              <a:rPr dirty="0" sz="1200" spc="-25">
                <a:solidFill>
                  <a:srgbClr val="007DA6"/>
                </a:solidFill>
                <a:latin typeface="Courier New"/>
                <a:cs typeface="Courier New"/>
              </a:rPr>
              <a:t>5</a:t>
            </a:r>
            <a:r>
              <a:rPr dirty="0" sz="1200" spc="-25">
                <a:latin typeface="Courier New"/>
                <a:cs typeface="Courier New"/>
              </a:rPr>
              <a:t>: </a:t>
            </a:r>
            <a:r>
              <a:rPr dirty="0" sz="1200" spc="-10">
                <a:solidFill>
                  <a:srgbClr val="8875B8"/>
                </a:solidFill>
                <a:latin typeface="Courier New"/>
                <a:cs typeface="Courier New"/>
              </a:rPr>
              <a:t>print</a:t>
            </a:r>
            <a:r>
              <a:rPr dirty="0" sz="1200" spc="-10">
                <a:latin typeface="Courier New"/>
                <a:cs typeface="Courier New"/>
              </a:rPr>
              <a:t>(i) </a:t>
            </a:r>
            <a:r>
              <a:rPr dirty="0" sz="1200">
                <a:latin typeface="Courier New"/>
                <a:cs typeface="Courier New"/>
              </a:rPr>
              <a:t>i</a:t>
            </a:r>
            <a:r>
              <a:rPr dirty="0" sz="1200" spc="-1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+=</a:t>
            </a:r>
            <a:r>
              <a:rPr dirty="0" sz="1200" spc="-10">
                <a:latin typeface="Courier New"/>
                <a:cs typeface="Courier New"/>
              </a:rPr>
              <a:t> </a:t>
            </a:r>
            <a:r>
              <a:rPr dirty="0" sz="1200" spc="-50">
                <a:latin typeface="Courier New"/>
                <a:cs typeface="Courier New"/>
              </a:rPr>
              <a:t>1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07299" y="634449"/>
            <a:ext cx="2543175" cy="2159635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16510">
              <a:lnSpc>
                <a:spcPct val="100000"/>
              </a:lnSpc>
              <a:spcBef>
                <a:spcPts val="890"/>
              </a:spcBef>
            </a:pPr>
            <a:r>
              <a:rPr dirty="0" sz="1700" b="1">
                <a:solidFill>
                  <a:srgbClr val="242525"/>
                </a:solidFill>
                <a:latin typeface="Georgia"/>
                <a:cs typeface="Georgia"/>
              </a:rPr>
              <a:t>For</a:t>
            </a:r>
            <a:r>
              <a:rPr dirty="0" sz="1700" spc="-15" b="1">
                <a:solidFill>
                  <a:srgbClr val="242525"/>
                </a:solidFill>
                <a:latin typeface="Georgia"/>
                <a:cs typeface="Georgia"/>
              </a:rPr>
              <a:t> </a:t>
            </a:r>
            <a:r>
              <a:rPr dirty="0" sz="1700" spc="-20" b="1">
                <a:solidFill>
                  <a:srgbClr val="242525"/>
                </a:solidFill>
                <a:latin typeface="Georgia"/>
                <a:cs typeface="Georgia"/>
              </a:rPr>
              <a:t>loops</a:t>
            </a:r>
            <a:endParaRPr sz="1700">
              <a:latin typeface="Georgia"/>
              <a:cs typeface="Georgia"/>
            </a:endParaRPr>
          </a:p>
          <a:p>
            <a:pPr marL="290830" marR="597535" indent="-274955">
              <a:lnSpc>
                <a:spcPct val="118100"/>
              </a:lnSpc>
              <a:spcBef>
                <a:spcPts val="300"/>
              </a:spcBef>
            </a:pPr>
            <a:r>
              <a:rPr dirty="0" sz="1200">
                <a:solidFill>
                  <a:srgbClr val="00A3DA"/>
                </a:solidFill>
                <a:latin typeface="Courier New"/>
                <a:cs typeface="Courier New"/>
              </a:rPr>
              <a:t>for</a:t>
            </a:r>
            <a:r>
              <a:rPr dirty="0" sz="1200" spc="-3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i</a:t>
            </a:r>
            <a:r>
              <a:rPr dirty="0" sz="1200" spc="-25"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0A3DA"/>
                </a:solidFill>
                <a:latin typeface="Courier New"/>
                <a:cs typeface="Courier New"/>
              </a:rPr>
              <a:t>in</a:t>
            </a:r>
            <a:r>
              <a:rPr dirty="0" sz="1200" spc="-25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8875B8"/>
                </a:solidFill>
                <a:latin typeface="Courier New"/>
                <a:cs typeface="Courier New"/>
              </a:rPr>
              <a:t>range</a:t>
            </a:r>
            <a:r>
              <a:rPr dirty="0" sz="1200">
                <a:latin typeface="Courier New"/>
                <a:cs typeface="Courier New"/>
              </a:rPr>
              <a:t>(</a:t>
            </a:r>
            <a:r>
              <a:rPr dirty="0" sz="1200">
                <a:solidFill>
                  <a:srgbClr val="007DA6"/>
                </a:solidFill>
                <a:latin typeface="Courier New"/>
                <a:cs typeface="Courier New"/>
              </a:rPr>
              <a:t>1,</a:t>
            </a:r>
            <a:r>
              <a:rPr dirty="0" sz="1200" spc="-30">
                <a:solidFill>
                  <a:srgbClr val="007DA6"/>
                </a:solidFill>
                <a:latin typeface="Courier New"/>
                <a:cs typeface="Courier New"/>
              </a:rPr>
              <a:t> </a:t>
            </a:r>
            <a:r>
              <a:rPr dirty="0" sz="1200" spc="-25">
                <a:solidFill>
                  <a:srgbClr val="007DA6"/>
                </a:solidFill>
                <a:latin typeface="Courier New"/>
                <a:cs typeface="Courier New"/>
              </a:rPr>
              <a:t>5</a:t>
            </a:r>
            <a:r>
              <a:rPr dirty="0" sz="1200" spc="-25">
                <a:latin typeface="Courier New"/>
                <a:cs typeface="Courier New"/>
              </a:rPr>
              <a:t>): </a:t>
            </a:r>
            <a:r>
              <a:rPr dirty="0" sz="1200" spc="-10">
                <a:solidFill>
                  <a:srgbClr val="8875B8"/>
                </a:solidFill>
                <a:latin typeface="Courier New"/>
                <a:cs typeface="Courier New"/>
              </a:rPr>
              <a:t>print</a:t>
            </a:r>
            <a:r>
              <a:rPr dirty="0" sz="1200" spc="-10">
                <a:latin typeface="Courier New"/>
                <a:cs typeface="Courier New"/>
              </a:rPr>
              <a:t>(i)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endParaRPr sz="1200">
              <a:latin typeface="Courier New"/>
              <a:cs typeface="Courier New"/>
            </a:endParaRPr>
          </a:p>
          <a:p>
            <a:pPr marL="168275" indent="-155575">
              <a:lnSpc>
                <a:spcPct val="100000"/>
              </a:lnSpc>
              <a:buFont typeface="Georgia"/>
              <a:buChar char="•"/>
              <a:tabLst>
                <a:tab pos="168275" algn="l"/>
              </a:tabLst>
            </a:pPr>
            <a:r>
              <a:rPr dirty="0" baseline="2136" sz="1950" b="1">
                <a:latin typeface="Georgia"/>
                <a:cs typeface="Georgia"/>
              </a:rPr>
              <a:t>range(5):</a:t>
            </a:r>
            <a:r>
              <a:rPr dirty="0" baseline="2136" sz="1950" spc="-44" b="1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generates</a:t>
            </a:r>
            <a:r>
              <a:rPr dirty="0" baseline="2136" sz="1950" spc="-7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0,</a:t>
            </a:r>
            <a:r>
              <a:rPr dirty="0" baseline="2136" sz="1950" spc="-22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1,</a:t>
            </a:r>
            <a:r>
              <a:rPr dirty="0" baseline="2136" sz="1950" spc="-15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2,</a:t>
            </a:r>
            <a:r>
              <a:rPr dirty="0" baseline="2136" sz="1950" spc="-22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3,</a:t>
            </a:r>
            <a:r>
              <a:rPr dirty="0" baseline="2136" sz="1950" spc="-15">
                <a:latin typeface="Georgia"/>
                <a:cs typeface="Georgia"/>
              </a:rPr>
              <a:t> </a:t>
            </a:r>
            <a:r>
              <a:rPr dirty="0" baseline="2136" sz="1950" spc="-75">
                <a:latin typeface="Georgia"/>
                <a:cs typeface="Georgia"/>
              </a:rPr>
              <a:t>4</a:t>
            </a:r>
            <a:endParaRPr baseline="2136" sz="1950">
              <a:latin typeface="Georgia"/>
              <a:cs typeface="Georgia"/>
            </a:endParaRPr>
          </a:p>
          <a:p>
            <a:pPr marL="168275" indent="-155575">
              <a:lnSpc>
                <a:spcPct val="100000"/>
              </a:lnSpc>
              <a:spcBef>
                <a:spcPts val="1140"/>
              </a:spcBef>
              <a:buFont typeface="Georgia"/>
              <a:buChar char="•"/>
              <a:tabLst>
                <a:tab pos="168275" algn="l"/>
              </a:tabLst>
            </a:pPr>
            <a:r>
              <a:rPr dirty="0" baseline="2136" sz="1950" b="1">
                <a:latin typeface="Georgia"/>
                <a:cs typeface="Georgia"/>
              </a:rPr>
              <a:t>range(1,</a:t>
            </a:r>
            <a:r>
              <a:rPr dirty="0" baseline="2136" sz="1950" spc="-15" b="1">
                <a:latin typeface="Georgia"/>
                <a:cs typeface="Georgia"/>
              </a:rPr>
              <a:t> </a:t>
            </a:r>
            <a:r>
              <a:rPr dirty="0" baseline="2136" sz="1950" b="1">
                <a:latin typeface="Georgia"/>
                <a:cs typeface="Georgia"/>
              </a:rPr>
              <a:t>5):</a:t>
            </a:r>
            <a:r>
              <a:rPr dirty="0" baseline="2136" sz="1950" spc="-37" b="1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generates</a:t>
            </a:r>
            <a:r>
              <a:rPr dirty="0" baseline="2136" sz="1950" spc="-15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1,</a:t>
            </a:r>
            <a:r>
              <a:rPr dirty="0" baseline="2136" sz="1950" spc="-15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2,</a:t>
            </a:r>
            <a:r>
              <a:rPr dirty="0" baseline="2136" sz="1950" spc="-22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3,</a:t>
            </a:r>
            <a:r>
              <a:rPr dirty="0" baseline="2136" sz="1950" spc="-15">
                <a:latin typeface="Georgia"/>
                <a:cs typeface="Georgia"/>
              </a:rPr>
              <a:t> </a:t>
            </a:r>
            <a:r>
              <a:rPr dirty="0" baseline="2136" sz="1950" spc="-75">
                <a:latin typeface="Georgia"/>
                <a:cs typeface="Georgia"/>
              </a:rPr>
              <a:t>4</a:t>
            </a:r>
            <a:endParaRPr baseline="2136" sz="1950">
              <a:latin typeface="Georgia"/>
              <a:cs typeface="Georgia"/>
            </a:endParaRPr>
          </a:p>
          <a:p>
            <a:pPr marL="168275" indent="-155575">
              <a:lnSpc>
                <a:spcPct val="100000"/>
              </a:lnSpc>
              <a:spcBef>
                <a:spcPts val="1140"/>
              </a:spcBef>
              <a:buFont typeface="Georgia"/>
              <a:buChar char="•"/>
              <a:tabLst>
                <a:tab pos="168275" algn="l"/>
              </a:tabLst>
            </a:pPr>
            <a:r>
              <a:rPr dirty="0" baseline="2136" sz="1950" b="1">
                <a:latin typeface="Georgia"/>
                <a:cs typeface="Georgia"/>
              </a:rPr>
              <a:t>range(1,</a:t>
            </a:r>
            <a:r>
              <a:rPr dirty="0" baseline="2136" sz="1950" spc="-15" b="1">
                <a:latin typeface="Georgia"/>
                <a:cs typeface="Georgia"/>
              </a:rPr>
              <a:t> </a:t>
            </a:r>
            <a:r>
              <a:rPr dirty="0" baseline="2136" sz="1950" b="1">
                <a:latin typeface="Georgia"/>
                <a:cs typeface="Georgia"/>
              </a:rPr>
              <a:t>5,</a:t>
            </a:r>
            <a:r>
              <a:rPr dirty="0" baseline="2136" sz="1950" spc="-15" b="1">
                <a:latin typeface="Georgia"/>
                <a:cs typeface="Georgia"/>
              </a:rPr>
              <a:t> </a:t>
            </a:r>
            <a:r>
              <a:rPr dirty="0" baseline="2136" sz="1950" b="1">
                <a:latin typeface="Georgia"/>
                <a:cs typeface="Georgia"/>
              </a:rPr>
              <a:t>2):</a:t>
            </a:r>
            <a:r>
              <a:rPr dirty="0" baseline="2136" sz="1950" spc="-37" b="1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generates</a:t>
            </a:r>
            <a:r>
              <a:rPr dirty="0" baseline="2136" sz="1950" spc="-7">
                <a:latin typeface="Georgia"/>
                <a:cs typeface="Georgia"/>
              </a:rPr>
              <a:t> </a:t>
            </a:r>
            <a:r>
              <a:rPr dirty="0" baseline="2136" sz="1950">
                <a:latin typeface="Georgia"/>
                <a:cs typeface="Georgia"/>
              </a:rPr>
              <a:t>1,</a:t>
            </a:r>
            <a:r>
              <a:rPr dirty="0" baseline="2136" sz="1950" spc="-22">
                <a:latin typeface="Georgia"/>
                <a:cs typeface="Georgia"/>
              </a:rPr>
              <a:t> </a:t>
            </a:r>
            <a:r>
              <a:rPr dirty="0" baseline="2136" sz="1950" spc="-75">
                <a:latin typeface="Georgia"/>
                <a:cs typeface="Georgia"/>
              </a:rPr>
              <a:t>3</a:t>
            </a:r>
            <a:endParaRPr baseline="2136" sz="1950">
              <a:latin typeface="Georgia"/>
              <a:cs typeface="Georgia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92150" y="3610624"/>
          <a:ext cx="5535930" cy="1352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6190"/>
                <a:gridCol w="274320"/>
                <a:gridCol w="274319"/>
                <a:gridCol w="274319"/>
                <a:gridCol w="731519"/>
                <a:gridCol w="365760"/>
                <a:gridCol w="2272665"/>
              </a:tblGrid>
              <a:tr h="290830">
                <a:tc>
                  <a:txBody>
                    <a:bodyPr/>
                    <a:lstStyle/>
                    <a:p>
                      <a:pPr marL="31750">
                        <a:lnSpc>
                          <a:spcPts val="1900"/>
                        </a:lnSpc>
                      </a:pPr>
                      <a:r>
                        <a:rPr dirty="0" sz="1700" spc="-10" b="1">
                          <a:solidFill>
                            <a:srgbClr val="242525"/>
                          </a:solidFill>
                          <a:latin typeface="Georgia"/>
                          <a:cs typeface="Georgia"/>
                        </a:rPr>
                        <a:t>Lists</a:t>
                      </a:r>
                      <a:endParaRPr sz="17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98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200">
                          <a:latin typeface="Courier New"/>
                          <a:cs typeface="Courier New"/>
                        </a:rPr>
                        <a:t>numbers</a:t>
                      </a:r>
                      <a:r>
                        <a:rPr dirty="0" sz="12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00"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12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00" spc="-25">
                          <a:latin typeface="Courier New"/>
                          <a:cs typeface="Courier New"/>
                        </a:rPr>
                        <a:t>[</a:t>
                      </a:r>
                      <a:r>
                        <a:rPr dirty="0" sz="1200" spc="-25">
                          <a:solidFill>
                            <a:srgbClr val="007DA6"/>
                          </a:solidFill>
                          <a:latin typeface="Courier New"/>
                          <a:cs typeface="Courier New"/>
                        </a:rPr>
                        <a:t>1,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200" spc="-25">
                          <a:solidFill>
                            <a:srgbClr val="007DA6"/>
                          </a:solidFill>
                          <a:latin typeface="Courier New"/>
                          <a:cs typeface="Courier New"/>
                        </a:rPr>
                        <a:t>2,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200" spc="-25">
                          <a:solidFill>
                            <a:srgbClr val="007DA6"/>
                          </a:solidFill>
                          <a:latin typeface="Courier New"/>
                          <a:cs typeface="Courier New"/>
                        </a:rPr>
                        <a:t>3,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200" spc="-25">
                          <a:solidFill>
                            <a:srgbClr val="007DA6"/>
                          </a:solidFill>
                          <a:latin typeface="Courier New"/>
                          <a:cs typeface="Courier New"/>
                        </a:rPr>
                        <a:t>4,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200" spc="-25">
                          <a:solidFill>
                            <a:srgbClr val="007DA6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dirty="0" sz="1200" spc="-25">
                          <a:latin typeface="Courier New"/>
                          <a:cs typeface="Courier New"/>
                        </a:rPr>
                        <a:t>]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5900">
                <a:tc>
                  <a:txBody>
                    <a:bodyPr/>
                    <a:lstStyle/>
                    <a:p>
                      <a:pPr marL="31750">
                        <a:lnSpc>
                          <a:spcPts val="1395"/>
                        </a:lnSpc>
                      </a:pPr>
                      <a:r>
                        <a:rPr dirty="0" sz="1200" spc="-10">
                          <a:latin typeface="Courier New"/>
                          <a:cs typeface="Courier New"/>
                        </a:rPr>
                        <a:t>numbers[</a:t>
                      </a:r>
                      <a:r>
                        <a:rPr dirty="0" sz="1200" spc="-10">
                          <a:solidFill>
                            <a:srgbClr val="007DA6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200" spc="-10">
                          <a:latin typeface="Courier New"/>
                          <a:cs typeface="Courier New"/>
                        </a:rPr>
                        <a:t>]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90805">
                        <a:lnSpc>
                          <a:spcPts val="1395"/>
                        </a:lnSpc>
                      </a:pPr>
                      <a:r>
                        <a:rPr dirty="0" sz="1200" spc="-50">
                          <a:solidFill>
                            <a:srgbClr val="629C11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dirty="0" sz="1200" spc="-10">
                          <a:solidFill>
                            <a:srgbClr val="629C11"/>
                          </a:solidFill>
                          <a:latin typeface="Courier New"/>
                          <a:cs typeface="Courier New"/>
                        </a:rPr>
                        <a:t>returns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 spc="-25">
                          <a:solidFill>
                            <a:srgbClr val="629C11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dirty="0" sz="1200">
                          <a:solidFill>
                            <a:srgbClr val="629C11"/>
                          </a:solidFill>
                          <a:latin typeface="Courier New"/>
                          <a:cs typeface="Courier New"/>
                        </a:rPr>
                        <a:t>first</a:t>
                      </a:r>
                      <a:r>
                        <a:rPr dirty="0" sz="1200" spc="-40">
                          <a:solidFill>
                            <a:srgbClr val="629C1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00" spc="-20">
                          <a:solidFill>
                            <a:srgbClr val="629C11"/>
                          </a:solidFill>
                          <a:latin typeface="Courier New"/>
                          <a:cs typeface="Courier New"/>
                        </a:rPr>
                        <a:t>item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5900">
                <a:tc>
                  <a:txBody>
                    <a:bodyPr/>
                    <a:lstStyle/>
                    <a:p>
                      <a:pPr marL="31750">
                        <a:lnSpc>
                          <a:spcPts val="1395"/>
                        </a:lnSpc>
                      </a:pPr>
                      <a:r>
                        <a:rPr dirty="0" sz="1200" spc="-10">
                          <a:latin typeface="Courier New"/>
                          <a:cs typeface="Courier New"/>
                        </a:rPr>
                        <a:t>numbers[</a:t>
                      </a:r>
                      <a:r>
                        <a:rPr dirty="0" sz="1200" spc="-10">
                          <a:solidFill>
                            <a:srgbClr val="007DA6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1200" spc="-10">
                          <a:latin typeface="Courier New"/>
                          <a:cs typeface="Courier New"/>
                        </a:rPr>
                        <a:t>]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91440">
                        <a:lnSpc>
                          <a:spcPts val="1395"/>
                        </a:lnSpc>
                      </a:pPr>
                      <a:r>
                        <a:rPr dirty="0" sz="1200" spc="-50">
                          <a:solidFill>
                            <a:srgbClr val="629C11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395"/>
                        </a:lnSpc>
                      </a:pPr>
                      <a:r>
                        <a:rPr dirty="0" sz="1200" spc="-10">
                          <a:solidFill>
                            <a:srgbClr val="629C11"/>
                          </a:solidFill>
                          <a:latin typeface="Courier New"/>
                          <a:cs typeface="Courier New"/>
                        </a:rPr>
                        <a:t>returns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 spc="-25">
                          <a:solidFill>
                            <a:srgbClr val="629C11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395"/>
                        </a:lnSpc>
                      </a:pPr>
                      <a:r>
                        <a:rPr dirty="0" sz="1200">
                          <a:solidFill>
                            <a:srgbClr val="629C11"/>
                          </a:solidFill>
                          <a:latin typeface="Courier New"/>
                          <a:cs typeface="Courier New"/>
                        </a:rPr>
                        <a:t>second</a:t>
                      </a:r>
                      <a:r>
                        <a:rPr dirty="0" sz="1200" spc="-45">
                          <a:solidFill>
                            <a:srgbClr val="629C1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00" spc="-20">
                          <a:solidFill>
                            <a:srgbClr val="629C11"/>
                          </a:solidFill>
                          <a:latin typeface="Courier New"/>
                          <a:cs typeface="Courier New"/>
                        </a:rPr>
                        <a:t>item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5900">
                <a:tc>
                  <a:txBody>
                    <a:bodyPr/>
                    <a:lstStyle/>
                    <a:p>
                      <a:pPr marL="31750">
                        <a:lnSpc>
                          <a:spcPts val="1395"/>
                        </a:lnSpc>
                      </a:pPr>
                      <a:r>
                        <a:rPr dirty="0" sz="1200" spc="-10">
                          <a:latin typeface="Courier New"/>
                          <a:cs typeface="Courier New"/>
                        </a:rPr>
                        <a:t>numbers[</a:t>
                      </a:r>
                      <a:r>
                        <a:rPr dirty="0" sz="1200" spc="-10">
                          <a:solidFill>
                            <a:srgbClr val="007DA6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200" spc="-25">
                          <a:solidFill>
                            <a:srgbClr val="007DA6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1200" spc="-25">
                          <a:latin typeface="Courier New"/>
                          <a:cs typeface="Courier New"/>
                        </a:rPr>
                        <a:t>]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91440">
                        <a:lnSpc>
                          <a:spcPts val="1395"/>
                        </a:lnSpc>
                      </a:pPr>
                      <a:r>
                        <a:rPr dirty="0" sz="1200" spc="-50">
                          <a:solidFill>
                            <a:srgbClr val="629C11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395"/>
                        </a:lnSpc>
                      </a:pPr>
                      <a:r>
                        <a:rPr dirty="0" sz="1200" spc="-10">
                          <a:solidFill>
                            <a:srgbClr val="629C11"/>
                          </a:solidFill>
                          <a:latin typeface="Courier New"/>
                          <a:cs typeface="Courier New"/>
                        </a:rPr>
                        <a:t>returns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 spc="-25">
                          <a:solidFill>
                            <a:srgbClr val="629C11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395"/>
                        </a:lnSpc>
                      </a:pPr>
                      <a:r>
                        <a:rPr dirty="0" sz="1200">
                          <a:solidFill>
                            <a:srgbClr val="629C11"/>
                          </a:solidFill>
                          <a:latin typeface="Courier New"/>
                          <a:cs typeface="Courier New"/>
                        </a:rPr>
                        <a:t>first</a:t>
                      </a:r>
                      <a:r>
                        <a:rPr dirty="0" sz="1200" spc="-30">
                          <a:solidFill>
                            <a:srgbClr val="629C1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00">
                          <a:solidFill>
                            <a:srgbClr val="629C11"/>
                          </a:solidFill>
                          <a:latin typeface="Courier New"/>
                          <a:cs typeface="Courier New"/>
                        </a:rPr>
                        <a:t>item</a:t>
                      </a:r>
                      <a:r>
                        <a:rPr dirty="0" sz="1200" spc="-30">
                          <a:solidFill>
                            <a:srgbClr val="629C1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00">
                          <a:solidFill>
                            <a:srgbClr val="629C11"/>
                          </a:solidFill>
                          <a:latin typeface="Courier New"/>
                          <a:cs typeface="Courier New"/>
                        </a:rPr>
                        <a:t>from</a:t>
                      </a:r>
                      <a:r>
                        <a:rPr dirty="0" sz="1200" spc="-30">
                          <a:solidFill>
                            <a:srgbClr val="629C1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00">
                          <a:solidFill>
                            <a:srgbClr val="629C11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r>
                        <a:rPr dirty="0" sz="1200" spc="-30">
                          <a:solidFill>
                            <a:srgbClr val="629C1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00" spc="-25">
                          <a:solidFill>
                            <a:srgbClr val="629C11"/>
                          </a:solidFill>
                          <a:latin typeface="Courier New"/>
                          <a:cs typeface="Courier New"/>
                        </a:rPr>
                        <a:t>end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84150">
                <a:tc>
                  <a:txBody>
                    <a:bodyPr/>
                    <a:lstStyle/>
                    <a:p>
                      <a:pPr marL="31750">
                        <a:lnSpc>
                          <a:spcPts val="1350"/>
                        </a:lnSpc>
                      </a:pPr>
                      <a:r>
                        <a:rPr dirty="0" sz="1200" spc="-10">
                          <a:latin typeface="Courier New"/>
                          <a:cs typeface="Courier New"/>
                        </a:rPr>
                        <a:t>numbers[</a:t>
                      </a:r>
                      <a:r>
                        <a:rPr dirty="0" sz="1200" spc="-10">
                          <a:solidFill>
                            <a:srgbClr val="007DA6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200" spc="-25">
                          <a:solidFill>
                            <a:srgbClr val="007DA6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1200" spc="-25">
                          <a:latin typeface="Courier New"/>
                          <a:cs typeface="Courier New"/>
                        </a:rPr>
                        <a:t>]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91440">
                        <a:lnSpc>
                          <a:spcPts val="1350"/>
                        </a:lnSpc>
                      </a:pPr>
                      <a:r>
                        <a:rPr dirty="0" sz="1200" spc="-50">
                          <a:solidFill>
                            <a:srgbClr val="629C11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350"/>
                        </a:lnSpc>
                      </a:pPr>
                      <a:r>
                        <a:rPr dirty="0" sz="1200" spc="-10">
                          <a:solidFill>
                            <a:srgbClr val="629C11"/>
                          </a:solidFill>
                          <a:latin typeface="Courier New"/>
                          <a:cs typeface="Courier New"/>
                        </a:rPr>
                        <a:t>returns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</a:pPr>
                      <a:r>
                        <a:rPr dirty="0" sz="1200" spc="-25">
                          <a:solidFill>
                            <a:srgbClr val="629C11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350"/>
                        </a:lnSpc>
                      </a:pPr>
                      <a:r>
                        <a:rPr dirty="0" sz="1200">
                          <a:solidFill>
                            <a:srgbClr val="629C11"/>
                          </a:solidFill>
                          <a:latin typeface="Courier New"/>
                          <a:cs typeface="Courier New"/>
                        </a:rPr>
                        <a:t>second</a:t>
                      </a:r>
                      <a:r>
                        <a:rPr dirty="0" sz="1200" spc="-35">
                          <a:solidFill>
                            <a:srgbClr val="629C1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00">
                          <a:solidFill>
                            <a:srgbClr val="629C11"/>
                          </a:solidFill>
                          <a:latin typeface="Courier New"/>
                          <a:cs typeface="Courier New"/>
                        </a:rPr>
                        <a:t>item</a:t>
                      </a:r>
                      <a:r>
                        <a:rPr dirty="0" sz="1200" spc="-30">
                          <a:solidFill>
                            <a:srgbClr val="629C1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00">
                          <a:solidFill>
                            <a:srgbClr val="629C11"/>
                          </a:solidFill>
                          <a:latin typeface="Courier New"/>
                          <a:cs typeface="Courier New"/>
                        </a:rPr>
                        <a:t>from</a:t>
                      </a:r>
                      <a:r>
                        <a:rPr dirty="0" sz="1200" spc="-30">
                          <a:solidFill>
                            <a:srgbClr val="629C1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00">
                          <a:solidFill>
                            <a:srgbClr val="629C11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r>
                        <a:rPr dirty="0" sz="1200" spc="-30">
                          <a:solidFill>
                            <a:srgbClr val="629C1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00" spc="-25">
                          <a:solidFill>
                            <a:srgbClr val="629C11"/>
                          </a:solidFill>
                          <a:latin typeface="Courier New"/>
                          <a:cs typeface="Courier New"/>
                        </a:rPr>
                        <a:t>end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711200" y="5324983"/>
            <a:ext cx="1580515" cy="1955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17200"/>
              </a:lnSpc>
              <a:spcBef>
                <a:spcPts val="110"/>
              </a:spcBef>
            </a:pPr>
            <a:r>
              <a:rPr dirty="0" sz="1200" spc="-10">
                <a:latin typeface="Courier New"/>
                <a:cs typeface="Courier New"/>
              </a:rPr>
              <a:t>numbers.append(</a:t>
            </a:r>
            <a:r>
              <a:rPr dirty="0" sz="1200" spc="-10">
                <a:solidFill>
                  <a:srgbClr val="007DA6"/>
                </a:solidFill>
                <a:latin typeface="Courier New"/>
                <a:cs typeface="Courier New"/>
              </a:rPr>
              <a:t>6</a:t>
            </a:r>
            <a:r>
              <a:rPr dirty="0" sz="1200" spc="-10">
                <a:latin typeface="Courier New"/>
                <a:cs typeface="Courier New"/>
              </a:rPr>
              <a:t>) numbers.insert(</a:t>
            </a:r>
            <a:r>
              <a:rPr dirty="0" sz="1200" spc="-10">
                <a:solidFill>
                  <a:srgbClr val="007DA6"/>
                </a:solidFill>
                <a:latin typeface="Courier New"/>
                <a:cs typeface="Courier New"/>
              </a:rPr>
              <a:t>0, </a:t>
            </a:r>
            <a:r>
              <a:rPr dirty="0" sz="1200" spc="-10">
                <a:latin typeface="Courier New"/>
                <a:cs typeface="Courier New"/>
              </a:rPr>
              <a:t>numbers.remove(</a:t>
            </a:r>
            <a:r>
              <a:rPr dirty="0" sz="1200" spc="-10">
                <a:solidFill>
                  <a:srgbClr val="007DA6"/>
                </a:solidFill>
                <a:latin typeface="Courier New"/>
                <a:cs typeface="Courier New"/>
              </a:rPr>
              <a:t>6</a:t>
            </a:r>
            <a:r>
              <a:rPr dirty="0" sz="1200" spc="-10">
                <a:latin typeface="Courier New"/>
                <a:cs typeface="Courier New"/>
              </a:rPr>
              <a:t>) numbers.pop() numbers.clear() numbers.index(</a:t>
            </a:r>
            <a:r>
              <a:rPr dirty="0" sz="1200" spc="-10">
                <a:solidFill>
                  <a:srgbClr val="007DA6"/>
                </a:solidFill>
                <a:latin typeface="Courier New"/>
                <a:cs typeface="Courier New"/>
              </a:rPr>
              <a:t>8</a:t>
            </a:r>
            <a:r>
              <a:rPr dirty="0" sz="1200" spc="-10">
                <a:latin typeface="Courier New"/>
                <a:cs typeface="Courier New"/>
              </a:rPr>
              <a:t>) numbers.sort() numbers.reverse() numbers.copy()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814667" y="5756783"/>
            <a:ext cx="1031875" cy="876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30"/>
              </a:spcBef>
            </a:pP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removes</a:t>
            </a:r>
            <a:r>
              <a:rPr dirty="0" sz="1200" spc="-5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 spc="-50">
                <a:solidFill>
                  <a:srgbClr val="629C11"/>
                </a:solidFill>
                <a:latin typeface="Courier New"/>
                <a:cs typeface="Courier New"/>
              </a:rPr>
              <a:t>6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removes</a:t>
            </a:r>
            <a:r>
              <a:rPr dirty="0" sz="1200" spc="-5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 spc="-25">
                <a:solidFill>
                  <a:srgbClr val="629C11"/>
                </a:solidFill>
                <a:latin typeface="Courier New"/>
                <a:cs typeface="Courier New"/>
              </a:rPr>
              <a:t>the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removes</a:t>
            </a:r>
            <a:r>
              <a:rPr dirty="0" sz="1200" spc="-5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 spc="-25">
                <a:solidFill>
                  <a:srgbClr val="629C11"/>
                </a:solidFill>
                <a:latin typeface="Courier New"/>
                <a:cs typeface="Courier New"/>
              </a:rPr>
              <a:t>all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returns</a:t>
            </a:r>
            <a:r>
              <a:rPr dirty="0" sz="1200" spc="-5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 spc="-25">
                <a:solidFill>
                  <a:srgbClr val="629C11"/>
                </a:solidFill>
                <a:latin typeface="Courier New"/>
                <a:cs typeface="Courier New"/>
              </a:rPr>
              <a:t>the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912130" y="5985383"/>
            <a:ext cx="2769235" cy="647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925320">
              <a:lnSpc>
                <a:spcPct val="111100"/>
              </a:lnSpc>
              <a:spcBef>
                <a:spcPts val="100"/>
              </a:spcBef>
            </a:pP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last</a:t>
            </a:r>
            <a:r>
              <a:rPr dirty="0" sz="1200" spc="-3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629C11"/>
                </a:solidFill>
                <a:latin typeface="Courier New"/>
                <a:cs typeface="Courier New"/>
              </a:rPr>
              <a:t>item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the</a:t>
            </a:r>
            <a:r>
              <a:rPr dirty="0" sz="1200" spc="-2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629C11"/>
                </a:solidFill>
                <a:latin typeface="Courier New"/>
                <a:cs typeface="Courier New"/>
              </a:rPr>
              <a:t>items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index</a:t>
            </a:r>
            <a:r>
              <a:rPr dirty="0" sz="1200" spc="-3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of</a:t>
            </a:r>
            <a:r>
              <a:rPr dirty="0" sz="1200" spc="-3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first</a:t>
            </a:r>
            <a:r>
              <a:rPr dirty="0" sz="1200" spc="-3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occurrence</a:t>
            </a:r>
            <a:r>
              <a:rPr dirty="0" sz="1200" spc="-3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of</a:t>
            </a:r>
            <a:r>
              <a:rPr dirty="0" sz="1200" spc="-3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 spc="-50">
                <a:solidFill>
                  <a:srgbClr val="629C11"/>
                </a:solidFill>
                <a:latin typeface="Courier New"/>
                <a:cs typeface="Courier New"/>
              </a:rPr>
              <a:t>8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357394" y="5324983"/>
            <a:ext cx="3134995" cy="195580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algn="just" marL="287020">
              <a:lnSpc>
                <a:spcPct val="100000"/>
              </a:lnSpc>
              <a:spcBef>
                <a:spcPts val="360"/>
              </a:spcBef>
            </a:pP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#</a:t>
            </a:r>
            <a:r>
              <a:rPr dirty="0" sz="1200" spc="-2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adds</a:t>
            </a:r>
            <a:r>
              <a:rPr dirty="0" sz="1200" spc="-1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6</a:t>
            </a:r>
            <a:r>
              <a:rPr dirty="0" sz="1200" spc="-1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to</a:t>
            </a:r>
            <a:r>
              <a:rPr dirty="0" sz="1200" spc="-1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the</a:t>
            </a:r>
            <a:r>
              <a:rPr dirty="0" sz="1200" spc="-1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 spc="-25">
                <a:solidFill>
                  <a:srgbClr val="629C11"/>
                </a:solidFill>
                <a:latin typeface="Courier New"/>
                <a:cs typeface="Courier New"/>
              </a:rPr>
              <a:t>end</a:t>
            </a:r>
            <a:endParaRPr sz="1200">
              <a:latin typeface="Courier New"/>
              <a:cs typeface="Courier New"/>
            </a:endParaRPr>
          </a:p>
          <a:p>
            <a:pPr algn="just" marL="287020" marR="5080" indent="-274955">
              <a:lnSpc>
                <a:spcPct val="118100"/>
              </a:lnSpc>
            </a:pPr>
            <a:r>
              <a:rPr dirty="0" sz="1200">
                <a:solidFill>
                  <a:srgbClr val="007DA6"/>
                </a:solidFill>
                <a:latin typeface="Courier New"/>
                <a:cs typeface="Courier New"/>
              </a:rPr>
              <a:t>6</a:t>
            </a:r>
            <a:r>
              <a:rPr dirty="0" sz="1200">
                <a:latin typeface="Courier New"/>
                <a:cs typeface="Courier New"/>
              </a:rPr>
              <a:t>)</a:t>
            </a:r>
            <a:r>
              <a:rPr dirty="0" sz="1200" spc="-25"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#</a:t>
            </a:r>
            <a:r>
              <a:rPr dirty="0" sz="1200" spc="-2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adds</a:t>
            </a:r>
            <a:r>
              <a:rPr dirty="0" sz="1200" spc="-2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6</a:t>
            </a:r>
            <a:r>
              <a:rPr dirty="0" sz="1200" spc="-2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at</a:t>
            </a:r>
            <a:r>
              <a:rPr dirty="0" sz="1200" spc="-2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index</a:t>
            </a:r>
            <a:r>
              <a:rPr dirty="0" sz="1200" spc="-2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position</a:t>
            </a:r>
            <a:r>
              <a:rPr dirty="0" sz="1200" spc="-2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of</a:t>
            </a:r>
            <a:r>
              <a:rPr dirty="0" sz="1200" spc="-2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 spc="-50">
                <a:solidFill>
                  <a:srgbClr val="629C11"/>
                </a:solidFill>
                <a:latin typeface="Courier New"/>
                <a:cs typeface="Courier New"/>
              </a:rPr>
              <a:t>0</a:t>
            </a:r>
            <a:r>
              <a:rPr dirty="0" sz="1200" spc="-50">
                <a:solidFill>
                  <a:srgbClr val="629C11"/>
                </a:solidFill>
                <a:latin typeface="Courier New"/>
                <a:cs typeface="Courier New"/>
              </a:rPr>
              <a:t> #</a:t>
            </a:r>
            <a:endParaRPr sz="1200">
              <a:latin typeface="Courier New"/>
              <a:cs typeface="Courier New"/>
            </a:endParaRPr>
          </a:p>
          <a:p>
            <a:pPr algn="just" marL="286385" marR="2748280">
              <a:lnSpc>
                <a:spcPct val="116700"/>
              </a:lnSpc>
              <a:spcBef>
                <a:spcPts val="15"/>
              </a:spcBef>
            </a:pPr>
            <a:r>
              <a:rPr dirty="0" sz="1200" spc="-50">
                <a:solidFill>
                  <a:srgbClr val="629C11"/>
                </a:solidFill>
                <a:latin typeface="Courier New"/>
                <a:cs typeface="Courier New"/>
              </a:rPr>
              <a:t># # # # # #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814363" y="6607683"/>
            <a:ext cx="2404110" cy="673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28040" indent="-635">
              <a:lnSpc>
                <a:spcPct val="118100"/>
              </a:lnSpc>
              <a:spcBef>
                <a:spcPts val="100"/>
              </a:spcBef>
            </a:pP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sorts</a:t>
            </a:r>
            <a:r>
              <a:rPr dirty="0" sz="1200" spc="-3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the</a:t>
            </a:r>
            <a:r>
              <a:rPr dirty="0" sz="1200" spc="-3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629C11"/>
                </a:solidFill>
                <a:latin typeface="Courier New"/>
                <a:cs typeface="Courier New"/>
              </a:rPr>
              <a:t>list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reverses</a:t>
            </a:r>
            <a:r>
              <a:rPr dirty="0" sz="1200" spc="-4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the</a:t>
            </a:r>
            <a:r>
              <a:rPr dirty="0" sz="1200" spc="-40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629C11"/>
                </a:solidFill>
                <a:latin typeface="Courier New"/>
                <a:cs typeface="Courier New"/>
              </a:rPr>
              <a:t>list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returns</a:t>
            </a:r>
            <a:r>
              <a:rPr dirty="0" sz="1200" spc="-2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a</a:t>
            </a:r>
            <a:r>
              <a:rPr dirty="0" sz="1200" spc="-2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copy</a:t>
            </a:r>
            <a:r>
              <a:rPr dirty="0" sz="1200" spc="-2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of</a:t>
            </a:r>
            <a:r>
              <a:rPr dirty="0" sz="1200" spc="-2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629C11"/>
                </a:solidFill>
                <a:latin typeface="Courier New"/>
                <a:cs typeface="Courier New"/>
              </a:rPr>
              <a:t>the</a:t>
            </a:r>
            <a:r>
              <a:rPr dirty="0" sz="1200" spc="-25">
                <a:solidFill>
                  <a:srgbClr val="629C11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629C11"/>
                </a:solidFill>
                <a:latin typeface="Courier New"/>
                <a:cs typeface="Courier New"/>
              </a:rPr>
              <a:t>list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11200" y="7643807"/>
            <a:ext cx="5633720" cy="1910714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700" spc="-10" b="1">
                <a:solidFill>
                  <a:srgbClr val="242525"/>
                </a:solidFill>
                <a:latin typeface="Georgia"/>
                <a:cs typeface="Georgia"/>
              </a:rPr>
              <a:t>Tuples</a:t>
            </a:r>
            <a:endParaRPr sz="1700">
              <a:latin typeface="Georgia"/>
              <a:cs typeface="Georgia"/>
            </a:endParaRPr>
          </a:p>
          <a:p>
            <a:pPr marL="12700" marR="5080">
              <a:lnSpc>
                <a:spcPct val="115399"/>
              </a:lnSpc>
              <a:spcBef>
                <a:spcPts val="220"/>
              </a:spcBef>
            </a:pPr>
            <a:r>
              <a:rPr dirty="0" sz="1300">
                <a:latin typeface="Georgia"/>
                <a:cs typeface="Georgia"/>
              </a:rPr>
              <a:t>They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are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like</a:t>
            </a:r>
            <a:r>
              <a:rPr dirty="0" sz="1300" spc="-10">
                <a:latin typeface="Georgia"/>
                <a:cs typeface="Georgia"/>
              </a:rPr>
              <a:t> read-</a:t>
            </a:r>
            <a:r>
              <a:rPr dirty="0" sz="1300">
                <a:latin typeface="Georgia"/>
                <a:cs typeface="Georgia"/>
              </a:rPr>
              <a:t>only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lists.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We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use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them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to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store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list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of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items.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But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once</a:t>
            </a:r>
            <a:r>
              <a:rPr dirty="0" sz="1300" spc="-5">
                <a:latin typeface="Georgia"/>
                <a:cs typeface="Georgia"/>
              </a:rPr>
              <a:t> </a:t>
            </a:r>
            <a:r>
              <a:rPr dirty="0" sz="1300" spc="-25">
                <a:latin typeface="Georgia"/>
                <a:cs typeface="Georgia"/>
              </a:rPr>
              <a:t>we </a:t>
            </a:r>
            <a:r>
              <a:rPr dirty="0" sz="1300">
                <a:latin typeface="Georgia"/>
                <a:cs typeface="Georgia"/>
              </a:rPr>
              <a:t>define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tuple,</a:t>
            </a:r>
            <a:r>
              <a:rPr dirty="0" sz="1300" spc="-2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we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cannot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add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or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remove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items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or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change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the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existing</a:t>
            </a:r>
            <a:r>
              <a:rPr dirty="0" sz="1300" spc="-15">
                <a:latin typeface="Georgia"/>
                <a:cs typeface="Georgia"/>
              </a:rPr>
              <a:t> </a:t>
            </a:r>
            <a:r>
              <a:rPr dirty="0" sz="1300" spc="-10">
                <a:latin typeface="Georgia"/>
                <a:cs typeface="Georgia"/>
              </a:rPr>
              <a:t>items.</a:t>
            </a:r>
            <a:endParaRPr sz="13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1200">
                <a:latin typeface="Courier New"/>
                <a:cs typeface="Courier New"/>
              </a:rPr>
              <a:t>coordinates</a:t>
            </a:r>
            <a:r>
              <a:rPr dirty="0" sz="1200" spc="-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=</a:t>
            </a:r>
            <a:r>
              <a:rPr dirty="0" sz="1200" spc="-3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(</a:t>
            </a:r>
            <a:r>
              <a:rPr dirty="0" sz="1200">
                <a:solidFill>
                  <a:srgbClr val="007DA6"/>
                </a:solidFill>
                <a:latin typeface="Courier New"/>
                <a:cs typeface="Courier New"/>
              </a:rPr>
              <a:t>1</a:t>
            </a:r>
            <a:r>
              <a:rPr dirty="0" sz="1200">
                <a:latin typeface="Courier New"/>
                <a:cs typeface="Courier New"/>
              </a:rPr>
              <a:t>,</a:t>
            </a:r>
            <a:r>
              <a:rPr dirty="0" sz="1200" spc="-30"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07DA6"/>
                </a:solidFill>
                <a:latin typeface="Courier New"/>
                <a:cs typeface="Courier New"/>
              </a:rPr>
              <a:t>2</a:t>
            </a:r>
            <a:r>
              <a:rPr dirty="0" sz="1200">
                <a:latin typeface="Courier New"/>
                <a:cs typeface="Courier New"/>
              </a:rPr>
              <a:t>,</a:t>
            </a:r>
            <a:r>
              <a:rPr dirty="0" sz="1200" spc="-30">
                <a:latin typeface="Courier New"/>
                <a:cs typeface="Courier New"/>
              </a:rPr>
              <a:t> </a:t>
            </a:r>
            <a:r>
              <a:rPr dirty="0" sz="1200" spc="-25">
                <a:solidFill>
                  <a:srgbClr val="007DA6"/>
                </a:solidFill>
                <a:latin typeface="Courier New"/>
                <a:cs typeface="Courier New"/>
              </a:rPr>
              <a:t>3</a:t>
            </a:r>
            <a:r>
              <a:rPr dirty="0" sz="1200" spc="-25"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300">
                <a:latin typeface="Georgia"/>
                <a:cs typeface="Georgia"/>
              </a:rPr>
              <a:t>We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can</a:t>
            </a:r>
            <a:r>
              <a:rPr dirty="0" sz="1300" spc="-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unpack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</a:t>
            </a:r>
            <a:r>
              <a:rPr dirty="0" sz="1300" spc="-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list</a:t>
            </a:r>
            <a:r>
              <a:rPr dirty="0" sz="1300" spc="-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or</a:t>
            </a:r>
            <a:r>
              <a:rPr dirty="0" sz="1300" spc="-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a</a:t>
            </a:r>
            <a:r>
              <a:rPr dirty="0" sz="1300" spc="-1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tuple</a:t>
            </a:r>
            <a:r>
              <a:rPr dirty="0" sz="1300" spc="-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into</a:t>
            </a:r>
            <a:r>
              <a:rPr dirty="0" sz="1300" spc="-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separate</a:t>
            </a:r>
            <a:r>
              <a:rPr dirty="0" sz="1300" spc="-5">
                <a:latin typeface="Georgia"/>
                <a:cs typeface="Georgia"/>
              </a:rPr>
              <a:t> </a:t>
            </a:r>
            <a:r>
              <a:rPr dirty="0" sz="1300" spc="-10">
                <a:latin typeface="Georgia"/>
                <a:cs typeface="Georgia"/>
              </a:rPr>
              <a:t>variables:</a:t>
            </a:r>
            <a:endParaRPr sz="13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1200">
                <a:latin typeface="Courier New"/>
                <a:cs typeface="Courier New"/>
              </a:rPr>
              <a:t>x,</a:t>
            </a:r>
            <a:r>
              <a:rPr dirty="0" sz="1200" spc="-1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y,</a:t>
            </a:r>
            <a:r>
              <a:rPr dirty="0" sz="1200" spc="-1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z</a:t>
            </a:r>
            <a:r>
              <a:rPr dirty="0" sz="1200" spc="-1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=</a:t>
            </a:r>
            <a:r>
              <a:rPr dirty="0" sz="1200" spc="-10">
                <a:latin typeface="Courier New"/>
                <a:cs typeface="Courier New"/>
              </a:rPr>
              <a:t> coordinates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A3D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2024-11-13T20:34:47Z</dcterms:created>
  <dcterms:modified xsi:type="dcterms:W3CDTF">2024-11-13T20:34:47Z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2024-11-13T00:00:00Z</vt:filetime>
  </property>
  <property fmtid="{D5CDD505-2E9C-101B-9397-08002B2CF9AE}" pid="3" name="Producer">
    <vt:lpwstr>3-Heights(TM) PDF Security Shell 4.8.25.2 (http://www.pdf-tools.com)</vt:lpwstr>
  </property>
</Properties>
</file>