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embeddedFontLst>
    <p:embeddedFont>
      <p:font typeface="Calibri (MS) Light" charset="1" panose="020F0302020204030204"/>
      <p:regular r:id="rId33"/>
    </p:embeddedFont>
    <p:embeddedFont>
      <p:font typeface="Calibri (MS)" charset="1" panose="020F0502020204030204"/>
      <p:regular r:id="rId34"/>
    </p:embeddedFont>
    <p:embeddedFont>
      <p:font typeface="IBM Plex Sans Condensed" charset="1" panose="020B0506050203000203"/>
      <p:regular r:id="rId35"/>
    </p:embeddedFont>
    <p:embeddedFont>
      <p:font typeface="Calibri (MS) Bold" charset="1" panose="020F0702030404030204"/>
      <p:regular r:id="rId36"/>
    </p:embeddedFont>
    <p:embeddedFont>
      <p:font typeface="Calibri (MS) Light Italics" charset="1" panose="020F0302020204030204"/>
      <p:regular r:id="rId37"/>
    </p:embeddedFont>
    <p:embeddedFont>
      <p:font typeface="Consolas" charset="1" panose="020B0609020204030204"/>
      <p:regular r:id="rId38"/>
    </p:embeddedFont>
    <p:embeddedFont>
      <p:font typeface="Consolas Bold" charset="1" panose="020B0709020204030204"/>
      <p:regular r:id="rId39"/>
    </p:embeddedFont>
    <p:embeddedFont>
      <p:font typeface="Arimo" charset="1" panose="020B0604020202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png" Type="http://schemas.openxmlformats.org/officeDocument/2006/relationships/image"/><Relationship Id="rId4" Target="../media/image57.svg" Type="http://schemas.openxmlformats.org/officeDocument/2006/relationships/image"/><Relationship Id="rId5" Target="../media/image58.png" Type="http://schemas.openxmlformats.org/officeDocument/2006/relationships/image"/><Relationship Id="rId6" Target="../media/image59.svg" Type="http://schemas.openxmlformats.org/officeDocument/2006/relationships/image"/><Relationship Id="rId7" Target="../media/image60.png" Type="http://schemas.openxmlformats.org/officeDocument/2006/relationships/image"/><Relationship Id="rId8" Target="../media/image6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53.png" Type="http://schemas.openxmlformats.org/officeDocument/2006/relationships/image"/><Relationship Id="rId12" Target="../media/image68.svg" Type="http://schemas.openxmlformats.org/officeDocument/2006/relationships/image"/><Relationship Id="rId2" Target="../media/image48.png" Type="http://schemas.openxmlformats.org/officeDocument/2006/relationships/image"/><Relationship Id="rId3" Target="../media/image62.png" Type="http://schemas.openxmlformats.org/officeDocument/2006/relationships/image"/><Relationship Id="rId4" Target="../media/image63.sv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49.png" Type="http://schemas.openxmlformats.org/officeDocument/2006/relationships/image"/><Relationship Id="rId8" Target="../media/image66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Relationship Id="rId3" Target="../media/image7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7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3.png" Type="http://schemas.openxmlformats.org/officeDocument/2006/relationships/image"/><Relationship Id="rId3" Target="../media/image7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jpe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55090" y="2410777"/>
            <a:ext cx="6610426" cy="255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Introduction to React</a:t>
            </a:r>
          </a:p>
          <a:p>
            <a:pPr algn="ctr">
              <a:lnSpc>
                <a:spcPts val="3595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workshop for COMP 523 </a:t>
            </a:r>
            <a:r>
              <a:rPr lang="en-US" sz="24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Aaron Smith Monday, Feb. 10, 2020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4672" y="3105150"/>
            <a:ext cx="4847844" cy="1200912"/>
          </a:xfrm>
          <a:custGeom>
            <a:avLst/>
            <a:gdLst/>
            <a:ahLst/>
            <a:cxnLst/>
            <a:rect r="r" b="b" t="t" l="l"/>
            <a:pathLst>
              <a:path h="1200912" w="4847844">
                <a:moveTo>
                  <a:pt x="0" y="0"/>
                </a:moveTo>
                <a:lnTo>
                  <a:pt x="4847844" y="0"/>
                </a:lnTo>
                <a:lnTo>
                  <a:pt x="4847844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4672" y="4696968"/>
            <a:ext cx="4847844" cy="1754124"/>
          </a:xfrm>
          <a:custGeom>
            <a:avLst/>
            <a:gdLst/>
            <a:ahLst/>
            <a:cxnLst/>
            <a:rect r="r" b="b" t="t" l="l"/>
            <a:pathLst>
              <a:path h="1754124" w="4847844">
                <a:moveTo>
                  <a:pt x="0" y="0"/>
                </a:moveTo>
                <a:lnTo>
                  <a:pt x="4847844" y="0"/>
                </a:lnTo>
                <a:lnTo>
                  <a:pt x="4847844" y="1754124"/>
                </a:lnTo>
                <a:lnTo>
                  <a:pt x="0" y="1754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07074" y="3865626"/>
            <a:ext cx="5080254" cy="2585466"/>
          </a:xfrm>
          <a:custGeom>
            <a:avLst/>
            <a:gdLst/>
            <a:ahLst/>
            <a:cxnLst/>
            <a:rect r="r" b="b" t="t" l="l"/>
            <a:pathLst>
              <a:path h="2585466" w="5080254">
                <a:moveTo>
                  <a:pt x="0" y="0"/>
                </a:moveTo>
                <a:lnTo>
                  <a:pt x="5080254" y="0"/>
                </a:lnTo>
                <a:lnTo>
                  <a:pt x="5080254" y="2585466"/>
                </a:lnTo>
                <a:lnTo>
                  <a:pt x="0" y="2585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32887" y="952862"/>
            <a:ext cx="5813079" cy="2218906"/>
          </a:xfrm>
          <a:custGeom>
            <a:avLst/>
            <a:gdLst/>
            <a:ahLst/>
            <a:cxnLst/>
            <a:rect r="r" b="b" t="t" l="l"/>
            <a:pathLst>
              <a:path h="2218906" w="5813079">
                <a:moveTo>
                  <a:pt x="0" y="0"/>
                </a:moveTo>
                <a:lnTo>
                  <a:pt x="5813079" y="0"/>
                </a:lnTo>
                <a:lnTo>
                  <a:pt x="5813079" y="2218906"/>
                </a:lnTo>
                <a:lnTo>
                  <a:pt x="0" y="2218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640" y="550669"/>
            <a:ext cx="5621912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Functional programming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0" y="1975114"/>
            <a:ext cx="4895755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 are “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first class citizens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102" y="4743164"/>
            <a:ext cx="358385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performTask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7562" y="5017484"/>
            <a:ext cx="3967820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'Task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performed!'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102" y="5566124"/>
            <a:ext cx="12824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102" y="6114764"/>
            <a:ext cx="2176424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performTask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102" y="3152061"/>
            <a:ext cx="281624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7791" y="3426381"/>
            <a:ext cx="4351687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'Now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adding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numbers'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five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6331" y="3975021"/>
            <a:ext cx="25648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98781" y="3912175"/>
            <a:ext cx="204818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50469" y="4186495"/>
            <a:ext cx="243198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01244" y="4460815"/>
            <a:ext cx="435168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'What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gets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printed?'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50469" y="4735135"/>
            <a:ext cx="255794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99009" y="5009455"/>
            <a:ext cx="12824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99009" y="5558095"/>
            <a:ext cx="1024490" cy="84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 foo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()();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8200" y="3117342"/>
            <a:ext cx="5327142" cy="923544"/>
          </a:xfrm>
          <a:custGeom>
            <a:avLst/>
            <a:gdLst/>
            <a:ahLst/>
            <a:cxnLst/>
            <a:rect r="r" b="b" t="t" l="l"/>
            <a:pathLst>
              <a:path h="923544" w="5327142">
                <a:moveTo>
                  <a:pt x="0" y="0"/>
                </a:moveTo>
                <a:lnTo>
                  <a:pt x="5327142" y="0"/>
                </a:lnTo>
                <a:lnTo>
                  <a:pt x="5327142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200" y="4623816"/>
            <a:ext cx="5327142" cy="1477518"/>
          </a:xfrm>
          <a:custGeom>
            <a:avLst/>
            <a:gdLst/>
            <a:ahLst/>
            <a:cxnLst/>
            <a:rect r="r" b="b" t="t" l="l"/>
            <a:pathLst>
              <a:path h="1477518" w="5327142">
                <a:moveTo>
                  <a:pt x="0" y="0"/>
                </a:moveTo>
                <a:lnTo>
                  <a:pt x="5327142" y="0"/>
                </a:lnTo>
                <a:lnTo>
                  <a:pt x="5327142" y="1477518"/>
                </a:lnTo>
                <a:lnTo>
                  <a:pt x="0" y="1477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92460" y="961120"/>
            <a:ext cx="3699348" cy="1346359"/>
          </a:xfrm>
          <a:custGeom>
            <a:avLst/>
            <a:gdLst/>
            <a:ahLst/>
            <a:cxnLst/>
            <a:rect r="r" b="b" t="t" l="l"/>
            <a:pathLst>
              <a:path h="1346359" w="3699348">
                <a:moveTo>
                  <a:pt x="0" y="0"/>
                </a:moveTo>
                <a:lnTo>
                  <a:pt x="3699348" y="0"/>
                </a:lnTo>
                <a:lnTo>
                  <a:pt x="3699348" y="1346359"/>
                </a:lnTo>
                <a:lnTo>
                  <a:pt x="0" y="13463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9640" y="550669"/>
            <a:ext cx="5621912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Functional programming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640" y="1975114"/>
            <a:ext cx="3575190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Variables are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immutable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0" y="2954588"/>
            <a:ext cx="1280350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869" y="3503228"/>
            <a:ext cx="2688707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Mutates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`a`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9640" y="4460815"/>
            <a:ext cx="2304907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0097" y="5009455"/>
            <a:ext cx="3200057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Mutates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`b`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0097" y="5558095"/>
            <a:ext cx="5247532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[...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Does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mutate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`b`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8200" y="3403854"/>
            <a:ext cx="6096000" cy="1477518"/>
          </a:xfrm>
          <a:custGeom>
            <a:avLst/>
            <a:gdLst/>
            <a:ahLst/>
            <a:cxnLst/>
            <a:rect r="r" b="b" t="t" l="l"/>
            <a:pathLst>
              <a:path h="1477518" w="6096000">
                <a:moveTo>
                  <a:pt x="0" y="0"/>
                </a:moveTo>
                <a:lnTo>
                  <a:pt x="6096000" y="0"/>
                </a:lnTo>
                <a:lnTo>
                  <a:pt x="6096000" y="1477518"/>
                </a:lnTo>
                <a:lnTo>
                  <a:pt x="0" y="1477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5621912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Functional programming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640" y="1975114"/>
            <a:ext cx="4420772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 have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 side effects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" y="3450403"/>
            <a:ext cx="166415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640" y="3999043"/>
            <a:ext cx="345630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hasSideEffects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1100" y="4273363"/>
            <a:ext cx="102386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869" y="4547683"/>
            <a:ext cx="12824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4914" y="3127000"/>
            <a:ext cx="7168134" cy="958339"/>
          </a:xfrm>
          <a:custGeom>
            <a:avLst/>
            <a:gdLst/>
            <a:ahLst/>
            <a:cxnLst/>
            <a:rect r="r" b="b" t="t" l="l"/>
            <a:pathLst>
              <a:path h="958339" w="7168134">
                <a:moveTo>
                  <a:pt x="0" y="0"/>
                </a:moveTo>
                <a:lnTo>
                  <a:pt x="7168134" y="0"/>
                </a:lnTo>
                <a:lnTo>
                  <a:pt x="7168134" y="958339"/>
                </a:lnTo>
                <a:lnTo>
                  <a:pt x="0" y="958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8028" y="302981"/>
            <a:ext cx="3404102" cy="1969256"/>
          </a:xfrm>
          <a:custGeom>
            <a:avLst/>
            <a:gdLst/>
            <a:ahLst/>
            <a:cxnLst/>
            <a:rect r="r" b="b" t="t" l="l"/>
            <a:pathLst>
              <a:path h="1969256" w="3404102">
                <a:moveTo>
                  <a:pt x="0" y="0"/>
                </a:moveTo>
                <a:lnTo>
                  <a:pt x="3404102" y="0"/>
                </a:lnTo>
                <a:lnTo>
                  <a:pt x="3404102" y="1969255"/>
                </a:lnTo>
                <a:lnTo>
                  <a:pt x="0" y="1969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34914" y="4910071"/>
            <a:ext cx="7556059" cy="959101"/>
          </a:xfrm>
          <a:custGeom>
            <a:avLst/>
            <a:gdLst/>
            <a:ahLst/>
            <a:cxnLst/>
            <a:rect r="r" b="b" t="t" l="l"/>
            <a:pathLst>
              <a:path h="959101" w="7556059">
                <a:moveTo>
                  <a:pt x="0" y="0"/>
                </a:moveTo>
                <a:lnTo>
                  <a:pt x="7556058" y="0"/>
                </a:lnTo>
                <a:lnTo>
                  <a:pt x="7556058" y="959101"/>
                </a:lnTo>
                <a:lnTo>
                  <a:pt x="0" y="959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9640" y="550669"/>
            <a:ext cx="6647669" cy="176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Components</a:t>
            </a:r>
          </a:p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Components are </a:t>
            </a:r>
            <a:r>
              <a:rPr lang="en-US" sz="2802">
                <a:solidFill>
                  <a:srgbClr val="ED7D31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 interfaces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2234" y="3157985"/>
            <a:ext cx="14235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C55A11"/>
                </a:solidFill>
                <a:latin typeface="Consolas Bold"/>
                <a:ea typeface="Consolas Bold"/>
                <a:cs typeface="Consolas Bold"/>
                <a:sym typeface="Consolas Bold"/>
              </a:rPr>
              <a:t>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42234" y="4941160"/>
            <a:ext cx="14235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C55A11"/>
                </a:solidFill>
                <a:latin typeface="Consolas Bold"/>
                <a:ea typeface="Consolas Bold"/>
                <a:cs typeface="Consolas Bold"/>
                <a:sym typeface="Consolas Bold"/>
              </a:rPr>
              <a:t>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56746" y="3420351"/>
            <a:ext cx="1852593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 spc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let y = f(x);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56746" y="5203527"/>
            <a:ext cx="4419028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 spc="1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let y = &lt;FancyDivvalue={x} /&gt;;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2537" y="4931769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C55A11"/>
                </a:solidFill>
                <a:latin typeface="Consolas Bold"/>
                <a:ea typeface="Consolas Bold"/>
                <a:cs typeface="Consolas Bold"/>
                <a:sym typeface="Consolas Bold"/>
              </a:rPr>
              <a:t>HTML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72537" y="3148594"/>
            <a:ext cx="853716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C55A11"/>
                </a:solidFill>
                <a:latin typeface="Consolas Bold"/>
                <a:ea typeface="Consolas Bold"/>
                <a:cs typeface="Consolas Bold"/>
                <a:sym typeface="Consolas Bold"/>
              </a:rPr>
              <a:t>number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35787" y="3152518"/>
            <a:ext cx="618582" cy="37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5787" y="4935693"/>
            <a:ext cx="618582" cy="37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75523" y="3143126"/>
            <a:ext cx="811378" cy="37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Output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75523" y="4926301"/>
            <a:ext cx="811378" cy="37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Output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0139" y="3387414"/>
            <a:ext cx="1886988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 function: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8269" y="5170494"/>
            <a:ext cx="2695004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Component function: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787" y="2408825"/>
            <a:ext cx="9314240" cy="3333064"/>
          </a:xfrm>
          <a:custGeom>
            <a:avLst/>
            <a:gdLst/>
            <a:ahLst/>
            <a:cxnLst/>
            <a:rect r="r" b="b" t="t" l="l"/>
            <a:pathLst>
              <a:path h="3333064" w="9314240">
                <a:moveTo>
                  <a:pt x="0" y="0"/>
                </a:moveTo>
                <a:lnTo>
                  <a:pt x="9314240" y="0"/>
                </a:lnTo>
                <a:lnTo>
                  <a:pt x="9314240" y="3333064"/>
                </a:lnTo>
                <a:lnTo>
                  <a:pt x="0" y="3333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7238028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Anatomy of a React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component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402" y="3324873"/>
            <a:ext cx="563179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2862" y="3599193"/>
            <a:ext cx="716701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402" y="3873513"/>
            <a:ext cx="12824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402" y="4422153"/>
            <a:ext cx="5376243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"aaron"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2469" y="1816046"/>
            <a:ext cx="2379602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component is just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9575" y="2120789"/>
            <a:ext cx="1061837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5110" y="5709171"/>
            <a:ext cx="3125210" cy="34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function is </a:t>
            </a:r>
            <a:r>
              <a:rPr lang="en-US" b="true" sz="1997">
                <a:solidFill>
                  <a:srgbClr val="C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executed</a:t>
            </a: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 if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9347" y="6013914"/>
            <a:ext cx="1997888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was an HTML tag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32721" y="5709171"/>
            <a:ext cx="2701519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Parameters are passed in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52694" y="6013914"/>
            <a:ext cx="1990411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 HTML attributes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1200" y="1816475"/>
            <a:ext cx="2988145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Inputs are passed through 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29457" y="2121227"/>
            <a:ext cx="3239014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single argument called “props”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44491" y="3047324"/>
            <a:ext cx="1388107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 spc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function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63042" y="3352076"/>
            <a:ext cx="1495720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outputs HTML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086779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Component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rendering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2235279"/>
            <a:ext cx="127044" cy="130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4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35855" y="4461472"/>
            <a:ext cx="5630913" cy="154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Our job is to ensure that every time the component re-renders, the correct output is produced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6840" y="2209095"/>
            <a:ext cx="8613305" cy="134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When a component function </a:t>
            </a:r>
            <a:r>
              <a:rPr lang="en-US" b="true" sz="2802">
                <a:solidFill>
                  <a:srgbClr val="2E75B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executes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we say it “</a:t>
            </a:r>
            <a:r>
              <a:rPr lang="en-US" b="true" sz="2802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renders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” Assume components mayre-render at any time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1818" y="2951759"/>
            <a:ext cx="8718947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“In React,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everything is a component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odo Sketch"/>
          <p:cNvSpPr/>
          <p:nvPr/>
        </p:nvSpPr>
        <p:spPr>
          <a:xfrm flipH="false" flipV="false" rot="0">
            <a:off x="7888224" y="364998"/>
            <a:ext cx="3067993" cy="6232465"/>
          </a:xfrm>
          <a:custGeom>
            <a:avLst/>
            <a:gdLst/>
            <a:ahLst/>
            <a:cxnLst/>
            <a:rect r="r" b="b" t="t" l="l"/>
            <a:pathLst>
              <a:path h="6232465" w="3067993">
                <a:moveTo>
                  <a:pt x="0" y="0"/>
                </a:moveTo>
                <a:lnTo>
                  <a:pt x="3067993" y="0"/>
                </a:lnTo>
                <a:lnTo>
                  <a:pt x="3067993" y="6232465"/>
                </a:lnTo>
                <a:lnTo>
                  <a:pt x="0" y="623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35141" y="733939"/>
            <a:ext cx="1638519" cy="1739408"/>
          </a:xfrm>
          <a:custGeom>
            <a:avLst/>
            <a:gdLst/>
            <a:ahLst/>
            <a:cxnLst/>
            <a:rect r="r" b="b" t="t" l="l"/>
            <a:pathLst>
              <a:path h="1739408" w="1638519">
                <a:moveTo>
                  <a:pt x="0" y="0"/>
                </a:moveTo>
                <a:lnTo>
                  <a:pt x="1638519" y="0"/>
                </a:lnTo>
                <a:lnTo>
                  <a:pt x="1638519" y="1739408"/>
                </a:lnTo>
                <a:lnTo>
                  <a:pt x="0" y="17394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33683" y="2888875"/>
            <a:ext cx="1639976" cy="1244622"/>
          </a:xfrm>
          <a:custGeom>
            <a:avLst/>
            <a:gdLst/>
            <a:ahLst/>
            <a:cxnLst/>
            <a:rect r="r" b="b" t="t" l="l"/>
            <a:pathLst>
              <a:path h="1244622" w="1639976">
                <a:moveTo>
                  <a:pt x="0" y="0"/>
                </a:moveTo>
                <a:lnTo>
                  <a:pt x="1639977" y="0"/>
                </a:lnTo>
                <a:lnTo>
                  <a:pt x="1639977" y="1244623"/>
                </a:lnTo>
                <a:lnTo>
                  <a:pt x="0" y="1244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36207" y="4426372"/>
            <a:ext cx="1739055" cy="1068010"/>
          </a:xfrm>
          <a:custGeom>
            <a:avLst/>
            <a:gdLst/>
            <a:ahLst/>
            <a:cxnLst/>
            <a:rect r="r" b="b" t="t" l="l"/>
            <a:pathLst>
              <a:path h="1068010" w="1739055">
                <a:moveTo>
                  <a:pt x="0" y="0"/>
                </a:moveTo>
                <a:lnTo>
                  <a:pt x="1739056" y="0"/>
                </a:lnTo>
                <a:lnTo>
                  <a:pt x="1739056" y="1068010"/>
                </a:lnTo>
                <a:lnTo>
                  <a:pt x="0" y="106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640" y="550669"/>
            <a:ext cx="3765661" cy="176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Todoapplication</a:t>
            </a:r>
          </a:p>
          <a:p>
            <a:pPr algn="l">
              <a:lnSpc>
                <a:spcPts val="3401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Big idea: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53487" y="4994443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666666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13279" y="1393412"/>
            <a:ext cx="712175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266C00"/>
                </a:solidFill>
                <a:latin typeface="Consolas Bold"/>
                <a:ea typeface="Consolas Bold"/>
                <a:cs typeface="Consolas Bold"/>
                <a:sym typeface="Consolas Bold"/>
              </a:rPr>
              <a:t>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94179" y="2209143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270068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94179" y="3870874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BD0C15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TodoList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6840" y="2173481"/>
            <a:ext cx="92554" cy="44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156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640" y="2914279"/>
            <a:ext cx="1435808" cy="46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First step: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6840" y="3254759"/>
            <a:ext cx="92554" cy="44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156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44040" y="2249529"/>
            <a:ext cx="2211867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digital to-do list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44040" y="3330807"/>
            <a:ext cx="2564111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mockup / wireframe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809288" cy="176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Creating a new React app</a:t>
            </a:r>
          </a:p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Creating a new React app is simple!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6840" y="2331349"/>
            <a:ext cx="2541632" cy="65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Install Node.js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6840" y="3020959"/>
            <a:ext cx="4384148" cy="134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Run: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New app created in folder: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58230" y="3005738"/>
            <a:ext cx="5778027" cy="66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b="true" sz="2802">
                <a:solidFill>
                  <a:srgbClr val="000000"/>
                </a:solidFill>
                <a:latin typeface="Consolas Bold"/>
                <a:ea typeface="Consolas Bold"/>
                <a:cs typeface="Consolas Bold"/>
                <a:sym typeface="Consolas Bold"/>
              </a:rPr>
              <a:t>npxcreate-react-app </a:t>
            </a:r>
            <a:r>
              <a:rPr lang="en-US" b="true" sz="2802">
                <a:solidFill>
                  <a:srgbClr val="548235"/>
                </a:solidFill>
                <a:latin typeface="Consolas Bold"/>
                <a:ea typeface="Consolas Bold"/>
                <a:cs typeface="Consolas Bold"/>
                <a:sym typeface="Consolas Bold"/>
              </a:rPr>
              <a:t>app-name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6050" y="3694586"/>
            <a:ext cx="1992459" cy="66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b="true" sz="2802">
                <a:solidFill>
                  <a:srgbClr val="000000"/>
                </a:solidFill>
                <a:latin typeface="Consolas Bold"/>
                <a:ea typeface="Consolas Bold"/>
                <a:cs typeface="Consolas Bold"/>
                <a:sym typeface="Consolas Bold"/>
              </a:rPr>
              <a:t>./</a:t>
            </a:r>
            <a:r>
              <a:rPr lang="en-US" b="true" sz="2802">
                <a:solidFill>
                  <a:srgbClr val="548235"/>
                </a:solidFill>
                <a:latin typeface="Consolas Bold"/>
                <a:ea typeface="Consolas Bold"/>
                <a:cs typeface="Consolas Bold"/>
                <a:sym typeface="Consolas Bold"/>
              </a:rPr>
              <a:t>app-name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75270" y="1825752"/>
            <a:ext cx="3478530" cy="4351020"/>
          </a:xfrm>
          <a:custGeom>
            <a:avLst/>
            <a:gdLst/>
            <a:ahLst/>
            <a:cxnLst/>
            <a:rect r="r" b="b" t="t" l="l"/>
            <a:pathLst>
              <a:path h="4351020" w="3478530">
                <a:moveTo>
                  <a:pt x="0" y="0"/>
                </a:moveTo>
                <a:lnTo>
                  <a:pt x="3478530" y="0"/>
                </a:lnTo>
                <a:lnTo>
                  <a:pt x="3478530" y="4351020"/>
                </a:lnTo>
                <a:lnTo>
                  <a:pt x="0" y="435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7878" y="5127241"/>
            <a:ext cx="2515772" cy="629155"/>
          </a:xfrm>
          <a:custGeom>
            <a:avLst/>
            <a:gdLst/>
            <a:ahLst/>
            <a:cxnLst/>
            <a:rect r="r" b="b" t="t" l="l"/>
            <a:pathLst>
              <a:path h="629155" w="2515772">
                <a:moveTo>
                  <a:pt x="0" y="0"/>
                </a:moveTo>
                <a:lnTo>
                  <a:pt x="2515772" y="0"/>
                </a:lnTo>
                <a:lnTo>
                  <a:pt x="2515772" y="629155"/>
                </a:lnTo>
                <a:lnTo>
                  <a:pt x="0" y="6291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75944" y="2828287"/>
            <a:ext cx="2322643" cy="1799977"/>
          </a:xfrm>
          <a:custGeom>
            <a:avLst/>
            <a:gdLst/>
            <a:ahLst/>
            <a:cxnLst/>
            <a:rect r="r" b="b" t="t" l="l"/>
            <a:pathLst>
              <a:path h="1799977" w="2322643">
                <a:moveTo>
                  <a:pt x="0" y="0"/>
                </a:moveTo>
                <a:lnTo>
                  <a:pt x="2322643" y="0"/>
                </a:lnTo>
                <a:lnTo>
                  <a:pt x="2322643" y="1799977"/>
                </a:lnTo>
                <a:lnTo>
                  <a:pt x="0" y="17999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6135" y="1977447"/>
            <a:ext cx="1125912" cy="584244"/>
          </a:xfrm>
          <a:custGeom>
            <a:avLst/>
            <a:gdLst/>
            <a:ahLst/>
            <a:cxnLst/>
            <a:rect r="r" b="b" t="t" l="l"/>
            <a:pathLst>
              <a:path h="584244" w="1125912">
                <a:moveTo>
                  <a:pt x="0" y="0"/>
                </a:moveTo>
                <a:lnTo>
                  <a:pt x="1125912" y="0"/>
                </a:lnTo>
                <a:lnTo>
                  <a:pt x="1125912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640" y="550669"/>
            <a:ext cx="6543027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Anatomy of a new React app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48829" y="5323294"/>
            <a:ext cx="1707575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00B0F0"/>
                </a:solidFill>
                <a:latin typeface="Consolas Bold"/>
                <a:ea typeface="Consolas Bold"/>
                <a:cs typeface="Consolas Bold"/>
                <a:sym typeface="Consolas Bold"/>
              </a:rPr>
              <a:t>package.json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2798" y="3064145"/>
            <a:ext cx="2087575" cy="648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b="true" sz="1997">
                <a:solidFill>
                  <a:srgbClr val="FF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</a:t>
            </a:r>
            <a:r>
              <a:rPr lang="en-US" sz="1997">
                <a:solidFill>
                  <a:srgbClr val="FF0000"/>
                </a:solidFill>
                <a:latin typeface="Calibri (MS)"/>
                <a:ea typeface="Calibri (MS)"/>
                <a:cs typeface="Calibri (MS)"/>
                <a:sym typeface="Calibri (MS)"/>
              </a:rPr>
              <a:t>is a boilerplate starter component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27554" y="1737112"/>
            <a:ext cx="3143717" cy="34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b="true" sz="1997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public</a:t>
            </a:r>
            <a:r>
              <a:rPr lang="en-US" sz="1997">
                <a:solidFill>
                  <a:srgbClr val="7030A0"/>
                </a:solidFill>
                <a:latin typeface="Calibri (MS)"/>
                <a:ea typeface="Calibri (MS)"/>
                <a:cs typeface="Calibri (MS)"/>
                <a:sym typeface="Calibri (MS)"/>
              </a:rPr>
              <a:t>holds the initial html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29933" y="2045160"/>
            <a:ext cx="3490798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sz="1997">
                <a:solidFill>
                  <a:srgbClr val="7030A0"/>
                </a:solidFill>
                <a:latin typeface="Calibri (MS)"/>
                <a:ea typeface="Calibri (MS)"/>
                <a:cs typeface="Calibri (MS)"/>
                <a:sym typeface="Calibri (MS)"/>
              </a:rPr>
              <a:t>document and other static assets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82427" y="5355927"/>
            <a:ext cx="1150410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sz="1997">
                <a:solidFill>
                  <a:srgbClr val="00B0F0"/>
                </a:solidFill>
                <a:latin typeface="Calibri (MS)"/>
                <a:ea typeface="Calibri (MS)"/>
                <a:cs typeface="Calibri (MS)"/>
                <a:sym typeface="Calibri (MS)"/>
              </a:rPr>
              <a:t>configures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88477" y="5659917"/>
            <a:ext cx="2002755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sz="1997">
                <a:solidFill>
                  <a:srgbClr val="00B0F0"/>
                </a:solidFill>
                <a:latin typeface="Calibri (MS)"/>
                <a:ea typeface="Calibri (MS)"/>
                <a:cs typeface="Calibri (MS)"/>
                <a:sym typeface="Calibri (MS)"/>
              </a:rPr>
              <a:t>npm dependencies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22849" y="4247998"/>
            <a:ext cx="1824866" cy="33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b="true" sz="1997">
                <a:solidFill>
                  <a:srgbClr val="00B050"/>
                </a:solidFill>
                <a:latin typeface="Consolas Bold"/>
                <a:ea typeface="Consolas Bold"/>
                <a:cs typeface="Consolas Bold"/>
                <a:sym typeface="Consolas Bold"/>
              </a:rPr>
              <a:t>index.js</a:t>
            </a:r>
            <a:r>
              <a:rPr lang="en-US" sz="1997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binds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03339" y="4546521"/>
            <a:ext cx="1888074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3"/>
              </a:lnSpc>
            </a:pPr>
            <a:r>
              <a:rPr lang="en-US" sz="1997">
                <a:solidFill>
                  <a:srgbClr val="00B050"/>
                </a:solidFill>
                <a:latin typeface="Calibri (MS)"/>
                <a:ea typeface="Calibri (MS)"/>
                <a:cs typeface="Calibri (MS)"/>
                <a:sym typeface="Calibri (MS)"/>
              </a:rPr>
              <a:t>React to the DOM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mage result for react"/>
          <p:cNvSpPr/>
          <p:nvPr/>
        </p:nvSpPr>
        <p:spPr>
          <a:xfrm flipH="false" flipV="false" rot="0">
            <a:off x="9609582" y="4567428"/>
            <a:ext cx="1744218" cy="1744218"/>
          </a:xfrm>
          <a:custGeom>
            <a:avLst/>
            <a:gdLst/>
            <a:ahLst/>
            <a:cxnLst/>
            <a:rect r="r" b="b" t="t" l="l"/>
            <a:pathLst>
              <a:path h="1744218" w="1744218">
                <a:moveTo>
                  <a:pt x="0" y="0"/>
                </a:moveTo>
                <a:lnTo>
                  <a:pt x="1744218" y="0"/>
                </a:lnTo>
                <a:lnTo>
                  <a:pt x="1744218" y="1744218"/>
                </a:lnTo>
                <a:lnTo>
                  <a:pt x="0" y="1744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Image result for facebook"/>
          <p:cNvSpPr/>
          <p:nvPr/>
        </p:nvSpPr>
        <p:spPr>
          <a:xfrm flipH="false" flipV="false" rot="0">
            <a:off x="9764268" y="2565654"/>
            <a:ext cx="1434846" cy="1435608"/>
          </a:xfrm>
          <a:custGeom>
            <a:avLst/>
            <a:gdLst/>
            <a:ahLst/>
            <a:cxnLst/>
            <a:rect r="r" b="b" t="t" l="l"/>
            <a:pathLst>
              <a:path h="1435608" w="1434846">
                <a:moveTo>
                  <a:pt x="0" y="0"/>
                </a:moveTo>
                <a:lnTo>
                  <a:pt x="1434846" y="0"/>
                </a:lnTo>
                <a:lnTo>
                  <a:pt x="1434846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9640" y="550669"/>
            <a:ext cx="3390786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What is React?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" y="2228917"/>
            <a:ext cx="127044" cy="337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4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6840" y="2202732"/>
            <a:ext cx="5863580" cy="34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React is a </a:t>
            </a:r>
            <a:r>
              <a:rPr lang="en-US" b="true" sz="2802">
                <a:solidFill>
                  <a:srgbClr val="C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JavaScript</a:t>
            </a:r>
            <a:r>
              <a:rPr lang="en-US" b="true" sz="2802">
                <a:solidFill>
                  <a:srgbClr val="54823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framework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Used for </a:t>
            </a:r>
            <a:r>
              <a:rPr lang="en-US" b="true" sz="2802">
                <a:solidFill>
                  <a:srgbClr val="2E75B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front end</a:t>
            </a:r>
            <a:r>
              <a:rPr lang="en-US" b="true" sz="2802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web development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Think of jQuery, but more structured Created and used by </a:t>
            </a:r>
            <a:r>
              <a:rPr lang="en-US" b="true" sz="2802">
                <a:solidFill>
                  <a:srgbClr val="BF9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Facebook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Famous for implementing a </a:t>
            </a:r>
            <a:r>
              <a:rPr lang="en-US" b="true" sz="2802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virtual dom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odo Sketch"/>
          <p:cNvSpPr/>
          <p:nvPr/>
        </p:nvSpPr>
        <p:spPr>
          <a:xfrm flipH="false" flipV="false" rot="0">
            <a:off x="8500110" y="364998"/>
            <a:ext cx="3068755" cy="6232465"/>
          </a:xfrm>
          <a:custGeom>
            <a:avLst/>
            <a:gdLst/>
            <a:ahLst/>
            <a:cxnLst/>
            <a:rect r="r" b="b" t="t" l="l"/>
            <a:pathLst>
              <a:path h="6232465" w="3068755">
                <a:moveTo>
                  <a:pt x="0" y="0"/>
                </a:moveTo>
                <a:lnTo>
                  <a:pt x="3068755" y="0"/>
                </a:lnTo>
                <a:lnTo>
                  <a:pt x="3068755" y="6232465"/>
                </a:lnTo>
                <a:lnTo>
                  <a:pt x="0" y="623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2290" y="3993756"/>
            <a:ext cx="2399452" cy="864022"/>
          </a:xfrm>
          <a:custGeom>
            <a:avLst/>
            <a:gdLst/>
            <a:ahLst/>
            <a:cxnLst/>
            <a:rect r="r" b="b" t="t" l="l"/>
            <a:pathLst>
              <a:path h="864022" w="2399452">
                <a:moveTo>
                  <a:pt x="0" y="0"/>
                </a:moveTo>
                <a:lnTo>
                  <a:pt x="2399452" y="0"/>
                </a:lnTo>
                <a:lnTo>
                  <a:pt x="2399452" y="864023"/>
                </a:lnTo>
                <a:lnTo>
                  <a:pt x="0" y="864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4298" y="2815895"/>
            <a:ext cx="3056172" cy="927316"/>
          </a:xfrm>
          <a:custGeom>
            <a:avLst/>
            <a:gdLst/>
            <a:ahLst/>
            <a:cxnLst/>
            <a:rect r="r" b="b" t="t" l="l"/>
            <a:pathLst>
              <a:path h="927316" w="3056172">
                <a:moveTo>
                  <a:pt x="0" y="0"/>
                </a:moveTo>
                <a:lnTo>
                  <a:pt x="3056172" y="0"/>
                </a:lnTo>
                <a:lnTo>
                  <a:pt x="3056172" y="927316"/>
                </a:lnTo>
                <a:lnTo>
                  <a:pt x="0" y="927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47789" y="733939"/>
            <a:ext cx="1638519" cy="1739408"/>
          </a:xfrm>
          <a:custGeom>
            <a:avLst/>
            <a:gdLst/>
            <a:ahLst/>
            <a:cxnLst/>
            <a:rect r="r" b="b" t="t" l="l"/>
            <a:pathLst>
              <a:path h="1739408" w="1638519">
                <a:moveTo>
                  <a:pt x="0" y="0"/>
                </a:moveTo>
                <a:lnTo>
                  <a:pt x="1638519" y="0"/>
                </a:lnTo>
                <a:lnTo>
                  <a:pt x="1638519" y="1739408"/>
                </a:lnTo>
                <a:lnTo>
                  <a:pt x="0" y="1739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46331" y="2888875"/>
            <a:ext cx="1639976" cy="1244622"/>
          </a:xfrm>
          <a:custGeom>
            <a:avLst/>
            <a:gdLst/>
            <a:ahLst/>
            <a:cxnLst/>
            <a:rect r="r" b="b" t="t" l="l"/>
            <a:pathLst>
              <a:path h="1244622" w="1639976">
                <a:moveTo>
                  <a:pt x="0" y="0"/>
                </a:moveTo>
                <a:lnTo>
                  <a:pt x="1639977" y="0"/>
                </a:lnTo>
                <a:lnTo>
                  <a:pt x="1639977" y="1244623"/>
                </a:lnTo>
                <a:lnTo>
                  <a:pt x="0" y="1244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48855" y="4426372"/>
            <a:ext cx="1739055" cy="1068010"/>
          </a:xfrm>
          <a:custGeom>
            <a:avLst/>
            <a:gdLst/>
            <a:ahLst/>
            <a:cxnLst/>
            <a:rect r="r" b="b" t="t" l="l"/>
            <a:pathLst>
              <a:path h="1068010" w="1739055">
                <a:moveTo>
                  <a:pt x="0" y="0"/>
                </a:moveTo>
                <a:lnTo>
                  <a:pt x="1739056" y="0"/>
                </a:lnTo>
                <a:lnTo>
                  <a:pt x="1739056" y="1068010"/>
                </a:lnTo>
                <a:lnTo>
                  <a:pt x="0" y="10680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9640" y="550669"/>
            <a:ext cx="5014474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Component Hierarchy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4291" y="3678526"/>
            <a:ext cx="712175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266C00"/>
                </a:solidFill>
                <a:latin typeface="Consolas Bold"/>
                <a:ea typeface="Consolas Bold"/>
                <a:cs typeface="Consolas Bold"/>
                <a:sym typeface="Consolas Bold"/>
              </a:rPr>
              <a:t>Title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597" y="4794504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666666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79364" y="2500894"/>
            <a:ext cx="426930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2E75B6"/>
                </a:solidFill>
                <a:latin typeface="Consolas Bold"/>
                <a:ea typeface="Consolas Bold"/>
                <a:cs typeface="Consolas Bold"/>
                <a:sym typeface="Consolas Bold"/>
              </a:rPr>
              <a:t>App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0089" y="4786389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666666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0463" y="3678526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BD0C15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TodoList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51184" y="4786389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666666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1506" y="3678784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270068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TodoForm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66049" y="4994443"/>
            <a:ext cx="569147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666666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25841" y="1393412"/>
            <a:ext cx="712175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>
                <a:solidFill>
                  <a:srgbClr val="266C00"/>
                </a:solidFill>
                <a:latin typeface="Consolas Bold"/>
                <a:ea typeface="Consolas Bold"/>
                <a:cs typeface="Consolas Bold"/>
                <a:sym typeface="Consolas Bold"/>
              </a:rPr>
              <a:t>Title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06741" y="2209143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270068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06741" y="3870874"/>
            <a:ext cx="1139771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b="true" sz="1997" spc="1">
                <a:solidFill>
                  <a:srgbClr val="BD0C15"/>
                </a:solidFill>
                <a:latin typeface="Consolas Bold"/>
                <a:ea typeface="Consolas Bold"/>
                <a:cs typeface="Consolas Bold"/>
                <a:sym typeface="Consolas Bold"/>
              </a:rPr>
              <a:t>TodoList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411743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Special list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key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property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2228917"/>
            <a:ext cx="127044" cy="337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1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6840" y="2202732"/>
            <a:ext cx="8153743" cy="341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1"/>
              </a:lnSpc>
            </a:pPr>
            <a:r>
              <a:rPr lang="en-US" b="true" sz="2802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Situation: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Display a </a:t>
            </a:r>
            <a:r>
              <a:rPr lang="en-US" b="true" sz="2802">
                <a:solidFill>
                  <a:srgbClr val="2E75B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array of elements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Must specify a special “</a:t>
            </a:r>
            <a:r>
              <a:rPr lang="en-US" b="true" sz="2802">
                <a:solidFill>
                  <a:srgbClr val="54823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key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” property for each element The key of an item </a:t>
            </a:r>
            <a:r>
              <a:rPr lang="en-US" b="true" sz="2802">
                <a:solidFill>
                  <a:srgbClr val="BF9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uniquely identifies it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Used byReactinternally for </a:t>
            </a:r>
            <a:r>
              <a:rPr lang="en-US" b="true" sz="2802">
                <a:solidFill>
                  <a:srgbClr val="C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render optimization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Can be any unique value (string or number)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738235" y="2804922"/>
            <a:ext cx="166116" cy="736092"/>
            <a:chOff x="0" y="0"/>
            <a:chExt cx="166116" cy="736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16" cy="736092"/>
            </a:xfrm>
            <a:custGeom>
              <a:avLst/>
              <a:gdLst/>
              <a:ahLst/>
              <a:cxnLst/>
              <a:rect r="r" b="b" t="t" l="l"/>
              <a:pathLst>
                <a:path h="736092" w="166116">
                  <a:moveTo>
                    <a:pt x="166116" y="736092"/>
                  </a:moveTo>
                  <a:cubicBezTo>
                    <a:pt x="113665" y="736092"/>
                    <a:pt x="70485" y="694944"/>
                    <a:pt x="70485" y="643255"/>
                  </a:cubicBezTo>
                  <a:lnTo>
                    <a:pt x="83058" y="643255"/>
                  </a:lnTo>
                  <a:lnTo>
                    <a:pt x="70485" y="643255"/>
                  </a:lnTo>
                  <a:lnTo>
                    <a:pt x="70485" y="448310"/>
                  </a:lnTo>
                  <a:lnTo>
                    <a:pt x="83058" y="448310"/>
                  </a:lnTo>
                  <a:lnTo>
                    <a:pt x="70485" y="448310"/>
                  </a:lnTo>
                  <a:cubicBezTo>
                    <a:pt x="70485" y="411353"/>
                    <a:pt x="39370" y="380619"/>
                    <a:pt x="0" y="380619"/>
                  </a:cubicBezTo>
                  <a:lnTo>
                    <a:pt x="0" y="355473"/>
                  </a:lnTo>
                  <a:cubicBezTo>
                    <a:pt x="39370" y="355473"/>
                    <a:pt x="70485" y="324739"/>
                    <a:pt x="70485" y="287782"/>
                  </a:cubicBezTo>
                  <a:lnTo>
                    <a:pt x="83058" y="287782"/>
                  </a:lnTo>
                  <a:lnTo>
                    <a:pt x="70485" y="287782"/>
                  </a:lnTo>
                  <a:lnTo>
                    <a:pt x="70485" y="92837"/>
                  </a:lnTo>
                  <a:lnTo>
                    <a:pt x="83058" y="92837"/>
                  </a:lnTo>
                  <a:lnTo>
                    <a:pt x="70485" y="92837"/>
                  </a:lnTo>
                  <a:cubicBezTo>
                    <a:pt x="70485" y="41148"/>
                    <a:pt x="113665" y="0"/>
                    <a:pt x="166116" y="0"/>
                  </a:cubicBezTo>
                  <a:lnTo>
                    <a:pt x="166116" y="25146"/>
                  </a:lnTo>
                  <a:cubicBezTo>
                    <a:pt x="126746" y="25146"/>
                    <a:pt x="95631" y="55880"/>
                    <a:pt x="95631" y="92837"/>
                  </a:cubicBezTo>
                  <a:lnTo>
                    <a:pt x="95631" y="287782"/>
                  </a:lnTo>
                  <a:cubicBezTo>
                    <a:pt x="95631" y="339471"/>
                    <a:pt x="52451" y="380619"/>
                    <a:pt x="0" y="380619"/>
                  </a:cubicBezTo>
                  <a:lnTo>
                    <a:pt x="0" y="355473"/>
                  </a:lnTo>
                  <a:cubicBezTo>
                    <a:pt x="52451" y="355473"/>
                    <a:pt x="95631" y="396621"/>
                    <a:pt x="95631" y="448310"/>
                  </a:cubicBezTo>
                  <a:lnTo>
                    <a:pt x="95631" y="643255"/>
                  </a:lnTo>
                  <a:cubicBezTo>
                    <a:pt x="95631" y="680212"/>
                    <a:pt x="126746" y="710946"/>
                    <a:pt x="166116" y="710946"/>
                  </a:cubicBezTo>
                  <a:close/>
                </a:path>
              </a:pathLst>
            </a:custGeom>
            <a:solidFill>
              <a:srgbClr val="2E75B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738235" y="3912108"/>
            <a:ext cx="166116" cy="1855470"/>
            <a:chOff x="0" y="0"/>
            <a:chExt cx="166116" cy="18554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16" cy="1855470"/>
            </a:xfrm>
            <a:custGeom>
              <a:avLst/>
              <a:gdLst/>
              <a:ahLst/>
              <a:cxnLst/>
              <a:rect r="r" b="b" t="t" l="l"/>
              <a:pathLst>
                <a:path h="1855470" w="166116">
                  <a:moveTo>
                    <a:pt x="166116" y="1855470"/>
                  </a:moveTo>
                  <a:cubicBezTo>
                    <a:pt x="113665" y="1855470"/>
                    <a:pt x="70485" y="1814322"/>
                    <a:pt x="70485" y="1762633"/>
                  </a:cubicBezTo>
                  <a:lnTo>
                    <a:pt x="83058" y="1762633"/>
                  </a:lnTo>
                  <a:lnTo>
                    <a:pt x="70485" y="1762633"/>
                  </a:lnTo>
                  <a:lnTo>
                    <a:pt x="70485" y="1007999"/>
                  </a:lnTo>
                  <a:lnTo>
                    <a:pt x="83058" y="1007999"/>
                  </a:lnTo>
                  <a:lnTo>
                    <a:pt x="70485" y="1007999"/>
                  </a:lnTo>
                  <a:cubicBezTo>
                    <a:pt x="70485" y="971042"/>
                    <a:pt x="39370" y="940308"/>
                    <a:pt x="0" y="940308"/>
                  </a:cubicBezTo>
                  <a:lnTo>
                    <a:pt x="0" y="915162"/>
                  </a:lnTo>
                  <a:cubicBezTo>
                    <a:pt x="39370" y="915162"/>
                    <a:pt x="70485" y="884428"/>
                    <a:pt x="70485" y="847471"/>
                  </a:cubicBezTo>
                  <a:lnTo>
                    <a:pt x="83058" y="847471"/>
                  </a:lnTo>
                  <a:lnTo>
                    <a:pt x="70485" y="847471"/>
                  </a:lnTo>
                  <a:lnTo>
                    <a:pt x="70485" y="92837"/>
                  </a:lnTo>
                  <a:lnTo>
                    <a:pt x="83058" y="92837"/>
                  </a:lnTo>
                  <a:lnTo>
                    <a:pt x="70485" y="92837"/>
                  </a:lnTo>
                  <a:cubicBezTo>
                    <a:pt x="70485" y="41148"/>
                    <a:pt x="113665" y="0"/>
                    <a:pt x="166116" y="0"/>
                  </a:cubicBezTo>
                  <a:lnTo>
                    <a:pt x="166116" y="25146"/>
                  </a:lnTo>
                  <a:cubicBezTo>
                    <a:pt x="126746" y="25146"/>
                    <a:pt x="95631" y="55880"/>
                    <a:pt x="95631" y="92837"/>
                  </a:cubicBezTo>
                  <a:lnTo>
                    <a:pt x="95631" y="847471"/>
                  </a:lnTo>
                  <a:cubicBezTo>
                    <a:pt x="95631" y="899160"/>
                    <a:pt x="52451" y="940308"/>
                    <a:pt x="0" y="940308"/>
                  </a:cubicBezTo>
                  <a:lnTo>
                    <a:pt x="0" y="915162"/>
                  </a:lnTo>
                  <a:cubicBezTo>
                    <a:pt x="52451" y="915162"/>
                    <a:pt x="95631" y="956310"/>
                    <a:pt x="95631" y="1007999"/>
                  </a:cubicBezTo>
                  <a:lnTo>
                    <a:pt x="95631" y="1762633"/>
                  </a:lnTo>
                  <a:cubicBezTo>
                    <a:pt x="95631" y="1799590"/>
                    <a:pt x="126746" y="1830324"/>
                    <a:pt x="166116" y="1830324"/>
                  </a:cubicBezTo>
                  <a:close/>
                </a:path>
              </a:pathLst>
            </a:custGeom>
            <a:solidFill>
              <a:srgbClr val="C55A1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29640" y="550669"/>
            <a:ext cx="4489961" cy="177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What are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hooks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?</a:t>
            </a:r>
          </a:p>
          <a:p>
            <a:pPr algn="l">
              <a:lnSpc>
                <a:spcPts val="3168"/>
              </a:lnSpc>
            </a:pPr>
            <a:r>
              <a:rPr lang="en-US" b="true" sz="2400">
                <a:solidFill>
                  <a:srgbClr val="C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Hooks: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Special functions that allow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7696" y="2530269"/>
            <a:ext cx="1726883" cy="329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7"/>
              </a:lnSpc>
            </a:pPr>
            <a:r>
              <a:rPr lang="en-US" sz="220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useState useEffect</a:t>
            </a:r>
          </a:p>
          <a:p>
            <a:pPr algn="l">
              <a:lnSpc>
                <a:spcPts val="5449"/>
              </a:lnSpc>
            </a:pPr>
            <a:r>
              <a:rPr lang="en-US" sz="220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useReducer</a:t>
            </a:r>
          </a:p>
          <a:p>
            <a:pPr algn="l">
              <a:lnSpc>
                <a:spcPts val="3045"/>
              </a:lnSpc>
            </a:pPr>
            <a:r>
              <a:rPr lang="en-US" sz="220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useMemo</a:t>
            </a:r>
          </a:p>
          <a:p>
            <a:pPr algn="l">
              <a:lnSpc>
                <a:spcPts val="5449"/>
              </a:lnSpc>
            </a:pPr>
            <a:r>
              <a:rPr lang="en-US" sz="220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useRef</a:t>
            </a:r>
          </a:p>
          <a:p>
            <a:pPr algn="l">
              <a:lnSpc>
                <a:spcPts val="3045"/>
              </a:lnSpc>
            </a:pPr>
            <a:r>
              <a:rPr lang="en-US" sz="220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useCallback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4695" y="2859319"/>
            <a:ext cx="1465002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2E75B6"/>
                </a:solidFill>
                <a:latin typeface="Calibri (MS)"/>
                <a:ea typeface="Calibri (MS)"/>
                <a:cs typeface="Calibri (MS)"/>
                <a:sym typeface="Calibri (MS)"/>
              </a:rPr>
              <a:t>We will cover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70906" y="3164072"/>
            <a:ext cx="1236983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2E75B6"/>
                </a:solidFill>
                <a:latin typeface="Calibri (MS)"/>
                <a:ea typeface="Calibri (MS)"/>
                <a:cs typeface="Calibri (MS)"/>
                <a:sym typeface="Calibri (MS)"/>
              </a:rPr>
              <a:t>these today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87119" y="4437297"/>
            <a:ext cx="1891255" cy="34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C55A11"/>
                </a:solidFill>
                <a:latin typeface="Calibri (MS)"/>
                <a:ea typeface="Calibri (MS)"/>
                <a:cs typeface="Calibri (MS)"/>
                <a:sym typeface="Calibri (MS)"/>
              </a:rPr>
              <a:t>We will </a:t>
            </a:r>
            <a:r>
              <a:rPr lang="en-US" b="true" sz="1997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not</a:t>
            </a:r>
            <a:r>
              <a:rPr lang="en-US" sz="1997">
                <a:solidFill>
                  <a:srgbClr val="C55A11"/>
                </a:solidFill>
                <a:latin typeface="Calibri (MS)"/>
                <a:ea typeface="Calibri (MS)"/>
                <a:cs typeface="Calibri (MS)"/>
                <a:sym typeface="Calibri (MS)"/>
              </a:rPr>
              <a:t>cover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70734" y="4742050"/>
            <a:ext cx="1236983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C55A11"/>
                </a:solidFill>
                <a:latin typeface="Calibri (MS)"/>
                <a:ea typeface="Calibri (MS)"/>
                <a:cs typeface="Calibri (MS)"/>
                <a:sym typeface="Calibri (MS)"/>
              </a:rPr>
              <a:t>these today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25224" y="1896132"/>
            <a:ext cx="2117322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Built-in hooks: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6840" y="2276199"/>
            <a:ext cx="4313996" cy="83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developers to hook into </a:t>
            </a:r>
            <a:r>
              <a:rPr lang="en-US" b="true" sz="2400">
                <a:solidFill>
                  <a:srgbClr val="54823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state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</a:t>
            </a:r>
            <a:r>
              <a:rPr lang="en-US" b="true" sz="2400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lifecycle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 React components.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945" y="3109446"/>
            <a:ext cx="3990508" cy="70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b="true" sz="2400">
                <a:solidFill>
                  <a:srgbClr val="54823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State: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One or more data values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145" y="3968982"/>
            <a:ext cx="4533957" cy="638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associated with a React component </a:t>
            </a:r>
          </a:p>
          <a:p>
            <a:pPr algn="l">
              <a:lnSpc>
                <a:spcPts val="5136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instance.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9945" y="4621254"/>
            <a:ext cx="4933769" cy="149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b="true" sz="2400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Lifecycle: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events associated with a </a:t>
            </a:r>
          </a:p>
          <a:p>
            <a:pPr algn="just">
              <a:lnSpc>
                <a:spcPts val="1200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React component instance (create, </a:t>
            </a:r>
          </a:p>
          <a:p>
            <a:pPr algn="just">
              <a:lnSpc>
                <a:spcPts val="5136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render, destroy, etc).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1057" y="4806439"/>
            <a:ext cx="7929877" cy="1255138"/>
          </a:xfrm>
          <a:custGeom>
            <a:avLst/>
            <a:gdLst/>
            <a:ahLst/>
            <a:cxnLst/>
            <a:rect r="r" b="b" t="t" l="l"/>
            <a:pathLst>
              <a:path h="1255138" w="7929877">
                <a:moveTo>
                  <a:pt x="0" y="0"/>
                </a:moveTo>
                <a:lnTo>
                  <a:pt x="7929877" y="0"/>
                </a:lnTo>
                <a:lnTo>
                  <a:pt x="7929877" y="1255138"/>
                </a:lnTo>
                <a:lnTo>
                  <a:pt x="0" y="1255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3926719" cy="176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First React hook: </a:t>
            </a:r>
          </a:p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Purpose: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0788" y="636546"/>
            <a:ext cx="2281047" cy="73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2"/>
              </a:lnSpc>
            </a:pPr>
            <a:r>
              <a:rPr lang="en-US" sz="4002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6840" y="2331349"/>
            <a:ext cx="9713109" cy="134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Remember values internally when the component re-renders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Tell React to re-render the component when the value changes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497" y="3709035"/>
            <a:ext cx="1055665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Syntax: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80705" y="5098904"/>
            <a:ext cx="5131518" cy="36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 spc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997" spc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setVal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97" spc="1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37659" y="5995254"/>
            <a:ext cx="1843430" cy="37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current value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02335" y="6033468"/>
            <a:ext cx="2104596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setter function to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0218" y="6338221"/>
            <a:ext cx="1785118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change the value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53327" y="6033468"/>
            <a:ext cx="1325061" cy="64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initial value to use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03281" y="4015902"/>
            <a:ext cx="4027037" cy="2348036"/>
          </a:xfrm>
          <a:custGeom>
            <a:avLst/>
            <a:gdLst/>
            <a:ahLst/>
            <a:cxnLst/>
            <a:rect r="r" b="b" t="t" l="l"/>
            <a:pathLst>
              <a:path h="2348036" w="4027037">
                <a:moveTo>
                  <a:pt x="0" y="0"/>
                </a:moveTo>
                <a:lnTo>
                  <a:pt x="4027036" y="0"/>
                </a:lnTo>
                <a:lnTo>
                  <a:pt x="4027036" y="2348036"/>
                </a:lnTo>
                <a:lnTo>
                  <a:pt x="0" y="2348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8065027" cy="182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Predicting component re-rendering</a:t>
            </a:r>
          </a:p>
          <a:p>
            <a:pPr algn="l">
              <a:lnSpc>
                <a:spcPts val="4477"/>
              </a:lnSpc>
            </a:pPr>
            <a:r>
              <a:rPr lang="en-US" sz="31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component will only re-render when…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6840" y="2667029"/>
            <a:ext cx="4857350" cy="68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9"/>
              </a:lnSpc>
            </a:pP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value inside </a:t>
            </a:r>
            <a:r>
              <a:rPr lang="en-US" b="true" sz="28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props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changes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4098" y="3407035"/>
            <a:ext cx="851535" cy="67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9"/>
              </a:lnSpc>
            </a:pPr>
            <a:r>
              <a:rPr lang="en-US" b="true" sz="2802">
                <a:solidFill>
                  <a:srgbClr val="C55A1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–or –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6840" y="4139975"/>
            <a:ext cx="4546825" cy="58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9"/>
              </a:lnSpc>
            </a:pP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</a:t>
            </a:r>
            <a:r>
              <a:rPr lang="en-US" b="true" sz="28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useState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setter is called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593" y="4128259"/>
            <a:ext cx="9101833" cy="1936109"/>
          </a:xfrm>
          <a:custGeom>
            <a:avLst/>
            <a:gdLst/>
            <a:ahLst/>
            <a:cxnLst/>
            <a:rect r="r" b="b" t="t" l="l"/>
            <a:pathLst>
              <a:path h="1936109" w="9101833">
                <a:moveTo>
                  <a:pt x="0" y="0"/>
                </a:moveTo>
                <a:lnTo>
                  <a:pt x="9101833" y="0"/>
                </a:lnTo>
                <a:lnTo>
                  <a:pt x="9101833" y="1936108"/>
                </a:lnTo>
                <a:lnTo>
                  <a:pt x="0" y="1936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4619434" cy="176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Second React hook: </a:t>
            </a:r>
          </a:p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Purpose: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59730" y="636546"/>
            <a:ext cx="2566178" cy="73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2"/>
              </a:lnSpc>
            </a:pPr>
            <a:r>
              <a:rPr lang="en-US" sz="4002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useEffect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6916" y="2331434"/>
            <a:ext cx="9170422" cy="670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Act as an </a:t>
            </a:r>
            <a:r>
              <a:rPr lang="en-US" b="true" sz="2802">
                <a:solidFill>
                  <a:srgbClr val="548235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observer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running code in response to value changes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640" y="3020273"/>
            <a:ext cx="1055665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Syntax: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4426" y="4490599"/>
            <a:ext cx="2422827" cy="32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 spc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useEffect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3289" y="4795352"/>
            <a:ext cx="8267910" cy="32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 spc="1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97" spc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`myValue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was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changed!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value: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997" spc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myValue</a:t>
            </a:r>
            <a:r>
              <a:rPr lang="en-US" sz="1997" spc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997" spc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4673" y="5100104"/>
            <a:ext cx="1995145" cy="32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997" spc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997" spc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myValue</a:t>
            </a:r>
            <a:r>
              <a:rPr lang="en-US" sz="1997" spc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362" y="6033497"/>
            <a:ext cx="3518335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list of values such that changes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1160" y="6338249"/>
            <a:ext cx="3175711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should trigger this code to run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86139" y="6033468"/>
            <a:ext cx="2361743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code to run when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90856" y="6338221"/>
            <a:ext cx="1477632" cy="33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values change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391798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Building a React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2524192"/>
            <a:ext cx="127044" cy="47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640" y="3606613"/>
            <a:ext cx="127044" cy="77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" y="4679509"/>
            <a:ext cx="127044" cy="77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6840" y="2498007"/>
            <a:ext cx="8606990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When you’re ready to launch your app, run this command: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6840" y="3961428"/>
            <a:ext cx="9851031" cy="150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bundles your app into CSS/JS/HTML files and puts them in the </a:t>
            </a:r>
            <a:r>
              <a:rPr lang="en-US" b="true" sz="28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/build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folder</a:t>
            </a:r>
          </a:p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These files can be served from an AWS S3 bucket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25813" y="3173854"/>
            <a:ext cx="2589943" cy="52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b="true" sz="2802">
                <a:solidFill>
                  <a:srgbClr val="000000"/>
                </a:solidFill>
                <a:latin typeface="Consolas Bold"/>
                <a:ea typeface="Consolas Bold"/>
                <a:cs typeface="Consolas Bold"/>
                <a:sym typeface="Consolas Bold"/>
              </a:rPr>
              <a:t>npm run build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18941"/>
            <a:ext cx="7875165" cy="85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3rdparty components and libraries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1636843"/>
            <a:ext cx="127044" cy="450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4"/>
              </a:lnSpc>
            </a:pPr>
            <a:r>
              <a:rPr lang="en-US" sz="2802" spc="-22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 • 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6840" y="1610658"/>
            <a:ext cx="2223926" cy="453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4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React-Router Redux Material-UI Bootstrap Font-Awesome SWR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601" y="1756153"/>
            <a:ext cx="2193541" cy="3735829"/>
          </a:xfrm>
          <a:custGeom>
            <a:avLst/>
            <a:gdLst/>
            <a:ahLst/>
            <a:cxnLst/>
            <a:rect r="r" b="b" t="t" l="l"/>
            <a:pathLst>
              <a:path h="3735829" w="2193541">
                <a:moveTo>
                  <a:pt x="0" y="0"/>
                </a:moveTo>
                <a:lnTo>
                  <a:pt x="2193541" y="0"/>
                </a:lnTo>
                <a:lnTo>
                  <a:pt x="2193541" y="3735829"/>
                </a:lnTo>
                <a:lnTo>
                  <a:pt x="0" y="373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66825" y="2041779"/>
            <a:ext cx="1197102" cy="1197864"/>
            <a:chOff x="0" y="0"/>
            <a:chExt cx="1596136" cy="1597152"/>
          </a:xfrm>
        </p:grpSpPr>
        <p:sp>
          <p:nvSpPr>
            <p:cNvPr name="Freeform 4" id="4" descr="Oval"/>
            <p:cNvSpPr/>
            <p:nvPr/>
          </p:nvSpPr>
          <p:spPr>
            <a:xfrm flipH="false" flipV="false" rot="0">
              <a:off x="0" y="0"/>
              <a:ext cx="1596136" cy="1597152"/>
            </a:xfrm>
            <a:custGeom>
              <a:avLst/>
              <a:gdLst/>
              <a:ahLst/>
              <a:cxnLst/>
              <a:rect r="r" b="b" t="t" l="l"/>
              <a:pathLst>
                <a:path h="1597152" w="1596136">
                  <a:moveTo>
                    <a:pt x="798068" y="0"/>
                  </a:moveTo>
                  <a:cubicBezTo>
                    <a:pt x="357378" y="0"/>
                    <a:pt x="127" y="357505"/>
                    <a:pt x="0" y="798449"/>
                  </a:cubicBezTo>
                  <a:lnTo>
                    <a:pt x="0" y="798449"/>
                  </a:lnTo>
                  <a:lnTo>
                    <a:pt x="0" y="799084"/>
                  </a:lnTo>
                  <a:lnTo>
                    <a:pt x="0" y="799084"/>
                  </a:lnTo>
                  <a:cubicBezTo>
                    <a:pt x="254" y="1239647"/>
                    <a:pt x="356997" y="1596644"/>
                    <a:pt x="797179" y="1597152"/>
                  </a:cubicBezTo>
                  <a:lnTo>
                    <a:pt x="798957" y="1597152"/>
                  </a:lnTo>
                  <a:cubicBezTo>
                    <a:pt x="1239266" y="1596644"/>
                    <a:pt x="1596136" y="1239266"/>
                    <a:pt x="1596136" y="798576"/>
                  </a:cubicBezTo>
                  <a:cubicBezTo>
                    <a:pt x="1596136" y="357505"/>
                    <a:pt x="1238885" y="0"/>
                    <a:pt x="798068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60348" y="2035302"/>
            <a:ext cx="1210056" cy="1210818"/>
            <a:chOff x="0" y="0"/>
            <a:chExt cx="1210056" cy="1210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0056" cy="1210818"/>
            </a:xfrm>
            <a:custGeom>
              <a:avLst/>
              <a:gdLst/>
              <a:ahLst/>
              <a:cxnLst/>
              <a:rect r="r" b="b" t="t" l="l"/>
              <a:pathLst>
                <a:path h="1210818" w="1210056">
                  <a:moveTo>
                    <a:pt x="0" y="605409"/>
                  </a:moveTo>
                  <a:cubicBezTo>
                    <a:pt x="0" y="271018"/>
                    <a:pt x="270891" y="0"/>
                    <a:pt x="605028" y="0"/>
                  </a:cubicBezTo>
                  <a:lnTo>
                    <a:pt x="605028" y="6477"/>
                  </a:lnTo>
                  <a:lnTo>
                    <a:pt x="605028" y="0"/>
                  </a:lnTo>
                  <a:cubicBezTo>
                    <a:pt x="939165" y="0"/>
                    <a:pt x="1210056" y="271018"/>
                    <a:pt x="1210056" y="605409"/>
                  </a:cubicBezTo>
                  <a:lnTo>
                    <a:pt x="1203579" y="605409"/>
                  </a:lnTo>
                  <a:lnTo>
                    <a:pt x="1210056" y="605409"/>
                  </a:lnTo>
                  <a:cubicBezTo>
                    <a:pt x="1210056" y="939800"/>
                    <a:pt x="939165" y="1210818"/>
                    <a:pt x="605028" y="1210818"/>
                  </a:cubicBezTo>
                  <a:cubicBezTo>
                    <a:pt x="270891" y="1210818"/>
                    <a:pt x="0" y="939800"/>
                    <a:pt x="0" y="605409"/>
                  </a:cubicBezTo>
                  <a:lnTo>
                    <a:pt x="6477" y="605409"/>
                  </a:lnTo>
                  <a:lnTo>
                    <a:pt x="0" y="605409"/>
                  </a:lnTo>
                  <a:moveTo>
                    <a:pt x="12954" y="605409"/>
                  </a:moveTo>
                  <a:cubicBezTo>
                    <a:pt x="12954" y="932561"/>
                    <a:pt x="278003" y="1197864"/>
                    <a:pt x="605028" y="1197864"/>
                  </a:cubicBezTo>
                  <a:cubicBezTo>
                    <a:pt x="932053" y="1197864"/>
                    <a:pt x="1197102" y="932561"/>
                    <a:pt x="1197102" y="605409"/>
                  </a:cubicBezTo>
                  <a:cubicBezTo>
                    <a:pt x="1197102" y="278257"/>
                    <a:pt x="932053" y="12954"/>
                    <a:pt x="605028" y="12954"/>
                  </a:cubicBezTo>
                  <a:cubicBezTo>
                    <a:pt x="278003" y="12954"/>
                    <a:pt x="12954" y="278257"/>
                    <a:pt x="12954" y="605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883913" y="1756153"/>
            <a:ext cx="2193541" cy="3735829"/>
          </a:xfrm>
          <a:custGeom>
            <a:avLst/>
            <a:gdLst/>
            <a:ahLst/>
            <a:cxnLst/>
            <a:rect r="r" b="b" t="t" l="l"/>
            <a:pathLst>
              <a:path h="3735829" w="2193541">
                <a:moveTo>
                  <a:pt x="0" y="0"/>
                </a:moveTo>
                <a:lnTo>
                  <a:pt x="2193541" y="0"/>
                </a:lnTo>
                <a:lnTo>
                  <a:pt x="2193541" y="3735829"/>
                </a:lnTo>
                <a:lnTo>
                  <a:pt x="0" y="373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382137" y="2041779"/>
            <a:ext cx="1197864" cy="1197864"/>
            <a:chOff x="0" y="0"/>
            <a:chExt cx="1597152" cy="1597152"/>
          </a:xfrm>
        </p:grpSpPr>
        <p:sp>
          <p:nvSpPr>
            <p:cNvPr name="Freeform 9" id="9" descr="Oval"/>
            <p:cNvSpPr/>
            <p:nvPr/>
          </p:nvSpPr>
          <p:spPr>
            <a:xfrm flipH="false" flipV="false" rot="0">
              <a:off x="0" y="0"/>
              <a:ext cx="1597152" cy="1597152"/>
            </a:xfrm>
            <a:custGeom>
              <a:avLst/>
              <a:gdLst/>
              <a:ahLst/>
              <a:cxnLst/>
              <a:rect r="r" b="b" t="t" l="l"/>
              <a:pathLst>
                <a:path h="1597152" w="1597152">
                  <a:moveTo>
                    <a:pt x="797941" y="0"/>
                  </a:moveTo>
                  <a:cubicBezTo>
                    <a:pt x="357124" y="381"/>
                    <a:pt x="0" y="357759"/>
                    <a:pt x="0" y="798576"/>
                  </a:cubicBezTo>
                  <a:cubicBezTo>
                    <a:pt x="0" y="1239647"/>
                    <a:pt x="357505" y="1597152"/>
                    <a:pt x="798576" y="1597152"/>
                  </a:cubicBezTo>
                  <a:cubicBezTo>
                    <a:pt x="1239266" y="1597152"/>
                    <a:pt x="1596517" y="1240282"/>
                    <a:pt x="1597152" y="799719"/>
                  </a:cubicBezTo>
                  <a:lnTo>
                    <a:pt x="1597152" y="799719"/>
                  </a:lnTo>
                  <a:lnTo>
                    <a:pt x="1597152" y="797560"/>
                  </a:lnTo>
                  <a:lnTo>
                    <a:pt x="1597152" y="797560"/>
                  </a:lnTo>
                  <a:cubicBezTo>
                    <a:pt x="1596644" y="357251"/>
                    <a:pt x="1239647" y="381"/>
                    <a:pt x="799211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375660" y="2035302"/>
            <a:ext cx="1210818" cy="1210818"/>
            <a:chOff x="0" y="0"/>
            <a:chExt cx="1210818" cy="1210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0818" cy="1210818"/>
            </a:xfrm>
            <a:custGeom>
              <a:avLst/>
              <a:gdLst/>
              <a:ahLst/>
              <a:cxnLst/>
              <a:rect r="r" b="b" t="t" l="l"/>
              <a:pathLst>
                <a:path h="1210818" w="1210818">
                  <a:moveTo>
                    <a:pt x="0" y="605409"/>
                  </a:moveTo>
                  <a:cubicBezTo>
                    <a:pt x="0" y="271018"/>
                    <a:pt x="271018" y="0"/>
                    <a:pt x="605409" y="0"/>
                  </a:cubicBezTo>
                  <a:lnTo>
                    <a:pt x="605409" y="6477"/>
                  </a:lnTo>
                  <a:lnTo>
                    <a:pt x="605409" y="0"/>
                  </a:lnTo>
                  <a:cubicBezTo>
                    <a:pt x="939800" y="0"/>
                    <a:pt x="1210818" y="271018"/>
                    <a:pt x="1210818" y="605409"/>
                  </a:cubicBezTo>
                  <a:lnTo>
                    <a:pt x="1204341" y="605409"/>
                  </a:lnTo>
                  <a:lnTo>
                    <a:pt x="1210818" y="605409"/>
                  </a:lnTo>
                  <a:cubicBezTo>
                    <a:pt x="1210818" y="939800"/>
                    <a:pt x="939800" y="1210818"/>
                    <a:pt x="605409" y="1210818"/>
                  </a:cubicBezTo>
                  <a:cubicBezTo>
                    <a:pt x="271018" y="1210818"/>
                    <a:pt x="0" y="939800"/>
                    <a:pt x="0" y="605409"/>
                  </a:cubicBezTo>
                  <a:lnTo>
                    <a:pt x="6477" y="605409"/>
                  </a:lnTo>
                  <a:lnTo>
                    <a:pt x="0" y="605409"/>
                  </a:lnTo>
                  <a:moveTo>
                    <a:pt x="12954" y="605409"/>
                  </a:moveTo>
                  <a:cubicBezTo>
                    <a:pt x="12954" y="932561"/>
                    <a:pt x="278257" y="1197864"/>
                    <a:pt x="605409" y="1197864"/>
                  </a:cubicBezTo>
                  <a:cubicBezTo>
                    <a:pt x="932561" y="1197864"/>
                    <a:pt x="1197864" y="932561"/>
                    <a:pt x="1197864" y="605409"/>
                  </a:cubicBezTo>
                  <a:cubicBezTo>
                    <a:pt x="1197864" y="278257"/>
                    <a:pt x="932561" y="12954"/>
                    <a:pt x="605409" y="12954"/>
                  </a:cubicBezTo>
                  <a:cubicBezTo>
                    <a:pt x="278257" y="12954"/>
                    <a:pt x="12954" y="278257"/>
                    <a:pt x="12954" y="605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999225" y="1756153"/>
            <a:ext cx="2194303" cy="3735829"/>
          </a:xfrm>
          <a:custGeom>
            <a:avLst/>
            <a:gdLst/>
            <a:ahLst/>
            <a:cxnLst/>
            <a:rect r="r" b="b" t="t" l="l"/>
            <a:pathLst>
              <a:path h="3735829" w="2194303">
                <a:moveTo>
                  <a:pt x="0" y="0"/>
                </a:moveTo>
                <a:lnTo>
                  <a:pt x="2194303" y="0"/>
                </a:lnTo>
                <a:lnTo>
                  <a:pt x="2194303" y="3735829"/>
                </a:lnTo>
                <a:lnTo>
                  <a:pt x="0" y="37358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497449" y="2041779"/>
            <a:ext cx="1197864" cy="1197864"/>
            <a:chOff x="0" y="0"/>
            <a:chExt cx="1597152" cy="1597152"/>
          </a:xfrm>
        </p:grpSpPr>
        <p:sp>
          <p:nvSpPr>
            <p:cNvPr name="Freeform 14" id="14" descr="Oval"/>
            <p:cNvSpPr/>
            <p:nvPr/>
          </p:nvSpPr>
          <p:spPr>
            <a:xfrm flipH="false" flipV="false" rot="0">
              <a:off x="0" y="0"/>
              <a:ext cx="1597152" cy="1597152"/>
            </a:xfrm>
            <a:custGeom>
              <a:avLst/>
              <a:gdLst/>
              <a:ahLst/>
              <a:cxnLst/>
              <a:rect r="r" b="b" t="t" l="l"/>
              <a:pathLst>
                <a:path h="1597152" w="1597152">
                  <a:moveTo>
                    <a:pt x="797941" y="0"/>
                  </a:moveTo>
                  <a:cubicBezTo>
                    <a:pt x="357124" y="381"/>
                    <a:pt x="0" y="357759"/>
                    <a:pt x="0" y="798576"/>
                  </a:cubicBezTo>
                  <a:cubicBezTo>
                    <a:pt x="0" y="1239647"/>
                    <a:pt x="357505" y="1597152"/>
                    <a:pt x="798576" y="1597152"/>
                  </a:cubicBezTo>
                  <a:cubicBezTo>
                    <a:pt x="1239266" y="1597152"/>
                    <a:pt x="1596517" y="1240282"/>
                    <a:pt x="1597152" y="799719"/>
                  </a:cubicBezTo>
                  <a:lnTo>
                    <a:pt x="1597152" y="799719"/>
                  </a:lnTo>
                  <a:lnTo>
                    <a:pt x="1597152" y="797560"/>
                  </a:lnTo>
                  <a:lnTo>
                    <a:pt x="1597152" y="797560"/>
                  </a:lnTo>
                  <a:cubicBezTo>
                    <a:pt x="1596644" y="357251"/>
                    <a:pt x="1239647" y="381"/>
                    <a:pt x="799211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490972" y="2035302"/>
            <a:ext cx="1210818" cy="1210818"/>
            <a:chOff x="0" y="0"/>
            <a:chExt cx="1210818" cy="12108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10818" cy="1210818"/>
            </a:xfrm>
            <a:custGeom>
              <a:avLst/>
              <a:gdLst/>
              <a:ahLst/>
              <a:cxnLst/>
              <a:rect r="r" b="b" t="t" l="l"/>
              <a:pathLst>
                <a:path h="1210818" w="1210818">
                  <a:moveTo>
                    <a:pt x="0" y="605409"/>
                  </a:moveTo>
                  <a:cubicBezTo>
                    <a:pt x="0" y="271018"/>
                    <a:pt x="271018" y="0"/>
                    <a:pt x="605409" y="0"/>
                  </a:cubicBezTo>
                  <a:lnTo>
                    <a:pt x="605409" y="6477"/>
                  </a:lnTo>
                  <a:lnTo>
                    <a:pt x="605409" y="0"/>
                  </a:lnTo>
                  <a:cubicBezTo>
                    <a:pt x="939800" y="0"/>
                    <a:pt x="1210818" y="271018"/>
                    <a:pt x="1210818" y="605409"/>
                  </a:cubicBezTo>
                  <a:lnTo>
                    <a:pt x="1204341" y="605409"/>
                  </a:lnTo>
                  <a:lnTo>
                    <a:pt x="1210818" y="605409"/>
                  </a:lnTo>
                  <a:cubicBezTo>
                    <a:pt x="1210818" y="939800"/>
                    <a:pt x="939800" y="1210818"/>
                    <a:pt x="605409" y="1210818"/>
                  </a:cubicBezTo>
                  <a:cubicBezTo>
                    <a:pt x="271018" y="1210818"/>
                    <a:pt x="0" y="939800"/>
                    <a:pt x="0" y="605409"/>
                  </a:cubicBezTo>
                  <a:lnTo>
                    <a:pt x="6477" y="605409"/>
                  </a:lnTo>
                  <a:lnTo>
                    <a:pt x="0" y="605409"/>
                  </a:lnTo>
                  <a:moveTo>
                    <a:pt x="12954" y="605409"/>
                  </a:moveTo>
                  <a:cubicBezTo>
                    <a:pt x="12954" y="932561"/>
                    <a:pt x="278257" y="1197864"/>
                    <a:pt x="605409" y="1197864"/>
                  </a:cubicBezTo>
                  <a:cubicBezTo>
                    <a:pt x="932561" y="1197864"/>
                    <a:pt x="1197864" y="932561"/>
                    <a:pt x="1197864" y="605409"/>
                  </a:cubicBezTo>
                  <a:cubicBezTo>
                    <a:pt x="1197864" y="278257"/>
                    <a:pt x="932561" y="12954"/>
                    <a:pt x="605409" y="12954"/>
                  </a:cubicBezTo>
                  <a:cubicBezTo>
                    <a:pt x="278257" y="12954"/>
                    <a:pt x="12954" y="278257"/>
                    <a:pt x="12954" y="605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7115299" y="1756153"/>
            <a:ext cx="2193541" cy="3735829"/>
          </a:xfrm>
          <a:custGeom>
            <a:avLst/>
            <a:gdLst/>
            <a:ahLst/>
            <a:cxnLst/>
            <a:rect r="r" b="b" t="t" l="l"/>
            <a:pathLst>
              <a:path h="3735829" w="2193541">
                <a:moveTo>
                  <a:pt x="0" y="0"/>
                </a:moveTo>
                <a:lnTo>
                  <a:pt x="2193541" y="0"/>
                </a:lnTo>
                <a:lnTo>
                  <a:pt x="2193541" y="3735829"/>
                </a:lnTo>
                <a:lnTo>
                  <a:pt x="0" y="373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612761" y="2041779"/>
            <a:ext cx="1197864" cy="1197864"/>
            <a:chOff x="0" y="0"/>
            <a:chExt cx="1597152" cy="1597152"/>
          </a:xfrm>
        </p:grpSpPr>
        <p:sp>
          <p:nvSpPr>
            <p:cNvPr name="Freeform 19" id="19" descr="Oval"/>
            <p:cNvSpPr/>
            <p:nvPr/>
          </p:nvSpPr>
          <p:spPr>
            <a:xfrm flipH="false" flipV="false" rot="0">
              <a:off x="0" y="0"/>
              <a:ext cx="1597152" cy="1597152"/>
            </a:xfrm>
            <a:custGeom>
              <a:avLst/>
              <a:gdLst/>
              <a:ahLst/>
              <a:cxnLst/>
              <a:rect r="r" b="b" t="t" l="l"/>
              <a:pathLst>
                <a:path h="1597152" w="1597152">
                  <a:moveTo>
                    <a:pt x="797941" y="0"/>
                  </a:moveTo>
                  <a:cubicBezTo>
                    <a:pt x="357251" y="381"/>
                    <a:pt x="0" y="357759"/>
                    <a:pt x="0" y="798576"/>
                  </a:cubicBezTo>
                  <a:cubicBezTo>
                    <a:pt x="0" y="1239647"/>
                    <a:pt x="357505" y="1597152"/>
                    <a:pt x="798576" y="1597152"/>
                  </a:cubicBezTo>
                  <a:cubicBezTo>
                    <a:pt x="1239139" y="1597152"/>
                    <a:pt x="1596390" y="1240409"/>
                    <a:pt x="1597152" y="799973"/>
                  </a:cubicBezTo>
                  <a:lnTo>
                    <a:pt x="1597152" y="799973"/>
                  </a:lnTo>
                  <a:lnTo>
                    <a:pt x="1597152" y="797052"/>
                  </a:lnTo>
                  <a:lnTo>
                    <a:pt x="1597152" y="797052"/>
                  </a:lnTo>
                  <a:cubicBezTo>
                    <a:pt x="1596390" y="356997"/>
                    <a:pt x="1239520" y="381"/>
                    <a:pt x="799211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606284" y="2035302"/>
            <a:ext cx="1210818" cy="1210818"/>
            <a:chOff x="0" y="0"/>
            <a:chExt cx="1210818" cy="12108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0818" cy="1210818"/>
            </a:xfrm>
            <a:custGeom>
              <a:avLst/>
              <a:gdLst/>
              <a:ahLst/>
              <a:cxnLst/>
              <a:rect r="r" b="b" t="t" l="l"/>
              <a:pathLst>
                <a:path h="1210818" w="1210818">
                  <a:moveTo>
                    <a:pt x="0" y="605409"/>
                  </a:moveTo>
                  <a:cubicBezTo>
                    <a:pt x="0" y="271018"/>
                    <a:pt x="271018" y="0"/>
                    <a:pt x="605409" y="0"/>
                  </a:cubicBezTo>
                  <a:lnTo>
                    <a:pt x="605409" y="6477"/>
                  </a:lnTo>
                  <a:lnTo>
                    <a:pt x="605409" y="0"/>
                  </a:lnTo>
                  <a:cubicBezTo>
                    <a:pt x="939800" y="0"/>
                    <a:pt x="1210818" y="271018"/>
                    <a:pt x="1210818" y="605409"/>
                  </a:cubicBezTo>
                  <a:lnTo>
                    <a:pt x="1204341" y="605409"/>
                  </a:lnTo>
                  <a:lnTo>
                    <a:pt x="1210818" y="605409"/>
                  </a:lnTo>
                  <a:cubicBezTo>
                    <a:pt x="1210818" y="939800"/>
                    <a:pt x="939800" y="1210818"/>
                    <a:pt x="605409" y="1210818"/>
                  </a:cubicBezTo>
                  <a:cubicBezTo>
                    <a:pt x="271018" y="1210818"/>
                    <a:pt x="0" y="939800"/>
                    <a:pt x="0" y="605409"/>
                  </a:cubicBezTo>
                  <a:lnTo>
                    <a:pt x="6477" y="605409"/>
                  </a:lnTo>
                  <a:lnTo>
                    <a:pt x="0" y="605409"/>
                  </a:lnTo>
                  <a:moveTo>
                    <a:pt x="12954" y="605409"/>
                  </a:moveTo>
                  <a:cubicBezTo>
                    <a:pt x="12954" y="932561"/>
                    <a:pt x="278257" y="1197864"/>
                    <a:pt x="605409" y="1197864"/>
                  </a:cubicBezTo>
                  <a:cubicBezTo>
                    <a:pt x="932561" y="1197864"/>
                    <a:pt x="1197864" y="932561"/>
                    <a:pt x="1197864" y="605409"/>
                  </a:cubicBezTo>
                  <a:cubicBezTo>
                    <a:pt x="1197864" y="278257"/>
                    <a:pt x="932561" y="12954"/>
                    <a:pt x="605409" y="12954"/>
                  </a:cubicBezTo>
                  <a:cubicBezTo>
                    <a:pt x="278257" y="12954"/>
                    <a:pt x="12954" y="278257"/>
                    <a:pt x="12954" y="605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9230611" y="1756153"/>
            <a:ext cx="2193541" cy="3735829"/>
          </a:xfrm>
          <a:custGeom>
            <a:avLst/>
            <a:gdLst/>
            <a:ahLst/>
            <a:cxnLst/>
            <a:rect r="r" b="b" t="t" l="l"/>
            <a:pathLst>
              <a:path h="3735829" w="2193541">
                <a:moveTo>
                  <a:pt x="0" y="0"/>
                </a:moveTo>
                <a:lnTo>
                  <a:pt x="2193541" y="0"/>
                </a:lnTo>
                <a:lnTo>
                  <a:pt x="2193541" y="3735829"/>
                </a:lnTo>
                <a:lnTo>
                  <a:pt x="0" y="373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728835" y="2041779"/>
            <a:ext cx="1197102" cy="1197864"/>
            <a:chOff x="0" y="0"/>
            <a:chExt cx="1596136" cy="1597152"/>
          </a:xfrm>
        </p:grpSpPr>
        <p:sp>
          <p:nvSpPr>
            <p:cNvPr name="Freeform 24" id="24" descr="Oval"/>
            <p:cNvSpPr/>
            <p:nvPr/>
          </p:nvSpPr>
          <p:spPr>
            <a:xfrm flipH="false" flipV="false" rot="0">
              <a:off x="0" y="0"/>
              <a:ext cx="1596136" cy="1597152"/>
            </a:xfrm>
            <a:custGeom>
              <a:avLst/>
              <a:gdLst/>
              <a:ahLst/>
              <a:cxnLst/>
              <a:rect r="r" b="b" t="t" l="l"/>
              <a:pathLst>
                <a:path h="1597152" w="1596136">
                  <a:moveTo>
                    <a:pt x="796925" y="0"/>
                  </a:moveTo>
                  <a:cubicBezTo>
                    <a:pt x="356743" y="635"/>
                    <a:pt x="0" y="357886"/>
                    <a:pt x="0" y="798576"/>
                  </a:cubicBezTo>
                  <a:cubicBezTo>
                    <a:pt x="0" y="1239647"/>
                    <a:pt x="357251" y="1597152"/>
                    <a:pt x="798068" y="1597152"/>
                  </a:cubicBezTo>
                  <a:cubicBezTo>
                    <a:pt x="1238123" y="1597152"/>
                    <a:pt x="1595120" y="1240663"/>
                    <a:pt x="1596136" y="800481"/>
                  </a:cubicBezTo>
                  <a:lnTo>
                    <a:pt x="1596136" y="800481"/>
                  </a:lnTo>
                  <a:lnTo>
                    <a:pt x="1596136" y="796671"/>
                  </a:lnTo>
                  <a:lnTo>
                    <a:pt x="1596136" y="796671"/>
                  </a:lnTo>
                  <a:cubicBezTo>
                    <a:pt x="1595120" y="356870"/>
                    <a:pt x="1238758" y="635"/>
                    <a:pt x="799211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189225" y="4623549"/>
            <a:ext cx="9816989" cy="697773"/>
          </a:xfrm>
          <a:custGeom>
            <a:avLst/>
            <a:gdLst/>
            <a:ahLst/>
            <a:cxnLst/>
            <a:rect r="r" b="b" t="t" l="l"/>
            <a:pathLst>
              <a:path h="697773" w="9816989">
                <a:moveTo>
                  <a:pt x="0" y="0"/>
                </a:moveTo>
                <a:lnTo>
                  <a:pt x="9816989" y="0"/>
                </a:lnTo>
                <a:lnTo>
                  <a:pt x="9816989" y="697773"/>
                </a:lnTo>
                <a:lnTo>
                  <a:pt x="0" y="6977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722358" y="2035302"/>
            <a:ext cx="1210056" cy="1210818"/>
            <a:chOff x="0" y="0"/>
            <a:chExt cx="1210056" cy="121081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10056" cy="1210818"/>
            </a:xfrm>
            <a:custGeom>
              <a:avLst/>
              <a:gdLst/>
              <a:ahLst/>
              <a:cxnLst/>
              <a:rect r="r" b="b" t="t" l="l"/>
              <a:pathLst>
                <a:path h="1210818" w="1210056">
                  <a:moveTo>
                    <a:pt x="0" y="605409"/>
                  </a:moveTo>
                  <a:cubicBezTo>
                    <a:pt x="0" y="271018"/>
                    <a:pt x="270891" y="0"/>
                    <a:pt x="605028" y="0"/>
                  </a:cubicBezTo>
                  <a:lnTo>
                    <a:pt x="605028" y="6477"/>
                  </a:lnTo>
                  <a:lnTo>
                    <a:pt x="605028" y="0"/>
                  </a:lnTo>
                  <a:cubicBezTo>
                    <a:pt x="939165" y="0"/>
                    <a:pt x="1210056" y="271018"/>
                    <a:pt x="1210056" y="605409"/>
                  </a:cubicBezTo>
                  <a:lnTo>
                    <a:pt x="1203579" y="605409"/>
                  </a:lnTo>
                  <a:lnTo>
                    <a:pt x="1210056" y="605409"/>
                  </a:lnTo>
                  <a:cubicBezTo>
                    <a:pt x="1210056" y="939800"/>
                    <a:pt x="939165" y="1210818"/>
                    <a:pt x="605028" y="1210818"/>
                  </a:cubicBezTo>
                  <a:cubicBezTo>
                    <a:pt x="270891" y="1210818"/>
                    <a:pt x="0" y="939800"/>
                    <a:pt x="0" y="605409"/>
                  </a:cubicBezTo>
                  <a:lnTo>
                    <a:pt x="6477" y="605409"/>
                  </a:lnTo>
                  <a:lnTo>
                    <a:pt x="0" y="605409"/>
                  </a:lnTo>
                  <a:moveTo>
                    <a:pt x="12954" y="605409"/>
                  </a:moveTo>
                  <a:cubicBezTo>
                    <a:pt x="12954" y="932561"/>
                    <a:pt x="278003" y="1197864"/>
                    <a:pt x="605028" y="1197864"/>
                  </a:cubicBezTo>
                  <a:cubicBezTo>
                    <a:pt x="932053" y="1197864"/>
                    <a:pt x="1197102" y="932561"/>
                    <a:pt x="1197102" y="605409"/>
                  </a:cubicBezTo>
                  <a:cubicBezTo>
                    <a:pt x="1197102" y="278257"/>
                    <a:pt x="932053" y="12954"/>
                    <a:pt x="605028" y="12954"/>
                  </a:cubicBezTo>
                  <a:cubicBezTo>
                    <a:pt x="278003" y="12954"/>
                    <a:pt x="12954" y="278257"/>
                    <a:pt x="12954" y="605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29640" y="550669"/>
            <a:ext cx="10090261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Timeline of front-end JavaScript frameworks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7096" y="3539014"/>
            <a:ext cx="1302344" cy="9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3102" spc="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jQuery* (2006)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204581" y="3539014"/>
            <a:ext cx="1581893" cy="9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31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AngularJS (2010)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76678" y="3539014"/>
            <a:ext cx="1058713" cy="9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31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React (2013)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92180" y="3539014"/>
            <a:ext cx="1058704" cy="9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31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Vue (2014)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04842" y="3539014"/>
            <a:ext cx="1269549" cy="9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31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Angular (2014)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45958" y="6026239"/>
            <a:ext cx="6481267" cy="38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 jQuery is more often considered a </a:t>
            </a:r>
            <a:r>
              <a:rPr lang="en-US" b="true" sz="199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library</a:t>
            </a:r>
            <a:r>
              <a:rPr lang="en-US" sz="199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than a </a:t>
            </a:r>
            <a:r>
              <a:rPr lang="en-US" b="true" sz="199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framework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601" y="1757686"/>
            <a:ext cx="10655551" cy="4487932"/>
          </a:xfrm>
          <a:custGeom>
            <a:avLst/>
            <a:gdLst/>
            <a:ahLst/>
            <a:cxnLst/>
            <a:rect r="r" b="b" t="t" l="l"/>
            <a:pathLst>
              <a:path h="4487932" w="10655551">
                <a:moveTo>
                  <a:pt x="0" y="0"/>
                </a:moveTo>
                <a:lnTo>
                  <a:pt x="10655551" y="0"/>
                </a:lnTo>
                <a:lnTo>
                  <a:pt x="10655551" y="4487933"/>
                </a:lnTo>
                <a:lnTo>
                  <a:pt x="0" y="4487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9382897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Common tasks in front-end development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26686" y="1690030"/>
            <a:ext cx="5860028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 definition, organization, and storage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26686" y="2567892"/>
            <a:ext cx="5504879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Event handlers respond to user actions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26686" y="3445754"/>
            <a:ext cx="5014198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 and render HTML templates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26686" y="4323617"/>
            <a:ext cx="1864843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Resolve URLs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6686" y="5201479"/>
            <a:ext cx="6415754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 with server(s) through APIs and AJAX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5048" y="1721587"/>
            <a:ext cx="2928880" cy="439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9"/>
              </a:lnSpc>
            </a:pPr>
            <a:r>
              <a:rPr lang="en-US" sz="4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App state User actions Templates</a:t>
            </a:r>
          </a:p>
          <a:p>
            <a:pPr algn="ctr">
              <a:lnSpc>
                <a:spcPts val="6489"/>
              </a:lnSpc>
            </a:pPr>
            <a:r>
              <a:rPr lang="en-US" sz="4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Routing</a:t>
            </a:r>
          </a:p>
          <a:p>
            <a:pPr algn="ctr">
              <a:lnSpc>
                <a:spcPts val="7333"/>
              </a:lnSpc>
            </a:pPr>
            <a:r>
              <a:rPr lang="en-US" sz="4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Data fetching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237293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Fundamentals of React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2604621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640" y="3506829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" y="4409037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3990" y="2604621"/>
            <a:ext cx="61490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JavaScript and HTML in the same file (JSX)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3990" y="3506829"/>
            <a:ext cx="4927225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Embrace functional programming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3990" y="4409037"/>
            <a:ext cx="3706549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Components everywhere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mage result for html css javascript logos"/>
          <p:cNvSpPr/>
          <p:nvPr/>
        </p:nvSpPr>
        <p:spPr>
          <a:xfrm flipH="false" flipV="false" rot="0">
            <a:off x="1482090" y="3018282"/>
            <a:ext cx="3893820" cy="1723654"/>
          </a:xfrm>
          <a:custGeom>
            <a:avLst/>
            <a:gdLst/>
            <a:ahLst/>
            <a:cxnLst/>
            <a:rect r="r" b="b" t="t" l="l"/>
            <a:pathLst>
              <a:path h="1723654" w="3893820">
                <a:moveTo>
                  <a:pt x="0" y="0"/>
                </a:moveTo>
                <a:lnTo>
                  <a:pt x="3893820" y="0"/>
                </a:lnTo>
                <a:lnTo>
                  <a:pt x="3893820" y="1723654"/>
                </a:lnTo>
                <a:lnTo>
                  <a:pt x="0" y="1723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Image result for html css js"/>
          <p:cNvSpPr/>
          <p:nvPr/>
        </p:nvSpPr>
        <p:spPr>
          <a:xfrm flipH="false" flipV="false" rot="0">
            <a:off x="7235952" y="3018282"/>
            <a:ext cx="1457896" cy="1581188"/>
          </a:xfrm>
          <a:custGeom>
            <a:avLst/>
            <a:gdLst/>
            <a:ahLst/>
            <a:cxnLst/>
            <a:rect r="r" b="b" t="t" l="l"/>
            <a:pathLst>
              <a:path h="1581188" w="1457896">
                <a:moveTo>
                  <a:pt x="0" y="0"/>
                </a:moveTo>
                <a:lnTo>
                  <a:pt x="1457896" y="0"/>
                </a:lnTo>
                <a:lnTo>
                  <a:pt x="1457896" y="1581188"/>
                </a:lnTo>
                <a:lnTo>
                  <a:pt x="0" y="1581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 descr="Image result for html css javascript logos"/>
          <p:cNvSpPr/>
          <p:nvPr/>
        </p:nvSpPr>
        <p:spPr>
          <a:xfrm flipH="false" flipV="false" rot="0">
            <a:off x="8798052" y="3040380"/>
            <a:ext cx="1351674" cy="1723663"/>
          </a:xfrm>
          <a:custGeom>
            <a:avLst/>
            <a:gdLst/>
            <a:ahLst/>
            <a:cxnLst/>
            <a:rect r="r" b="b" t="t" l="l"/>
            <a:pathLst>
              <a:path h="1723663" w="1351674">
                <a:moveTo>
                  <a:pt x="0" y="0"/>
                </a:moveTo>
                <a:lnTo>
                  <a:pt x="1351674" y="0"/>
                </a:lnTo>
                <a:lnTo>
                  <a:pt x="1351674" y="1723663"/>
                </a:lnTo>
                <a:lnTo>
                  <a:pt x="0" y="1723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9640" y="550669"/>
            <a:ext cx="8357578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JavaScript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and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</a:t>
            </a:r>
            <a:r>
              <a:rPr lang="en-US" sz="4397" i="true">
                <a:solidFill>
                  <a:srgbClr val="44546A"/>
                </a:solidFill>
                <a:latin typeface="Calibri (MS) Light Italics"/>
                <a:ea typeface="Calibri (MS) Light Italics"/>
                <a:cs typeface="Calibri (MS) Light Italics"/>
                <a:sym typeface="Calibri (MS) Light Italics"/>
              </a:rPr>
              <a:t>in the same 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62333" y="5268325"/>
            <a:ext cx="1564548" cy="8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Traditional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4125" y="5268325"/>
            <a:ext cx="1384478" cy="8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React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4188" y="2569340"/>
            <a:ext cx="753304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04239" y="2569340"/>
            <a:ext cx="458724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31922" y="2569340"/>
            <a:ext cx="249650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59151" y="2569340"/>
            <a:ext cx="417690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JSX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51306" y="2569340"/>
            <a:ext cx="1272340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 or JSS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772" y="1884426"/>
            <a:ext cx="11241024" cy="4608576"/>
          </a:xfrm>
          <a:custGeom>
            <a:avLst/>
            <a:gdLst/>
            <a:ahLst/>
            <a:cxnLst/>
            <a:rect r="r" b="b" t="t" l="l"/>
            <a:pathLst>
              <a:path h="4608576" w="11241024">
                <a:moveTo>
                  <a:pt x="0" y="0"/>
                </a:moveTo>
                <a:lnTo>
                  <a:pt x="11241024" y="0"/>
                </a:lnTo>
                <a:lnTo>
                  <a:pt x="11241024" y="4608576"/>
                </a:lnTo>
                <a:lnTo>
                  <a:pt x="0" y="4608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640" y="550669"/>
            <a:ext cx="8599475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JSX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: the React programming language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869" y="3716017"/>
            <a:ext cx="179239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1329" y="3990337"/>
            <a:ext cx="512283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103" y="4264657"/>
            <a:ext cx="3199819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Dr.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David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Stotts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1557" y="4813297"/>
            <a:ext cx="639823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0326" y="5087617"/>
            <a:ext cx="25648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9411" y="2072611"/>
            <a:ext cx="2816019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"Aaron"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9183" y="2895571"/>
            <a:ext cx="524777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45045" y="3716017"/>
            <a:ext cx="2944263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listWithTitle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96505" y="3990337"/>
            <a:ext cx="255794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47280" y="4264657"/>
            <a:ext cx="2176424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523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98282" y="4813297"/>
            <a:ext cx="3200048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Dr.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David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Stotts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47965" y="5361937"/>
            <a:ext cx="64052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97420" y="5636257"/>
            <a:ext cx="38403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&lt;/&gt;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45960" y="5908977"/>
            <a:ext cx="25648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8104" y="2951759"/>
            <a:ext cx="5605443" cy="8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“React is </a:t>
            </a:r>
            <a:r>
              <a:rPr lang="en-US" sz="4397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just JavaScript</a:t>
            </a: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" y="550669"/>
            <a:ext cx="5621912" cy="82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7">
                <a:solidFill>
                  <a:srgbClr val="44546A"/>
                </a:solidFill>
                <a:latin typeface="Calibri (MS) Light"/>
                <a:ea typeface="Calibri (MS) Light"/>
                <a:cs typeface="Calibri (MS) Light"/>
                <a:sym typeface="Calibri (MS) Light"/>
              </a:rPr>
              <a:t>Functional programming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" y="2577951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640" y="3522831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" y="4467711"/>
            <a:ext cx="275854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 spc="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3990" y="2577951"/>
            <a:ext cx="4895755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 are “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first class citizens</a:t>
            </a: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3990" y="3522831"/>
            <a:ext cx="3575190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Variables are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immutable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3990" y="4467711"/>
            <a:ext cx="4420772" cy="8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280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 have </a:t>
            </a:r>
            <a:r>
              <a:rPr lang="en-US" sz="2802">
                <a:solidFill>
                  <a:srgbClr val="C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 side effects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DAGVC1kqgVc</dc:identifier>
  <dcterms:modified xsi:type="dcterms:W3CDTF">2011-08-01T06:04:30Z</dcterms:modified>
  <cp:revision>1</cp:revision>
  <dc:title>react-slides.pdf</dc:title>
</cp:coreProperties>
</file>