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7556500" cy="10693400"/>
  <p:notesSz cx="6858000" cy="9144000"/>
  <p:embeddedFontLst>
    <p:embeddedFont>
      <p:font typeface="Arimo" charset="1" panose="020B0604020202020204"/>
      <p:regular r:id="rId32"/>
    </p:embeddedFont>
    <p:embeddedFont>
      <p:font typeface="Arimo Italics" charset="1" panose="020B060402020209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jsmastery.pro?discount=guide"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jsmastery.pro?discount=guide" TargetMode="External" Type="http://schemas.openxmlformats.org/officeDocument/2006/relationships/hyperlink"/><Relationship Id="rId2" Target="../media/image10.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filmpire.netlify.app/" TargetMode="External" Type="http://schemas.openxmlformats.org/officeDocument/2006/relationships/hyperlink"/><Relationship Id="rId7" Target="https://www.jsmastery.pro?discount=guide" TargetMode="External" Type="http://schemas.openxmlformats.org/officeDocument/2006/relationships/hyperlink"/><Relationship Id="rId8" Target="https://www.jsmastery.pro?discount=guide" TargetMode="External" Type="http://schemas.openxmlformats.org/officeDocument/2006/relationships/hyperlink"/><Relationship Id="rId9" Target="https://www.youtube.com/javascriptmastery"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jsmastery.pro?discount=guide" TargetMode="External" Type="http://schemas.openxmlformats.org/officeDocument/2006/relationships/hyperlink"/><Relationship Id="rId11" Target="https://www.youtube.com/javascriptmastery" TargetMode="External" Type="http://schemas.openxmlformats.org/officeDocument/2006/relationships/hyperlink"/><Relationship Id="rId12" Target="https://www.jsmastery.pro?discount=guide" TargetMode="External" Type="http://schemas.openxmlformats.org/officeDocument/2006/relationships/hyperlink"/><Relationship Id="rId2" Target="../media/image11.png" Type="http://schemas.openxmlformats.org/officeDocument/2006/relationships/image"/><Relationship Id="rId3" Target="../media/image10.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https://www.jsmastery.pro?discount=guide"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https://youtu.be/y47gYvXchXM" TargetMode="External" Type="http://schemas.openxmlformats.org/officeDocument/2006/relationships/hyperlink"/><Relationship Id="rId14" Target="https://youtu.be/9DDX3US3kss" TargetMode="External" Type="http://schemas.openxmlformats.org/officeDocument/2006/relationships/hyperlink"/><Relationship Id="rId15" Target="https://youtu.be/UKdQjQX1Pko" TargetMode="External" Type="http://schemas.openxmlformats.org/officeDocument/2006/relationships/hyperlink"/><Relationship Id="rId16" Target="https://youtu.be/377AQ0y6LPA" TargetMode="External" Type="http://schemas.openxmlformats.org/officeDocument/2006/relationships/hyperlink"/><Relationship Id="rId17" Target="https://youtu.be/rqw3OftE5sA" TargetMode="External" Type="http://schemas.openxmlformats.org/officeDocument/2006/relationships/hyperlink"/><Relationship Id="rId18" Target="https://youtu.be/OPaLnMw2i_0" TargetMode="External" Type="http://schemas.openxmlformats.org/officeDocument/2006/relationships/hyperlink"/><Relationship Id="rId19" Target="https://youtu.be/NnUFOWR_V4Y" TargetMode="External" Type="http://schemas.openxmlformats.org/officeDocument/2006/relationships/hyperlink"/><Relationship Id="rId2" Target="../media/image21.png" Type="http://schemas.openxmlformats.org/officeDocument/2006/relationships/image"/><Relationship Id="rId20" Target="https://youtu.be/HYv55DhgTuA" TargetMode="External" Type="http://schemas.openxmlformats.org/officeDocument/2006/relationships/hyperlink"/><Relationship Id="rId21" Target="https://www.jsmastery.pro?discount=guide" TargetMode="External" Type="http://schemas.openxmlformats.org/officeDocument/2006/relationships/hyperlink"/><Relationship Id="rId22" Target="https://www.jsmastery.pro?discount=guide" TargetMode="External" Type="http://schemas.openxmlformats.org/officeDocument/2006/relationships/hyperlink"/><Relationship Id="rId23" Target="https://www.youtube.com/javascriptmastery" TargetMode="External" Type="http://schemas.openxmlformats.org/officeDocument/2006/relationships/hyperlink"/><Relationship Id="rId24" Target="https://www.jsmastery.pro?discount=guide" TargetMode="External" Type="http://schemas.openxmlformats.org/officeDocument/2006/relationships/hyperlink"/><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https://youtu.be/ngc9gnGgUdA" TargetMode="External" Type="http://schemas.openxmlformats.org/officeDocument/2006/relationships/hyperlink"/><Relationship Id="rId14" Target="https://youtu.be/LMagNcngvcU" TargetMode="External" Type="http://schemas.openxmlformats.org/officeDocument/2006/relationships/hyperlink"/><Relationship Id="rId15" Target="https://youtu.be/MJzbJQLGehs" TargetMode="External" Type="http://schemas.openxmlformats.org/officeDocument/2006/relationships/hyperlink"/><Relationship Id="rId16" Target="https://youtu.be/oxFr7we3LC8" TargetMode="External" Type="http://schemas.openxmlformats.org/officeDocument/2006/relationships/hyperlink"/><Relationship Id="rId17" Target="https://youtu.be/IaJqMcOMuDM" TargetMode="External" Type="http://schemas.openxmlformats.org/officeDocument/2006/relationships/hyperlink"/><Relationship Id="rId18" Target="https://youtu.be/khJlrj3Y6Ls" TargetMode="External" Type="http://schemas.openxmlformats.org/officeDocument/2006/relationships/hyperlink"/><Relationship Id="rId19" Target="https://youtu.be/NDbruK1fzG8" TargetMode="External" Type="http://schemas.openxmlformats.org/officeDocument/2006/relationships/hyperlink"/><Relationship Id="rId2" Target="../media/image29.png" Type="http://schemas.openxmlformats.org/officeDocument/2006/relationships/image"/><Relationship Id="rId20" Target="https://youtu.be/iGBERMGMIvc" TargetMode="External" Type="http://schemas.openxmlformats.org/officeDocument/2006/relationships/hyperlink"/><Relationship Id="rId21" Target="https://www.jsmastery.pro?discount=guide" TargetMode="External" Type="http://schemas.openxmlformats.org/officeDocument/2006/relationships/hyperlink"/><Relationship Id="rId22" Target="https://www.jsmastery.pro?discount=guide" TargetMode="External" Type="http://schemas.openxmlformats.org/officeDocument/2006/relationships/hyperlink"/><Relationship Id="rId23" Target="https://www.youtube.com/javascriptmastery" TargetMode="External" Type="http://schemas.openxmlformats.org/officeDocument/2006/relationships/hyperlink"/><Relationship Id="rId24" Target="https://www.jsmastery.pro?discount=guide" TargetMode="External" Type="http://schemas.openxmlformats.org/officeDocument/2006/relationships/hyperlink"/><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jsmastery.pro?discount=guide" TargetMode="External" Type="http://schemas.openxmlformats.org/officeDocument/2006/relationships/hyperlink"/><Relationship Id="rId11" Target="https://www.jsmastery.pro?discount=guide" TargetMode="External" Type="http://schemas.openxmlformats.org/officeDocument/2006/relationships/hyperlink"/><Relationship Id="rId12" Target="https://www.jsmastery.pro?discount=guide" TargetMode="External" Type="http://schemas.openxmlformats.org/officeDocument/2006/relationships/hyperlink"/><Relationship Id="rId13" Target="https://www.jsmastery.pro?discount=guide" TargetMode="External" Type="http://schemas.openxmlformats.org/officeDocument/2006/relationships/hyperlink"/><Relationship Id="rId14" Target="https://www.jsmastery.pro?discount=guide" TargetMode="External" Type="http://schemas.openxmlformats.org/officeDocument/2006/relationships/hyperlink"/><Relationship Id="rId15" Target="https://www.jsmastery.pro?discount=guide" TargetMode="External" Type="http://schemas.openxmlformats.org/officeDocument/2006/relationships/hyperlink"/><Relationship Id="rId16" Target="https://www.jsmastery.pro?discount=guide" TargetMode="External" Type="http://schemas.openxmlformats.org/officeDocument/2006/relationships/hyperlink"/><Relationship Id="rId17" Target="https://www.jsmastery.pro?discount=guide" TargetMode="External" Type="http://schemas.openxmlformats.org/officeDocument/2006/relationships/hyperlink"/><Relationship Id="rId18" Target="https://www.jsmastery.pro?discount=guide" TargetMode="External" Type="http://schemas.openxmlformats.org/officeDocument/2006/relationships/hyperlink"/><Relationship Id="rId19" Target="https://www.jsmastery.pro?discount=guide" TargetMode="External" Type="http://schemas.openxmlformats.org/officeDocument/2006/relationships/hyperlink"/><Relationship Id="rId2" Target="../media/image4.png" Type="http://schemas.openxmlformats.org/officeDocument/2006/relationships/image"/><Relationship Id="rId20" Target="https://www.jsmastery.pro?discount=guide" TargetMode="External" Type="http://schemas.openxmlformats.org/officeDocument/2006/relationships/hyperlink"/><Relationship Id="rId21" Target="https://www.jsmastery.pro?discount=guide" TargetMode="External" Type="http://schemas.openxmlformats.org/officeDocument/2006/relationships/hyperlink"/><Relationship Id="rId22" Target="https://www.jsmastery.pro?discount=guide" TargetMode="External" Type="http://schemas.openxmlformats.org/officeDocument/2006/relationships/hyperlink"/><Relationship Id="rId23" Target="https://www.jsmastery.pro?discount=guide" TargetMode="External" Type="http://schemas.openxmlformats.org/officeDocument/2006/relationships/hyperlink"/><Relationship Id="rId24" Target="https://www.jsmastery.pro?discount=guide" TargetMode="External" Type="http://schemas.openxmlformats.org/officeDocument/2006/relationships/hyperlink"/><Relationship Id="rId25" Target="https://www.jsmastery.pro?discount=guide" TargetMode="External" Type="http://schemas.openxmlformats.org/officeDocument/2006/relationships/hyperlink"/><Relationship Id="rId26" Target="https://www.jsmastery.pro?discount=guide" TargetMode="External" Type="http://schemas.openxmlformats.org/officeDocument/2006/relationships/hyperlink"/><Relationship Id="rId27" Target="https://www.jsmastery.pro?discount=guide" TargetMode="External" Type="http://schemas.openxmlformats.org/officeDocument/2006/relationships/hyperlink"/><Relationship Id="rId28" Target="https://www.jsmastery.pro?discount=guide" TargetMode="External" Type="http://schemas.openxmlformats.org/officeDocument/2006/relationships/hyperlink"/><Relationship Id="rId29" Target="https://www.jsmastery.pro?discount=guide" TargetMode="External" Type="http://schemas.openxmlformats.org/officeDocument/2006/relationships/hyperlink"/><Relationship Id="rId3" Target="../media/image5.png" Type="http://schemas.openxmlformats.org/officeDocument/2006/relationships/image"/><Relationship Id="rId30" Target="https://www.jsmastery.pro?discount=guide" TargetMode="External" Type="http://schemas.openxmlformats.org/officeDocument/2006/relationships/hyperlink"/><Relationship Id="rId31" Target="https://www.jsmastery.pro?discount=guide" TargetMode="External" Type="http://schemas.openxmlformats.org/officeDocument/2006/relationships/hyperlink"/><Relationship Id="rId32" Target="https://www.jsmastery.pro?discount=guide" TargetMode="External" Type="http://schemas.openxmlformats.org/officeDocument/2006/relationships/hyperlink"/><Relationship Id="rId33" Target="https://www.jsmastery.pro?discount=guide" TargetMode="External" Type="http://schemas.openxmlformats.org/officeDocument/2006/relationships/hyperlink"/><Relationship Id="rId34" Target="https://www.jsmastery.pro?discount=guide" TargetMode="External" Type="http://schemas.openxmlformats.org/officeDocument/2006/relationships/hyperlink"/><Relationship Id="rId35" Target="https://www.jsmastery.pro?discount=guide" TargetMode="External" Type="http://schemas.openxmlformats.org/officeDocument/2006/relationships/hyperlink"/><Relationship Id="rId36" Target="https://www.youtube.com/javascriptmastery" TargetMode="External" Type="http://schemas.openxmlformats.org/officeDocument/2006/relationships/hyperlink"/><Relationship Id="rId37" Target="https://www.jsmastery.pro?discount=guide" TargetMode="External" Type="http://schemas.openxmlformats.org/officeDocument/2006/relationships/hyperlink"/><Relationship Id="rId4" Target="../media/image6.png" Type="http://schemas.openxmlformats.org/officeDocument/2006/relationships/image"/><Relationship Id="rId5" Target="../media/image3.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https://www.jsmastery.pro?discount=guide"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www.jsmastery.pro?discount=guide" TargetMode="External" Type="http://schemas.openxmlformats.org/officeDocument/2006/relationships/hyperlink"/><Relationship Id="rId7" Target="https://www.jsmastery.pro?discount=guide" TargetMode="External" Type="http://schemas.openxmlformats.org/officeDocument/2006/relationships/hyperlink"/><Relationship Id="rId8" Target="https://www.youtube.com/javascriptmastery" TargetMode="External" Type="http://schemas.openxmlformats.org/officeDocument/2006/relationships/hyperlink"/><Relationship Id="rId9" Target="https://www.jsmastery.pro?discount=guide"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https://www.jsmastery.pro?discount=guide" TargetMode="External" Type="http://schemas.openxmlformats.org/officeDocument/2006/relationships/hyperlink"/><Relationship Id="rId6" Target="https://www.jsmastery.pro?discount=guide" TargetMode="External" Type="http://schemas.openxmlformats.org/officeDocument/2006/relationships/hyperlink"/><Relationship Id="rId7" Target="https://www.youtube.com/javascriptmastery" TargetMode="External" Type="http://schemas.openxmlformats.org/officeDocument/2006/relationships/hyperlink"/><Relationship Id="rId8" Target="https://www.jsmastery.pro?discount=guid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2223"/>
        </a:solidFill>
      </p:bgPr>
    </p:bg>
    <p:spTree>
      <p:nvGrpSpPr>
        <p:cNvPr id="1" name=""/>
        <p:cNvGrpSpPr/>
        <p:nvPr/>
      </p:nvGrpSpPr>
      <p:grpSpPr>
        <a:xfrm>
          <a:off x="0" y="0"/>
          <a:ext cx="0" cy="0"/>
          <a:chOff x="0" y="0"/>
          <a:chExt cx="0" cy="0"/>
        </a:xfrm>
      </p:grpSpPr>
      <p:sp>
        <p:nvSpPr>
          <p:cNvPr name="Freeform 2" id="2"/>
          <p:cNvSpPr/>
          <p:nvPr/>
        </p:nvSpPr>
        <p:spPr>
          <a:xfrm flipH="false" flipV="false" rot="0">
            <a:off x="0" y="12697"/>
            <a:ext cx="7556497" cy="10680697"/>
          </a:xfrm>
          <a:custGeom>
            <a:avLst/>
            <a:gdLst/>
            <a:ahLst/>
            <a:cxnLst/>
            <a:rect r="r" b="b" t="t" l="l"/>
            <a:pathLst>
              <a:path h="10680697" w="7556497">
                <a:moveTo>
                  <a:pt x="0" y="0"/>
                </a:moveTo>
                <a:lnTo>
                  <a:pt x="7556497" y="0"/>
                </a:lnTo>
                <a:lnTo>
                  <a:pt x="7556497" y="10680697"/>
                </a:lnTo>
                <a:lnTo>
                  <a:pt x="0" y="10680697"/>
                </a:lnTo>
                <a:lnTo>
                  <a:pt x="0" y="0"/>
                </a:lnTo>
                <a:close/>
              </a:path>
            </a:pathLst>
          </a:custGeom>
          <a:blipFill>
            <a:blip r:embed="rId2"/>
            <a:stretch>
              <a:fillRect l="0" t="0" r="0" b="0"/>
            </a:stretch>
          </a:blipFill>
        </p:spPr>
      </p:sp>
      <p:sp>
        <p:nvSpPr>
          <p:cNvPr name="TextBox 3" id="3"/>
          <p:cNvSpPr txBox="true"/>
          <p:nvPr/>
        </p:nvSpPr>
        <p:spPr>
          <a:xfrm rot="0">
            <a:off x="520703" y="2242195"/>
            <a:ext cx="6655556" cy="3531108"/>
          </a:xfrm>
          <a:prstGeom prst="rect">
            <a:avLst/>
          </a:prstGeom>
        </p:spPr>
        <p:txBody>
          <a:bodyPr anchor="t" rtlCol="false" tIns="0" lIns="0" bIns="0" rIns="0">
            <a:spAutoFit/>
          </a:bodyPr>
          <a:lstStyle/>
          <a:p>
            <a:pPr algn="l">
              <a:lnSpc>
                <a:spcPts val="8598"/>
              </a:lnSpc>
            </a:pPr>
            <a:r>
              <a:rPr lang="en-US" sz="7136">
                <a:solidFill>
                  <a:srgbClr val="000000"/>
                </a:solidFill>
                <a:latin typeface="Arimo"/>
                <a:ea typeface="Arimo"/>
                <a:cs typeface="Arimo"/>
                <a:sym typeface="Arimo"/>
              </a:rPr>
              <a:t>The Ultimate React.js Guide</a:t>
            </a:r>
          </a:p>
          <a:p>
            <a:pPr algn="l">
              <a:lnSpc>
                <a:spcPts val="6879"/>
              </a:lnSpc>
            </a:pPr>
            <a:r>
              <a:rPr lang="en-US" sz="2751">
                <a:solidFill>
                  <a:srgbClr val="000000"/>
                </a:solidFill>
                <a:latin typeface="Arimo"/>
                <a:ea typeface="Arimo"/>
                <a:cs typeface="Arimo"/>
                <a:sym typeface="Arimo"/>
              </a:rPr>
              <a:t>Created by JS Mastery</a:t>
            </a:r>
          </a:p>
          <a:p>
            <a:pPr algn="l">
              <a:lnSpc>
                <a:spcPts val="1521"/>
              </a:lnSpc>
            </a:pPr>
            <a:r>
              <a:rPr lang="en-US" sz="2751">
                <a:solidFill>
                  <a:srgbClr val="000000"/>
                </a:solidFill>
                <a:latin typeface="Arimo"/>
                <a:ea typeface="Arimo"/>
                <a:cs typeface="Arimo"/>
                <a:sym typeface="Arimo"/>
              </a:rPr>
              <a:t>Visit </a:t>
            </a:r>
            <a:r>
              <a:rPr lang="en-US" sz="2751">
                <a:solidFill>
                  <a:srgbClr val="000000"/>
                </a:solidFill>
                <a:latin typeface="Arimo"/>
                <a:ea typeface="Arimo"/>
                <a:cs typeface="Arimo"/>
                <a:sym typeface="Arimo"/>
                <a:hlinkClick r:id="rId3" tooltip="https://www.jsmastery.pro?discount=guide"/>
              </a:rPr>
              <a:t>jsmastery.pro </a:t>
            </a:r>
            <a:r>
              <a:rPr lang="en-US" sz="2751">
                <a:solidFill>
                  <a:srgbClr val="000000"/>
                </a:solidFill>
                <a:latin typeface="Arimo"/>
                <a:ea typeface="Arimo"/>
                <a:cs typeface="Arimo"/>
                <a:sym typeface="Arimo"/>
              </a:rPr>
              <a:t>for more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1000" y="3314700"/>
            <a:ext cx="6629400" cy="3733800"/>
            <a:chOff x="0" y="0"/>
            <a:chExt cx="8839200" cy="4978400"/>
          </a:xfrm>
        </p:grpSpPr>
        <p:sp>
          <p:nvSpPr>
            <p:cNvPr name="Freeform 3" id="3"/>
            <p:cNvSpPr/>
            <p:nvPr/>
          </p:nvSpPr>
          <p:spPr>
            <a:xfrm flipH="false" flipV="false" rot="0">
              <a:off x="0" y="0"/>
              <a:ext cx="8839200" cy="4978400"/>
            </a:xfrm>
            <a:custGeom>
              <a:avLst/>
              <a:gdLst/>
              <a:ahLst/>
              <a:cxnLst/>
              <a:rect r="r" b="b" t="t" l="l"/>
              <a:pathLst>
                <a:path h="4978400" w="8839200">
                  <a:moveTo>
                    <a:pt x="84709" y="0"/>
                  </a:moveTo>
                  <a:cubicBezTo>
                    <a:pt x="37846" y="0"/>
                    <a:pt x="0" y="37846"/>
                    <a:pt x="0" y="84709"/>
                  </a:cubicBezTo>
                  <a:lnTo>
                    <a:pt x="0" y="4893691"/>
                  </a:lnTo>
                  <a:cubicBezTo>
                    <a:pt x="0" y="4940554"/>
                    <a:pt x="37846" y="4978400"/>
                    <a:pt x="84709" y="4978400"/>
                  </a:cubicBezTo>
                  <a:lnTo>
                    <a:pt x="8754491" y="4978400"/>
                  </a:lnTo>
                  <a:cubicBezTo>
                    <a:pt x="8801227" y="4978400"/>
                    <a:pt x="8839200" y="4940554"/>
                    <a:pt x="8839200" y="4893691"/>
                  </a:cubicBezTo>
                  <a:lnTo>
                    <a:pt x="8839200" y="84709"/>
                  </a:lnTo>
                  <a:cubicBezTo>
                    <a:pt x="8839200" y="37846"/>
                    <a:pt x="8801354" y="0"/>
                    <a:pt x="8754491" y="0"/>
                  </a:cubicBezTo>
                  <a:close/>
                </a:path>
              </a:pathLst>
            </a:custGeom>
            <a:blipFill>
              <a:blip r:embed="rId2"/>
              <a:stretch>
                <a:fillRect l="-63" t="0" r="-63" b="0"/>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1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17497" y="610238"/>
            <a:ext cx="6806546"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Components explanation</a:t>
            </a:r>
          </a:p>
        </p:txBody>
      </p:sp>
      <p:sp>
        <p:nvSpPr>
          <p:cNvPr name="TextBox 11" id="11"/>
          <p:cNvSpPr txBox="true"/>
          <p:nvPr/>
        </p:nvSpPr>
        <p:spPr>
          <a:xfrm rot="0">
            <a:off x="381000" y="1924364"/>
            <a:ext cx="5713228" cy="9906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Let's take an example to represent what are React.js components:</a:t>
            </a:r>
          </a:p>
        </p:txBody>
      </p:sp>
      <p:sp>
        <p:nvSpPr>
          <p:cNvPr name="TextBox 12" id="12"/>
          <p:cNvSpPr txBox="true"/>
          <p:nvPr/>
        </p:nvSpPr>
        <p:spPr>
          <a:xfrm rot="0">
            <a:off x="381000" y="7817168"/>
            <a:ext cx="6532178" cy="990600"/>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This website is entirely built in React.js. So imagine we're building this website. How would we make it?</a:t>
            </a:r>
          </a:p>
        </p:txBody>
      </p:sp>
      <p:sp>
        <p:nvSpPr>
          <p:cNvPr name="TextBox 13" id="13"/>
          <p:cNvSpPr txBox="true"/>
          <p:nvPr/>
        </p:nvSpPr>
        <p:spPr>
          <a:xfrm rot="0">
            <a:off x="381000" y="7162352"/>
            <a:ext cx="2726398" cy="230505"/>
          </a:xfrm>
          <a:prstGeom prst="rect">
            <a:avLst/>
          </a:prstGeom>
        </p:spPr>
        <p:txBody>
          <a:bodyPr anchor="t" rtlCol="false" tIns="0" lIns="0" bIns="0" rIns="0">
            <a:spAutoFit/>
          </a:bodyPr>
          <a:lstStyle/>
          <a:p>
            <a:pPr algn="l">
              <a:lnSpc>
                <a:spcPts val="1679"/>
              </a:lnSpc>
            </a:pPr>
            <a:r>
              <a:rPr lang="en-US" sz="1200">
                <a:solidFill>
                  <a:srgbClr val="000000"/>
                </a:solidFill>
                <a:latin typeface="Arimo"/>
                <a:ea typeface="Arimo"/>
                <a:cs typeface="Arimo"/>
                <a:sym typeface="Arimo"/>
              </a:rPr>
              <a:t>First project of the JSM Pro Platform</a:t>
            </a:r>
          </a:p>
        </p:txBody>
      </p:sp>
      <p:sp>
        <p:nvSpPr>
          <p:cNvPr name="TextBox 14" id="14"/>
          <p:cNvSpPr txBox="true"/>
          <p:nvPr/>
        </p:nvSpPr>
        <p:spPr>
          <a:xfrm rot="0">
            <a:off x="5562600" y="7136959"/>
            <a:ext cx="1433541" cy="230505"/>
          </a:xfrm>
          <a:prstGeom prst="rect">
            <a:avLst/>
          </a:prstGeom>
        </p:spPr>
        <p:txBody>
          <a:bodyPr anchor="t" rtlCol="false" tIns="0" lIns="0" bIns="0" rIns="0">
            <a:spAutoFit/>
          </a:bodyPr>
          <a:lstStyle/>
          <a:p>
            <a:pPr algn="l">
              <a:lnSpc>
                <a:spcPts val="1679"/>
              </a:lnSpc>
            </a:pPr>
            <a:r>
              <a:rPr lang="en-US" sz="1200">
                <a:solidFill>
                  <a:srgbClr val="000000"/>
                </a:solidFill>
                <a:latin typeface="Arimo"/>
                <a:ea typeface="Arimo"/>
                <a:cs typeface="Arimo"/>
                <a:sym typeface="Arimo"/>
                <a:hlinkClick r:id="rId6" tooltip="https://filmpire.netlify.app/"/>
              </a:rPr>
              <a:t>filmpire.netlify.app</a:t>
            </a:r>
          </a:p>
        </p:txBody>
      </p:sp>
      <p:sp>
        <p:nvSpPr>
          <p:cNvPr name="TextBox 15" id="15"/>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https:</a:t>
            </a:r>
          </a:p>
        </p:txBody>
      </p:sp>
      <p:sp>
        <p:nvSpPr>
          <p:cNvPr name="TextBox 16" id="16"/>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jsmastery.pro?discount=guide"/>
              </a:rPr>
              <a:t>jsmastery.pro</a:t>
            </a:r>
          </a:p>
        </p:txBody>
      </p:sp>
      <p:sp>
        <p:nvSpPr>
          <p:cNvPr name="TextBox 17" id="17"/>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9" tooltip="https://www.youtube.com/javascriptmastery"/>
              </a:rPr>
              <a:t>JavaScript Mastery</a:t>
            </a:r>
          </a:p>
        </p:txBody>
      </p:sp>
      <p:sp>
        <p:nvSpPr>
          <p:cNvPr name="TextBox 18" id="18"/>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10" tooltip="https://www.jsmastery.pro?discount=guide"/>
              </a:rPr>
              <a:t>//</a:t>
            </a:r>
          </a:p>
        </p:txBody>
      </p:sp>
      <p:grpSp>
        <p:nvGrpSpPr>
          <p:cNvPr name="Group 19" id="19"/>
          <p:cNvGrpSpPr>
            <a:grpSpLocks noChangeAspect="true"/>
          </p:cNvGrpSpPr>
          <p:nvPr/>
        </p:nvGrpSpPr>
        <p:grpSpPr>
          <a:xfrm rot="0">
            <a:off x="3503" y="10295220"/>
            <a:ext cx="7556497" cy="381000"/>
            <a:chOff x="0" y="0"/>
            <a:chExt cx="7556500" cy="381000"/>
          </a:xfrm>
        </p:grpSpPr>
        <p:sp>
          <p:nvSpPr>
            <p:cNvPr name="Freeform 20" id="20"/>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1" id="21"/>
          <p:cNvSpPr/>
          <p:nvPr/>
        </p:nvSpPr>
        <p:spPr>
          <a:xfrm flipH="false" flipV="false" rot="0">
            <a:off x="397200" y="10422217"/>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sp>
        <p:nvSpPr>
          <p:cNvPr name="TextBox 22" id="22"/>
          <p:cNvSpPr txBox="true"/>
          <p:nvPr/>
        </p:nvSpPr>
        <p:spPr>
          <a:xfrm rot="0">
            <a:off x="1144522" y="10336120"/>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1000" y="4381500"/>
            <a:ext cx="990600" cy="3683003"/>
            <a:chOff x="0" y="0"/>
            <a:chExt cx="1320800" cy="4910671"/>
          </a:xfrm>
        </p:grpSpPr>
        <p:sp>
          <p:nvSpPr>
            <p:cNvPr name="Freeform 3" id="3"/>
            <p:cNvSpPr/>
            <p:nvPr/>
          </p:nvSpPr>
          <p:spPr>
            <a:xfrm flipH="false" flipV="false" rot="0">
              <a:off x="0" y="0"/>
              <a:ext cx="1320800" cy="4910709"/>
            </a:xfrm>
            <a:custGeom>
              <a:avLst/>
              <a:gdLst/>
              <a:ahLst/>
              <a:cxnLst/>
              <a:rect r="r" b="b" t="t" l="l"/>
              <a:pathLst>
                <a:path h="4910709" w="1320800">
                  <a:moveTo>
                    <a:pt x="84709" y="0"/>
                  </a:moveTo>
                  <a:cubicBezTo>
                    <a:pt x="37846" y="0"/>
                    <a:pt x="0" y="37846"/>
                    <a:pt x="0" y="84709"/>
                  </a:cubicBezTo>
                  <a:lnTo>
                    <a:pt x="0" y="4826000"/>
                  </a:lnTo>
                  <a:cubicBezTo>
                    <a:pt x="0" y="4872736"/>
                    <a:pt x="37846" y="4910709"/>
                    <a:pt x="84709" y="4910709"/>
                  </a:cubicBezTo>
                  <a:lnTo>
                    <a:pt x="1236091" y="4910709"/>
                  </a:lnTo>
                  <a:cubicBezTo>
                    <a:pt x="1282827" y="4910709"/>
                    <a:pt x="1320800" y="4872863"/>
                    <a:pt x="1320800" y="4826000"/>
                  </a:cubicBezTo>
                  <a:lnTo>
                    <a:pt x="1320800" y="84709"/>
                  </a:lnTo>
                  <a:cubicBezTo>
                    <a:pt x="1320800" y="37846"/>
                    <a:pt x="1282954" y="0"/>
                    <a:pt x="1236091" y="0"/>
                  </a:cubicBezTo>
                  <a:close/>
                </a:path>
              </a:pathLst>
            </a:custGeom>
            <a:blipFill>
              <a:blip r:embed="rId2"/>
              <a:stretch>
                <a:fillRect l="0" t="-625" r="-569230" b="-624"/>
              </a:stretch>
            </a:blipFill>
          </p:spPr>
        </p:sp>
      </p:grpSp>
      <p:grpSp>
        <p:nvGrpSpPr>
          <p:cNvPr name="Group 4" id="4"/>
          <p:cNvGrpSpPr>
            <a:grpSpLocks noChangeAspect="true"/>
          </p:cNvGrpSpPr>
          <p:nvPr/>
        </p:nvGrpSpPr>
        <p:grpSpPr>
          <a:xfrm rot="0">
            <a:off x="363217" y="4363717"/>
            <a:ext cx="1026157" cy="3718560"/>
            <a:chOff x="0" y="0"/>
            <a:chExt cx="1026160" cy="3718560"/>
          </a:xfrm>
        </p:grpSpPr>
        <p:sp>
          <p:nvSpPr>
            <p:cNvPr name="Freeform 5" id="5"/>
            <p:cNvSpPr/>
            <p:nvPr/>
          </p:nvSpPr>
          <p:spPr>
            <a:xfrm flipH="false" flipV="false" rot="0">
              <a:off x="0" y="0"/>
              <a:ext cx="1026160" cy="3718560"/>
            </a:xfrm>
            <a:custGeom>
              <a:avLst/>
              <a:gdLst/>
              <a:ahLst/>
              <a:cxnLst/>
              <a:rect r="r" b="b" t="t" l="l"/>
              <a:pathLst>
                <a:path h="3718560" w="1026160">
                  <a:moveTo>
                    <a:pt x="81280" y="35560"/>
                  </a:moveTo>
                  <a:lnTo>
                    <a:pt x="944880" y="35560"/>
                  </a:lnTo>
                  <a:lnTo>
                    <a:pt x="944880" y="0"/>
                  </a:lnTo>
                  <a:lnTo>
                    <a:pt x="81280" y="0"/>
                  </a:lnTo>
                  <a:lnTo>
                    <a:pt x="81280" y="35560"/>
                  </a:lnTo>
                  <a:close/>
                  <a:moveTo>
                    <a:pt x="990600" y="81280"/>
                  </a:moveTo>
                  <a:lnTo>
                    <a:pt x="990600" y="3637280"/>
                  </a:lnTo>
                  <a:lnTo>
                    <a:pt x="1026160" y="3637280"/>
                  </a:lnTo>
                  <a:lnTo>
                    <a:pt x="1026160" y="81280"/>
                  </a:lnTo>
                  <a:lnTo>
                    <a:pt x="990600" y="81280"/>
                  </a:lnTo>
                  <a:close/>
                  <a:moveTo>
                    <a:pt x="944880" y="3683000"/>
                  </a:moveTo>
                  <a:lnTo>
                    <a:pt x="81280" y="3683000"/>
                  </a:lnTo>
                  <a:lnTo>
                    <a:pt x="81280" y="3718560"/>
                  </a:lnTo>
                  <a:lnTo>
                    <a:pt x="944880" y="3718560"/>
                  </a:lnTo>
                  <a:lnTo>
                    <a:pt x="944880" y="3683000"/>
                  </a:lnTo>
                  <a:close/>
                  <a:moveTo>
                    <a:pt x="35560" y="3637280"/>
                  </a:moveTo>
                  <a:lnTo>
                    <a:pt x="35560" y="81280"/>
                  </a:lnTo>
                  <a:lnTo>
                    <a:pt x="0" y="81280"/>
                  </a:lnTo>
                  <a:lnTo>
                    <a:pt x="0" y="3637280"/>
                  </a:lnTo>
                  <a:lnTo>
                    <a:pt x="35560" y="3637280"/>
                  </a:lnTo>
                  <a:close/>
                  <a:moveTo>
                    <a:pt x="81280" y="3683000"/>
                  </a:moveTo>
                  <a:cubicBezTo>
                    <a:pt x="56007" y="3683000"/>
                    <a:pt x="35560" y="3662553"/>
                    <a:pt x="35560" y="3637280"/>
                  </a:cubicBezTo>
                  <a:lnTo>
                    <a:pt x="0" y="3637280"/>
                  </a:lnTo>
                  <a:cubicBezTo>
                    <a:pt x="0" y="3682111"/>
                    <a:pt x="36449" y="3718560"/>
                    <a:pt x="81280" y="3718560"/>
                  </a:cubicBezTo>
                  <a:lnTo>
                    <a:pt x="81280" y="3683000"/>
                  </a:lnTo>
                  <a:close/>
                  <a:moveTo>
                    <a:pt x="990600" y="3637280"/>
                  </a:moveTo>
                  <a:cubicBezTo>
                    <a:pt x="990600" y="3662553"/>
                    <a:pt x="970153" y="3683000"/>
                    <a:pt x="944880" y="3683000"/>
                  </a:cubicBezTo>
                  <a:lnTo>
                    <a:pt x="944880" y="3718560"/>
                  </a:lnTo>
                  <a:cubicBezTo>
                    <a:pt x="989711" y="3718560"/>
                    <a:pt x="1026160" y="3682111"/>
                    <a:pt x="1026160" y="3637280"/>
                  </a:cubicBezTo>
                  <a:lnTo>
                    <a:pt x="990600" y="3637280"/>
                  </a:lnTo>
                  <a:close/>
                  <a:moveTo>
                    <a:pt x="944880" y="35560"/>
                  </a:moveTo>
                  <a:cubicBezTo>
                    <a:pt x="970153" y="35560"/>
                    <a:pt x="990600" y="56007"/>
                    <a:pt x="990600" y="81280"/>
                  </a:cubicBezTo>
                  <a:lnTo>
                    <a:pt x="1026160" y="81280"/>
                  </a:lnTo>
                  <a:cubicBezTo>
                    <a:pt x="1026160" y="36449"/>
                    <a:pt x="989711" y="0"/>
                    <a:pt x="944880" y="0"/>
                  </a:cubicBezTo>
                  <a:lnTo>
                    <a:pt x="944880" y="35560"/>
                  </a:lnTo>
                  <a:close/>
                  <a:moveTo>
                    <a:pt x="81280" y="0"/>
                  </a:moveTo>
                  <a:cubicBezTo>
                    <a:pt x="36449" y="0"/>
                    <a:pt x="0" y="36449"/>
                    <a:pt x="0" y="81280"/>
                  </a:cubicBezTo>
                  <a:lnTo>
                    <a:pt x="35560" y="81280"/>
                  </a:lnTo>
                  <a:cubicBezTo>
                    <a:pt x="35560" y="56007"/>
                    <a:pt x="56007" y="35560"/>
                    <a:pt x="81280" y="35560"/>
                  </a:cubicBezTo>
                  <a:lnTo>
                    <a:pt x="81280" y="0"/>
                  </a:lnTo>
                  <a:close/>
                </a:path>
              </a:pathLst>
            </a:custGeom>
            <a:solidFill>
              <a:srgbClr val="333333"/>
            </a:solidFill>
          </p:spPr>
        </p:sp>
      </p:grpSp>
      <p:grpSp>
        <p:nvGrpSpPr>
          <p:cNvPr name="Group 6" id="6"/>
          <p:cNvGrpSpPr>
            <a:grpSpLocks noChangeAspect="true"/>
          </p:cNvGrpSpPr>
          <p:nvPr/>
        </p:nvGrpSpPr>
        <p:grpSpPr>
          <a:xfrm rot="0">
            <a:off x="1650997" y="4381500"/>
            <a:ext cx="5588003" cy="292103"/>
            <a:chOff x="0" y="0"/>
            <a:chExt cx="7450671" cy="389471"/>
          </a:xfrm>
        </p:grpSpPr>
        <p:sp>
          <p:nvSpPr>
            <p:cNvPr name="Freeform 7" id="7"/>
            <p:cNvSpPr/>
            <p:nvPr/>
          </p:nvSpPr>
          <p:spPr>
            <a:xfrm flipH="false" flipV="false" rot="0">
              <a:off x="0" y="0"/>
              <a:ext cx="7450709" cy="389509"/>
            </a:xfrm>
            <a:custGeom>
              <a:avLst/>
              <a:gdLst/>
              <a:ahLst/>
              <a:cxnLst/>
              <a:rect r="r" b="b" t="t" l="l"/>
              <a:pathLst>
                <a:path h="389509" w="7450709">
                  <a:moveTo>
                    <a:pt x="84709" y="0"/>
                  </a:moveTo>
                  <a:cubicBezTo>
                    <a:pt x="37846" y="0"/>
                    <a:pt x="0" y="37846"/>
                    <a:pt x="0" y="84709"/>
                  </a:cubicBezTo>
                  <a:lnTo>
                    <a:pt x="0" y="304800"/>
                  </a:lnTo>
                  <a:cubicBezTo>
                    <a:pt x="0" y="351536"/>
                    <a:pt x="37846" y="389509"/>
                    <a:pt x="84709" y="389509"/>
                  </a:cubicBezTo>
                  <a:lnTo>
                    <a:pt x="7366000" y="389509"/>
                  </a:lnTo>
                  <a:cubicBezTo>
                    <a:pt x="7412609" y="389509"/>
                    <a:pt x="7450455" y="351790"/>
                    <a:pt x="7450709" y="305308"/>
                  </a:cubicBezTo>
                  <a:lnTo>
                    <a:pt x="7450709" y="305308"/>
                  </a:lnTo>
                  <a:lnTo>
                    <a:pt x="7450709" y="84201"/>
                  </a:lnTo>
                  <a:lnTo>
                    <a:pt x="7450709" y="84201"/>
                  </a:lnTo>
                  <a:cubicBezTo>
                    <a:pt x="7450455" y="37719"/>
                    <a:pt x="7412609" y="0"/>
                    <a:pt x="7366000" y="0"/>
                  </a:cubicBezTo>
                  <a:close/>
                </a:path>
              </a:pathLst>
            </a:custGeom>
            <a:blipFill>
              <a:blip r:embed="rId2"/>
              <a:stretch>
                <a:fillRect l="-18636" t="-7880" r="0" b="-1168611"/>
              </a:stretch>
            </a:blipFill>
          </p:spPr>
        </p:sp>
      </p:grpSp>
      <p:grpSp>
        <p:nvGrpSpPr>
          <p:cNvPr name="Group 8" id="8"/>
          <p:cNvGrpSpPr>
            <a:grpSpLocks noChangeAspect="true"/>
          </p:cNvGrpSpPr>
          <p:nvPr/>
        </p:nvGrpSpPr>
        <p:grpSpPr>
          <a:xfrm rot="0">
            <a:off x="1633223" y="4363717"/>
            <a:ext cx="5623560" cy="327660"/>
            <a:chOff x="0" y="0"/>
            <a:chExt cx="5623560" cy="327660"/>
          </a:xfrm>
        </p:grpSpPr>
        <p:sp>
          <p:nvSpPr>
            <p:cNvPr name="Freeform 9" id="9"/>
            <p:cNvSpPr/>
            <p:nvPr/>
          </p:nvSpPr>
          <p:spPr>
            <a:xfrm flipH="false" flipV="false" rot="0">
              <a:off x="0" y="0"/>
              <a:ext cx="5623560" cy="327660"/>
            </a:xfrm>
            <a:custGeom>
              <a:avLst/>
              <a:gdLst/>
              <a:ahLst/>
              <a:cxnLst/>
              <a:rect r="r" b="b" t="t" l="l"/>
              <a:pathLst>
                <a:path h="327660" w="5623560">
                  <a:moveTo>
                    <a:pt x="81280" y="35560"/>
                  </a:moveTo>
                  <a:lnTo>
                    <a:pt x="5542280" y="35560"/>
                  </a:lnTo>
                  <a:lnTo>
                    <a:pt x="5542280" y="0"/>
                  </a:lnTo>
                  <a:lnTo>
                    <a:pt x="81280" y="0"/>
                  </a:lnTo>
                  <a:lnTo>
                    <a:pt x="81280" y="35560"/>
                  </a:lnTo>
                  <a:close/>
                  <a:moveTo>
                    <a:pt x="5588000" y="81280"/>
                  </a:moveTo>
                  <a:lnTo>
                    <a:pt x="5588000" y="246380"/>
                  </a:lnTo>
                  <a:lnTo>
                    <a:pt x="5623560" y="246380"/>
                  </a:lnTo>
                  <a:lnTo>
                    <a:pt x="5623560" y="81280"/>
                  </a:lnTo>
                  <a:lnTo>
                    <a:pt x="5588000" y="81280"/>
                  </a:lnTo>
                  <a:close/>
                  <a:moveTo>
                    <a:pt x="5542280" y="292100"/>
                  </a:moveTo>
                  <a:lnTo>
                    <a:pt x="81280" y="292100"/>
                  </a:lnTo>
                  <a:lnTo>
                    <a:pt x="81280" y="327660"/>
                  </a:lnTo>
                  <a:lnTo>
                    <a:pt x="5542280" y="327660"/>
                  </a:lnTo>
                  <a:lnTo>
                    <a:pt x="5542280" y="292100"/>
                  </a:lnTo>
                  <a:close/>
                  <a:moveTo>
                    <a:pt x="35560" y="246380"/>
                  </a:moveTo>
                  <a:lnTo>
                    <a:pt x="35560" y="81280"/>
                  </a:lnTo>
                  <a:lnTo>
                    <a:pt x="0" y="81280"/>
                  </a:lnTo>
                  <a:lnTo>
                    <a:pt x="0" y="246380"/>
                  </a:lnTo>
                  <a:lnTo>
                    <a:pt x="35560" y="246380"/>
                  </a:lnTo>
                  <a:close/>
                  <a:moveTo>
                    <a:pt x="81280" y="292100"/>
                  </a:moveTo>
                  <a:cubicBezTo>
                    <a:pt x="56007" y="292100"/>
                    <a:pt x="35560" y="271653"/>
                    <a:pt x="35560" y="246380"/>
                  </a:cubicBezTo>
                  <a:lnTo>
                    <a:pt x="0" y="246380"/>
                  </a:lnTo>
                  <a:cubicBezTo>
                    <a:pt x="0" y="291211"/>
                    <a:pt x="36449" y="327660"/>
                    <a:pt x="81280" y="327660"/>
                  </a:cubicBezTo>
                  <a:lnTo>
                    <a:pt x="81280" y="292100"/>
                  </a:lnTo>
                  <a:close/>
                  <a:moveTo>
                    <a:pt x="5588000" y="246380"/>
                  </a:moveTo>
                  <a:cubicBezTo>
                    <a:pt x="5588000" y="271653"/>
                    <a:pt x="5567553" y="292100"/>
                    <a:pt x="5542280" y="292100"/>
                  </a:cubicBezTo>
                  <a:lnTo>
                    <a:pt x="5542280" y="327660"/>
                  </a:lnTo>
                  <a:cubicBezTo>
                    <a:pt x="5587111" y="327660"/>
                    <a:pt x="5623560" y="291211"/>
                    <a:pt x="5623560" y="246380"/>
                  </a:cubicBezTo>
                  <a:lnTo>
                    <a:pt x="5588000" y="246380"/>
                  </a:lnTo>
                  <a:close/>
                  <a:moveTo>
                    <a:pt x="5542280" y="35560"/>
                  </a:moveTo>
                  <a:cubicBezTo>
                    <a:pt x="5567553" y="35560"/>
                    <a:pt x="5588000" y="56007"/>
                    <a:pt x="5588000" y="81280"/>
                  </a:cubicBezTo>
                  <a:lnTo>
                    <a:pt x="5623560" y="81280"/>
                  </a:lnTo>
                  <a:cubicBezTo>
                    <a:pt x="5623560" y="36449"/>
                    <a:pt x="5587111" y="0"/>
                    <a:pt x="5542280" y="0"/>
                  </a:cubicBezTo>
                  <a:lnTo>
                    <a:pt x="5542280" y="35560"/>
                  </a:lnTo>
                  <a:close/>
                  <a:moveTo>
                    <a:pt x="81280" y="0"/>
                  </a:moveTo>
                  <a:cubicBezTo>
                    <a:pt x="36449" y="0"/>
                    <a:pt x="0" y="36449"/>
                    <a:pt x="0" y="81280"/>
                  </a:cubicBezTo>
                  <a:lnTo>
                    <a:pt x="35560" y="81280"/>
                  </a:lnTo>
                  <a:cubicBezTo>
                    <a:pt x="35560" y="56007"/>
                    <a:pt x="56007" y="35560"/>
                    <a:pt x="81280" y="35560"/>
                  </a:cubicBezTo>
                  <a:lnTo>
                    <a:pt x="81280" y="0"/>
                  </a:lnTo>
                  <a:close/>
                </a:path>
              </a:pathLst>
            </a:custGeom>
            <a:solidFill>
              <a:srgbClr val="000000"/>
            </a:solidFill>
          </p:spPr>
        </p:sp>
      </p:grpSp>
      <p:grpSp>
        <p:nvGrpSpPr>
          <p:cNvPr name="Group 10" id="10"/>
          <p:cNvGrpSpPr>
            <a:grpSpLocks noChangeAspect="true"/>
          </p:cNvGrpSpPr>
          <p:nvPr/>
        </p:nvGrpSpPr>
        <p:grpSpPr>
          <a:xfrm rot="0">
            <a:off x="1650997" y="5308597"/>
            <a:ext cx="5588003" cy="2755897"/>
            <a:chOff x="0" y="0"/>
            <a:chExt cx="7450671" cy="3674529"/>
          </a:xfrm>
        </p:grpSpPr>
        <p:sp>
          <p:nvSpPr>
            <p:cNvPr name="Freeform 11" id="11"/>
            <p:cNvSpPr/>
            <p:nvPr/>
          </p:nvSpPr>
          <p:spPr>
            <a:xfrm flipH="false" flipV="false" rot="0">
              <a:off x="0" y="0"/>
              <a:ext cx="7450709" cy="3674618"/>
            </a:xfrm>
            <a:custGeom>
              <a:avLst/>
              <a:gdLst/>
              <a:ahLst/>
              <a:cxnLst/>
              <a:rect r="r" b="b" t="t" l="l"/>
              <a:pathLst>
                <a:path h="3674618" w="7450709">
                  <a:moveTo>
                    <a:pt x="84709" y="0"/>
                  </a:moveTo>
                  <a:cubicBezTo>
                    <a:pt x="37846" y="0"/>
                    <a:pt x="0" y="37846"/>
                    <a:pt x="0" y="84709"/>
                  </a:cubicBezTo>
                  <a:lnTo>
                    <a:pt x="0" y="3589909"/>
                  </a:lnTo>
                  <a:cubicBezTo>
                    <a:pt x="0" y="3636645"/>
                    <a:pt x="37846" y="3674618"/>
                    <a:pt x="84709" y="3674618"/>
                  </a:cubicBezTo>
                  <a:lnTo>
                    <a:pt x="7366000" y="3674618"/>
                  </a:lnTo>
                  <a:cubicBezTo>
                    <a:pt x="7412736" y="3674618"/>
                    <a:pt x="7450709" y="3636772"/>
                    <a:pt x="7450709" y="3589909"/>
                  </a:cubicBezTo>
                  <a:lnTo>
                    <a:pt x="7450709" y="84709"/>
                  </a:lnTo>
                  <a:cubicBezTo>
                    <a:pt x="7450709" y="37846"/>
                    <a:pt x="7412736" y="0"/>
                    <a:pt x="7366000" y="0"/>
                  </a:cubicBezTo>
                  <a:close/>
                </a:path>
              </a:pathLst>
            </a:custGeom>
            <a:blipFill>
              <a:blip r:embed="rId3"/>
              <a:stretch>
                <a:fillRect l="-16893" t="-11520" r="-1893" b="-23960"/>
              </a:stretch>
            </a:blipFill>
          </p:spPr>
        </p:sp>
      </p:grpSp>
      <p:grpSp>
        <p:nvGrpSpPr>
          <p:cNvPr name="Group 12" id="12"/>
          <p:cNvGrpSpPr>
            <a:grpSpLocks noChangeAspect="true"/>
          </p:cNvGrpSpPr>
          <p:nvPr/>
        </p:nvGrpSpPr>
        <p:grpSpPr>
          <a:xfrm rot="0">
            <a:off x="1633223" y="5290823"/>
            <a:ext cx="5623560" cy="2791463"/>
            <a:chOff x="0" y="0"/>
            <a:chExt cx="5623560" cy="2791460"/>
          </a:xfrm>
        </p:grpSpPr>
        <p:sp>
          <p:nvSpPr>
            <p:cNvPr name="Freeform 13" id="13"/>
            <p:cNvSpPr/>
            <p:nvPr/>
          </p:nvSpPr>
          <p:spPr>
            <a:xfrm flipH="false" flipV="false" rot="0">
              <a:off x="0" y="0"/>
              <a:ext cx="5623560" cy="2791460"/>
            </a:xfrm>
            <a:custGeom>
              <a:avLst/>
              <a:gdLst/>
              <a:ahLst/>
              <a:cxnLst/>
              <a:rect r="r" b="b" t="t" l="l"/>
              <a:pathLst>
                <a:path h="2791460" w="5623560">
                  <a:moveTo>
                    <a:pt x="81280" y="35560"/>
                  </a:moveTo>
                  <a:lnTo>
                    <a:pt x="5542280" y="35560"/>
                  </a:lnTo>
                  <a:lnTo>
                    <a:pt x="5542280" y="0"/>
                  </a:lnTo>
                  <a:lnTo>
                    <a:pt x="81280" y="0"/>
                  </a:lnTo>
                  <a:lnTo>
                    <a:pt x="81280" y="35560"/>
                  </a:lnTo>
                  <a:close/>
                  <a:moveTo>
                    <a:pt x="5588000" y="81280"/>
                  </a:moveTo>
                  <a:lnTo>
                    <a:pt x="5588000" y="2710180"/>
                  </a:lnTo>
                  <a:lnTo>
                    <a:pt x="5623560" y="2710180"/>
                  </a:lnTo>
                  <a:lnTo>
                    <a:pt x="5623560" y="81280"/>
                  </a:lnTo>
                  <a:lnTo>
                    <a:pt x="5588000" y="81280"/>
                  </a:lnTo>
                  <a:close/>
                  <a:moveTo>
                    <a:pt x="5542280" y="2755900"/>
                  </a:moveTo>
                  <a:lnTo>
                    <a:pt x="81280" y="2755900"/>
                  </a:lnTo>
                  <a:lnTo>
                    <a:pt x="81280" y="2791460"/>
                  </a:lnTo>
                  <a:lnTo>
                    <a:pt x="5542280" y="2791460"/>
                  </a:lnTo>
                  <a:lnTo>
                    <a:pt x="5542280" y="2755900"/>
                  </a:lnTo>
                  <a:close/>
                  <a:moveTo>
                    <a:pt x="35560" y="2710180"/>
                  </a:moveTo>
                  <a:lnTo>
                    <a:pt x="35560" y="81280"/>
                  </a:lnTo>
                  <a:lnTo>
                    <a:pt x="0" y="81280"/>
                  </a:lnTo>
                  <a:lnTo>
                    <a:pt x="0" y="2710180"/>
                  </a:lnTo>
                  <a:lnTo>
                    <a:pt x="35560" y="2710180"/>
                  </a:lnTo>
                  <a:close/>
                  <a:moveTo>
                    <a:pt x="81280" y="2755900"/>
                  </a:moveTo>
                  <a:cubicBezTo>
                    <a:pt x="56007" y="2755900"/>
                    <a:pt x="35560" y="2735453"/>
                    <a:pt x="35560" y="2710180"/>
                  </a:cubicBezTo>
                  <a:lnTo>
                    <a:pt x="0" y="2710180"/>
                  </a:lnTo>
                  <a:cubicBezTo>
                    <a:pt x="0" y="2755011"/>
                    <a:pt x="36449" y="2791460"/>
                    <a:pt x="81280" y="2791460"/>
                  </a:cubicBezTo>
                  <a:lnTo>
                    <a:pt x="81280" y="2755900"/>
                  </a:lnTo>
                  <a:close/>
                  <a:moveTo>
                    <a:pt x="5588000" y="2710180"/>
                  </a:moveTo>
                  <a:cubicBezTo>
                    <a:pt x="5588000" y="2735453"/>
                    <a:pt x="5567553" y="2755900"/>
                    <a:pt x="5542280" y="2755900"/>
                  </a:cubicBezTo>
                  <a:lnTo>
                    <a:pt x="5542280" y="2791460"/>
                  </a:lnTo>
                  <a:cubicBezTo>
                    <a:pt x="5587111" y="2791460"/>
                    <a:pt x="5623560" y="2755011"/>
                    <a:pt x="5623560" y="2710180"/>
                  </a:cubicBezTo>
                  <a:lnTo>
                    <a:pt x="5588000" y="2710180"/>
                  </a:lnTo>
                  <a:close/>
                  <a:moveTo>
                    <a:pt x="5542280" y="35560"/>
                  </a:moveTo>
                  <a:cubicBezTo>
                    <a:pt x="5567553" y="35560"/>
                    <a:pt x="5588000" y="56007"/>
                    <a:pt x="5588000" y="81280"/>
                  </a:cubicBezTo>
                  <a:lnTo>
                    <a:pt x="5623560" y="81280"/>
                  </a:lnTo>
                  <a:cubicBezTo>
                    <a:pt x="5623560" y="36449"/>
                    <a:pt x="5587111" y="0"/>
                    <a:pt x="5542280" y="0"/>
                  </a:cubicBezTo>
                  <a:lnTo>
                    <a:pt x="5542280" y="35560"/>
                  </a:lnTo>
                  <a:close/>
                  <a:moveTo>
                    <a:pt x="81280" y="0"/>
                  </a:moveTo>
                  <a:cubicBezTo>
                    <a:pt x="36449" y="0"/>
                    <a:pt x="0" y="36449"/>
                    <a:pt x="0" y="81280"/>
                  </a:cubicBezTo>
                  <a:lnTo>
                    <a:pt x="35560" y="81280"/>
                  </a:lnTo>
                  <a:cubicBezTo>
                    <a:pt x="35560" y="56007"/>
                    <a:pt x="56007" y="35560"/>
                    <a:pt x="81280" y="35560"/>
                  </a:cubicBezTo>
                  <a:lnTo>
                    <a:pt x="81280" y="0"/>
                  </a:lnTo>
                  <a:close/>
                </a:path>
              </a:pathLst>
            </a:custGeom>
            <a:solidFill>
              <a:srgbClr val="000000"/>
            </a:solidFill>
          </p:spPr>
        </p:sp>
      </p:grpSp>
      <p:grpSp>
        <p:nvGrpSpPr>
          <p:cNvPr name="Group 14" id="14"/>
          <p:cNvGrpSpPr>
            <a:grpSpLocks noChangeAspect="true"/>
          </p:cNvGrpSpPr>
          <p:nvPr/>
        </p:nvGrpSpPr>
        <p:grpSpPr>
          <a:xfrm rot="0">
            <a:off x="1650997" y="8775697"/>
            <a:ext cx="952500" cy="1371600"/>
            <a:chOff x="0" y="0"/>
            <a:chExt cx="1270000" cy="1828800"/>
          </a:xfrm>
        </p:grpSpPr>
        <p:sp>
          <p:nvSpPr>
            <p:cNvPr name="Freeform 15" id="15"/>
            <p:cNvSpPr/>
            <p:nvPr/>
          </p:nvSpPr>
          <p:spPr>
            <a:xfrm flipH="false" flipV="false" rot="0">
              <a:off x="0" y="0"/>
              <a:ext cx="1270000" cy="1828800"/>
            </a:xfrm>
            <a:custGeom>
              <a:avLst/>
              <a:gdLst/>
              <a:ahLst/>
              <a:cxnLst/>
              <a:rect r="r" b="b" t="t" l="l"/>
              <a:pathLst>
                <a:path h="1828800" w="1270000">
                  <a:moveTo>
                    <a:pt x="84709" y="0"/>
                  </a:moveTo>
                  <a:cubicBezTo>
                    <a:pt x="37846" y="0"/>
                    <a:pt x="0" y="37846"/>
                    <a:pt x="0" y="84709"/>
                  </a:cubicBezTo>
                  <a:lnTo>
                    <a:pt x="0" y="1744091"/>
                  </a:lnTo>
                  <a:cubicBezTo>
                    <a:pt x="0" y="1790954"/>
                    <a:pt x="37846" y="1828800"/>
                    <a:pt x="84709" y="1828800"/>
                  </a:cubicBezTo>
                  <a:lnTo>
                    <a:pt x="1185291" y="1828800"/>
                  </a:lnTo>
                  <a:cubicBezTo>
                    <a:pt x="1232027" y="1828800"/>
                    <a:pt x="1270000" y="1790954"/>
                    <a:pt x="1270000" y="1744091"/>
                  </a:cubicBezTo>
                  <a:lnTo>
                    <a:pt x="1270000" y="84709"/>
                  </a:lnTo>
                  <a:cubicBezTo>
                    <a:pt x="1270000" y="37846"/>
                    <a:pt x="1232154" y="0"/>
                    <a:pt x="1185291" y="0"/>
                  </a:cubicBezTo>
                  <a:close/>
                </a:path>
              </a:pathLst>
            </a:custGeom>
            <a:blipFill>
              <a:blip r:embed="rId3"/>
              <a:stretch>
                <a:fillRect l="-99111" t="-23147" r="-497778" b="-149074"/>
              </a:stretch>
            </a:blipFill>
          </p:spPr>
        </p:sp>
      </p:grpSp>
      <p:grpSp>
        <p:nvGrpSpPr>
          <p:cNvPr name="Group 16" id="16"/>
          <p:cNvGrpSpPr>
            <a:grpSpLocks noChangeAspect="true"/>
          </p:cNvGrpSpPr>
          <p:nvPr/>
        </p:nvGrpSpPr>
        <p:grpSpPr>
          <a:xfrm rot="0">
            <a:off x="0" y="10312403"/>
            <a:ext cx="7556497" cy="381000"/>
            <a:chOff x="0" y="0"/>
            <a:chExt cx="7556500" cy="381000"/>
          </a:xfrm>
        </p:grpSpPr>
        <p:sp>
          <p:nvSpPr>
            <p:cNvPr name="Freeform 17" id="17"/>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8" id="18"/>
          <p:cNvSpPr/>
          <p:nvPr/>
        </p:nvSpPr>
        <p:spPr>
          <a:xfrm flipH="false" flipV="false" rot="0">
            <a:off x="1650997" y="8775697"/>
            <a:ext cx="952500" cy="1371600"/>
          </a:xfrm>
          <a:custGeom>
            <a:avLst/>
            <a:gdLst/>
            <a:ahLst/>
            <a:cxnLst/>
            <a:rect r="r" b="b" t="t" l="l"/>
            <a:pathLst>
              <a:path h="1371600" w="952500">
                <a:moveTo>
                  <a:pt x="0" y="0"/>
                </a:moveTo>
                <a:lnTo>
                  <a:pt x="952500" y="0"/>
                </a:lnTo>
                <a:lnTo>
                  <a:pt x="952500" y="1371600"/>
                </a:lnTo>
                <a:lnTo>
                  <a:pt x="0" y="1371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6"/>
            <a:stretch>
              <a:fillRect l="0" t="0" r="0" b="0"/>
            </a:stretch>
          </a:blipFill>
        </p:spPr>
      </p:sp>
      <p:grpSp>
        <p:nvGrpSpPr>
          <p:cNvPr name="Group 20" id="20"/>
          <p:cNvGrpSpPr>
            <a:grpSpLocks noChangeAspect="true"/>
          </p:cNvGrpSpPr>
          <p:nvPr/>
        </p:nvGrpSpPr>
        <p:grpSpPr>
          <a:xfrm rot="0">
            <a:off x="592912" y="10436162"/>
            <a:ext cx="540172" cy="156686"/>
            <a:chOff x="0" y="0"/>
            <a:chExt cx="540169" cy="156680"/>
          </a:xfrm>
        </p:grpSpPr>
        <p:sp>
          <p:nvSpPr>
            <p:cNvPr name="Freeform 21" id="21"/>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22" id="22"/>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317497" y="610619"/>
            <a:ext cx="6806546" cy="736854"/>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Components explanation</a:t>
            </a:r>
          </a:p>
        </p:txBody>
      </p:sp>
      <p:sp>
        <p:nvSpPr>
          <p:cNvPr name="TextBox 24" id="24"/>
          <p:cNvSpPr txBox="true"/>
          <p:nvPr/>
        </p:nvSpPr>
        <p:spPr>
          <a:xfrm rot="0">
            <a:off x="381000" y="1784861"/>
            <a:ext cx="6513271" cy="2006727"/>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Firstly we'll split the User Interface into small components like Sidebar, Search bar, and Movies, including several single movie components with names and ratings.</a:t>
            </a:r>
          </a:p>
        </p:txBody>
      </p:sp>
      <p:sp>
        <p:nvSpPr>
          <p:cNvPr name="TextBox 25" id="25"/>
          <p:cNvSpPr txBox="true"/>
          <p:nvPr/>
        </p:nvSpPr>
        <p:spPr>
          <a:xfrm rot="0">
            <a:off x="495300" y="8191090"/>
            <a:ext cx="758390" cy="288227"/>
          </a:xfrm>
          <a:prstGeom prst="rect">
            <a:avLst/>
          </a:prstGeom>
        </p:spPr>
        <p:txBody>
          <a:bodyPr anchor="t" rtlCol="false" tIns="0" lIns="0" bIns="0" rIns="0">
            <a:spAutoFit/>
          </a:bodyPr>
          <a:lstStyle/>
          <a:p>
            <a:pPr algn="l">
              <a:lnSpc>
                <a:spcPts val="2100"/>
              </a:lnSpc>
            </a:pPr>
            <a:r>
              <a:rPr lang="en-US" sz="1500">
                <a:solidFill>
                  <a:srgbClr val="000000"/>
                </a:solidFill>
                <a:latin typeface="Arimo"/>
                <a:ea typeface="Arimo"/>
                <a:cs typeface="Arimo"/>
                <a:sym typeface="Arimo"/>
              </a:rPr>
              <a:t>Sidebar</a:t>
            </a:r>
          </a:p>
        </p:txBody>
      </p:sp>
      <p:sp>
        <p:nvSpPr>
          <p:cNvPr name="TextBox 26" id="26"/>
          <p:cNvSpPr txBox="true"/>
          <p:nvPr/>
        </p:nvSpPr>
        <p:spPr>
          <a:xfrm rot="0">
            <a:off x="4102103" y="8191090"/>
            <a:ext cx="682219" cy="288227"/>
          </a:xfrm>
          <a:prstGeom prst="rect">
            <a:avLst/>
          </a:prstGeom>
        </p:spPr>
        <p:txBody>
          <a:bodyPr anchor="t" rtlCol="false" tIns="0" lIns="0" bIns="0" rIns="0">
            <a:spAutoFit/>
          </a:bodyPr>
          <a:lstStyle/>
          <a:p>
            <a:pPr algn="l">
              <a:lnSpc>
                <a:spcPts val="2100"/>
              </a:lnSpc>
            </a:pPr>
            <a:r>
              <a:rPr lang="en-US" sz="1500">
                <a:solidFill>
                  <a:srgbClr val="000000"/>
                </a:solidFill>
                <a:latin typeface="Arimo"/>
                <a:ea typeface="Arimo"/>
                <a:cs typeface="Arimo"/>
                <a:sym typeface="Arimo"/>
              </a:rPr>
              <a:t>Movies</a:t>
            </a:r>
          </a:p>
        </p:txBody>
      </p:sp>
      <p:sp>
        <p:nvSpPr>
          <p:cNvPr name="TextBox 27" id="27"/>
          <p:cNvSpPr txBox="true"/>
          <p:nvPr/>
        </p:nvSpPr>
        <p:spPr>
          <a:xfrm rot="0">
            <a:off x="3911889" y="4736687"/>
            <a:ext cx="1074925" cy="288227"/>
          </a:xfrm>
          <a:prstGeom prst="rect">
            <a:avLst/>
          </a:prstGeom>
        </p:spPr>
        <p:txBody>
          <a:bodyPr anchor="t" rtlCol="false" tIns="0" lIns="0" bIns="0" rIns="0">
            <a:spAutoFit/>
          </a:bodyPr>
          <a:lstStyle/>
          <a:p>
            <a:pPr algn="l">
              <a:lnSpc>
                <a:spcPts val="2100"/>
              </a:lnSpc>
            </a:pPr>
            <a:r>
              <a:rPr lang="en-US" sz="1500">
                <a:solidFill>
                  <a:srgbClr val="000000"/>
                </a:solidFill>
                <a:latin typeface="Arimo"/>
                <a:ea typeface="Arimo"/>
                <a:cs typeface="Arimo"/>
                <a:sym typeface="Arimo"/>
              </a:rPr>
              <a:t>Search bar</a:t>
            </a:r>
          </a:p>
        </p:txBody>
      </p:sp>
      <p:sp>
        <p:nvSpPr>
          <p:cNvPr name="TextBox 28" id="28"/>
          <p:cNvSpPr txBox="true"/>
          <p:nvPr/>
        </p:nvSpPr>
        <p:spPr>
          <a:xfrm rot="0">
            <a:off x="2755897" y="9422987"/>
            <a:ext cx="2450249" cy="288227"/>
          </a:xfrm>
          <a:prstGeom prst="rect">
            <a:avLst/>
          </a:prstGeom>
        </p:spPr>
        <p:txBody>
          <a:bodyPr anchor="t" rtlCol="false" tIns="0" lIns="0" bIns="0" rIns="0">
            <a:spAutoFit/>
          </a:bodyPr>
          <a:lstStyle/>
          <a:p>
            <a:pPr algn="l">
              <a:lnSpc>
                <a:spcPts val="2100"/>
              </a:lnSpc>
            </a:pPr>
            <a:r>
              <a:rPr lang="en-US" sz="1500">
                <a:solidFill>
                  <a:srgbClr val="000000"/>
                </a:solidFill>
                <a:latin typeface="Arimo"/>
                <a:ea typeface="Arimo"/>
                <a:cs typeface="Arimo"/>
                <a:sym typeface="Arimo"/>
              </a:rPr>
              <a:t>Single movie component</a:t>
            </a:r>
          </a:p>
        </p:txBody>
      </p:sp>
      <p:sp>
        <p:nvSpPr>
          <p:cNvPr name="TextBox 29" id="29"/>
          <p:cNvSpPr txBox="true"/>
          <p:nvPr/>
        </p:nvSpPr>
        <p:spPr>
          <a:xfrm rot="0">
            <a:off x="59291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9" tooltip="https://www.jsmastery.pro?discount=guide"/>
              </a:rPr>
              <a:t>https:</a:t>
            </a:r>
          </a:p>
        </p:txBody>
      </p:sp>
      <p:sp>
        <p:nvSpPr>
          <p:cNvPr name="TextBox 30" id="30"/>
          <p:cNvSpPr txBox="true"/>
          <p:nvPr/>
        </p:nvSpPr>
        <p:spPr>
          <a:xfrm rot="0">
            <a:off x="114100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10" tooltip="https://www.jsmastery.pro?discount=guide"/>
              </a:rPr>
              <a:t>jsmastery.pro</a:t>
            </a:r>
          </a:p>
        </p:txBody>
      </p:sp>
      <p:sp>
        <p:nvSpPr>
          <p:cNvPr name="TextBox 31" id="31"/>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11" tooltip="https://www.youtube.com/javascriptmastery"/>
              </a:rPr>
              <a:t>JavaScript Mastery</a:t>
            </a:r>
          </a:p>
        </p:txBody>
      </p:sp>
      <p:sp>
        <p:nvSpPr>
          <p:cNvPr name="TextBox 32" id="32"/>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12" tooltip="https://www.jsmastery.pro?discount=guide"/>
              </a:rPr>
              <a:t>//</a:t>
            </a:r>
          </a:p>
        </p:txBody>
      </p:sp>
      <p:grpSp>
        <p:nvGrpSpPr>
          <p:cNvPr name="Group 33" id="33"/>
          <p:cNvGrpSpPr>
            <a:grpSpLocks noChangeAspect="true"/>
          </p:cNvGrpSpPr>
          <p:nvPr/>
        </p:nvGrpSpPr>
        <p:grpSpPr>
          <a:xfrm rot="0">
            <a:off x="0" y="10318747"/>
            <a:ext cx="7556497" cy="381000"/>
            <a:chOff x="0" y="0"/>
            <a:chExt cx="7556500" cy="381000"/>
          </a:xfrm>
        </p:grpSpPr>
        <p:sp>
          <p:nvSpPr>
            <p:cNvPr name="Freeform 34" id="34"/>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35" id="35"/>
          <p:cNvSpPr/>
          <p:nvPr/>
        </p:nvSpPr>
        <p:spPr>
          <a:xfrm flipH="false" flipV="false" rot="0">
            <a:off x="393697" y="10445744"/>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6"/>
            <a:stretch>
              <a:fillRect l="0" t="0" r="0" b="0"/>
            </a:stretch>
          </a:blipFill>
        </p:spPr>
      </p:sp>
      <p:sp>
        <p:nvSpPr>
          <p:cNvPr name="TextBox 36" id="36"/>
          <p:cNvSpPr txBox="true"/>
          <p:nvPr/>
        </p:nvSpPr>
        <p:spPr>
          <a:xfrm rot="0">
            <a:off x="1141019" y="10359647"/>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17497" y="3962400"/>
            <a:ext cx="6921503" cy="3911603"/>
            <a:chOff x="0" y="0"/>
            <a:chExt cx="9228671" cy="5215471"/>
          </a:xfrm>
        </p:grpSpPr>
        <p:sp>
          <p:nvSpPr>
            <p:cNvPr name="Freeform 3" id="3"/>
            <p:cNvSpPr/>
            <p:nvPr/>
          </p:nvSpPr>
          <p:spPr>
            <a:xfrm flipH="false" flipV="false" rot="0">
              <a:off x="0" y="0"/>
              <a:ext cx="9228709" cy="5215382"/>
            </a:xfrm>
            <a:custGeom>
              <a:avLst/>
              <a:gdLst/>
              <a:ahLst/>
              <a:cxnLst/>
              <a:rect r="r" b="b" t="t" l="l"/>
              <a:pathLst>
                <a:path h="5215382" w="9228709">
                  <a:moveTo>
                    <a:pt x="169291" y="0"/>
                  </a:moveTo>
                  <a:cubicBezTo>
                    <a:pt x="75819" y="0"/>
                    <a:pt x="0" y="75819"/>
                    <a:pt x="0" y="169291"/>
                  </a:cubicBezTo>
                  <a:lnTo>
                    <a:pt x="0" y="5046091"/>
                  </a:lnTo>
                  <a:cubicBezTo>
                    <a:pt x="0" y="5139563"/>
                    <a:pt x="75819" y="5215382"/>
                    <a:pt x="169291" y="5215382"/>
                  </a:cubicBezTo>
                  <a:lnTo>
                    <a:pt x="9059291" y="5215382"/>
                  </a:lnTo>
                  <a:cubicBezTo>
                    <a:pt x="9152763" y="5215382"/>
                    <a:pt x="9228582" y="5139563"/>
                    <a:pt x="9228582" y="5046091"/>
                  </a:cubicBezTo>
                  <a:lnTo>
                    <a:pt x="9228582" y="169291"/>
                  </a:lnTo>
                  <a:cubicBezTo>
                    <a:pt x="9228709" y="75819"/>
                    <a:pt x="9152890" y="0"/>
                    <a:pt x="9059291" y="0"/>
                  </a:cubicBezTo>
                  <a:close/>
                </a:path>
              </a:pathLst>
            </a:custGeom>
            <a:blipFill>
              <a:blip r:embed="rId2"/>
              <a:stretch>
                <a:fillRect l="-234" t="0" r="-235" b="-1"/>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1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81000" y="1851574"/>
            <a:ext cx="6152864" cy="1550318"/>
          </a:xfrm>
          <a:prstGeom prst="rect">
            <a:avLst/>
          </a:prstGeom>
        </p:spPr>
        <p:txBody>
          <a:bodyPr anchor="t" rtlCol="false" tIns="0" lIns="0" bIns="0" rIns="0">
            <a:spAutoFit/>
          </a:bodyPr>
          <a:lstStyle/>
          <a:p>
            <a:pPr algn="l">
              <a:lnSpc>
                <a:spcPts val="4001"/>
              </a:lnSpc>
            </a:pPr>
            <a:r>
              <a:rPr lang="en-US" sz="2799">
                <a:solidFill>
                  <a:srgbClr val="000000"/>
                </a:solidFill>
                <a:latin typeface="Arimo"/>
                <a:ea typeface="Arimo"/>
                <a:cs typeface="Arimo"/>
                <a:sym typeface="Arimo"/>
              </a:rPr>
              <a:t>In React, there are two types of components - Functional Components &amp; Class Component</a:t>
            </a:r>
          </a:p>
        </p:txBody>
      </p:sp>
      <p:sp>
        <p:nvSpPr>
          <p:cNvPr name="TextBox 11" id="11"/>
          <p:cNvSpPr txBox="true"/>
          <p:nvPr/>
        </p:nvSpPr>
        <p:spPr>
          <a:xfrm rot="0">
            <a:off x="1816103" y="8069504"/>
            <a:ext cx="3999986" cy="441655"/>
          </a:xfrm>
          <a:prstGeom prst="rect">
            <a:avLst/>
          </a:prstGeom>
        </p:spPr>
        <p:txBody>
          <a:bodyPr anchor="t" rtlCol="false" tIns="0" lIns="0" bIns="0" rIns="0">
            <a:spAutoFit/>
          </a:bodyPr>
          <a:lstStyle/>
          <a:p>
            <a:pPr algn="l">
              <a:lnSpc>
                <a:spcPts val="3359"/>
              </a:lnSpc>
            </a:pPr>
            <a:r>
              <a:rPr lang="en-US" sz="2400">
                <a:solidFill>
                  <a:srgbClr val="000000"/>
                </a:solidFill>
                <a:latin typeface="Arimo"/>
                <a:ea typeface="Arimo"/>
                <a:cs typeface="Arimo"/>
                <a:sym typeface="Arimo"/>
              </a:rPr>
              <a:t>Class-based Component</a:t>
            </a:r>
          </a:p>
        </p:txBody>
      </p:sp>
      <p:sp>
        <p:nvSpPr>
          <p:cNvPr name="TextBox 12" id="12"/>
          <p:cNvSpPr txBox="true"/>
          <p:nvPr/>
        </p:nvSpPr>
        <p:spPr>
          <a:xfrm rot="0">
            <a:off x="317497" y="609476"/>
            <a:ext cx="6806546" cy="736092"/>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Components explanation</a:t>
            </a:r>
          </a:p>
        </p:txBody>
      </p:sp>
      <p:sp>
        <p:nvSpPr>
          <p:cNvPr name="TextBox 13" id="13"/>
          <p:cNvSpPr txBox="true"/>
          <p:nvPr/>
        </p:nvSpPr>
        <p:spPr>
          <a:xfrm rot="0">
            <a:off x="592912" y="10353075"/>
            <a:ext cx="430597"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4" id="14"/>
          <p:cNvSpPr txBox="true"/>
          <p:nvPr/>
        </p:nvSpPr>
        <p:spPr>
          <a:xfrm rot="0">
            <a:off x="1141009" y="10353075"/>
            <a:ext cx="1049217"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15" id="15"/>
          <p:cNvSpPr txBox="true"/>
          <p:nvPr/>
        </p:nvSpPr>
        <p:spPr>
          <a:xfrm rot="0">
            <a:off x="5715000" y="10353075"/>
            <a:ext cx="1466098"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16" id="16"/>
          <p:cNvSpPr txBox="true"/>
          <p:nvPr/>
        </p:nvSpPr>
        <p:spPr>
          <a:xfrm rot="0">
            <a:off x="1014346" y="10389689"/>
            <a:ext cx="129883" cy="185642"/>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17" id="17"/>
          <p:cNvGrpSpPr>
            <a:grpSpLocks noChangeAspect="true"/>
          </p:cNvGrpSpPr>
          <p:nvPr/>
        </p:nvGrpSpPr>
        <p:grpSpPr>
          <a:xfrm rot="0">
            <a:off x="0" y="10324005"/>
            <a:ext cx="7556497" cy="381000"/>
            <a:chOff x="0" y="0"/>
            <a:chExt cx="7556500" cy="381000"/>
          </a:xfrm>
        </p:grpSpPr>
        <p:sp>
          <p:nvSpPr>
            <p:cNvPr name="Freeform 18" id="18"/>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9" id="19"/>
          <p:cNvSpPr/>
          <p:nvPr/>
        </p:nvSpPr>
        <p:spPr>
          <a:xfrm flipH="false" flipV="false" rot="0">
            <a:off x="393697" y="10451001"/>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20" id="20"/>
          <p:cNvSpPr txBox="true"/>
          <p:nvPr/>
        </p:nvSpPr>
        <p:spPr>
          <a:xfrm rot="0">
            <a:off x="1141019" y="10364905"/>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17497" y="4584697"/>
            <a:ext cx="6921503" cy="3898897"/>
            <a:chOff x="0" y="0"/>
            <a:chExt cx="9228671" cy="5198529"/>
          </a:xfrm>
        </p:grpSpPr>
        <p:sp>
          <p:nvSpPr>
            <p:cNvPr name="Freeform 3" id="3"/>
            <p:cNvSpPr/>
            <p:nvPr/>
          </p:nvSpPr>
          <p:spPr>
            <a:xfrm flipH="false" flipV="false" rot="0">
              <a:off x="0" y="0"/>
              <a:ext cx="9228709" cy="5198491"/>
            </a:xfrm>
            <a:custGeom>
              <a:avLst/>
              <a:gdLst/>
              <a:ahLst/>
              <a:cxnLst/>
              <a:rect r="r" b="b" t="t" l="l"/>
              <a:pathLst>
                <a:path h="5198491" w="9228709">
                  <a:moveTo>
                    <a:pt x="169291" y="0"/>
                  </a:moveTo>
                  <a:cubicBezTo>
                    <a:pt x="75819" y="0"/>
                    <a:pt x="0" y="75819"/>
                    <a:pt x="0" y="169291"/>
                  </a:cubicBezTo>
                  <a:lnTo>
                    <a:pt x="0" y="5029200"/>
                  </a:lnTo>
                  <a:cubicBezTo>
                    <a:pt x="0" y="5122672"/>
                    <a:pt x="75819" y="5198491"/>
                    <a:pt x="169291" y="5198491"/>
                  </a:cubicBezTo>
                  <a:lnTo>
                    <a:pt x="9059291" y="5198491"/>
                  </a:lnTo>
                  <a:cubicBezTo>
                    <a:pt x="9152763" y="5198491"/>
                    <a:pt x="9228582" y="5122672"/>
                    <a:pt x="9228582" y="5029200"/>
                  </a:cubicBezTo>
                  <a:lnTo>
                    <a:pt x="9228582" y="169291"/>
                  </a:lnTo>
                  <a:cubicBezTo>
                    <a:pt x="9228709" y="75819"/>
                    <a:pt x="9152890" y="0"/>
                    <a:pt x="9059291" y="0"/>
                  </a:cubicBezTo>
                  <a:close/>
                </a:path>
              </a:pathLst>
            </a:custGeom>
            <a:blipFill>
              <a:blip r:embed="rId2"/>
              <a:stretch>
                <a:fillRect l="-71" t="0" r="-72" b="0"/>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1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42"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006603" y="8717661"/>
            <a:ext cx="3603593" cy="441960"/>
          </a:xfrm>
          <a:prstGeom prst="rect">
            <a:avLst/>
          </a:prstGeom>
        </p:spPr>
        <p:txBody>
          <a:bodyPr anchor="t" rtlCol="false" tIns="0" lIns="0" bIns="0" rIns="0">
            <a:spAutoFit/>
          </a:bodyPr>
          <a:lstStyle/>
          <a:p>
            <a:pPr algn="l">
              <a:lnSpc>
                <a:spcPts val="3359"/>
              </a:lnSpc>
            </a:pPr>
            <a:r>
              <a:rPr lang="en-US" sz="2400">
                <a:solidFill>
                  <a:srgbClr val="000000"/>
                </a:solidFill>
                <a:latin typeface="Arimo"/>
                <a:ea typeface="Arimo"/>
                <a:cs typeface="Arimo"/>
                <a:sym typeface="Arimo"/>
              </a:rPr>
              <a:t>Functional Component</a:t>
            </a:r>
          </a:p>
        </p:txBody>
      </p:sp>
      <p:sp>
        <p:nvSpPr>
          <p:cNvPr name="TextBox 11" id="11"/>
          <p:cNvSpPr txBox="true"/>
          <p:nvPr/>
        </p:nvSpPr>
        <p:spPr>
          <a:xfrm rot="0">
            <a:off x="317497" y="610238"/>
            <a:ext cx="6806546"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Components explanation</a:t>
            </a:r>
          </a:p>
        </p:txBody>
      </p:sp>
      <p:sp>
        <p:nvSpPr>
          <p:cNvPr name="TextBox 12" id="12"/>
          <p:cNvSpPr txBox="true"/>
          <p:nvPr/>
        </p:nvSpPr>
        <p:spPr>
          <a:xfrm rot="0">
            <a:off x="381000" y="1683067"/>
            <a:ext cx="6685559" cy="25146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If you don't fully understand, how to use classes, what are the class methods, and what does 'extends' means, don’t you worry at all. Class based are not being used at all anymore and they were replaced by their simpler counterparts </a:t>
            </a:r>
          </a:p>
        </p:txBody>
      </p:sp>
      <p:sp>
        <p:nvSpPr>
          <p:cNvPr name="TextBox 13" id="13"/>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4" id="14"/>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15" id="15"/>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16" id="16"/>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17" id="17"/>
          <p:cNvGrpSpPr>
            <a:grpSpLocks noChangeAspect="true"/>
          </p:cNvGrpSpPr>
          <p:nvPr/>
        </p:nvGrpSpPr>
        <p:grpSpPr>
          <a:xfrm rot="0">
            <a:off x="1752" y="10317852"/>
            <a:ext cx="7556497" cy="381000"/>
            <a:chOff x="0" y="0"/>
            <a:chExt cx="7556500" cy="381000"/>
          </a:xfrm>
        </p:grpSpPr>
        <p:sp>
          <p:nvSpPr>
            <p:cNvPr name="Freeform 18" id="18"/>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9" id="19"/>
          <p:cNvSpPr/>
          <p:nvPr/>
        </p:nvSpPr>
        <p:spPr>
          <a:xfrm flipH="false" flipV="false" rot="0">
            <a:off x="395448" y="10444848"/>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20" id="20"/>
          <p:cNvSpPr txBox="true"/>
          <p:nvPr/>
        </p:nvSpPr>
        <p:spPr>
          <a:xfrm rot="0">
            <a:off x="1142770" y="10358752"/>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17497" y="4445003"/>
            <a:ext cx="6921503" cy="3327397"/>
            <a:chOff x="0" y="0"/>
            <a:chExt cx="9228671" cy="4436529"/>
          </a:xfrm>
        </p:grpSpPr>
        <p:sp>
          <p:nvSpPr>
            <p:cNvPr name="Freeform 3" id="3"/>
            <p:cNvSpPr/>
            <p:nvPr/>
          </p:nvSpPr>
          <p:spPr>
            <a:xfrm flipH="false" flipV="false" rot="0">
              <a:off x="0" y="0"/>
              <a:ext cx="9228709" cy="4436491"/>
            </a:xfrm>
            <a:custGeom>
              <a:avLst/>
              <a:gdLst/>
              <a:ahLst/>
              <a:cxnLst/>
              <a:rect r="r" b="b" t="t" l="l"/>
              <a:pathLst>
                <a:path h="4436491" w="9228709">
                  <a:moveTo>
                    <a:pt x="169291" y="0"/>
                  </a:moveTo>
                  <a:cubicBezTo>
                    <a:pt x="75819" y="0"/>
                    <a:pt x="0" y="75819"/>
                    <a:pt x="0" y="169291"/>
                  </a:cubicBezTo>
                  <a:lnTo>
                    <a:pt x="0" y="4267200"/>
                  </a:lnTo>
                  <a:cubicBezTo>
                    <a:pt x="0" y="4360672"/>
                    <a:pt x="75819" y="4436491"/>
                    <a:pt x="169291" y="4436491"/>
                  </a:cubicBezTo>
                  <a:lnTo>
                    <a:pt x="9059291" y="4436491"/>
                  </a:lnTo>
                  <a:cubicBezTo>
                    <a:pt x="9152763" y="4436491"/>
                    <a:pt x="9228582" y="4360672"/>
                    <a:pt x="9228582" y="4267200"/>
                  </a:cubicBezTo>
                  <a:lnTo>
                    <a:pt x="9228582" y="169291"/>
                  </a:lnTo>
                  <a:cubicBezTo>
                    <a:pt x="9228709" y="75819"/>
                    <a:pt x="9152890" y="0"/>
                    <a:pt x="9059291" y="0"/>
                  </a:cubicBezTo>
                  <a:close/>
                </a:path>
              </a:pathLst>
            </a:custGeom>
            <a:blipFill>
              <a:blip r:embed="rId2"/>
              <a:stretch>
                <a:fillRect l="0" t="-6596" r="0" b="-10413"/>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1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42"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17497" y="610238"/>
            <a:ext cx="6806546"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Components explanation</a:t>
            </a:r>
          </a:p>
        </p:txBody>
      </p:sp>
      <p:sp>
        <p:nvSpPr>
          <p:cNvPr name="TextBox 11" id="11"/>
          <p:cNvSpPr txBox="true"/>
          <p:nvPr/>
        </p:nvSpPr>
        <p:spPr>
          <a:xfrm rot="0">
            <a:off x="381000" y="8045768"/>
            <a:ext cx="5493010" cy="482603"/>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This tag syntax is neither a string nor HTML.</a:t>
            </a:r>
          </a:p>
        </p:txBody>
      </p:sp>
      <p:sp>
        <p:nvSpPr>
          <p:cNvPr name="TextBox 12" id="12"/>
          <p:cNvSpPr txBox="true"/>
          <p:nvPr/>
        </p:nvSpPr>
        <p:spPr>
          <a:xfrm rot="0">
            <a:off x="381000" y="8553764"/>
            <a:ext cx="1360170" cy="482603"/>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It is called </a:t>
            </a:r>
          </a:p>
        </p:txBody>
      </p:sp>
      <p:sp>
        <p:nvSpPr>
          <p:cNvPr name="TextBox 13" id="13"/>
          <p:cNvSpPr txBox="true"/>
          <p:nvPr/>
        </p:nvSpPr>
        <p:spPr>
          <a:xfrm rot="0">
            <a:off x="2425055" y="8553764"/>
            <a:ext cx="54407" cy="482603"/>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a:t>
            </a:r>
          </a:p>
        </p:txBody>
      </p:sp>
      <p:sp>
        <p:nvSpPr>
          <p:cNvPr name="TextBox 14" id="14"/>
          <p:cNvSpPr txBox="true"/>
          <p:nvPr/>
        </p:nvSpPr>
        <p:spPr>
          <a:xfrm rot="0">
            <a:off x="381000" y="1733864"/>
            <a:ext cx="6354975" cy="22479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That's it! This is a React Component. You can see how easy it is. </a:t>
            </a:r>
          </a:p>
          <a:p>
            <a:pPr algn="l">
              <a:lnSpc>
                <a:spcPts val="5000"/>
              </a:lnSpc>
            </a:pPr>
            <a:r>
              <a:rPr lang="en-US" sz="2000">
                <a:solidFill>
                  <a:srgbClr val="000000"/>
                </a:solidFill>
                <a:latin typeface="Arimo"/>
                <a:ea typeface="Arimo"/>
                <a:cs typeface="Arimo"/>
                <a:sym typeface="Arimo"/>
              </a:rPr>
              <a:t>You might be thinking, why are we writing HTML </a:t>
            </a:r>
          </a:p>
          <a:p>
            <a:pPr algn="l">
              <a:lnSpc>
                <a:spcPts val="3000"/>
              </a:lnSpc>
            </a:pPr>
            <a:r>
              <a:rPr lang="en-US" sz="2000">
                <a:solidFill>
                  <a:srgbClr val="000000"/>
                </a:solidFill>
                <a:latin typeface="Arimo"/>
                <a:ea typeface="Arimo"/>
                <a:cs typeface="Arimo"/>
                <a:sym typeface="Arimo"/>
              </a:rPr>
              <a:t>when returning something.  </a:t>
            </a:r>
          </a:p>
        </p:txBody>
      </p:sp>
      <p:sp>
        <p:nvSpPr>
          <p:cNvPr name="TextBox 15" id="15"/>
          <p:cNvSpPr txBox="true"/>
          <p:nvPr/>
        </p:nvSpPr>
        <p:spPr>
          <a:xfrm rot="0">
            <a:off x="1714500" y="8501539"/>
            <a:ext cx="724776" cy="557212"/>
          </a:xfrm>
          <a:prstGeom prst="rect">
            <a:avLst/>
          </a:prstGeom>
        </p:spPr>
        <p:txBody>
          <a:bodyPr anchor="t" rtlCol="false" tIns="0" lIns="0" bIns="0" rIns="0">
            <a:spAutoFit/>
          </a:bodyPr>
          <a:lstStyle/>
          <a:p>
            <a:pPr algn="l">
              <a:lnSpc>
                <a:spcPts val="4200"/>
              </a:lnSpc>
            </a:pPr>
            <a:r>
              <a:rPr lang="en-US" sz="3000">
                <a:solidFill>
                  <a:srgbClr val="000000"/>
                </a:solidFill>
                <a:latin typeface="Arimo"/>
                <a:ea typeface="Arimo"/>
                <a:cs typeface="Arimo"/>
                <a:sym typeface="Arimo"/>
              </a:rPr>
              <a:t>JSX</a:t>
            </a:r>
          </a:p>
        </p:txBody>
      </p:sp>
      <p:sp>
        <p:nvSpPr>
          <p:cNvPr name="TextBox 16" id="16"/>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7" id="17"/>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18" id="18"/>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19" id="19"/>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20" id="20"/>
          <p:cNvGrpSpPr>
            <a:grpSpLocks noChangeAspect="true"/>
          </p:cNvGrpSpPr>
          <p:nvPr/>
        </p:nvGrpSpPr>
        <p:grpSpPr>
          <a:xfrm rot="0">
            <a:off x="0" y="10309376"/>
            <a:ext cx="7556497" cy="381000"/>
            <a:chOff x="0" y="0"/>
            <a:chExt cx="7556500" cy="381000"/>
          </a:xfrm>
        </p:grpSpPr>
        <p:sp>
          <p:nvSpPr>
            <p:cNvPr name="Freeform 21" id="21"/>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2" id="22"/>
          <p:cNvSpPr/>
          <p:nvPr/>
        </p:nvSpPr>
        <p:spPr>
          <a:xfrm flipH="false" flipV="false" rot="0">
            <a:off x="393697" y="10436372"/>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23" id="23"/>
          <p:cNvSpPr txBox="true"/>
          <p:nvPr/>
        </p:nvSpPr>
        <p:spPr>
          <a:xfrm rot="0">
            <a:off x="1141019" y="10350276"/>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17497" y="5715000"/>
            <a:ext cx="6921503" cy="3403597"/>
            <a:chOff x="0" y="0"/>
            <a:chExt cx="9228671" cy="4538129"/>
          </a:xfrm>
        </p:grpSpPr>
        <p:sp>
          <p:nvSpPr>
            <p:cNvPr name="Freeform 3" id="3"/>
            <p:cNvSpPr/>
            <p:nvPr/>
          </p:nvSpPr>
          <p:spPr>
            <a:xfrm flipH="false" flipV="false" rot="0">
              <a:off x="0" y="0"/>
              <a:ext cx="9228709" cy="4538091"/>
            </a:xfrm>
            <a:custGeom>
              <a:avLst/>
              <a:gdLst/>
              <a:ahLst/>
              <a:cxnLst/>
              <a:rect r="r" b="b" t="t" l="l"/>
              <a:pathLst>
                <a:path h="4538091" w="9228709">
                  <a:moveTo>
                    <a:pt x="169291" y="0"/>
                  </a:moveTo>
                  <a:cubicBezTo>
                    <a:pt x="75819" y="0"/>
                    <a:pt x="0" y="75819"/>
                    <a:pt x="0" y="169291"/>
                  </a:cubicBezTo>
                  <a:lnTo>
                    <a:pt x="0" y="4368800"/>
                  </a:lnTo>
                  <a:cubicBezTo>
                    <a:pt x="0" y="4462272"/>
                    <a:pt x="75819" y="4538091"/>
                    <a:pt x="169291" y="4538091"/>
                  </a:cubicBezTo>
                  <a:lnTo>
                    <a:pt x="9059291" y="4538091"/>
                  </a:lnTo>
                  <a:cubicBezTo>
                    <a:pt x="9152763" y="4538091"/>
                    <a:pt x="9228582" y="4462272"/>
                    <a:pt x="9228582" y="4368800"/>
                  </a:cubicBezTo>
                  <a:lnTo>
                    <a:pt x="9228582" y="169291"/>
                  </a:lnTo>
                  <a:cubicBezTo>
                    <a:pt x="9228709" y="75819"/>
                    <a:pt x="9152890" y="0"/>
                    <a:pt x="9059291" y="0"/>
                  </a:cubicBezTo>
                  <a:close/>
                </a:path>
              </a:pathLst>
            </a:custGeom>
            <a:blipFill>
              <a:blip r:embed="rId2"/>
              <a:stretch>
                <a:fillRect l="-234" t="-7462" r="-235" b="-7463"/>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1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42"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17497" y="610238"/>
            <a:ext cx="5608625"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JSX - JavaScript XML</a:t>
            </a:r>
          </a:p>
        </p:txBody>
      </p:sp>
      <p:sp>
        <p:nvSpPr>
          <p:cNvPr name="TextBox 11" id="11"/>
          <p:cNvSpPr txBox="true"/>
          <p:nvPr/>
        </p:nvSpPr>
        <p:spPr>
          <a:xfrm rot="0">
            <a:off x="381000" y="1733864"/>
            <a:ext cx="6595053" cy="32766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JSX is a syntax extension to JavaScript. It is used in React to describe what the UI should look like. JSX may remind you of a template language, but it comes with the full power of JavaScript. </a:t>
            </a:r>
          </a:p>
          <a:p>
            <a:pPr algn="l">
              <a:lnSpc>
                <a:spcPts val="5000"/>
              </a:lnSpc>
            </a:pPr>
            <a:r>
              <a:rPr lang="en-US" sz="2000">
                <a:solidFill>
                  <a:srgbClr val="000000"/>
                </a:solidFill>
                <a:latin typeface="Arimo"/>
                <a:ea typeface="Arimo"/>
                <a:cs typeface="Arimo"/>
                <a:sym typeface="Arimo"/>
              </a:rPr>
              <a:t>JSX produces React "elements". JSX forms the core </a:t>
            </a:r>
          </a:p>
          <a:p>
            <a:pPr algn="l">
              <a:lnSpc>
                <a:spcPts val="3000"/>
              </a:lnSpc>
            </a:pPr>
            <a:r>
              <a:rPr lang="en-US" sz="2000">
                <a:solidFill>
                  <a:srgbClr val="000000"/>
                </a:solidFill>
                <a:latin typeface="Arimo"/>
                <a:ea typeface="Arimo"/>
                <a:cs typeface="Arimo"/>
                <a:sym typeface="Arimo"/>
              </a:rPr>
              <a:t>syntax of React.. </a:t>
            </a:r>
          </a:p>
        </p:txBody>
      </p:sp>
      <p:sp>
        <p:nvSpPr>
          <p:cNvPr name="TextBox 12" id="12"/>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3" id="13"/>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14" id="14"/>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15" id="15"/>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16" id="16"/>
          <p:cNvGrpSpPr>
            <a:grpSpLocks noChangeAspect="true"/>
          </p:cNvGrpSpPr>
          <p:nvPr/>
        </p:nvGrpSpPr>
        <p:grpSpPr>
          <a:xfrm rot="0">
            <a:off x="3503" y="10324005"/>
            <a:ext cx="7556497" cy="381000"/>
            <a:chOff x="0" y="0"/>
            <a:chExt cx="7556500" cy="381000"/>
          </a:xfrm>
        </p:grpSpPr>
        <p:sp>
          <p:nvSpPr>
            <p:cNvPr name="Freeform 17" id="17"/>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8" id="18"/>
          <p:cNvSpPr/>
          <p:nvPr/>
        </p:nvSpPr>
        <p:spPr>
          <a:xfrm flipH="false" flipV="false" rot="0">
            <a:off x="397200" y="10451001"/>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19" id="19"/>
          <p:cNvSpPr txBox="true"/>
          <p:nvPr/>
        </p:nvSpPr>
        <p:spPr>
          <a:xfrm rot="0">
            <a:off x="1144522" y="10364905"/>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1000" y="4584697"/>
            <a:ext cx="1790700" cy="626545"/>
            <a:chOff x="0" y="0"/>
            <a:chExt cx="1790700" cy="626542"/>
          </a:xfrm>
        </p:grpSpPr>
        <p:sp>
          <p:nvSpPr>
            <p:cNvPr name="Freeform 3" id="3"/>
            <p:cNvSpPr/>
            <p:nvPr/>
          </p:nvSpPr>
          <p:spPr>
            <a:xfrm flipH="false" flipV="false" rot="0">
              <a:off x="0" y="0"/>
              <a:ext cx="1790700" cy="626491"/>
            </a:xfrm>
            <a:custGeom>
              <a:avLst/>
              <a:gdLst/>
              <a:ahLst/>
              <a:cxnLst/>
              <a:rect r="r" b="b" t="t" l="l"/>
              <a:pathLst>
                <a:path h="626491" w="1790700">
                  <a:moveTo>
                    <a:pt x="0" y="40386"/>
                  </a:moveTo>
                  <a:cubicBezTo>
                    <a:pt x="0" y="18034"/>
                    <a:pt x="18161" y="0"/>
                    <a:pt x="40386" y="0"/>
                  </a:cubicBezTo>
                  <a:lnTo>
                    <a:pt x="1750314" y="0"/>
                  </a:lnTo>
                  <a:cubicBezTo>
                    <a:pt x="1772539" y="0"/>
                    <a:pt x="1790700" y="18034"/>
                    <a:pt x="1790700" y="40386"/>
                  </a:cubicBezTo>
                  <a:lnTo>
                    <a:pt x="1790700" y="586105"/>
                  </a:lnTo>
                  <a:cubicBezTo>
                    <a:pt x="1790700" y="608457"/>
                    <a:pt x="1772539" y="626491"/>
                    <a:pt x="1750314" y="626491"/>
                  </a:cubicBezTo>
                  <a:lnTo>
                    <a:pt x="40386" y="626491"/>
                  </a:lnTo>
                  <a:cubicBezTo>
                    <a:pt x="18161" y="626491"/>
                    <a:pt x="0" y="608457"/>
                    <a:pt x="0" y="586105"/>
                  </a:cubicBezTo>
                  <a:lnTo>
                    <a:pt x="0" y="40386"/>
                  </a:lnTo>
                  <a:close/>
                </a:path>
              </a:pathLst>
            </a:custGeom>
            <a:solidFill>
              <a:srgbClr val="1F2329"/>
            </a:solidFill>
          </p:spPr>
        </p:sp>
      </p:grpSp>
      <p:grpSp>
        <p:nvGrpSpPr>
          <p:cNvPr name="Group 4" id="4"/>
          <p:cNvGrpSpPr>
            <a:grpSpLocks noChangeAspect="true"/>
          </p:cNvGrpSpPr>
          <p:nvPr/>
        </p:nvGrpSpPr>
        <p:grpSpPr>
          <a:xfrm rot="0">
            <a:off x="2476500" y="4787989"/>
            <a:ext cx="1092203" cy="219970"/>
            <a:chOff x="0" y="0"/>
            <a:chExt cx="1092200" cy="219977"/>
          </a:xfrm>
        </p:grpSpPr>
        <p:sp>
          <p:nvSpPr>
            <p:cNvPr name="Freeform 5" id="5"/>
            <p:cNvSpPr/>
            <p:nvPr/>
          </p:nvSpPr>
          <p:spPr>
            <a:xfrm flipH="false" flipV="false" rot="0">
              <a:off x="0" y="0"/>
              <a:ext cx="1092200" cy="219964"/>
            </a:xfrm>
            <a:custGeom>
              <a:avLst/>
              <a:gdLst/>
              <a:ahLst/>
              <a:cxnLst/>
              <a:rect r="r" b="b" t="t" l="l"/>
              <a:pathLst>
                <a:path h="219964" w="1092200">
                  <a:moveTo>
                    <a:pt x="0" y="109982"/>
                  </a:moveTo>
                  <a:lnTo>
                    <a:pt x="190500" y="219964"/>
                  </a:lnTo>
                  <a:lnTo>
                    <a:pt x="190500" y="0"/>
                  </a:lnTo>
                  <a:lnTo>
                    <a:pt x="0" y="109982"/>
                  </a:lnTo>
                  <a:close/>
                  <a:moveTo>
                    <a:pt x="1092200" y="109982"/>
                  </a:moveTo>
                  <a:lnTo>
                    <a:pt x="901700" y="0"/>
                  </a:lnTo>
                  <a:lnTo>
                    <a:pt x="901700" y="219964"/>
                  </a:lnTo>
                  <a:lnTo>
                    <a:pt x="1092200" y="109982"/>
                  </a:lnTo>
                  <a:close/>
                  <a:moveTo>
                    <a:pt x="171450" y="129032"/>
                  </a:moveTo>
                  <a:lnTo>
                    <a:pt x="920750" y="129032"/>
                  </a:lnTo>
                  <a:lnTo>
                    <a:pt x="920750" y="90932"/>
                  </a:lnTo>
                  <a:lnTo>
                    <a:pt x="171450" y="90932"/>
                  </a:lnTo>
                  <a:lnTo>
                    <a:pt x="171450" y="129032"/>
                  </a:lnTo>
                  <a:close/>
                </a:path>
              </a:pathLst>
            </a:custGeom>
            <a:solidFill>
              <a:srgbClr val="373E47"/>
            </a:solidFill>
          </p:spPr>
        </p:sp>
      </p:grpSp>
      <p:grpSp>
        <p:nvGrpSpPr>
          <p:cNvPr name="Group 6" id="6"/>
          <p:cNvGrpSpPr>
            <a:grpSpLocks noChangeAspect="true"/>
          </p:cNvGrpSpPr>
          <p:nvPr/>
        </p:nvGrpSpPr>
        <p:grpSpPr>
          <a:xfrm rot="0">
            <a:off x="0" y="10312403"/>
            <a:ext cx="7556497" cy="381000"/>
            <a:chOff x="0" y="0"/>
            <a:chExt cx="7556500" cy="381000"/>
          </a:xfrm>
        </p:grpSpPr>
        <p:sp>
          <p:nvSpPr>
            <p:cNvPr name="Freeform 7" id="7"/>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grpSp>
        <p:nvGrpSpPr>
          <p:cNvPr name="Group 8" id="8"/>
          <p:cNvGrpSpPr>
            <a:grpSpLocks noChangeAspect="true"/>
          </p:cNvGrpSpPr>
          <p:nvPr/>
        </p:nvGrpSpPr>
        <p:grpSpPr>
          <a:xfrm rot="0">
            <a:off x="3873503" y="4584697"/>
            <a:ext cx="1790700" cy="626545"/>
            <a:chOff x="0" y="0"/>
            <a:chExt cx="1790700" cy="626542"/>
          </a:xfrm>
        </p:grpSpPr>
        <p:sp>
          <p:nvSpPr>
            <p:cNvPr name="Freeform 9" id="9"/>
            <p:cNvSpPr/>
            <p:nvPr/>
          </p:nvSpPr>
          <p:spPr>
            <a:xfrm flipH="false" flipV="false" rot="0">
              <a:off x="0" y="0"/>
              <a:ext cx="1790700" cy="626491"/>
            </a:xfrm>
            <a:custGeom>
              <a:avLst/>
              <a:gdLst/>
              <a:ahLst/>
              <a:cxnLst/>
              <a:rect r="r" b="b" t="t" l="l"/>
              <a:pathLst>
                <a:path h="626491" w="1790700">
                  <a:moveTo>
                    <a:pt x="0" y="40386"/>
                  </a:moveTo>
                  <a:cubicBezTo>
                    <a:pt x="0" y="18034"/>
                    <a:pt x="18161" y="0"/>
                    <a:pt x="40386" y="0"/>
                  </a:cubicBezTo>
                  <a:lnTo>
                    <a:pt x="1750314" y="0"/>
                  </a:lnTo>
                  <a:cubicBezTo>
                    <a:pt x="1772666" y="0"/>
                    <a:pt x="1790700" y="18034"/>
                    <a:pt x="1790700" y="40386"/>
                  </a:cubicBezTo>
                  <a:lnTo>
                    <a:pt x="1790700" y="586105"/>
                  </a:lnTo>
                  <a:cubicBezTo>
                    <a:pt x="1790700" y="608457"/>
                    <a:pt x="1772666" y="626491"/>
                    <a:pt x="1750314" y="626491"/>
                  </a:cubicBezTo>
                  <a:lnTo>
                    <a:pt x="40386" y="626491"/>
                  </a:lnTo>
                  <a:cubicBezTo>
                    <a:pt x="18161" y="626491"/>
                    <a:pt x="0" y="608457"/>
                    <a:pt x="0" y="586105"/>
                  </a:cubicBezTo>
                  <a:lnTo>
                    <a:pt x="0" y="40386"/>
                  </a:lnTo>
                  <a:close/>
                </a:path>
              </a:pathLst>
            </a:custGeom>
            <a:solidFill>
              <a:srgbClr val="1F2329"/>
            </a:solidFill>
          </p:spPr>
        </p:sp>
      </p:grpSp>
      <p:sp>
        <p:nvSpPr>
          <p:cNvPr name="Freeform 10" id="10"/>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11" id="11"/>
          <p:cNvGrpSpPr>
            <a:grpSpLocks noChangeAspect="true"/>
          </p:cNvGrpSpPr>
          <p:nvPr/>
        </p:nvGrpSpPr>
        <p:grpSpPr>
          <a:xfrm rot="0">
            <a:off x="592912" y="10436162"/>
            <a:ext cx="540172" cy="156686"/>
            <a:chOff x="0" y="0"/>
            <a:chExt cx="540169" cy="156680"/>
          </a:xfrm>
        </p:grpSpPr>
        <p:sp>
          <p:nvSpPr>
            <p:cNvPr name="Freeform 12" id="12"/>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3" id="13"/>
          <p:cNvSpPr/>
          <p:nvPr/>
        </p:nvSpPr>
        <p:spPr>
          <a:xfrm flipH="false" flipV="false" rot="0">
            <a:off x="5405742"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317497" y="610238"/>
            <a:ext cx="5608625"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JSX - JavaScript XML</a:t>
            </a:r>
          </a:p>
        </p:txBody>
      </p:sp>
      <p:sp>
        <p:nvSpPr>
          <p:cNvPr name="TextBox 15" id="15"/>
          <p:cNvSpPr txBox="true"/>
          <p:nvPr/>
        </p:nvSpPr>
        <p:spPr>
          <a:xfrm rot="0">
            <a:off x="381000" y="1733864"/>
            <a:ext cx="6396685" cy="23622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There are a few differences between HTML &amp; JSX, although generally it’s incredibly similar. Some of the differences are: </a:t>
            </a:r>
          </a:p>
          <a:p>
            <a:pPr algn="l">
              <a:lnSpc>
                <a:spcPts val="5000"/>
              </a:lnSpc>
            </a:pPr>
            <a:r>
              <a:rPr lang="en-US" sz="2000">
                <a:solidFill>
                  <a:srgbClr val="000000"/>
                </a:solidFill>
                <a:latin typeface="Arimo"/>
                <a:ea typeface="Arimo"/>
                <a:cs typeface="Arimo"/>
                <a:sym typeface="Arimo"/>
              </a:rPr>
              <a:t>Writing className instead of class,</a:t>
            </a:r>
          </a:p>
        </p:txBody>
      </p:sp>
      <p:sp>
        <p:nvSpPr>
          <p:cNvPr name="TextBox 16" id="16"/>
          <p:cNvSpPr txBox="true"/>
          <p:nvPr/>
        </p:nvSpPr>
        <p:spPr>
          <a:xfrm rot="0">
            <a:off x="381000" y="5670871"/>
            <a:ext cx="6816652" cy="2006603"/>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Because the class is a reserved keyword in JavaScript. Since we use JSX in React, the extension of JavaScript, we have to use 'className' instead of the class attribute. </a:t>
            </a:r>
          </a:p>
        </p:txBody>
      </p:sp>
      <p:sp>
        <p:nvSpPr>
          <p:cNvPr name="TextBox 17" id="17"/>
          <p:cNvSpPr txBox="true"/>
          <p:nvPr/>
        </p:nvSpPr>
        <p:spPr>
          <a:xfrm rot="0">
            <a:off x="681447" y="4678575"/>
            <a:ext cx="1212628" cy="335051"/>
          </a:xfrm>
          <a:prstGeom prst="rect">
            <a:avLst/>
          </a:prstGeom>
        </p:spPr>
        <p:txBody>
          <a:bodyPr anchor="t" rtlCol="false" tIns="0" lIns="0" bIns="0" rIns="0">
            <a:spAutoFit/>
          </a:bodyPr>
          <a:lstStyle/>
          <a:p>
            <a:pPr algn="l">
              <a:lnSpc>
                <a:spcPts val="2426"/>
              </a:lnSpc>
            </a:pPr>
            <a:r>
              <a:rPr lang="en-US" sz="1733">
                <a:solidFill>
                  <a:srgbClr val="000000"/>
                </a:solidFill>
                <a:latin typeface="Arimo"/>
                <a:ea typeface="Arimo"/>
                <a:cs typeface="Arimo"/>
                <a:sym typeface="Arimo"/>
              </a:rPr>
              <a:t>className</a:t>
            </a:r>
          </a:p>
        </p:txBody>
      </p:sp>
      <p:sp>
        <p:nvSpPr>
          <p:cNvPr name="TextBox 18" id="18"/>
          <p:cNvSpPr txBox="true"/>
          <p:nvPr/>
        </p:nvSpPr>
        <p:spPr>
          <a:xfrm rot="0">
            <a:off x="4438345" y="4684262"/>
            <a:ext cx="673684" cy="335051"/>
          </a:xfrm>
          <a:prstGeom prst="rect">
            <a:avLst/>
          </a:prstGeom>
        </p:spPr>
        <p:txBody>
          <a:bodyPr anchor="t" rtlCol="false" tIns="0" lIns="0" bIns="0" rIns="0">
            <a:spAutoFit/>
          </a:bodyPr>
          <a:lstStyle/>
          <a:p>
            <a:pPr algn="l">
              <a:lnSpc>
                <a:spcPts val="2426"/>
              </a:lnSpc>
            </a:pPr>
            <a:r>
              <a:rPr lang="en-US" sz="1733">
                <a:solidFill>
                  <a:srgbClr val="000000"/>
                </a:solidFill>
                <a:latin typeface="Arimo"/>
                <a:ea typeface="Arimo"/>
                <a:cs typeface="Arimo"/>
                <a:sym typeface="Arimo"/>
              </a:rPr>
              <a:t>class</a:t>
            </a:r>
          </a:p>
        </p:txBody>
      </p:sp>
      <p:sp>
        <p:nvSpPr>
          <p:cNvPr name="TextBox 19" id="19"/>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20" id="20"/>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21" id="21"/>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22" id="22"/>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23" id="23"/>
          <p:cNvGrpSpPr>
            <a:grpSpLocks noChangeAspect="true"/>
          </p:cNvGrpSpPr>
          <p:nvPr/>
        </p:nvGrpSpPr>
        <p:grpSpPr>
          <a:xfrm rot="0">
            <a:off x="0" y="10318752"/>
            <a:ext cx="7556497" cy="381000"/>
            <a:chOff x="0" y="0"/>
            <a:chExt cx="7556500" cy="381000"/>
          </a:xfrm>
        </p:grpSpPr>
        <p:sp>
          <p:nvSpPr>
            <p:cNvPr name="Freeform 24" id="24"/>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5" id="25"/>
          <p:cNvSpPr/>
          <p:nvPr/>
        </p:nvSpPr>
        <p:spPr>
          <a:xfrm flipH="false" flipV="false" rot="0">
            <a:off x="393697" y="10445748"/>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2"/>
            <a:stretch>
              <a:fillRect l="0" t="0" r="0" b="0"/>
            </a:stretch>
          </a:blipFill>
        </p:spPr>
      </p:sp>
      <p:sp>
        <p:nvSpPr>
          <p:cNvPr name="TextBox 26" id="26"/>
          <p:cNvSpPr txBox="true"/>
          <p:nvPr/>
        </p:nvSpPr>
        <p:spPr>
          <a:xfrm rot="0">
            <a:off x="1141019" y="10359652"/>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1000" y="4902203"/>
            <a:ext cx="2793997" cy="622297"/>
            <a:chOff x="0" y="0"/>
            <a:chExt cx="2794000" cy="622300"/>
          </a:xfrm>
        </p:grpSpPr>
        <p:sp>
          <p:nvSpPr>
            <p:cNvPr name="Freeform 3" id="3"/>
            <p:cNvSpPr/>
            <p:nvPr/>
          </p:nvSpPr>
          <p:spPr>
            <a:xfrm flipH="false" flipV="false" rot="0">
              <a:off x="0" y="0"/>
              <a:ext cx="2794000" cy="622300"/>
            </a:xfrm>
            <a:custGeom>
              <a:avLst/>
              <a:gdLst/>
              <a:ahLst/>
              <a:cxnLst/>
              <a:rect r="r" b="b" t="t" l="l"/>
              <a:pathLst>
                <a:path h="622300" w="2794000">
                  <a:moveTo>
                    <a:pt x="0" y="40386"/>
                  </a:moveTo>
                  <a:cubicBezTo>
                    <a:pt x="0" y="18161"/>
                    <a:pt x="18161" y="0"/>
                    <a:pt x="40386" y="0"/>
                  </a:cubicBezTo>
                  <a:lnTo>
                    <a:pt x="2753614" y="0"/>
                  </a:lnTo>
                  <a:cubicBezTo>
                    <a:pt x="2775839" y="0"/>
                    <a:pt x="2794000" y="18161"/>
                    <a:pt x="2794000" y="40386"/>
                  </a:cubicBezTo>
                  <a:lnTo>
                    <a:pt x="2794000" y="581914"/>
                  </a:lnTo>
                  <a:cubicBezTo>
                    <a:pt x="2794000" y="604266"/>
                    <a:pt x="2775839" y="622300"/>
                    <a:pt x="2753614" y="622300"/>
                  </a:cubicBezTo>
                  <a:lnTo>
                    <a:pt x="40386" y="622300"/>
                  </a:lnTo>
                  <a:cubicBezTo>
                    <a:pt x="18161" y="622300"/>
                    <a:pt x="0" y="604139"/>
                    <a:pt x="0" y="581914"/>
                  </a:cubicBezTo>
                  <a:lnTo>
                    <a:pt x="0" y="40386"/>
                  </a:lnTo>
                  <a:close/>
                </a:path>
              </a:pathLst>
            </a:custGeom>
            <a:solidFill>
              <a:srgbClr val="1F2329"/>
            </a:solidFill>
          </p:spPr>
        </p:sp>
      </p:grpSp>
      <p:grpSp>
        <p:nvGrpSpPr>
          <p:cNvPr name="Group 4" id="4"/>
          <p:cNvGrpSpPr>
            <a:grpSpLocks noChangeAspect="true"/>
          </p:cNvGrpSpPr>
          <p:nvPr/>
        </p:nvGrpSpPr>
        <p:grpSpPr>
          <a:xfrm rot="0">
            <a:off x="3429000" y="5103362"/>
            <a:ext cx="977903" cy="219970"/>
            <a:chOff x="0" y="0"/>
            <a:chExt cx="977900" cy="219977"/>
          </a:xfrm>
        </p:grpSpPr>
        <p:sp>
          <p:nvSpPr>
            <p:cNvPr name="Freeform 5" id="5"/>
            <p:cNvSpPr/>
            <p:nvPr/>
          </p:nvSpPr>
          <p:spPr>
            <a:xfrm flipH="false" flipV="false" rot="0">
              <a:off x="0" y="0"/>
              <a:ext cx="977900" cy="219964"/>
            </a:xfrm>
            <a:custGeom>
              <a:avLst/>
              <a:gdLst/>
              <a:ahLst/>
              <a:cxnLst/>
              <a:rect r="r" b="b" t="t" l="l"/>
              <a:pathLst>
                <a:path h="219964" w="977900">
                  <a:moveTo>
                    <a:pt x="0" y="109982"/>
                  </a:moveTo>
                  <a:lnTo>
                    <a:pt x="190500" y="219964"/>
                  </a:lnTo>
                  <a:lnTo>
                    <a:pt x="190500" y="0"/>
                  </a:lnTo>
                  <a:lnTo>
                    <a:pt x="0" y="109982"/>
                  </a:lnTo>
                  <a:close/>
                  <a:moveTo>
                    <a:pt x="977900" y="109982"/>
                  </a:moveTo>
                  <a:lnTo>
                    <a:pt x="787400" y="0"/>
                  </a:lnTo>
                  <a:lnTo>
                    <a:pt x="787400" y="219964"/>
                  </a:lnTo>
                  <a:lnTo>
                    <a:pt x="977900" y="109982"/>
                  </a:lnTo>
                  <a:close/>
                  <a:moveTo>
                    <a:pt x="171450" y="129032"/>
                  </a:moveTo>
                  <a:lnTo>
                    <a:pt x="806450" y="129032"/>
                  </a:lnTo>
                  <a:lnTo>
                    <a:pt x="806450" y="90932"/>
                  </a:lnTo>
                  <a:lnTo>
                    <a:pt x="171450" y="90932"/>
                  </a:lnTo>
                  <a:lnTo>
                    <a:pt x="171450" y="129032"/>
                  </a:lnTo>
                  <a:close/>
                </a:path>
              </a:pathLst>
            </a:custGeom>
            <a:solidFill>
              <a:srgbClr val="373E47"/>
            </a:solidFill>
          </p:spPr>
        </p:sp>
      </p:grpSp>
      <p:grpSp>
        <p:nvGrpSpPr>
          <p:cNvPr name="Group 6" id="6"/>
          <p:cNvGrpSpPr>
            <a:grpSpLocks noChangeAspect="true"/>
          </p:cNvGrpSpPr>
          <p:nvPr/>
        </p:nvGrpSpPr>
        <p:grpSpPr>
          <a:xfrm rot="0">
            <a:off x="4660897" y="4902203"/>
            <a:ext cx="2362200" cy="622297"/>
            <a:chOff x="0" y="0"/>
            <a:chExt cx="2362200" cy="622300"/>
          </a:xfrm>
        </p:grpSpPr>
        <p:sp>
          <p:nvSpPr>
            <p:cNvPr name="Freeform 7" id="7"/>
            <p:cNvSpPr/>
            <p:nvPr/>
          </p:nvSpPr>
          <p:spPr>
            <a:xfrm flipH="false" flipV="false" rot="0">
              <a:off x="0" y="0"/>
              <a:ext cx="2362200" cy="622300"/>
            </a:xfrm>
            <a:custGeom>
              <a:avLst/>
              <a:gdLst/>
              <a:ahLst/>
              <a:cxnLst/>
              <a:rect r="r" b="b" t="t" l="l"/>
              <a:pathLst>
                <a:path h="622300" w="2362200">
                  <a:moveTo>
                    <a:pt x="0" y="40386"/>
                  </a:moveTo>
                  <a:cubicBezTo>
                    <a:pt x="0" y="18161"/>
                    <a:pt x="18161" y="0"/>
                    <a:pt x="40386" y="0"/>
                  </a:cubicBezTo>
                  <a:lnTo>
                    <a:pt x="2321814" y="0"/>
                  </a:lnTo>
                  <a:cubicBezTo>
                    <a:pt x="2344166" y="0"/>
                    <a:pt x="2362200" y="18161"/>
                    <a:pt x="2362200" y="40386"/>
                  </a:cubicBezTo>
                  <a:lnTo>
                    <a:pt x="2362200" y="581914"/>
                  </a:lnTo>
                  <a:cubicBezTo>
                    <a:pt x="2362200" y="604266"/>
                    <a:pt x="2344166" y="622300"/>
                    <a:pt x="2321814" y="622300"/>
                  </a:cubicBezTo>
                  <a:lnTo>
                    <a:pt x="40386" y="622300"/>
                  </a:lnTo>
                  <a:cubicBezTo>
                    <a:pt x="18161" y="622300"/>
                    <a:pt x="0" y="604139"/>
                    <a:pt x="0" y="581914"/>
                  </a:cubicBezTo>
                  <a:lnTo>
                    <a:pt x="0" y="40386"/>
                  </a:lnTo>
                  <a:close/>
                </a:path>
              </a:pathLst>
            </a:custGeom>
            <a:solidFill>
              <a:srgbClr val="1F2329"/>
            </a:solidFill>
          </p:spPr>
        </p:sp>
      </p:grpSp>
      <p:grpSp>
        <p:nvGrpSpPr>
          <p:cNvPr name="Group 8" id="8"/>
          <p:cNvGrpSpPr>
            <a:grpSpLocks noChangeAspect="true"/>
          </p:cNvGrpSpPr>
          <p:nvPr/>
        </p:nvGrpSpPr>
        <p:grpSpPr>
          <a:xfrm rot="0">
            <a:off x="317497" y="6070597"/>
            <a:ext cx="6921503" cy="3886200"/>
            <a:chOff x="0" y="0"/>
            <a:chExt cx="9228671" cy="5181600"/>
          </a:xfrm>
        </p:grpSpPr>
        <p:sp>
          <p:nvSpPr>
            <p:cNvPr name="Freeform 9" id="9"/>
            <p:cNvSpPr/>
            <p:nvPr/>
          </p:nvSpPr>
          <p:spPr>
            <a:xfrm flipH="false" flipV="false" rot="0">
              <a:off x="0" y="0"/>
              <a:ext cx="9228709" cy="5181600"/>
            </a:xfrm>
            <a:custGeom>
              <a:avLst/>
              <a:gdLst/>
              <a:ahLst/>
              <a:cxnLst/>
              <a:rect r="r" b="b" t="t" l="l"/>
              <a:pathLst>
                <a:path h="5181600" w="9228709">
                  <a:moveTo>
                    <a:pt x="169291" y="0"/>
                  </a:moveTo>
                  <a:cubicBezTo>
                    <a:pt x="75819" y="0"/>
                    <a:pt x="0" y="75819"/>
                    <a:pt x="0" y="169291"/>
                  </a:cubicBezTo>
                  <a:lnTo>
                    <a:pt x="0" y="5012309"/>
                  </a:lnTo>
                  <a:cubicBezTo>
                    <a:pt x="0" y="5105781"/>
                    <a:pt x="75819" y="5181600"/>
                    <a:pt x="169291" y="5181600"/>
                  </a:cubicBezTo>
                  <a:lnTo>
                    <a:pt x="9059291" y="5181600"/>
                  </a:lnTo>
                  <a:cubicBezTo>
                    <a:pt x="9152763" y="5181600"/>
                    <a:pt x="9228582" y="5105781"/>
                    <a:pt x="9228582" y="5012309"/>
                  </a:cubicBezTo>
                  <a:lnTo>
                    <a:pt x="9228582" y="169291"/>
                  </a:lnTo>
                  <a:cubicBezTo>
                    <a:pt x="9228709" y="75819"/>
                    <a:pt x="9152890" y="0"/>
                    <a:pt x="9059291" y="0"/>
                  </a:cubicBezTo>
                  <a:close/>
                </a:path>
              </a:pathLst>
            </a:custGeom>
            <a:blipFill>
              <a:blip r:embed="rId2"/>
              <a:stretch>
                <a:fillRect l="0" t="-91" r="0" b="-91"/>
              </a:stretch>
            </a:blipFill>
          </p:spPr>
        </p:sp>
      </p:grpSp>
      <p:grpSp>
        <p:nvGrpSpPr>
          <p:cNvPr name="Group 10" id="10"/>
          <p:cNvGrpSpPr>
            <a:grpSpLocks noChangeAspect="true"/>
          </p:cNvGrpSpPr>
          <p:nvPr/>
        </p:nvGrpSpPr>
        <p:grpSpPr>
          <a:xfrm rot="0">
            <a:off x="0" y="10312403"/>
            <a:ext cx="7556497" cy="381000"/>
            <a:chOff x="0" y="0"/>
            <a:chExt cx="7556500" cy="381000"/>
          </a:xfrm>
        </p:grpSpPr>
        <p:sp>
          <p:nvSpPr>
            <p:cNvPr name="Freeform 11" id="11"/>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grpSp>
        <p:nvGrpSpPr>
          <p:cNvPr name="Group 12" id="12"/>
          <p:cNvGrpSpPr>
            <a:grpSpLocks noChangeAspect="true"/>
          </p:cNvGrpSpPr>
          <p:nvPr/>
        </p:nvGrpSpPr>
        <p:grpSpPr>
          <a:xfrm rot="0">
            <a:off x="6019800" y="9457439"/>
            <a:ext cx="991648" cy="229514"/>
            <a:chOff x="0" y="0"/>
            <a:chExt cx="991641" cy="229514"/>
          </a:xfrm>
        </p:grpSpPr>
        <p:sp>
          <p:nvSpPr>
            <p:cNvPr name="Freeform 13" id="13"/>
            <p:cNvSpPr/>
            <p:nvPr/>
          </p:nvSpPr>
          <p:spPr>
            <a:xfrm flipH="false" flipV="false" rot="0">
              <a:off x="15748" y="0"/>
              <a:ext cx="975995" cy="229616"/>
            </a:xfrm>
            <a:custGeom>
              <a:avLst/>
              <a:gdLst/>
              <a:ahLst/>
              <a:cxnLst/>
              <a:rect r="r" b="b" t="t" l="l"/>
              <a:pathLst>
                <a:path h="229616" w="975995">
                  <a:moveTo>
                    <a:pt x="32004" y="35433"/>
                  </a:moveTo>
                  <a:lnTo>
                    <a:pt x="32004" y="75438"/>
                  </a:lnTo>
                  <a:lnTo>
                    <a:pt x="85725" y="75438"/>
                  </a:lnTo>
                  <a:lnTo>
                    <a:pt x="85725" y="100838"/>
                  </a:lnTo>
                  <a:lnTo>
                    <a:pt x="32004" y="100838"/>
                  </a:lnTo>
                  <a:lnTo>
                    <a:pt x="32004" y="143129"/>
                  </a:lnTo>
                  <a:lnTo>
                    <a:pt x="92583" y="143129"/>
                  </a:lnTo>
                  <a:lnTo>
                    <a:pt x="92583" y="169164"/>
                  </a:lnTo>
                  <a:lnTo>
                    <a:pt x="0" y="169164"/>
                  </a:lnTo>
                  <a:lnTo>
                    <a:pt x="0" y="9398"/>
                  </a:lnTo>
                  <a:lnTo>
                    <a:pt x="92583" y="9398"/>
                  </a:lnTo>
                  <a:lnTo>
                    <a:pt x="92583" y="35433"/>
                  </a:lnTo>
                  <a:lnTo>
                    <a:pt x="32004" y="35433"/>
                  </a:lnTo>
                  <a:close/>
                  <a:moveTo>
                    <a:pt x="191643" y="169164"/>
                  </a:moveTo>
                  <a:lnTo>
                    <a:pt x="165608" y="129794"/>
                  </a:lnTo>
                  <a:lnTo>
                    <a:pt x="142494" y="169164"/>
                  </a:lnTo>
                  <a:lnTo>
                    <a:pt x="108204" y="169164"/>
                  </a:lnTo>
                  <a:lnTo>
                    <a:pt x="149606" y="105664"/>
                  </a:lnTo>
                  <a:lnTo>
                    <a:pt x="107696" y="42545"/>
                  </a:lnTo>
                  <a:lnTo>
                    <a:pt x="143764" y="42545"/>
                  </a:lnTo>
                  <a:lnTo>
                    <a:pt x="169672" y="81661"/>
                  </a:lnTo>
                  <a:lnTo>
                    <a:pt x="193040" y="42545"/>
                  </a:lnTo>
                  <a:lnTo>
                    <a:pt x="227330" y="42545"/>
                  </a:lnTo>
                  <a:lnTo>
                    <a:pt x="185674" y="105664"/>
                  </a:lnTo>
                  <a:lnTo>
                    <a:pt x="227711" y="169164"/>
                  </a:lnTo>
                  <a:lnTo>
                    <a:pt x="191643" y="169164"/>
                  </a:lnTo>
                  <a:close/>
                  <a:moveTo>
                    <a:pt x="236855" y="105410"/>
                  </a:moveTo>
                  <a:lnTo>
                    <a:pt x="244348" y="71374"/>
                  </a:lnTo>
                  <a:cubicBezTo>
                    <a:pt x="249555" y="61468"/>
                    <a:pt x="256413" y="53848"/>
                    <a:pt x="265176" y="48514"/>
                  </a:cubicBezTo>
                  <a:lnTo>
                    <a:pt x="294640" y="40513"/>
                  </a:lnTo>
                  <a:cubicBezTo>
                    <a:pt x="304038" y="40513"/>
                    <a:pt x="312293" y="42418"/>
                    <a:pt x="319278" y="46228"/>
                  </a:cubicBezTo>
                  <a:lnTo>
                    <a:pt x="332105" y="54864"/>
                  </a:lnTo>
                  <a:lnTo>
                    <a:pt x="336423" y="42545"/>
                  </a:lnTo>
                  <a:lnTo>
                    <a:pt x="368681" y="42545"/>
                  </a:lnTo>
                  <a:lnTo>
                    <a:pt x="368681" y="169164"/>
                  </a:lnTo>
                  <a:lnTo>
                    <a:pt x="336550" y="169164"/>
                  </a:lnTo>
                  <a:lnTo>
                    <a:pt x="336550" y="150622"/>
                  </a:lnTo>
                  <a:lnTo>
                    <a:pt x="326771" y="161544"/>
                  </a:lnTo>
                  <a:cubicBezTo>
                    <a:pt x="312293" y="169291"/>
                    <a:pt x="304038" y="171196"/>
                    <a:pt x="294513" y="171196"/>
                  </a:cubicBezTo>
                  <a:lnTo>
                    <a:pt x="265303" y="162941"/>
                  </a:lnTo>
                  <a:cubicBezTo>
                    <a:pt x="256667" y="157480"/>
                    <a:pt x="249682" y="149733"/>
                    <a:pt x="244475" y="139827"/>
                  </a:cubicBezTo>
                  <a:lnTo>
                    <a:pt x="236855" y="105410"/>
                  </a:lnTo>
                  <a:close/>
                  <a:moveTo>
                    <a:pt x="336550" y="105918"/>
                  </a:moveTo>
                  <a:lnTo>
                    <a:pt x="335026" y="91440"/>
                  </a:lnTo>
                  <a:cubicBezTo>
                    <a:pt x="328930" y="80264"/>
                    <a:pt x="324866" y="76073"/>
                    <a:pt x="319659" y="73152"/>
                  </a:cubicBezTo>
                  <a:lnTo>
                    <a:pt x="308864" y="68580"/>
                  </a:lnTo>
                  <a:cubicBezTo>
                    <a:pt x="296926" y="68580"/>
                    <a:pt x="291465" y="69977"/>
                    <a:pt x="286512" y="72898"/>
                  </a:cubicBezTo>
                  <a:lnTo>
                    <a:pt x="277368" y="80010"/>
                  </a:lnTo>
                  <a:cubicBezTo>
                    <a:pt x="271145" y="91186"/>
                    <a:pt x="269621" y="97663"/>
                    <a:pt x="269621" y="105283"/>
                  </a:cubicBezTo>
                  <a:lnTo>
                    <a:pt x="271145" y="119634"/>
                  </a:lnTo>
                  <a:cubicBezTo>
                    <a:pt x="277368" y="131064"/>
                    <a:pt x="281559" y="135382"/>
                    <a:pt x="286512" y="138430"/>
                  </a:cubicBezTo>
                  <a:lnTo>
                    <a:pt x="297180" y="143002"/>
                  </a:lnTo>
                  <a:cubicBezTo>
                    <a:pt x="308864" y="143002"/>
                    <a:pt x="314452" y="141605"/>
                    <a:pt x="319659" y="138684"/>
                  </a:cubicBezTo>
                  <a:lnTo>
                    <a:pt x="328930" y="131318"/>
                  </a:lnTo>
                  <a:cubicBezTo>
                    <a:pt x="335026" y="120142"/>
                    <a:pt x="336550" y="113538"/>
                    <a:pt x="336550" y="105664"/>
                  </a:cubicBezTo>
                  <a:close/>
                  <a:moveTo>
                    <a:pt x="557403" y="40640"/>
                  </a:moveTo>
                  <a:cubicBezTo>
                    <a:pt x="572897" y="40640"/>
                    <a:pt x="585470" y="45466"/>
                    <a:pt x="594868" y="54991"/>
                  </a:cubicBezTo>
                  <a:cubicBezTo>
                    <a:pt x="604520" y="64389"/>
                    <a:pt x="609219" y="77724"/>
                    <a:pt x="609219" y="94742"/>
                  </a:cubicBezTo>
                  <a:lnTo>
                    <a:pt x="609219" y="169037"/>
                  </a:lnTo>
                  <a:lnTo>
                    <a:pt x="577215" y="169037"/>
                  </a:lnTo>
                  <a:lnTo>
                    <a:pt x="577215" y="99187"/>
                  </a:lnTo>
                  <a:cubicBezTo>
                    <a:pt x="577215" y="89281"/>
                    <a:pt x="574675" y="81788"/>
                    <a:pt x="569722" y="76581"/>
                  </a:cubicBezTo>
                  <a:lnTo>
                    <a:pt x="557784" y="68580"/>
                  </a:lnTo>
                  <a:cubicBezTo>
                    <a:pt x="540385" y="68580"/>
                    <a:pt x="533527" y="71247"/>
                    <a:pt x="528320" y="76581"/>
                  </a:cubicBezTo>
                  <a:lnTo>
                    <a:pt x="520827" y="89281"/>
                  </a:lnTo>
                  <a:lnTo>
                    <a:pt x="520827" y="169164"/>
                  </a:lnTo>
                  <a:lnTo>
                    <a:pt x="488823" y="169164"/>
                  </a:lnTo>
                  <a:lnTo>
                    <a:pt x="488823" y="99187"/>
                  </a:lnTo>
                  <a:cubicBezTo>
                    <a:pt x="488823" y="89281"/>
                    <a:pt x="486283" y="81788"/>
                    <a:pt x="481330" y="76581"/>
                  </a:cubicBezTo>
                  <a:lnTo>
                    <a:pt x="469392" y="68580"/>
                  </a:lnTo>
                  <a:cubicBezTo>
                    <a:pt x="451866" y="68580"/>
                    <a:pt x="444881" y="71247"/>
                    <a:pt x="439674" y="76581"/>
                  </a:cubicBezTo>
                  <a:lnTo>
                    <a:pt x="432181" y="89281"/>
                  </a:lnTo>
                  <a:lnTo>
                    <a:pt x="432181" y="169164"/>
                  </a:lnTo>
                  <a:lnTo>
                    <a:pt x="400050" y="169164"/>
                  </a:lnTo>
                  <a:lnTo>
                    <a:pt x="400050" y="42545"/>
                  </a:lnTo>
                  <a:lnTo>
                    <a:pt x="432054" y="42545"/>
                  </a:lnTo>
                  <a:lnTo>
                    <a:pt x="432054" y="57785"/>
                  </a:lnTo>
                  <a:lnTo>
                    <a:pt x="441452" y="48260"/>
                  </a:lnTo>
                  <a:cubicBezTo>
                    <a:pt x="454406" y="42164"/>
                    <a:pt x="461518" y="40640"/>
                    <a:pt x="469392" y="40640"/>
                  </a:cubicBezTo>
                  <a:lnTo>
                    <a:pt x="495935" y="46990"/>
                  </a:lnTo>
                  <a:cubicBezTo>
                    <a:pt x="503682" y="51054"/>
                    <a:pt x="509778" y="57023"/>
                    <a:pt x="513969" y="64770"/>
                  </a:cubicBezTo>
                  <a:lnTo>
                    <a:pt x="524002" y="51562"/>
                  </a:lnTo>
                  <a:cubicBezTo>
                    <a:pt x="539750" y="42672"/>
                    <a:pt x="548259" y="40513"/>
                    <a:pt x="557403" y="40513"/>
                  </a:cubicBezTo>
                  <a:close/>
                  <a:moveTo>
                    <a:pt x="671703" y="60833"/>
                  </a:moveTo>
                  <a:lnTo>
                    <a:pt x="681482" y="50292"/>
                  </a:lnTo>
                  <a:cubicBezTo>
                    <a:pt x="695960" y="42545"/>
                    <a:pt x="704215" y="40513"/>
                    <a:pt x="713613" y="40513"/>
                  </a:cubicBezTo>
                  <a:lnTo>
                    <a:pt x="742823" y="48514"/>
                  </a:lnTo>
                  <a:cubicBezTo>
                    <a:pt x="751713" y="53848"/>
                    <a:pt x="758571" y="61468"/>
                    <a:pt x="763651" y="71374"/>
                  </a:cubicBezTo>
                  <a:cubicBezTo>
                    <a:pt x="768858" y="81153"/>
                    <a:pt x="771398" y="92456"/>
                    <a:pt x="771398" y="105410"/>
                  </a:cubicBezTo>
                  <a:lnTo>
                    <a:pt x="763651" y="139954"/>
                  </a:lnTo>
                  <a:cubicBezTo>
                    <a:pt x="758571" y="149860"/>
                    <a:pt x="751713" y="157607"/>
                    <a:pt x="742823" y="163068"/>
                  </a:cubicBezTo>
                  <a:lnTo>
                    <a:pt x="713613" y="171323"/>
                  </a:lnTo>
                  <a:cubicBezTo>
                    <a:pt x="704342" y="171323"/>
                    <a:pt x="696087" y="169418"/>
                    <a:pt x="688975" y="165608"/>
                  </a:cubicBezTo>
                  <a:lnTo>
                    <a:pt x="676275" y="156972"/>
                  </a:lnTo>
                  <a:lnTo>
                    <a:pt x="671830" y="229616"/>
                  </a:lnTo>
                  <a:lnTo>
                    <a:pt x="639572" y="229616"/>
                  </a:lnTo>
                  <a:lnTo>
                    <a:pt x="639572" y="42545"/>
                  </a:lnTo>
                  <a:lnTo>
                    <a:pt x="671576" y="42545"/>
                  </a:lnTo>
                  <a:lnTo>
                    <a:pt x="671576" y="60833"/>
                  </a:lnTo>
                  <a:close/>
                  <a:moveTo>
                    <a:pt x="738632" y="105410"/>
                  </a:moveTo>
                  <a:lnTo>
                    <a:pt x="736981" y="91186"/>
                  </a:lnTo>
                  <a:cubicBezTo>
                    <a:pt x="730758" y="80010"/>
                    <a:pt x="726567" y="75819"/>
                    <a:pt x="721487" y="72898"/>
                  </a:cubicBezTo>
                  <a:lnTo>
                    <a:pt x="710946" y="68580"/>
                  </a:lnTo>
                  <a:cubicBezTo>
                    <a:pt x="699262" y="68580"/>
                    <a:pt x="693674" y="70104"/>
                    <a:pt x="688594" y="73152"/>
                  </a:cubicBezTo>
                  <a:lnTo>
                    <a:pt x="679450" y="80264"/>
                  </a:lnTo>
                  <a:cubicBezTo>
                    <a:pt x="673227" y="91567"/>
                    <a:pt x="671703" y="98171"/>
                    <a:pt x="671703" y="105791"/>
                  </a:cubicBezTo>
                  <a:lnTo>
                    <a:pt x="673227" y="120015"/>
                  </a:lnTo>
                  <a:cubicBezTo>
                    <a:pt x="679450" y="131318"/>
                    <a:pt x="683641" y="135636"/>
                    <a:pt x="688594" y="138684"/>
                  </a:cubicBezTo>
                  <a:lnTo>
                    <a:pt x="699262" y="143002"/>
                  </a:lnTo>
                  <a:cubicBezTo>
                    <a:pt x="710946" y="143002"/>
                    <a:pt x="716534" y="141478"/>
                    <a:pt x="721487" y="138430"/>
                  </a:cubicBezTo>
                  <a:lnTo>
                    <a:pt x="730758" y="131064"/>
                  </a:lnTo>
                  <a:cubicBezTo>
                    <a:pt x="736981" y="119761"/>
                    <a:pt x="738632" y="113030"/>
                    <a:pt x="738632" y="105283"/>
                  </a:cubicBezTo>
                  <a:close/>
                  <a:moveTo>
                    <a:pt x="826516" y="0"/>
                  </a:moveTo>
                  <a:lnTo>
                    <a:pt x="826516" y="169164"/>
                  </a:lnTo>
                  <a:lnTo>
                    <a:pt x="794512" y="169164"/>
                  </a:lnTo>
                  <a:lnTo>
                    <a:pt x="794512" y="0"/>
                  </a:lnTo>
                  <a:lnTo>
                    <a:pt x="826516" y="0"/>
                  </a:lnTo>
                  <a:close/>
                  <a:moveTo>
                    <a:pt x="975868" y="103124"/>
                  </a:moveTo>
                  <a:lnTo>
                    <a:pt x="975614" y="111760"/>
                  </a:lnTo>
                  <a:lnTo>
                    <a:pt x="882396" y="115443"/>
                  </a:lnTo>
                  <a:cubicBezTo>
                    <a:pt x="883158" y="124587"/>
                    <a:pt x="886333" y="131699"/>
                    <a:pt x="892048" y="136906"/>
                  </a:cubicBezTo>
                  <a:lnTo>
                    <a:pt x="904621" y="144653"/>
                  </a:lnTo>
                  <a:cubicBezTo>
                    <a:pt x="924687" y="144653"/>
                    <a:pt x="933196" y="139573"/>
                    <a:pt x="938276" y="129286"/>
                  </a:cubicBezTo>
                  <a:lnTo>
                    <a:pt x="972820" y="129286"/>
                  </a:lnTo>
                  <a:cubicBezTo>
                    <a:pt x="969137" y="141478"/>
                    <a:pt x="962152" y="151511"/>
                    <a:pt x="951738" y="159512"/>
                  </a:cubicBezTo>
                  <a:cubicBezTo>
                    <a:pt x="941324" y="167259"/>
                    <a:pt x="928624" y="171196"/>
                    <a:pt x="913511" y="171196"/>
                  </a:cubicBezTo>
                  <a:lnTo>
                    <a:pt x="880618" y="163195"/>
                  </a:lnTo>
                  <a:cubicBezTo>
                    <a:pt x="870966" y="157734"/>
                    <a:pt x="863473" y="149987"/>
                    <a:pt x="858012" y="140081"/>
                  </a:cubicBezTo>
                  <a:cubicBezTo>
                    <a:pt x="852678" y="130175"/>
                    <a:pt x="850011" y="118745"/>
                    <a:pt x="850011" y="105791"/>
                  </a:cubicBezTo>
                  <a:cubicBezTo>
                    <a:pt x="850011" y="92710"/>
                    <a:pt x="852678" y="81153"/>
                    <a:pt x="858012" y="71247"/>
                  </a:cubicBezTo>
                  <a:cubicBezTo>
                    <a:pt x="863346" y="61341"/>
                    <a:pt x="870839" y="53721"/>
                    <a:pt x="880364" y="48387"/>
                  </a:cubicBezTo>
                  <a:cubicBezTo>
                    <a:pt x="889889" y="43053"/>
                    <a:pt x="901065" y="40386"/>
                    <a:pt x="913511" y="40386"/>
                  </a:cubicBezTo>
                  <a:lnTo>
                    <a:pt x="945769" y="48133"/>
                  </a:lnTo>
                  <a:cubicBezTo>
                    <a:pt x="955421" y="53340"/>
                    <a:pt x="962787" y="60706"/>
                    <a:pt x="967994" y="70358"/>
                  </a:cubicBezTo>
                  <a:cubicBezTo>
                    <a:pt x="973328" y="79756"/>
                    <a:pt x="975995" y="90678"/>
                    <a:pt x="975995" y="102997"/>
                  </a:cubicBezTo>
                  <a:close/>
                  <a:moveTo>
                    <a:pt x="942721" y="93980"/>
                  </a:moveTo>
                  <a:lnTo>
                    <a:pt x="939546" y="79248"/>
                  </a:lnTo>
                  <a:cubicBezTo>
                    <a:pt x="927989" y="69342"/>
                    <a:pt x="920877" y="66802"/>
                    <a:pt x="912495" y="66802"/>
                  </a:cubicBezTo>
                  <a:lnTo>
                    <a:pt x="897890" y="69215"/>
                  </a:lnTo>
                  <a:cubicBezTo>
                    <a:pt x="887095" y="78867"/>
                    <a:pt x="883793" y="85471"/>
                    <a:pt x="882523" y="93980"/>
                  </a:cubicBezTo>
                  <a:lnTo>
                    <a:pt x="942594" y="93980"/>
                  </a:lnTo>
                  <a:close/>
                </a:path>
              </a:pathLst>
            </a:custGeom>
            <a:solidFill>
              <a:srgbClr val="E9EDED">
                <a:alpha val="80000"/>
              </a:srgbClr>
            </a:solidFill>
          </p:spPr>
        </p:sp>
      </p:grpSp>
      <p:sp>
        <p:nvSpPr>
          <p:cNvPr name="Freeform 14" id="1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15" id="15"/>
          <p:cNvGrpSpPr>
            <a:grpSpLocks noChangeAspect="true"/>
          </p:cNvGrpSpPr>
          <p:nvPr/>
        </p:nvGrpSpPr>
        <p:grpSpPr>
          <a:xfrm rot="0">
            <a:off x="592912" y="10436162"/>
            <a:ext cx="540172" cy="156686"/>
            <a:chOff x="0" y="0"/>
            <a:chExt cx="540169" cy="156680"/>
          </a:xfrm>
        </p:grpSpPr>
        <p:sp>
          <p:nvSpPr>
            <p:cNvPr name="Freeform 16" id="1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7" id="17"/>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317497" y="609476"/>
            <a:ext cx="5608625" cy="736092"/>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JSX - JavaScript XML</a:t>
            </a:r>
          </a:p>
        </p:txBody>
      </p:sp>
      <p:sp>
        <p:nvSpPr>
          <p:cNvPr name="TextBox 19" id="19"/>
          <p:cNvSpPr txBox="true"/>
          <p:nvPr/>
        </p:nvSpPr>
        <p:spPr>
          <a:xfrm rot="0">
            <a:off x="381000" y="1835087"/>
            <a:ext cx="6814585" cy="2374649"/>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Same as class, there’s also one more reserved keyword of JavaScript that is used in HTML. That is the ‘for’ attribute used with the &lt;label&gt; element.</a:t>
            </a:r>
          </a:p>
          <a:p>
            <a:pPr algn="l">
              <a:lnSpc>
                <a:spcPts val="5000"/>
              </a:lnSpc>
            </a:pPr>
            <a:r>
              <a:rPr lang="en-US" sz="2000">
                <a:solidFill>
                  <a:srgbClr val="000000"/>
                </a:solidFill>
                <a:latin typeface="Arimo"/>
                <a:ea typeface="Arimo"/>
                <a:cs typeface="Arimo"/>
                <a:sym typeface="Arimo"/>
              </a:rPr>
              <a:t>So, to define for attribute in JSX, you do it as ‘htmlFor’</a:t>
            </a:r>
          </a:p>
        </p:txBody>
      </p:sp>
      <p:sp>
        <p:nvSpPr>
          <p:cNvPr name="TextBox 20" id="20"/>
          <p:cNvSpPr txBox="true"/>
          <p:nvPr/>
        </p:nvSpPr>
        <p:spPr>
          <a:xfrm rot="0">
            <a:off x="588188" y="4999311"/>
            <a:ext cx="2426560" cy="334832"/>
          </a:xfrm>
          <a:prstGeom prst="rect">
            <a:avLst/>
          </a:prstGeom>
        </p:spPr>
        <p:txBody>
          <a:bodyPr anchor="t" rtlCol="false" tIns="0" lIns="0" bIns="0" rIns="0">
            <a:spAutoFit/>
          </a:bodyPr>
          <a:lstStyle/>
          <a:p>
            <a:pPr algn="l">
              <a:lnSpc>
                <a:spcPts val="2426"/>
              </a:lnSpc>
            </a:pPr>
            <a:r>
              <a:rPr lang="en-US" sz="1733">
                <a:solidFill>
                  <a:srgbClr val="000000"/>
                </a:solidFill>
                <a:latin typeface="Arimo"/>
                <a:ea typeface="Arimo"/>
                <a:cs typeface="Arimo"/>
                <a:sym typeface="Arimo"/>
              </a:rPr>
              <a:t>&lt;label htmlfor=””&gt;</a:t>
            </a:r>
          </a:p>
        </p:txBody>
      </p:sp>
      <p:sp>
        <p:nvSpPr>
          <p:cNvPr name="TextBox 21" id="21"/>
          <p:cNvSpPr txBox="true"/>
          <p:nvPr/>
        </p:nvSpPr>
        <p:spPr>
          <a:xfrm rot="0">
            <a:off x="4916586" y="4999311"/>
            <a:ext cx="1887074" cy="334832"/>
          </a:xfrm>
          <a:prstGeom prst="rect">
            <a:avLst/>
          </a:prstGeom>
        </p:spPr>
        <p:txBody>
          <a:bodyPr anchor="t" rtlCol="false" tIns="0" lIns="0" bIns="0" rIns="0">
            <a:spAutoFit/>
          </a:bodyPr>
          <a:lstStyle/>
          <a:p>
            <a:pPr algn="l">
              <a:lnSpc>
                <a:spcPts val="2426"/>
              </a:lnSpc>
            </a:pPr>
            <a:r>
              <a:rPr lang="en-US" sz="1733">
                <a:solidFill>
                  <a:srgbClr val="000000"/>
                </a:solidFill>
                <a:latin typeface="Arimo"/>
                <a:ea typeface="Arimo"/>
                <a:cs typeface="Arimo"/>
                <a:sym typeface="Arimo"/>
              </a:rPr>
              <a:t>&lt;label for=””&gt;</a:t>
            </a:r>
          </a:p>
        </p:txBody>
      </p:sp>
      <p:sp>
        <p:nvSpPr>
          <p:cNvPr name="TextBox 22" id="22"/>
          <p:cNvSpPr txBox="true"/>
          <p:nvPr/>
        </p:nvSpPr>
        <p:spPr>
          <a:xfrm rot="0">
            <a:off x="592912" y="10353075"/>
            <a:ext cx="430597"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23" id="23"/>
          <p:cNvSpPr txBox="true"/>
          <p:nvPr/>
        </p:nvSpPr>
        <p:spPr>
          <a:xfrm rot="0">
            <a:off x="1141009" y="10353075"/>
            <a:ext cx="1049217"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24" id="24"/>
          <p:cNvSpPr txBox="true"/>
          <p:nvPr/>
        </p:nvSpPr>
        <p:spPr>
          <a:xfrm rot="0">
            <a:off x="5715000" y="10353075"/>
            <a:ext cx="1466098"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25" id="25"/>
          <p:cNvSpPr txBox="true"/>
          <p:nvPr/>
        </p:nvSpPr>
        <p:spPr>
          <a:xfrm rot="0">
            <a:off x="1014346" y="10389689"/>
            <a:ext cx="129883" cy="185642"/>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26" id="26"/>
          <p:cNvGrpSpPr>
            <a:grpSpLocks noChangeAspect="true"/>
          </p:cNvGrpSpPr>
          <p:nvPr/>
        </p:nvGrpSpPr>
        <p:grpSpPr>
          <a:xfrm rot="0">
            <a:off x="10044" y="10318752"/>
            <a:ext cx="7556497" cy="381000"/>
            <a:chOff x="0" y="0"/>
            <a:chExt cx="7556500" cy="381000"/>
          </a:xfrm>
        </p:grpSpPr>
        <p:sp>
          <p:nvSpPr>
            <p:cNvPr name="Freeform 27" id="27"/>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8" id="28"/>
          <p:cNvSpPr/>
          <p:nvPr/>
        </p:nvSpPr>
        <p:spPr>
          <a:xfrm flipH="false" flipV="false" rot="0">
            <a:off x="403741" y="10445748"/>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29" id="29"/>
          <p:cNvSpPr txBox="true"/>
          <p:nvPr/>
        </p:nvSpPr>
        <p:spPr>
          <a:xfrm rot="0">
            <a:off x="1151063" y="10359652"/>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1000" y="4648200"/>
            <a:ext cx="1790700" cy="626545"/>
            <a:chOff x="0" y="0"/>
            <a:chExt cx="1790700" cy="626542"/>
          </a:xfrm>
        </p:grpSpPr>
        <p:sp>
          <p:nvSpPr>
            <p:cNvPr name="Freeform 3" id="3"/>
            <p:cNvSpPr/>
            <p:nvPr/>
          </p:nvSpPr>
          <p:spPr>
            <a:xfrm flipH="false" flipV="false" rot="0">
              <a:off x="0" y="0"/>
              <a:ext cx="1790700" cy="626491"/>
            </a:xfrm>
            <a:custGeom>
              <a:avLst/>
              <a:gdLst/>
              <a:ahLst/>
              <a:cxnLst/>
              <a:rect r="r" b="b" t="t" l="l"/>
              <a:pathLst>
                <a:path h="626491" w="1790700">
                  <a:moveTo>
                    <a:pt x="0" y="40386"/>
                  </a:moveTo>
                  <a:cubicBezTo>
                    <a:pt x="0" y="18034"/>
                    <a:pt x="18161" y="0"/>
                    <a:pt x="40386" y="0"/>
                  </a:cubicBezTo>
                  <a:lnTo>
                    <a:pt x="1750314" y="0"/>
                  </a:lnTo>
                  <a:cubicBezTo>
                    <a:pt x="1772539" y="0"/>
                    <a:pt x="1790700" y="18034"/>
                    <a:pt x="1790700" y="40386"/>
                  </a:cubicBezTo>
                  <a:lnTo>
                    <a:pt x="1790700" y="586105"/>
                  </a:lnTo>
                  <a:cubicBezTo>
                    <a:pt x="1790700" y="608457"/>
                    <a:pt x="1772539" y="626491"/>
                    <a:pt x="1750314" y="626491"/>
                  </a:cubicBezTo>
                  <a:lnTo>
                    <a:pt x="40386" y="626491"/>
                  </a:lnTo>
                  <a:cubicBezTo>
                    <a:pt x="18161" y="626491"/>
                    <a:pt x="0" y="608457"/>
                    <a:pt x="0" y="586105"/>
                  </a:cubicBezTo>
                  <a:lnTo>
                    <a:pt x="0" y="40386"/>
                  </a:lnTo>
                  <a:close/>
                </a:path>
              </a:pathLst>
            </a:custGeom>
            <a:solidFill>
              <a:srgbClr val="1F2329"/>
            </a:solidFill>
          </p:spPr>
        </p:sp>
      </p:grpSp>
      <p:grpSp>
        <p:nvGrpSpPr>
          <p:cNvPr name="Group 4" id="4"/>
          <p:cNvGrpSpPr>
            <a:grpSpLocks noChangeAspect="true"/>
          </p:cNvGrpSpPr>
          <p:nvPr/>
        </p:nvGrpSpPr>
        <p:grpSpPr>
          <a:xfrm rot="0">
            <a:off x="2476500" y="4851483"/>
            <a:ext cx="1092203" cy="219970"/>
            <a:chOff x="0" y="0"/>
            <a:chExt cx="1092200" cy="219977"/>
          </a:xfrm>
        </p:grpSpPr>
        <p:sp>
          <p:nvSpPr>
            <p:cNvPr name="Freeform 5" id="5"/>
            <p:cNvSpPr/>
            <p:nvPr/>
          </p:nvSpPr>
          <p:spPr>
            <a:xfrm flipH="false" flipV="false" rot="0">
              <a:off x="0" y="0"/>
              <a:ext cx="1092200" cy="219964"/>
            </a:xfrm>
            <a:custGeom>
              <a:avLst/>
              <a:gdLst/>
              <a:ahLst/>
              <a:cxnLst/>
              <a:rect r="r" b="b" t="t" l="l"/>
              <a:pathLst>
                <a:path h="219964" w="1092200">
                  <a:moveTo>
                    <a:pt x="0" y="109982"/>
                  </a:moveTo>
                  <a:lnTo>
                    <a:pt x="190500" y="219964"/>
                  </a:lnTo>
                  <a:lnTo>
                    <a:pt x="190500" y="0"/>
                  </a:lnTo>
                  <a:lnTo>
                    <a:pt x="0" y="109982"/>
                  </a:lnTo>
                  <a:close/>
                  <a:moveTo>
                    <a:pt x="1092200" y="109982"/>
                  </a:moveTo>
                  <a:lnTo>
                    <a:pt x="901700" y="0"/>
                  </a:lnTo>
                  <a:lnTo>
                    <a:pt x="901700" y="219964"/>
                  </a:lnTo>
                  <a:lnTo>
                    <a:pt x="1092200" y="109982"/>
                  </a:lnTo>
                  <a:close/>
                  <a:moveTo>
                    <a:pt x="171450" y="129032"/>
                  </a:moveTo>
                  <a:lnTo>
                    <a:pt x="920750" y="129032"/>
                  </a:lnTo>
                  <a:lnTo>
                    <a:pt x="920750" y="90932"/>
                  </a:lnTo>
                  <a:lnTo>
                    <a:pt x="171450" y="90932"/>
                  </a:lnTo>
                  <a:lnTo>
                    <a:pt x="171450" y="129032"/>
                  </a:lnTo>
                  <a:close/>
                </a:path>
              </a:pathLst>
            </a:custGeom>
            <a:solidFill>
              <a:srgbClr val="373E47"/>
            </a:solidFill>
          </p:spPr>
        </p:sp>
      </p:grpSp>
      <p:grpSp>
        <p:nvGrpSpPr>
          <p:cNvPr name="Group 6" id="6"/>
          <p:cNvGrpSpPr>
            <a:grpSpLocks noChangeAspect="true"/>
          </p:cNvGrpSpPr>
          <p:nvPr/>
        </p:nvGrpSpPr>
        <p:grpSpPr>
          <a:xfrm rot="0">
            <a:off x="0" y="10312403"/>
            <a:ext cx="7556497" cy="381000"/>
            <a:chOff x="0" y="0"/>
            <a:chExt cx="7556500" cy="381000"/>
          </a:xfrm>
        </p:grpSpPr>
        <p:sp>
          <p:nvSpPr>
            <p:cNvPr name="Freeform 7" id="7"/>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grpSp>
        <p:nvGrpSpPr>
          <p:cNvPr name="Group 8" id="8"/>
          <p:cNvGrpSpPr>
            <a:grpSpLocks noChangeAspect="true"/>
          </p:cNvGrpSpPr>
          <p:nvPr/>
        </p:nvGrpSpPr>
        <p:grpSpPr>
          <a:xfrm rot="0">
            <a:off x="3873503" y="4650324"/>
            <a:ext cx="2362200" cy="622297"/>
            <a:chOff x="0" y="0"/>
            <a:chExt cx="2362200" cy="622300"/>
          </a:xfrm>
        </p:grpSpPr>
        <p:sp>
          <p:nvSpPr>
            <p:cNvPr name="Freeform 9" id="9"/>
            <p:cNvSpPr/>
            <p:nvPr/>
          </p:nvSpPr>
          <p:spPr>
            <a:xfrm flipH="false" flipV="false" rot="0">
              <a:off x="0" y="0"/>
              <a:ext cx="2362200" cy="622300"/>
            </a:xfrm>
            <a:custGeom>
              <a:avLst/>
              <a:gdLst/>
              <a:ahLst/>
              <a:cxnLst/>
              <a:rect r="r" b="b" t="t" l="l"/>
              <a:pathLst>
                <a:path h="622300" w="2362200">
                  <a:moveTo>
                    <a:pt x="0" y="40386"/>
                  </a:moveTo>
                  <a:cubicBezTo>
                    <a:pt x="0" y="18161"/>
                    <a:pt x="18161" y="0"/>
                    <a:pt x="40386" y="0"/>
                  </a:cubicBezTo>
                  <a:lnTo>
                    <a:pt x="2321814" y="0"/>
                  </a:lnTo>
                  <a:cubicBezTo>
                    <a:pt x="2344166" y="0"/>
                    <a:pt x="2362200" y="18161"/>
                    <a:pt x="2362200" y="40386"/>
                  </a:cubicBezTo>
                  <a:lnTo>
                    <a:pt x="2362200" y="581914"/>
                  </a:lnTo>
                  <a:cubicBezTo>
                    <a:pt x="2362200" y="604266"/>
                    <a:pt x="2344166" y="622300"/>
                    <a:pt x="2321814" y="622300"/>
                  </a:cubicBezTo>
                  <a:lnTo>
                    <a:pt x="40386" y="622300"/>
                  </a:lnTo>
                  <a:cubicBezTo>
                    <a:pt x="18161" y="622300"/>
                    <a:pt x="0" y="604139"/>
                    <a:pt x="0" y="581914"/>
                  </a:cubicBezTo>
                  <a:lnTo>
                    <a:pt x="0" y="40386"/>
                  </a:lnTo>
                  <a:close/>
                </a:path>
              </a:pathLst>
            </a:custGeom>
            <a:solidFill>
              <a:srgbClr val="1F2329"/>
            </a:solidFill>
          </p:spPr>
        </p:sp>
      </p:grpSp>
      <p:sp>
        <p:nvSpPr>
          <p:cNvPr name="Freeform 10" id="10"/>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11" id="11"/>
          <p:cNvGrpSpPr>
            <a:grpSpLocks noChangeAspect="true"/>
          </p:cNvGrpSpPr>
          <p:nvPr/>
        </p:nvGrpSpPr>
        <p:grpSpPr>
          <a:xfrm rot="0">
            <a:off x="592912" y="10436162"/>
            <a:ext cx="540172" cy="156686"/>
            <a:chOff x="0" y="0"/>
            <a:chExt cx="540169" cy="156680"/>
          </a:xfrm>
        </p:grpSpPr>
        <p:sp>
          <p:nvSpPr>
            <p:cNvPr name="Freeform 12" id="12"/>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3" id="13"/>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317497" y="610619"/>
            <a:ext cx="5608625" cy="736854"/>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JSX - JavaScript XML</a:t>
            </a:r>
          </a:p>
        </p:txBody>
      </p:sp>
      <p:sp>
        <p:nvSpPr>
          <p:cNvPr name="TextBox 15" id="15"/>
          <p:cNvSpPr txBox="true"/>
          <p:nvPr/>
        </p:nvSpPr>
        <p:spPr>
          <a:xfrm rot="0">
            <a:off x="381000" y="5671061"/>
            <a:ext cx="6529854" cy="149873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You can also use divs instead of React fragments, it’s not necessary to use a particular, but using ‘React fragments’ makes the code more readable.</a:t>
            </a:r>
          </a:p>
        </p:txBody>
      </p:sp>
      <p:sp>
        <p:nvSpPr>
          <p:cNvPr name="TextBox 16" id="16"/>
          <p:cNvSpPr txBox="true"/>
          <p:nvPr/>
        </p:nvSpPr>
        <p:spPr>
          <a:xfrm rot="0">
            <a:off x="381000" y="1835658"/>
            <a:ext cx="6789706" cy="2235327"/>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One of the major differences between HTML and JSX is that in JSX, you must return a single parent element, or it won't compile.</a:t>
            </a:r>
          </a:p>
          <a:p>
            <a:pPr algn="l">
              <a:lnSpc>
                <a:spcPts val="5000"/>
              </a:lnSpc>
            </a:pPr>
            <a:r>
              <a:rPr lang="en-US" sz="2000">
                <a:solidFill>
                  <a:srgbClr val="000000"/>
                </a:solidFill>
                <a:latin typeface="Arimo"/>
                <a:ea typeface="Arimo"/>
                <a:cs typeface="Arimo"/>
                <a:sym typeface="Arimo"/>
              </a:rPr>
              <a:t>You can use ‘React fragments’ instead of divs</a:t>
            </a:r>
          </a:p>
        </p:txBody>
      </p:sp>
      <p:sp>
        <p:nvSpPr>
          <p:cNvPr name="TextBox 17" id="17"/>
          <p:cNvSpPr txBox="true"/>
          <p:nvPr/>
        </p:nvSpPr>
        <p:spPr>
          <a:xfrm rot="0">
            <a:off x="747541" y="4747927"/>
            <a:ext cx="1078325" cy="335166"/>
          </a:xfrm>
          <a:prstGeom prst="rect">
            <a:avLst/>
          </a:prstGeom>
        </p:spPr>
        <p:txBody>
          <a:bodyPr anchor="t" rtlCol="false" tIns="0" lIns="0" bIns="0" rIns="0">
            <a:spAutoFit/>
          </a:bodyPr>
          <a:lstStyle/>
          <a:p>
            <a:pPr algn="l">
              <a:lnSpc>
                <a:spcPts val="2426"/>
              </a:lnSpc>
            </a:pPr>
            <a:r>
              <a:rPr lang="en-US" sz="1733">
                <a:solidFill>
                  <a:srgbClr val="000000"/>
                </a:solidFill>
                <a:latin typeface="Arimo"/>
                <a:ea typeface="Arimo"/>
                <a:cs typeface="Arimo"/>
                <a:sym typeface="Arimo"/>
              </a:rPr>
              <a:t>&lt;&gt;...&lt;/&gt;</a:t>
            </a:r>
          </a:p>
        </p:txBody>
      </p:sp>
      <p:sp>
        <p:nvSpPr>
          <p:cNvPr name="TextBox 18" id="18"/>
          <p:cNvSpPr txBox="true"/>
          <p:nvPr/>
        </p:nvSpPr>
        <p:spPr>
          <a:xfrm rot="0">
            <a:off x="4129192" y="4747927"/>
            <a:ext cx="1886741" cy="335166"/>
          </a:xfrm>
          <a:prstGeom prst="rect">
            <a:avLst/>
          </a:prstGeom>
        </p:spPr>
        <p:txBody>
          <a:bodyPr anchor="t" rtlCol="false" tIns="0" lIns="0" bIns="0" rIns="0">
            <a:spAutoFit/>
          </a:bodyPr>
          <a:lstStyle/>
          <a:p>
            <a:pPr algn="l">
              <a:lnSpc>
                <a:spcPts val="2426"/>
              </a:lnSpc>
            </a:pPr>
            <a:r>
              <a:rPr lang="en-US" sz="1733">
                <a:solidFill>
                  <a:srgbClr val="000000"/>
                </a:solidFill>
                <a:latin typeface="Arimo"/>
                <a:ea typeface="Arimo"/>
                <a:cs typeface="Arimo"/>
                <a:sym typeface="Arimo"/>
              </a:rPr>
              <a:t>&lt;div&gt;...&lt;/div&gt;</a:t>
            </a:r>
          </a:p>
        </p:txBody>
      </p:sp>
      <p:sp>
        <p:nvSpPr>
          <p:cNvPr name="TextBox 19" id="19"/>
          <p:cNvSpPr txBox="true"/>
          <p:nvPr/>
        </p:nvSpPr>
        <p:spPr>
          <a:xfrm rot="0">
            <a:off x="59291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20" id="20"/>
          <p:cNvSpPr txBox="true"/>
          <p:nvPr/>
        </p:nvSpPr>
        <p:spPr>
          <a:xfrm rot="0">
            <a:off x="114100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21" id="21"/>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22" id="22"/>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23" id="23"/>
          <p:cNvGrpSpPr>
            <a:grpSpLocks noChangeAspect="true"/>
          </p:cNvGrpSpPr>
          <p:nvPr/>
        </p:nvGrpSpPr>
        <p:grpSpPr>
          <a:xfrm rot="0">
            <a:off x="3503" y="10306669"/>
            <a:ext cx="7556497" cy="381000"/>
            <a:chOff x="0" y="0"/>
            <a:chExt cx="7556500" cy="381000"/>
          </a:xfrm>
        </p:grpSpPr>
        <p:sp>
          <p:nvSpPr>
            <p:cNvPr name="Freeform 24" id="24"/>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5" id="25"/>
          <p:cNvSpPr/>
          <p:nvPr/>
        </p:nvSpPr>
        <p:spPr>
          <a:xfrm flipH="false" flipV="false" rot="0">
            <a:off x="397200" y="10433666"/>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sp>
        <p:nvSpPr>
          <p:cNvPr name="TextBox 26" id="26"/>
          <p:cNvSpPr txBox="true"/>
          <p:nvPr/>
        </p:nvSpPr>
        <p:spPr>
          <a:xfrm rot="0">
            <a:off x="1144522" y="10347569"/>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1000" y="3327397"/>
            <a:ext cx="6629400" cy="3581400"/>
            <a:chOff x="0" y="0"/>
            <a:chExt cx="8839200" cy="4775200"/>
          </a:xfrm>
        </p:grpSpPr>
        <p:sp>
          <p:nvSpPr>
            <p:cNvPr name="Freeform 3" id="3"/>
            <p:cNvSpPr/>
            <p:nvPr/>
          </p:nvSpPr>
          <p:spPr>
            <a:xfrm flipH="false" flipV="false" rot="0">
              <a:off x="0" y="0"/>
              <a:ext cx="8839200" cy="4775200"/>
            </a:xfrm>
            <a:custGeom>
              <a:avLst/>
              <a:gdLst/>
              <a:ahLst/>
              <a:cxnLst/>
              <a:rect r="r" b="b" t="t" l="l"/>
              <a:pathLst>
                <a:path h="4775200" w="8839200">
                  <a:moveTo>
                    <a:pt x="169291" y="0"/>
                  </a:moveTo>
                  <a:cubicBezTo>
                    <a:pt x="75819" y="0"/>
                    <a:pt x="0" y="75819"/>
                    <a:pt x="0" y="169291"/>
                  </a:cubicBezTo>
                  <a:lnTo>
                    <a:pt x="0" y="4605909"/>
                  </a:lnTo>
                  <a:cubicBezTo>
                    <a:pt x="0" y="4699381"/>
                    <a:pt x="75819" y="4775200"/>
                    <a:pt x="169291" y="4775200"/>
                  </a:cubicBezTo>
                  <a:lnTo>
                    <a:pt x="8669909" y="4775200"/>
                  </a:lnTo>
                  <a:cubicBezTo>
                    <a:pt x="8763381" y="4775200"/>
                    <a:pt x="8839200" y="4699381"/>
                    <a:pt x="8839200" y="4605909"/>
                  </a:cubicBezTo>
                  <a:lnTo>
                    <a:pt x="8839200" y="169291"/>
                  </a:lnTo>
                  <a:cubicBezTo>
                    <a:pt x="8839200" y="75819"/>
                    <a:pt x="8763381" y="0"/>
                    <a:pt x="8669909" y="0"/>
                  </a:cubicBezTo>
                  <a:close/>
                </a:path>
              </a:pathLst>
            </a:custGeom>
            <a:blipFill>
              <a:blip r:embed="rId2"/>
              <a:stretch>
                <a:fillRect l="-63" t="-2127" r="-63" b="-2127"/>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1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17497" y="610238"/>
            <a:ext cx="5608625"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JSX - JavaScript XML</a:t>
            </a:r>
          </a:p>
        </p:txBody>
      </p:sp>
      <p:sp>
        <p:nvSpPr>
          <p:cNvPr name="TextBox 11" id="11"/>
          <p:cNvSpPr txBox="true"/>
          <p:nvPr/>
        </p:nvSpPr>
        <p:spPr>
          <a:xfrm rot="0">
            <a:off x="381000" y="7194871"/>
            <a:ext cx="6182163" cy="9906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Whereas in HTML, you need a script tag or an external JavaScript file to implement JavaScript</a:t>
            </a:r>
          </a:p>
        </p:txBody>
      </p:sp>
      <p:sp>
        <p:nvSpPr>
          <p:cNvPr name="TextBox 12" id="12"/>
          <p:cNvSpPr txBox="true"/>
          <p:nvPr/>
        </p:nvSpPr>
        <p:spPr>
          <a:xfrm rot="0">
            <a:off x="381000" y="1835467"/>
            <a:ext cx="6852666" cy="9906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You can implement JavaScript directly in JSX. To use JavaScript expressions, we use curly brackets {...}</a:t>
            </a:r>
          </a:p>
        </p:txBody>
      </p:sp>
      <p:sp>
        <p:nvSpPr>
          <p:cNvPr name="TextBox 13" id="13"/>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4" id="14"/>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15" id="15"/>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16" id="16"/>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17" id="17"/>
          <p:cNvGrpSpPr>
            <a:grpSpLocks noChangeAspect="true"/>
          </p:cNvGrpSpPr>
          <p:nvPr/>
        </p:nvGrpSpPr>
        <p:grpSpPr>
          <a:xfrm rot="0">
            <a:off x="0" y="10318752"/>
            <a:ext cx="7556497" cy="381000"/>
            <a:chOff x="0" y="0"/>
            <a:chExt cx="7556500" cy="381000"/>
          </a:xfrm>
        </p:grpSpPr>
        <p:sp>
          <p:nvSpPr>
            <p:cNvPr name="Freeform 18" id="18"/>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9" id="19"/>
          <p:cNvSpPr/>
          <p:nvPr/>
        </p:nvSpPr>
        <p:spPr>
          <a:xfrm flipH="false" flipV="false" rot="0">
            <a:off x="393697" y="10445748"/>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20" id="20"/>
          <p:cNvSpPr txBox="true"/>
          <p:nvPr/>
        </p:nvSpPr>
        <p:spPr>
          <a:xfrm rot="0">
            <a:off x="1141019" y="10359652"/>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697"/>
            <a:ext cx="7556497" cy="10680697"/>
          </a:xfrm>
          <a:custGeom>
            <a:avLst/>
            <a:gdLst/>
            <a:ahLst/>
            <a:cxnLst/>
            <a:rect r="r" b="b" t="t" l="l"/>
            <a:pathLst>
              <a:path h="10680697" w="7556497">
                <a:moveTo>
                  <a:pt x="0" y="0"/>
                </a:moveTo>
                <a:lnTo>
                  <a:pt x="7556497" y="0"/>
                </a:lnTo>
                <a:lnTo>
                  <a:pt x="7556497" y="10680697"/>
                </a:lnTo>
                <a:lnTo>
                  <a:pt x="0" y="10680697"/>
                </a:lnTo>
                <a:lnTo>
                  <a:pt x="0" y="0"/>
                </a:lnTo>
                <a:close/>
              </a:path>
            </a:pathLst>
          </a:custGeom>
          <a:blipFill>
            <a:blip r:embed="rId2"/>
            <a:stretch>
              <a:fillRect l="0" t="0" r="0" b="0"/>
            </a:stretch>
          </a:blipFill>
        </p:spPr>
      </p:sp>
      <p:sp>
        <p:nvSpPr>
          <p:cNvPr name="TextBox 3" id="3"/>
          <p:cNvSpPr txBox="true"/>
          <p:nvPr/>
        </p:nvSpPr>
        <p:spPr>
          <a:xfrm rot="0">
            <a:off x="317497" y="1696241"/>
            <a:ext cx="7091534" cy="6096314"/>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Learning JavaScript libraries and frameworks can be overwhelming. There are many libraries to choose from, and no proper step-by-step guides that’ll teach you how to use these libraries to their fullest potential. </a:t>
            </a:r>
          </a:p>
          <a:p>
            <a:pPr algn="just">
              <a:lnSpc>
                <a:spcPts val="5000"/>
              </a:lnSpc>
            </a:pPr>
            <a:r>
              <a:rPr lang="en-US" sz="2000">
                <a:solidFill>
                  <a:srgbClr val="000000"/>
                </a:solidFill>
                <a:latin typeface="Arimo"/>
                <a:ea typeface="Arimo"/>
                <a:cs typeface="Arimo"/>
                <a:sym typeface="Arimo"/>
              </a:rPr>
              <a:t>That’s why, in this guide, you’ll learn the most popular </a:t>
            </a:r>
          </a:p>
          <a:p>
            <a:pPr algn="just">
              <a:lnSpc>
                <a:spcPts val="3000"/>
              </a:lnSpc>
            </a:pPr>
            <a:r>
              <a:rPr lang="en-US" sz="2000">
                <a:solidFill>
                  <a:srgbClr val="000000"/>
                </a:solidFill>
                <a:latin typeface="Arimo"/>
                <a:ea typeface="Arimo"/>
                <a:cs typeface="Arimo"/>
                <a:sym typeface="Arimo"/>
              </a:rPr>
              <a:t>JavaScript library, used by hundreds of thousands of </a:t>
            </a:r>
          </a:p>
          <a:p>
            <a:pPr algn="just">
              <a:lnSpc>
                <a:spcPts val="5000"/>
              </a:lnSpc>
            </a:pPr>
            <a:r>
              <a:rPr lang="en-US" sz="2000">
                <a:solidFill>
                  <a:srgbClr val="000000"/>
                </a:solidFill>
                <a:latin typeface="Arimo"/>
                <a:ea typeface="Arimo"/>
                <a:cs typeface="Arimo"/>
                <a:sym typeface="Arimo"/>
              </a:rPr>
              <a:t>developers worldwide - React.js. This guide covers the complete React.js roadmap, </a:t>
            </a:r>
          </a:p>
          <a:p>
            <a:pPr algn="just">
              <a:lnSpc>
                <a:spcPts val="3000"/>
              </a:lnSpc>
            </a:pPr>
            <a:r>
              <a:rPr lang="en-US" sz="2000">
                <a:solidFill>
                  <a:srgbClr val="000000"/>
                </a:solidFill>
                <a:latin typeface="Arimo"/>
                <a:ea typeface="Arimo"/>
                <a:cs typeface="Arimo"/>
                <a:sym typeface="Arimo"/>
              </a:rPr>
              <a:t>JavaScript prerequisites, essential React.js concepts, </a:t>
            </a:r>
          </a:p>
          <a:p>
            <a:pPr algn="just">
              <a:lnSpc>
                <a:spcPts val="5000"/>
              </a:lnSpc>
            </a:pPr>
            <a:r>
              <a:rPr lang="en-US" sz="2000">
                <a:solidFill>
                  <a:srgbClr val="000000"/>
                </a:solidFill>
                <a:latin typeface="Arimo"/>
                <a:ea typeface="Arimo"/>
                <a:cs typeface="Arimo"/>
                <a:sym typeface="Arimo"/>
              </a:rPr>
              <a:t>and project ideas that you can build &amp; deploy and put </a:t>
            </a:r>
          </a:p>
          <a:p>
            <a:pPr algn="just">
              <a:lnSpc>
                <a:spcPts val="3000"/>
              </a:lnSpc>
            </a:pPr>
            <a:r>
              <a:rPr lang="en-US" sz="2000">
                <a:solidFill>
                  <a:srgbClr val="000000"/>
                </a:solidFill>
                <a:latin typeface="Arimo"/>
                <a:ea typeface="Arimo"/>
                <a:cs typeface="Arimo"/>
                <a:sym typeface="Arimo"/>
              </a:rPr>
              <a:t>up on your portfolio and get a job. </a:t>
            </a:r>
          </a:p>
        </p:txBody>
      </p:sp>
      <p:sp>
        <p:nvSpPr>
          <p:cNvPr name="TextBox 4" id="4"/>
          <p:cNvSpPr txBox="true"/>
          <p:nvPr/>
        </p:nvSpPr>
        <p:spPr>
          <a:xfrm rot="0">
            <a:off x="317497" y="611191"/>
            <a:ext cx="5532396" cy="737235"/>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What’s in the guide? </a:t>
            </a:r>
          </a:p>
        </p:txBody>
      </p:sp>
      <p:grpSp>
        <p:nvGrpSpPr>
          <p:cNvPr name="Group 5" id="5"/>
          <p:cNvGrpSpPr>
            <a:grpSpLocks noChangeAspect="true"/>
          </p:cNvGrpSpPr>
          <p:nvPr/>
        </p:nvGrpSpPr>
        <p:grpSpPr>
          <a:xfrm rot="0">
            <a:off x="0" y="10312394"/>
            <a:ext cx="7556497" cy="381000"/>
            <a:chOff x="0" y="0"/>
            <a:chExt cx="7556500" cy="381000"/>
          </a:xfrm>
        </p:grpSpPr>
        <p:sp>
          <p:nvSpPr>
            <p:cNvPr name="Freeform 6" id="6"/>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7" id="7"/>
          <p:cNvSpPr/>
          <p:nvPr/>
        </p:nvSpPr>
        <p:spPr>
          <a:xfrm flipH="false" flipV="false" rot="0">
            <a:off x="393697" y="10439390"/>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8" id="8"/>
          <p:cNvSpPr txBox="true"/>
          <p:nvPr/>
        </p:nvSpPr>
        <p:spPr>
          <a:xfrm rot="0">
            <a:off x="1141019" y="10353294"/>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0312403"/>
            <a:ext cx="7556497" cy="381000"/>
            <a:chOff x="0" y="0"/>
            <a:chExt cx="7556500" cy="381000"/>
          </a:xfrm>
        </p:grpSpPr>
        <p:sp>
          <p:nvSpPr>
            <p:cNvPr name="Freeform 3" id="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 id="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592912" y="10436162"/>
            <a:ext cx="540172" cy="156686"/>
            <a:chOff x="0" y="0"/>
            <a:chExt cx="540169" cy="156680"/>
          </a:xfrm>
        </p:grpSpPr>
        <p:sp>
          <p:nvSpPr>
            <p:cNvPr name="Freeform 6" id="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7" id="7"/>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7497" y="594998"/>
            <a:ext cx="4363945" cy="742693"/>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What are Props?</a:t>
            </a:r>
          </a:p>
        </p:txBody>
      </p:sp>
      <p:sp>
        <p:nvSpPr>
          <p:cNvPr name="TextBox 9" id="9"/>
          <p:cNvSpPr txBox="true"/>
          <p:nvPr/>
        </p:nvSpPr>
        <p:spPr>
          <a:xfrm rot="0">
            <a:off x="381000" y="1827848"/>
            <a:ext cx="6850332" cy="6314951"/>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To make our components accept different data, we can use props. Props are arguments passed into React components. They are passed to components via HTML attributes. </a:t>
            </a:r>
          </a:p>
          <a:p>
            <a:pPr algn="just">
              <a:lnSpc>
                <a:spcPts val="5000"/>
              </a:lnSpc>
            </a:pPr>
            <a:r>
              <a:rPr lang="en-US" sz="2000">
                <a:solidFill>
                  <a:srgbClr val="000000"/>
                </a:solidFill>
                <a:latin typeface="Arimo"/>
                <a:ea typeface="Arimo"/>
                <a:cs typeface="Arimo"/>
                <a:sym typeface="Arimo"/>
              </a:rPr>
              <a:t>Props is just a shorter way of saying properties. We use props in React to pass data from one </a:t>
            </a:r>
          </a:p>
          <a:p>
            <a:pPr algn="just">
              <a:lnSpc>
                <a:spcPts val="3000"/>
              </a:lnSpc>
            </a:pPr>
            <a:r>
              <a:rPr lang="en-US" sz="2000">
                <a:solidFill>
                  <a:srgbClr val="000000"/>
                </a:solidFill>
                <a:latin typeface="Arimo"/>
                <a:ea typeface="Arimo"/>
                <a:cs typeface="Arimo"/>
                <a:sym typeface="Arimo"/>
              </a:rPr>
              <a:t>component to another (from a parent component </a:t>
            </a:r>
          </a:p>
          <a:p>
            <a:pPr algn="just">
              <a:lnSpc>
                <a:spcPts val="5000"/>
              </a:lnSpc>
            </a:pPr>
            <a:r>
              <a:rPr lang="en-US" sz="2000">
                <a:solidFill>
                  <a:srgbClr val="000000"/>
                </a:solidFill>
                <a:latin typeface="Arimo"/>
                <a:ea typeface="Arimo"/>
                <a:cs typeface="Arimo"/>
                <a:sym typeface="Arimo"/>
              </a:rPr>
              <a:t>to child components), But you can't pass props </a:t>
            </a:r>
          </a:p>
          <a:p>
            <a:pPr algn="just">
              <a:lnSpc>
                <a:spcPts val="3000"/>
              </a:lnSpc>
            </a:pPr>
            <a:r>
              <a:rPr lang="en-US" sz="2000">
                <a:solidFill>
                  <a:srgbClr val="000000"/>
                </a:solidFill>
                <a:latin typeface="Arimo"/>
                <a:ea typeface="Arimo"/>
                <a:cs typeface="Arimo"/>
                <a:sym typeface="Arimo"/>
              </a:rPr>
              <a:t>from a child component to parent components.</a:t>
            </a:r>
          </a:p>
          <a:p>
            <a:pPr algn="just">
              <a:lnSpc>
                <a:spcPts val="5000"/>
              </a:lnSpc>
            </a:pPr>
            <a:r>
              <a:rPr lang="en-US" sz="2000">
                <a:solidFill>
                  <a:srgbClr val="000000"/>
                </a:solidFill>
                <a:latin typeface="Arimo"/>
                <a:ea typeface="Arimo"/>
                <a:cs typeface="Arimo"/>
                <a:sym typeface="Arimo"/>
              </a:rPr>
              <a:t>Data from props is read-only and cannot be </a:t>
            </a:r>
          </a:p>
          <a:p>
            <a:pPr algn="just">
              <a:lnSpc>
                <a:spcPts val="3000"/>
              </a:lnSpc>
            </a:pPr>
            <a:r>
              <a:rPr lang="en-US" sz="2000">
                <a:solidFill>
                  <a:srgbClr val="000000"/>
                </a:solidFill>
                <a:latin typeface="Arimo"/>
                <a:ea typeface="Arimo"/>
                <a:cs typeface="Arimo"/>
                <a:sym typeface="Arimo"/>
              </a:rPr>
              <a:t>modified by a component receiving it from outside.</a:t>
            </a:r>
          </a:p>
        </p:txBody>
      </p:sp>
      <p:sp>
        <p:nvSpPr>
          <p:cNvPr name="TextBox 10" id="10"/>
          <p:cNvSpPr txBox="true"/>
          <p:nvPr/>
        </p:nvSpPr>
        <p:spPr>
          <a:xfrm rot="0">
            <a:off x="592912" y="10348817"/>
            <a:ext cx="430597" cy="228524"/>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11" id="11"/>
          <p:cNvSpPr txBox="true"/>
          <p:nvPr/>
        </p:nvSpPr>
        <p:spPr>
          <a:xfrm rot="0">
            <a:off x="1141009" y="10348817"/>
            <a:ext cx="1049217" cy="228524"/>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12" id="12"/>
          <p:cNvSpPr txBox="true"/>
          <p:nvPr/>
        </p:nvSpPr>
        <p:spPr>
          <a:xfrm rot="0">
            <a:off x="5715000" y="10348817"/>
            <a:ext cx="1466098" cy="228524"/>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13" id="13"/>
          <p:cNvSpPr txBox="true"/>
          <p:nvPr/>
        </p:nvSpPr>
        <p:spPr>
          <a:xfrm rot="0">
            <a:off x="1014346" y="10386136"/>
            <a:ext cx="129883" cy="187261"/>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14" id="14"/>
          <p:cNvGrpSpPr>
            <a:grpSpLocks noChangeAspect="true"/>
          </p:cNvGrpSpPr>
          <p:nvPr/>
        </p:nvGrpSpPr>
        <p:grpSpPr>
          <a:xfrm rot="0">
            <a:off x="0" y="10324005"/>
            <a:ext cx="7556497" cy="381000"/>
            <a:chOff x="0" y="0"/>
            <a:chExt cx="7556500" cy="381000"/>
          </a:xfrm>
        </p:grpSpPr>
        <p:sp>
          <p:nvSpPr>
            <p:cNvPr name="Freeform 15" id="1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6" id="16"/>
          <p:cNvSpPr/>
          <p:nvPr/>
        </p:nvSpPr>
        <p:spPr>
          <a:xfrm flipH="false" flipV="false" rot="0">
            <a:off x="393697" y="10451001"/>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2"/>
            <a:stretch>
              <a:fillRect l="0" t="0" r="0" b="0"/>
            </a:stretch>
          </a:blipFill>
        </p:spPr>
      </p:sp>
      <p:sp>
        <p:nvSpPr>
          <p:cNvPr name="TextBox 17" id="17"/>
          <p:cNvSpPr txBox="true"/>
          <p:nvPr/>
        </p:nvSpPr>
        <p:spPr>
          <a:xfrm rot="0">
            <a:off x="1141019" y="10364905"/>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0312403"/>
            <a:ext cx="7556497" cy="381000"/>
            <a:chOff x="0" y="0"/>
            <a:chExt cx="7556500" cy="381000"/>
          </a:xfrm>
        </p:grpSpPr>
        <p:sp>
          <p:nvSpPr>
            <p:cNvPr name="Freeform 3" id="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 id="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592912" y="10436162"/>
            <a:ext cx="540172" cy="156686"/>
            <a:chOff x="0" y="0"/>
            <a:chExt cx="540169" cy="156680"/>
          </a:xfrm>
        </p:grpSpPr>
        <p:sp>
          <p:nvSpPr>
            <p:cNvPr name="Freeform 6" id="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7" id="7"/>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7497" y="594998"/>
            <a:ext cx="3807438" cy="742693"/>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What is State?</a:t>
            </a:r>
          </a:p>
        </p:txBody>
      </p:sp>
      <p:sp>
        <p:nvSpPr>
          <p:cNvPr name="TextBox 9" id="9"/>
          <p:cNvSpPr txBox="true"/>
          <p:nvPr/>
        </p:nvSpPr>
        <p:spPr>
          <a:xfrm rot="0">
            <a:off x="381000" y="1827848"/>
            <a:ext cx="6781933" cy="5654545"/>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A State is a plain JavaScript object used by React to represent a piece of information about the component's current situation. It's managed in the component (just like any variable declared in a function).</a:t>
            </a:r>
          </a:p>
          <a:p>
            <a:pPr algn="l">
              <a:lnSpc>
                <a:spcPts val="5000"/>
              </a:lnSpc>
            </a:pPr>
            <a:r>
              <a:rPr lang="en-US" sz="2000">
                <a:solidFill>
                  <a:srgbClr val="000000"/>
                </a:solidFill>
                <a:latin typeface="Arimo"/>
                <a:ea typeface="Arimo"/>
                <a:cs typeface="Arimo"/>
                <a:sym typeface="Arimo"/>
              </a:rPr>
              <a:t>The state object is where you store property values </a:t>
            </a:r>
          </a:p>
          <a:p>
            <a:pPr algn="l">
              <a:lnSpc>
                <a:spcPts val="3000"/>
              </a:lnSpc>
            </a:pPr>
            <a:r>
              <a:rPr lang="en-US" sz="2000">
                <a:solidFill>
                  <a:srgbClr val="000000"/>
                </a:solidFill>
                <a:latin typeface="Arimo"/>
                <a:ea typeface="Arimo"/>
                <a:cs typeface="Arimo"/>
                <a:sym typeface="Arimo"/>
              </a:rPr>
              <a:t>that belongs to the component. When the state </a:t>
            </a:r>
          </a:p>
          <a:p>
            <a:pPr algn="l">
              <a:lnSpc>
                <a:spcPts val="5000"/>
              </a:lnSpc>
            </a:pPr>
            <a:r>
              <a:rPr lang="en-US" sz="2000">
                <a:solidFill>
                  <a:srgbClr val="000000"/>
                </a:solidFill>
                <a:latin typeface="Arimo"/>
                <a:ea typeface="Arimo"/>
                <a:cs typeface="Arimo"/>
                <a:sym typeface="Arimo"/>
              </a:rPr>
              <a:t>object changes, the component re-renders. State data can be modified by its own component, </a:t>
            </a:r>
          </a:p>
          <a:p>
            <a:pPr algn="l">
              <a:lnSpc>
                <a:spcPts val="3000"/>
              </a:lnSpc>
            </a:pPr>
            <a:r>
              <a:rPr lang="en-US" sz="2000">
                <a:solidFill>
                  <a:srgbClr val="000000"/>
                </a:solidFill>
                <a:latin typeface="Arimo"/>
                <a:ea typeface="Arimo"/>
                <a:cs typeface="Arimo"/>
                <a:sym typeface="Arimo"/>
              </a:rPr>
              <a:t>but is private (cannot be accessed from outside)</a:t>
            </a:r>
          </a:p>
        </p:txBody>
      </p:sp>
      <p:sp>
        <p:nvSpPr>
          <p:cNvPr name="TextBox 10" id="10"/>
          <p:cNvSpPr txBox="true"/>
          <p:nvPr/>
        </p:nvSpPr>
        <p:spPr>
          <a:xfrm rot="0">
            <a:off x="592912" y="10348817"/>
            <a:ext cx="430597" cy="228524"/>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11" id="11"/>
          <p:cNvSpPr txBox="true"/>
          <p:nvPr/>
        </p:nvSpPr>
        <p:spPr>
          <a:xfrm rot="0">
            <a:off x="1141009" y="10348817"/>
            <a:ext cx="1049217" cy="228524"/>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12" id="12"/>
          <p:cNvSpPr txBox="true"/>
          <p:nvPr/>
        </p:nvSpPr>
        <p:spPr>
          <a:xfrm rot="0">
            <a:off x="5715000" y="10348817"/>
            <a:ext cx="1466098" cy="228524"/>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13" id="13"/>
          <p:cNvSpPr txBox="true"/>
          <p:nvPr/>
        </p:nvSpPr>
        <p:spPr>
          <a:xfrm rot="0">
            <a:off x="1014346" y="10386136"/>
            <a:ext cx="129883" cy="187261"/>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14" id="14"/>
          <p:cNvGrpSpPr>
            <a:grpSpLocks noChangeAspect="true"/>
          </p:cNvGrpSpPr>
          <p:nvPr/>
        </p:nvGrpSpPr>
        <p:grpSpPr>
          <a:xfrm rot="0">
            <a:off x="-6282" y="10311000"/>
            <a:ext cx="7556497" cy="381000"/>
            <a:chOff x="0" y="0"/>
            <a:chExt cx="7556500" cy="381000"/>
          </a:xfrm>
        </p:grpSpPr>
        <p:sp>
          <p:nvSpPr>
            <p:cNvPr name="Freeform 15" id="1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6" id="16"/>
          <p:cNvSpPr/>
          <p:nvPr/>
        </p:nvSpPr>
        <p:spPr>
          <a:xfrm flipH="false" flipV="false" rot="0">
            <a:off x="546097" y="10482129"/>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sp>
        <p:nvSpPr>
          <p:cNvPr name="TextBox 17" id="17"/>
          <p:cNvSpPr txBox="true"/>
          <p:nvPr/>
        </p:nvSpPr>
        <p:spPr>
          <a:xfrm rot="0">
            <a:off x="1293419" y="10444029"/>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0312403"/>
            <a:ext cx="7556497" cy="381000"/>
            <a:chOff x="0" y="0"/>
            <a:chExt cx="7556500" cy="381000"/>
          </a:xfrm>
        </p:grpSpPr>
        <p:sp>
          <p:nvSpPr>
            <p:cNvPr name="Freeform 3" id="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 id="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592912" y="10436162"/>
            <a:ext cx="540172" cy="156686"/>
            <a:chOff x="0" y="0"/>
            <a:chExt cx="540169" cy="156680"/>
          </a:xfrm>
        </p:grpSpPr>
        <p:sp>
          <p:nvSpPr>
            <p:cNvPr name="Freeform 6" id="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7" id="7"/>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7497" y="610238"/>
            <a:ext cx="4169635"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What is Events?</a:t>
            </a:r>
          </a:p>
        </p:txBody>
      </p:sp>
      <p:sp>
        <p:nvSpPr>
          <p:cNvPr name="TextBox 9" id="9"/>
          <p:cNvSpPr txBox="true"/>
          <p:nvPr/>
        </p:nvSpPr>
        <p:spPr>
          <a:xfrm rot="0">
            <a:off x="381000" y="1835467"/>
            <a:ext cx="6466637" cy="3733800"/>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An event is an action that could be triggered as a result of the user action or a system-generated event. For example, a mouse click, pressing a key, and other interactions are called events.</a:t>
            </a:r>
          </a:p>
          <a:p>
            <a:pPr algn="just">
              <a:lnSpc>
                <a:spcPts val="5000"/>
              </a:lnSpc>
            </a:pPr>
            <a:r>
              <a:rPr lang="en-US" sz="2000">
                <a:solidFill>
                  <a:srgbClr val="000000"/>
                </a:solidFill>
                <a:latin typeface="Arimo"/>
                <a:ea typeface="Arimo"/>
                <a:cs typeface="Arimo"/>
                <a:sym typeface="Arimo"/>
              </a:rPr>
              <a:t>Handling events with React elements is similar to </a:t>
            </a:r>
          </a:p>
          <a:p>
            <a:pPr algn="just">
              <a:lnSpc>
                <a:spcPts val="3000"/>
              </a:lnSpc>
            </a:pPr>
            <a:r>
              <a:rPr lang="en-US" sz="2000">
                <a:solidFill>
                  <a:srgbClr val="000000"/>
                </a:solidFill>
                <a:latin typeface="Arimo"/>
                <a:ea typeface="Arimo"/>
                <a:cs typeface="Arimo"/>
                <a:sym typeface="Arimo"/>
              </a:rPr>
              <a:t>handling events on DOM elements. There are just </a:t>
            </a:r>
          </a:p>
          <a:p>
            <a:pPr algn="just">
              <a:lnSpc>
                <a:spcPts val="5000"/>
              </a:lnSpc>
            </a:pPr>
            <a:r>
              <a:rPr lang="en-US" sz="2000">
                <a:solidFill>
                  <a:srgbClr val="000000"/>
                </a:solidFill>
                <a:latin typeface="Arimo"/>
                <a:ea typeface="Arimo"/>
                <a:cs typeface="Arimo"/>
                <a:sym typeface="Arimo"/>
              </a:rPr>
              <a:t>some syntax differences.</a:t>
            </a:r>
          </a:p>
        </p:txBody>
      </p:sp>
      <p:sp>
        <p:nvSpPr>
          <p:cNvPr name="TextBox 10" id="10"/>
          <p:cNvSpPr txBox="true"/>
          <p:nvPr/>
        </p:nvSpPr>
        <p:spPr>
          <a:xfrm rot="0">
            <a:off x="927097" y="6070921"/>
            <a:ext cx="5649497" cy="2520953"/>
          </a:xfrm>
          <a:prstGeom prst="rect">
            <a:avLst/>
          </a:prstGeom>
        </p:spPr>
        <p:txBody>
          <a:bodyPr anchor="t" rtlCol="false" tIns="0" lIns="0" bIns="0" rIns="0">
            <a:spAutoFit/>
          </a:bodyPr>
          <a:lstStyle/>
          <a:p>
            <a:pPr algn="l">
              <a:lnSpc>
                <a:spcPts val="5000"/>
              </a:lnSpc>
            </a:pPr>
            <a:r>
              <a:rPr lang="en-US" sz="2000">
                <a:solidFill>
                  <a:srgbClr val="000000"/>
                </a:solidFill>
                <a:latin typeface="Arimo"/>
                <a:ea typeface="Arimo"/>
                <a:cs typeface="Arimo"/>
                <a:sym typeface="Arimo"/>
              </a:rPr>
              <a:t>React events are named using camelCase, </a:t>
            </a:r>
          </a:p>
          <a:p>
            <a:pPr algn="l">
              <a:lnSpc>
                <a:spcPts val="3000"/>
              </a:lnSpc>
            </a:pPr>
            <a:r>
              <a:rPr lang="en-US" sz="2000">
                <a:solidFill>
                  <a:srgbClr val="000000"/>
                </a:solidFill>
                <a:latin typeface="Arimo"/>
                <a:ea typeface="Arimo"/>
                <a:cs typeface="Arimo"/>
                <a:sym typeface="Arimo"/>
              </a:rPr>
              <a:t>rather than lowercase.</a:t>
            </a:r>
          </a:p>
          <a:p>
            <a:pPr algn="l">
              <a:lnSpc>
                <a:spcPts val="5000"/>
              </a:lnSpc>
            </a:pPr>
            <a:r>
              <a:rPr lang="en-US" sz="2000">
                <a:solidFill>
                  <a:srgbClr val="000000"/>
                </a:solidFill>
                <a:latin typeface="Arimo"/>
                <a:ea typeface="Arimo"/>
                <a:cs typeface="Arimo"/>
                <a:sym typeface="Arimo"/>
              </a:rPr>
              <a:t>With JSX you pass a function as the event </a:t>
            </a:r>
          </a:p>
          <a:p>
            <a:pPr algn="l">
              <a:lnSpc>
                <a:spcPts val="3000"/>
              </a:lnSpc>
            </a:pPr>
            <a:r>
              <a:rPr lang="en-US" sz="2000">
                <a:solidFill>
                  <a:srgbClr val="000000"/>
                </a:solidFill>
                <a:latin typeface="Arimo"/>
                <a:ea typeface="Arimo"/>
                <a:cs typeface="Arimo"/>
                <a:sym typeface="Arimo"/>
              </a:rPr>
              <a:t>handler, rather than a string.</a:t>
            </a:r>
          </a:p>
        </p:txBody>
      </p:sp>
      <p:sp>
        <p:nvSpPr>
          <p:cNvPr name="TextBox 11" id="11"/>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12" id="12"/>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13" id="13"/>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14" id="14"/>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15" id="15"/>
          <p:cNvGrpSpPr>
            <a:grpSpLocks noChangeAspect="true"/>
          </p:cNvGrpSpPr>
          <p:nvPr/>
        </p:nvGrpSpPr>
        <p:grpSpPr>
          <a:xfrm rot="0">
            <a:off x="3503" y="10320677"/>
            <a:ext cx="7556497" cy="381000"/>
            <a:chOff x="0" y="0"/>
            <a:chExt cx="7556500" cy="381000"/>
          </a:xfrm>
        </p:grpSpPr>
        <p:sp>
          <p:nvSpPr>
            <p:cNvPr name="Freeform 16" id="16"/>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7" id="17"/>
          <p:cNvSpPr/>
          <p:nvPr/>
        </p:nvSpPr>
        <p:spPr>
          <a:xfrm flipH="false" flipV="false" rot="0">
            <a:off x="397200" y="10447674"/>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sp>
        <p:nvSpPr>
          <p:cNvPr name="TextBox 18" id="18"/>
          <p:cNvSpPr txBox="true"/>
          <p:nvPr/>
        </p:nvSpPr>
        <p:spPr>
          <a:xfrm rot="0">
            <a:off x="1144522" y="10361577"/>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17497" y="1993897"/>
            <a:ext cx="6921503" cy="4470397"/>
            <a:chOff x="0" y="0"/>
            <a:chExt cx="9228671" cy="5960529"/>
          </a:xfrm>
        </p:grpSpPr>
        <p:sp>
          <p:nvSpPr>
            <p:cNvPr name="Freeform 3" id="3"/>
            <p:cNvSpPr/>
            <p:nvPr/>
          </p:nvSpPr>
          <p:spPr>
            <a:xfrm flipH="false" flipV="false" rot="0">
              <a:off x="0" y="0"/>
              <a:ext cx="9228709" cy="5960491"/>
            </a:xfrm>
            <a:custGeom>
              <a:avLst/>
              <a:gdLst/>
              <a:ahLst/>
              <a:cxnLst/>
              <a:rect r="r" b="b" t="t" l="l"/>
              <a:pathLst>
                <a:path h="5960491" w="9228709">
                  <a:moveTo>
                    <a:pt x="169291" y="0"/>
                  </a:moveTo>
                  <a:cubicBezTo>
                    <a:pt x="75819" y="0"/>
                    <a:pt x="0" y="75819"/>
                    <a:pt x="0" y="169291"/>
                  </a:cubicBezTo>
                  <a:lnTo>
                    <a:pt x="0" y="5791200"/>
                  </a:lnTo>
                  <a:cubicBezTo>
                    <a:pt x="0" y="5884672"/>
                    <a:pt x="75819" y="5960491"/>
                    <a:pt x="169291" y="5960491"/>
                  </a:cubicBezTo>
                  <a:lnTo>
                    <a:pt x="9059291" y="5960491"/>
                  </a:lnTo>
                  <a:cubicBezTo>
                    <a:pt x="9152763" y="5960491"/>
                    <a:pt x="9228582" y="5884672"/>
                    <a:pt x="9228582" y="5791200"/>
                  </a:cubicBezTo>
                  <a:lnTo>
                    <a:pt x="9228582" y="169291"/>
                  </a:lnTo>
                  <a:cubicBezTo>
                    <a:pt x="9228709" y="75819"/>
                    <a:pt x="9152890" y="0"/>
                    <a:pt x="9059291" y="0"/>
                  </a:cubicBezTo>
                  <a:close/>
                </a:path>
              </a:pathLst>
            </a:custGeom>
            <a:blipFill>
              <a:blip r:embed="rId2"/>
              <a:stretch>
                <a:fillRect l="0" t="-118" r="0" b="-118"/>
              </a:stretch>
            </a:blipFill>
          </p:spPr>
        </p:sp>
      </p:grpSp>
      <p:grpSp>
        <p:nvGrpSpPr>
          <p:cNvPr name="Group 4" id="4"/>
          <p:cNvGrpSpPr>
            <a:grpSpLocks noChangeAspect="true"/>
          </p:cNvGrpSpPr>
          <p:nvPr/>
        </p:nvGrpSpPr>
        <p:grpSpPr>
          <a:xfrm rot="0">
            <a:off x="0" y="10312403"/>
            <a:ext cx="7556497" cy="381000"/>
            <a:chOff x="0" y="0"/>
            <a:chExt cx="7556500" cy="381000"/>
          </a:xfrm>
        </p:grpSpPr>
        <p:sp>
          <p:nvSpPr>
            <p:cNvPr name="Freeform 5" id="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6" id="6"/>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7" id="7"/>
          <p:cNvGrpSpPr>
            <a:grpSpLocks noChangeAspect="true"/>
          </p:cNvGrpSpPr>
          <p:nvPr/>
        </p:nvGrpSpPr>
        <p:grpSpPr>
          <a:xfrm rot="0">
            <a:off x="592922" y="10436162"/>
            <a:ext cx="540172" cy="156686"/>
            <a:chOff x="0" y="0"/>
            <a:chExt cx="540169" cy="156680"/>
          </a:xfrm>
        </p:grpSpPr>
        <p:sp>
          <p:nvSpPr>
            <p:cNvPr name="Freeform 8" id="8"/>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9" id="9"/>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17497" y="608714"/>
            <a:ext cx="5134451" cy="73558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How to add Events?</a:t>
            </a:r>
          </a:p>
        </p:txBody>
      </p:sp>
      <p:sp>
        <p:nvSpPr>
          <p:cNvPr name="TextBox 11" id="11"/>
          <p:cNvSpPr txBox="true"/>
          <p:nvPr/>
        </p:nvSpPr>
        <p:spPr>
          <a:xfrm rot="0">
            <a:off x="592922" y="10352856"/>
            <a:ext cx="430597" cy="226438"/>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2" id="12"/>
          <p:cNvSpPr txBox="true"/>
          <p:nvPr/>
        </p:nvSpPr>
        <p:spPr>
          <a:xfrm rot="0">
            <a:off x="1141019" y="10352856"/>
            <a:ext cx="1049217" cy="226438"/>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13" id="13"/>
          <p:cNvSpPr txBox="true"/>
          <p:nvPr/>
        </p:nvSpPr>
        <p:spPr>
          <a:xfrm rot="0">
            <a:off x="5715000" y="10352856"/>
            <a:ext cx="1466098" cy="226438"/>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14" id="14"/>
          <p:cNvSpPr txBox="true"/>
          <p:nvPr/>
        </p:nvSpPr>
        <p:spPr>
          <a:xfrm rot="0">
            <a:off x="1014346" y="10389499"/>
            <a:ext cx="129883" cy="185518"/>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15" id="15"/>
          <p:cNvGrpSpPr>
            <a:grpSpLocks noChangeAspect="true"/>
          </p:cNvGrpSpPr>
          <p:nvPr/>
        </p:nvGrpSpPr>
        <p:grpSpPr>
          <a:xfrm rot="0">
            <a:off x="0" y="10318752"/>
            <a:ext cx="7556497" cy="381000"/>
            <a:chOff x="0" y="0"/>
            <a:chExt cx="7556500" cy="381000"/>
          </a:xfrm>
        </p:grpSpPr>
        <p:sp>
          <p:nvSpPr>
            <p:cNvPr name="Freeform 16" id="16"/>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7" id="17"/>
          <p:cNvSpPr/>
          <p:nvPr/>
        </p:nvSpPr>
        <p:spPr>
          <a:xfrm flipH="false" flipV="false" rot="0">
            <a:off x="393697" y="10445748"/>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3"/>
            <a:stretch>
              <a:fillRect l="0" t="0" r="0" b="0"/>
            </a:stretch>
          </a:blipFill>
        </p:spPr>
      </p:sp>
      <p:sp>
        <p:nvSpPr>
          <p:cNvPr name="TextBox 18" id="18"/>
          <p:cNvSpPr txBox="true"/>
          <p:nvPr/>
        </p:nvSpPr>
        <p:spPr>
          <a:xfrm rot="0">
            <a:off x="1141019" y="10359652"/>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0312403"/>
            <a:ext cx="7556497" cy="381000"/>
            <a:chOff x="0" y="0"/>
            <a:chExt cx="7556500" cy="381000"/>
          </a:xfrm>
        </p:grpSpPr>
        <p:sp>
          <p:nvSpPr>
            <p:cNvPr name="Freeform 3" id="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 id="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592922" y="10436162"/>
            <a:ext cx="540172" cy="156686"/>
            <a:chOff x="0" y="0"/>
            <a:chExt cx="540169" cy="156680"/>
          </a:xfrm>
        </p:grpSpPr>
        <p:sp>
          <p:nvSpPr>
            <p:cNvPr name="Freeform 6" id="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7" id="7"/>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7497" y="610238"/>
            <a:ext cx="6726231"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What are React.js Hooks?</a:t>
            </a:r>
          </a:p>
        </p:txBody>
      </p:sp>
      <p:sp>
        <p:nvSpPr>
          <p:cNvPr name="TextBox 9" id="9"/>
          <p:cNvSpPr txBox="true"/>
          <p:nvPr/>
        </p:nvSpPr>
        <p:spPr>
          <a:xfrm rot="0">
            <a:off x="381000" y="1835467"/>
            <a:ext cx="6878574" cy="7277100"/>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Hooks are a new addition to React in version 16.8 that allows you to use state and other React features, like lifecycle methods. Using hooks makes your code cleaner.</a:t>
            </a:r>
          </a:p>
          <a:p>
            <a:pPr algn="just">
              <a:lnSpc>
                <a:spcPts val="5000"/>
              </a:lnSpc>
            </a:pPr>
            <a:r>
              <a:rPr lang="en-US" sz="2000">
                <a:solidFill>
                  <a:srgbClr val="000000"/>
                </a:solidFill>
                <a:latin typeface="Arimo"/>
                <a:ea typeface="Arimo"/>
                <a:cs typeface="Arimo"/>
                <a:sym typeface="Arimo"/>
              </a:rPr>
              <a:t>Hooks don't work inside classes — they let you use </a:t>
            </a:r>
          </a:p>
          <a:p>
            <a:pPr algn="just">
              <a:lnSpc>
                <a:spcPts val="3000"/>
              </a:lnSpc>
            </a:pPr>
            <a:r>
              <a:rPr lang="en-US" sz="2000">
                <a:solidFill>
                  <a:srgbClr val="000000"/>
                </a:solidFill>
                <a:latin typeface="Arimo"/>
                <a:ea typeface="Arimo"/>
                <a:cs typeface="Arimo"/>
                <a:sym typeface="Arimo"/>
              </a:rPr>
              <a:t>React without classes. </a:t>
            </a:r>
          </a:p>
          <a:p>
            <a:pPr algn="just">
              <a:lnSpc>
                <a:spcPts val="5000"/>
              </a:lnSpc>
            </a:pPr>
            <a:r>
              <a:rPr lang="en-US" sz="2000">
                <a:solidFill>
                  <a:srgbClr val="000000"/>
                </a:solidFill>
                <a:latin typeface="Arimo"/>
                <a:ea typeface="Arimo"/>
                <a:cs typeface="Arimo"/>
                <a:sym typeface="Arimo"/>
              </a:rPr>
              <a:t>Hooks let you always use functions instead of having </a:t>
            </a:r>
          </a:p>
          <a:p>
            <a:pPr algn="just">
              <a:lnSpc>
                <a:spcPts val="3000"/>
              </a:lnSpc>
            </a:pPr>
            <a:r>
              <a:rPr lang="en-US" sz="2000">
                <a:solidFill>
                  <a:srgbClr val="000000"/>
                </a:solidFill>
                <a:latin typeface="Arimo"/>
                <a:ea typeface="Arimo"/>
                <a:cs typeface="Arimo"/>
                <a:sym typeface="Arimo"/>
              </a:rPr>
              <a:t>to constantly switch between functions, classes, </a:t>
            </a:r>
          </a:p>
          <a:p>
            <a:pPr algn="just">
              <a:lnSpc>
                <a:spcPts val="5000"/>
              </a:lnSpc>
            </a:pPr>
            <a:r>
              <a:rPr lang="en-US" sz="2000">
                <a:solidFill>
                  <a:srgbClr val="000000"/>
                </a:solidFill>
                <a:latin typeface="Arimo"/>
                <a:ea typeface="Arimo"/>
                <a:cs typeface="Arimo"/>
                <a:sym typeface="Arimo"/>
              </a:rPr>
              <a:t>higher-order components, and render props. Nowadays, hooks are widely used. So you should </a:t>
            </a:r>
          </a:p>
          <a:p>
            <a:pPr algn="just">
              <a:lnSpc>
                <a:spcPts val="3000"/>
              </a:lnSpc>
            </a:pPr>
            <a:r>
              <a:rPr lang="en-US" sz="2000">
                <a:solidFill>
                  <a:srgbClr val="000000"/>
                </a:solidFill>
                <a:latin typeface="Arimo"/>
                <a:ea typeface="Arimo"/>
                <a:cs typeface="Arimo"/>
                <a:sym typeface="Arimo"/>
              </a:rPr>
              <a:t>start using it as well. You can also create your own </a:t>
            </a:r>
          </a:p>
          <a:p>
            <a:pPr algn="just">
              <a:lnSpc>
                <a:spcPts val="5000"/>
              </a:lnSpc>
            </a:pPr>
            <a:r>
              <a:rPr lang="en-US" sz="2000">
                <a:solidFill>
                  <a:srgbClr val="000000"/>
                </a:solidFill>
                <a:latin typeface="Arimo"/>
                <a:ea typeface="Arimo"/>
                <a:cs typeface="Arimo"/>
                <a:sym typeface="Arimo"/>
              </a:rPr>
              <a:t>Hooks to reuse stateful behavior between different </a:t>
            </a:r>
          </a:p>
          <a:p>
            <a:pPr algn="just">
              <a:lnSpc>
                <a:spcPts val="3000"/>
              </a:lnSpc>
            </a:pPr>
            <a:r>
              <a:rPr lang="en-US" sz="2000">
                <a:solidFill>
                  <a:srgbClr val="000000"/>
                </a:solidFill>
                <a:latin typeface="Arimo"/>
                <a:ea typeface="Arimo"/>
                <a:cs typeface="Arimo"/>
                <a:sym typeface="Arimo"/>
              </a:rPr>
              <a:t>components.</a:t>
            </a:r>
          </a:p>
        </p:txBody>
      </p:sp>
      <p:sp>
        <p:nvSpPr>
          <p:cNvPr name="TextBox 10" id="10"/>
          <p:cNvSpPr txBox="true"/>
          <p:nvPr/>
        </p:nvSpPr>
        <p:spPr>
          <a:xfrm rot="0">
            <a:off x="59292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11" id="11"/>
          <p:cNvSpPr txBox="true"/>
          <p:nvPr/>
        </p:nvSpPr>
        <p:spPr>
          <a:xfrm rot="0">
            <a:off x="114101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12" id="12"/>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13" id="13"/>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14" id="14"/>
          <p:cNvGrpSpPr>
            <a:grpSpLocks noChangeAspect="true"/>
          </p:cNvGrpSpPr>
          <p:nvPr/>
        </p:nvGrpSpPr>
        <p:grpSpPr>
          <a:xfrm rot="0">
            <a:off x="3503" y="10318752"/>
            <a:ext cx="7556497" cy="381000"/>
            <a:chOff x="0" y="0"/>
            <a:chExt cx="7556500" cy="381000"/>
          </a:xfrm>
        </p:grpSpPr>
        <p:sp>
          <p:nvSpPr>
            <p:cNvPr name="Freeform 15" id="1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6" id="16"/>
          <p:cNvSpPr/>
          <p:nvPr/>
        </p:nvSpPr>
        <p:spPr>
          <a:xfrm flipH="false" flipV="false" rot="0">
            <a:off x="397200" y="10445748"/>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2"/>
            <a:stretch>
              <a:fillRect l="0" t="0" r="0" b="0"/>
            </a:stretch>
          </a:blipFill>
        </p:spPr>
      </p:sp>
      <p:sp>
        <p:nvSpPr>
          <p:cNvPr name="TextBox 17" id="17"/>
          <p:cNvSpPr txBox="true"/>
          <p:nvPr/>
        </p:nvSpPr>
        <p:spPr>
          <a:xfrm rot="0">
            <a:off x="1144522" y="10359652"/>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635003" y="1892303"/>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2"/>
            <a:stretch>
              <a:fillRect l="0" t="0" r="0" b="0"/>
            </a:stretch>
          </a:blipFill>
        </p:spPr>
      </p:sp>
      <p:sp>
        <p:nvSpPr>
          <p:cNvPr name="Freeform 3" id="3"/>
          <p:cNvSpPr/>
          <p:nvPr/>
        </p:nvSpPr>
        <p:spPr>
          <a:xfrm flipH="false" flipV="false" rot="0">
            <a:off x="635003" y="2933700"/>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3"/>
            <a:stretch>
              <a:fillRect l="0" t="0" r="0" b="0"/>
            </a:stretch>
          </a:blipFill>
        </p:spPr>
      </p:sp>
      <p:sp>
        <p:nvSpPr>
          <p:cNvPr name="Freeform 4" id="4"/>
          <p:cNvSpPr/>
          <p:nvPr/>
        </p:nvSpPr>
        <p:spPr>
          <a:xfrm flipH="false" flipV="false" rot="0">
            <a:off x="635003" y="3975097"/>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4"/>
            <a:stretch>
              <a:fillRect l="0" t="0" r="0" b="0"/>
            </a:stretch>
          </a:blipFill>
        </p:spPr>
      </p:sp>
      <p:sp>
        <p:nvSpPr>
          <p:cNvPr name="Freeform 5" id="5"/>
          <p:cNvSpPr/>
          <p:nvPr/>
        </p:nvSpPr>
        <p:spPr>
          <a:xfrm flipH="false" flipV="false" rot="0">
            <a:off x="635003" y="5016503"/>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5"/>
            <a:stretch>
              <a:fillRect l="0" t="0" r="0" b="0"/>
            </a:stretch>
          </a:blipFill>
        </p:spPr>
      </p:sp>
      <p:sp>
        <p:nvSpPr>
          <p:cNvPr name="Freeform 6" id="6"/>
          <p:cNvSpPr/>
          <p:nvPr/>
        </p:nvSpPr>
        <p:spPr>
          <a:xfrm flipH="false" flipV="false" rot="0">
            <a:off x="635003" y="6057900"/>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6"/>
            <a:stretch>
              <a:fillRect l="0" t="0" r="0" b="0"/>
            </a:stretch>
          </a:blipFill>
        </p:spPr>
      </p:sp>
      <p:sp>
        <p:nvSpPr>
          <p:cNvPr name="Freeform 7" id="7"/>
          <p:cNvSpPr/>
          <p:nvPr/>
        </p:nvSpPr>
        <p:spPr>
          <a:xfrm flipH="false" flipV="false" rot="0">
            <a:off x="635003" y="7099297"/>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7"/>
            <a:stretch>
              <a:fillRect l="0" t="0" r="0" b="0"/>
            </a:stretch>
          </a:blipFill>
        </p:spPr>
      </p:sp>
      <p:sp>
        <p:nvSpPr>
          <p:cNvPr name="Freeform 8" id="8"/>
          <p:cNvSpPr/>
          <p:nvPr/>
        </p:nvSpPr>
        <p:spPr>
          <a:xfrm flipH="false" flipV="false" rot="0">
            <a:off x="635003" y="8140703"/>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8"/>
            <a:stretch>
              <a:fillRect l="0" t="0" r="0" b="0"/>
            </a:stretch>
          </a:blipFill>
        </p:spPr>
      </p:sp>
      <p:sp>
        <p:nvSpPr>
          <p:cNvPr name="Freeform 9" id="9"/>
          <p:cNvSpPr/>
          <p:nvPr/>
        </p:nvSpPr>
        <p:spPr>
          <a:xfrm flipH="false" flipV="false" rot="0">
            <a:off x="635003" y="9182100"/>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9"/>
            <a:stretch>
              <a:fillRect l="0" t="0" r="0" b="0"/>
            </a:stretch>
          </a:blipFill>
        </p:spPr>
      </p:sp>
      <p:grpSp>
        <p:nvGrpSpPr>
          <p:cNvPr name="Group 10" id="10"/>
          <p:cNvGrpSpPr>
            <a:grpSpLocks noChangeAspect="true"/>
          </p:cNvGrpSpPr>
          <p:nvPr/>
        </p:nvGrpSpPr>
        <p:grpSpPr>
          <a:xfrm rot="0">
            <a:off x="0" y="10312403"/>
            <a:ext cx="7556497" cy="381000"/>
            <a:chOff x="0" y="0"/>
            <a:chExt cx="7556500" cy="381000"/>
          </a:xfrm>
        </p:grpSpPr>
        <p:sp>
          <p:nvSpPr>
            <p:cNvPr name="Freeform 11" id="11"/>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2" id="12"/>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10"/>
            <a:stretch>
              <a:fillRect l="0" t="0" r="0" b="0"/>
            </a:stretch>
          </a:blipFill>
        </p:spPr>
      </p:sp>
      <p:grpSp>
        <p:nvGrpSpPr>
          <p:cNvPr name="Group 13" id="13"/>
          <p:cNvGrpSpPr>
            <a:grpSpLocks noChangeAspect="true"/>
          </p:cNvGrpSpPr>
          <p:nvPr/>
        </p:nvGrpSpPr>
        <p:grpSpPr>
          <a:xfrm rot="0">
            <a:off x="592922" y="10436162"/>
            <a:ext cx="540172" cy="156686"/>
            <a:chOff x="0" y="0"/>
            <a:chExt cx="540169" cy="156680"/>
          </a:xfrm>
        </p:grpSpPr>
        <p:sp>
          <p:nvSpPr>
            <p:cNvPr name="Freeform 14" id="14"/>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5" id="15"/>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317497" y="547116"/>
            <a:ext cx="3445250" cy="736854"/>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Project Ideas</a:t>
            </a:r>
          </a:p>
        </p:txBody>
      </p:sp>
      <p:sp>
        <p:nvSpPr>
          <p:cNvPr name="TextBox 17" id="17"/>
          <p:cNvSpPr txBox="true"/>
          <p:nvPr/>
        </p:nvSpPr>
        <p:spPr>
          <a:xfrm rot="0">
            <a:off x="1778003" y="1630204"/>
            <a:ext cx="4971745" cy="8014649"/>
          </a:xfrm>
          <a:prstGeom prst="rect">
            <a:avLst/>
          </a:prstGeom>
        </p:spPr>
        <p:txBody>
          <a:bodyPr anchor="t" rtlCol="false" tIns="0" lIns="0" bIns="0" rIns="0">
            <a:spAutoFit/>
          </a:bodyPr>
          <a:lstStyle/>
          <a:p>
            <a:pPr algn="just">
              <a:lnSpc>
                <a:spcPts val="6249"/>
              </a:lnSpc>
            </a:pPr>
            <a:r>
              <a:rPr lang="en-US" sz="2499">
                <a:solidFill>
                  <a:srgbClr val="000000"/>
                </a:solidFill>
                <a:latin typeface="Arimo"/>
                <a:ea typeface="Arimo"/>
                <a:cs typeface="Arimo"/>
                <a:sym typeface="Arimo"/>
                <a:hlinkClick r:id="rId13" tooltip="https://youtu.be/y47gYvXchXM"/>
              </a:rPr>
              <a:t>Real Estate App</a:t>
            </a:r>
          </a:p>
          <a:p>
            <a:pPr algn="just">
              <a:lnSpc>
                <a:spcPts val="6249"/>
              </a:lnSpc>
            </a:pPr>
            <a:r>
              <a:rPr lang="en-US" sz="2499">
                <a:solidFill>
                  <a:srgbClr val="000000"/>
                </a:solidFill>
                <a:latin typeface="Arimo"/>
                <a:ea typeface="Arimo"/>
                <a:cs typeface="Arimo"/>
                <a:sym typeface="Arimo"/>
                <a:hlinkClick r:id="rId14" tooltip="https://youtu.be/9DDX3US3kss"/>
              </a:rPr>
              <a:t>Cryptocurrency App </a:t>
            </a:r>
            <a:r>
              <a:rPr lang="en-US" sz="2499">
                <a:solidFill>
                  <a:srgbClr val="000000"/>
                </a:solidFill>
                <a:latin typeface="Arimo"/>
                <a:ea typeface="Arimo"/>
                <a:cs typeface="Arimo"/>
                <a:sym typeface="Arimo"/>
                <a:hlinkClick r:id="rId15" tooltip="https://youtu.be/UKdQjQX1Pko"/>
              </a:rPr>
              <a:t>Travel Companion App </a:t>
            </a:r>
            <a:r>
              <a:rPr lang="en-US" sz="2499">
                <a:solidFill>
                  <a:srgbClr val="000000"/>
                </a:solidFill>
                <a:latin typeface="Arimo"/>
                <a:ea typeface="Arimo"/>
                <a:cs typeface="Arimo"/>
                <a:sym typeface="Arimo"/>
                <a:hlinkClick r:id="rId16" tooltip="https://youtu.be/377AQ0y6LPA"/>
              </a:rPr>
              <a:t>ECommerce Web Shop </a:t>
            </a:r>
            <a:r>
              <a:rPr lang="en-US" sz="2499">
                <a:solidFill>
                  <a:srgbClr val="000000"/>
                </a:solidFill>
                <a:latin typeface="Arimo"/>
                <a:ea typeface="Arimo"/>
                <a:cs typeface="Arimo"/>
                <a:sym typeface="Arimo"/>
                <a:hlinkClick r:id="rId17" tooltip="https://youtu.be/rqw3OftE5sA"/>
              </a:rPr>
              <a:t>Voice Assistant News App </a:t>
            </a:r>
            <a:r>
              <a:rPr lang="en-US" sz="2499">
                <a:solidFill>
                  <a:srgbClr val="000000"/>
                </a:solidFill>
                <a:latin typeface="Arimo"/>
                <a:ea typeface="Arimo"/>
                <a:cs typeface="Arimo"/>
                <a:sym typeface="Arimo"/>
                <a:hlinkClick r:id="rId18" tooltip="https://youtu.be/OPaLnMw2i_0"/>
              </a:rPr>
              <a:t>Portfolio Website </a:t>
            </a:r>
            <a:r>
              <a:rPr lang="en-US" sz="2499">
                <a:solidFill>
                  <a:srgbClr val="000000"/>
                </a:solidFill>
                <a:latin typeface="Arimo"/>
                <a:ea typeface="Arimo"/>
                <a:cs typeface="Arimo"/>
                <a:sym typeface="Arimo"/>
                <a:hlinkClick r:id="rId19" tooltip="https://youtu.be/NnUFOWR_V4Y"/>
              </a:rPr>
              <a:t>Voice Powered Budget Tracker </a:t>
            </a:r>
            <a:r>
              <a:rPr lang="en-US" sz="2499">
                <a:solidFill>
                  <a:srgbClr val="000000"/>
                </a:solidFill>
                <a:latin typeface="Arimo"/>
                <a:ea typeface="Arimo"/>
                <a:cs typeface="Arimo"/>
                <a:sym typeface="Arimo"/>
                <a:hlinkClick r:id="rId20" tooltip="https://youtu.be/HYv55DhgTuA"/>
              </a:rPr>
              <a:t>Blog App with CMS</a:t>
            </a:r>
          </a:p>
        </p:txBody>
      </p:sp>
      <p:sp>
        <p:nvSpPr>
          <p:cNvPr name="TextBox 18" id="18"/>
          <p:cNvSpPr txBox="true"/>
          <p:nvPr/>
        </p:nvSpPr>
        <p:spPr>
          <a:xfrm rot="0">
            <a:off x="59292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21" tooltip="https://www.jsmastery.pro?discount=guide"/>
              </a:rPr>
              <a:t>https:</a:t>
            </a:r>
          </a:p>
        </p:txBody>
      </p:sp>
      <p:sp>
        <p:nvSpPr>
          <p:cNvPr name="TextBox 19" id="19"/>
          <p:cNvSpPr txBox="true"/>
          <p:nvPr/>
        </p:nvSpPr>
        <p:spPr>
          <a:xfrm rot="0">
            <a:off x="114101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22" tooltip="https://www.jsmastery.pro?discount=guide"/>
              </a:rPr>
              <a:t>jsmastery.pro</a:t>
            </a:r>
          </a:p>
        </p:txBody>
      </p:sp>
      <p:sp>
        <p:nvSpPr>
          <p:cNvPr name="TextBox 20" id="20"/>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23" tooltip="https://www.youtube.com/javascriptmastery"/>
              </a:rPr>
              <a:t>JavaScript Mastery</a:t>
            </a:r>
          </a:p>
        </p:txBody>
      </p:sp>
      <p:sp>
        <p:nvSpPr>
          <p:cNvPr name="TextBox 21" id="21"/>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24" tooltip="https://www.jsmastery.pro?discount=guide"/>
              </a:rPr>
              <a:t>//</a:t>
            </a:r>
          </a:p>
        </p:txBody>
      </p:sp>
      <p:grpSp>
        <p:nvGrpSpPr>
          <p:cNvPr name="Group 22" id="22"/>
          <p:cNvGrpSpPr>
            <a:grpSpLocks noChangeAspect="true"/>
          </p:cNvGrpSpPr>
          <p:nvPr/>
        </p:nvGrpSpPr>
        <p:grpSpPr>
          <a:xfrm rot="0">
            <a:off x="-15502" y="10306669"/>
            <a:ext cx="7556497" cy="381000"/>
            <a:chOff x="0" y="0"/>
            <a:chExt cx="7556500" cy="381000"/>
          </a:xfrm>
        </p:grpSpPr>
        <p:sp>
          <p:nvSpPr>
            <p:cNvPr name="Freeform 23" id="2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4" id="24"/>
          <p:cNvSpPr/>
          <p:nvPr/>
        </p:nvSpPr>
        <p:spPr>
          <a:xfrm flipH="false" flipV="false" rot="0">
            <a:off x="378195" y="10433666"/>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10"/>
            <a:stretch>
              <a:fillRect l="0" t="0" r="0" b="0"/>
            </a:stretch>
          </a:blipFill>
        </p:spPr>
      </p:sp>
      <p:sp>
        <p:nvSpPr>
          <p:cNvPr name="TextBox 25" id="25"/>
          <p:cNvSpPr txBox="true"/>
          <p:nvPr/>
        </p:nvSpPr>
        <p:spPr>
          <a:xfrm rot="0">
            <a:off x="1125517" y="10347569"/>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635003" y="1892303"/>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2"/>
            <a:stretch>
              <a:fillRect l="0" t="0" r="0" b="0"/>
            </a:stretch>
          </a:blipFill>
        </p:spPr>
      </p:sp>
      <p:sp>
        <p:nvSpPr>
          <p:cNvPr name="Freeform 3" id="3"/>
          <p:cNvSpPr/>
          <p:nvPr/>
        </p:nvSpPr>
        <p:spPr>
          <a:xfrm flipH="false" flipV="false" rot="0">
            <a:off x="635003" y="2933700"/>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3"/>
            <a:stretch>
              <a:fillRect l="0" t="0" r="0" b="0"/>
            </a:stretch>
          </a:blipFill>
        </p:spPr>
      </p:sp>
      <p:sp>
        <p:nvSpPr>
          <p:cNvPr name="Freeform 4" id="4"/>
          <p:cNvSpPr/>
          <p:nvPr/>
        </p:nvSpPr>
        <p:spPr>
          <a:xfrm flipH="false" flipV="false" rot="0">
            <a:off x="635003" y="3975097"/>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4"/>
            <a:stretch>
              <a:fillRect l="0" t="0" r="0" b="0"/>
            </a:stretch>
          </a:blipFill>
        </p:spPr>
      </p:sp>
      <p:sp>
        <p:nvSpPr>
          <p:cNvPr name="Freeform 5" id="5"/>
          <p:cNvSpPr/>
          <p:nvPr/>
        </p:nvSpPr>
        <p:spPr>
          <a:xfrm flipH="false" flipV="false" rot="0">
            <a:off x="635003" y="5016503"/>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5"/>
            <a:stretch>
              <a:fillRect l="0" t="0" r="0" b="0"/>
            </a:stretch>
          </a:blipFill>
        </p:spPr>
      </p:sp>
      <p:sp>
        <p:nvSpPr>
          <p:cNvPr name="Freeform 6" id="6"/>
          <p:cNvSpPr/>
          <p:nvPr/>
        </p:nvSpPr>
        <p:spPr>
          <a:xfrm flipH="false" flipV="false" rot="0">
            <a:off x="635003" y="6057900"/>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6"/>
            <a:stretch>
              <a:fillRect l="0" t="0" r="0" b="0"/>
            </a:stretch>
          </a:blipFill>
        </p:spPr>
      </p:sp>
      <p:sp>
        <p:nvSpPr>
          <p:cNvPr name="Freeform 7" id="7"/>
          <p:cNvSpPr/>
          <p:nvPr/>
        </p:nvSpPr>
        <p:spPr>
          <a:xfrm flipH="false" flipV="false" rot="0">
            <a:off x="635003" y="7099297"/>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7"/>
            <a:stretch>
              <a:fillRect l="0" t="0" r="0" b="0"/>
            </a:stretch>
          </a:blipFill>
        </p:spPr>
      </p:sp>
      <p:sp>
        <p:nvSpPr>
          <p:cNvPr name="Freeform 8" id="8"/>
          <p:cNvSpPr/>
          <p:nvPr/>
        </p:nvSpPr>
        <p:spPr>
          <a:xfrm flipH="false" flipV="false" rot="0">
            <a:off x="635003" y="8140703"/>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8"/>
            <a:stretch>
              <a:fillRect l="0" t="0" r="0" b="0"/>
            </a:stretch>
          </a:blipFill>
        </p:spPr>
      </p:sp>
      <p:sp>
        <p:nvSpPr>
          <p:cNvPr name="Freeform 9" id="9"/>
          <p:cNvSpPr/>
          <p:nvPr/>
        </p:nvSpPr>
        <p:spPr>
          <a:xfrm flipH="false" flipV="false" rot="0">
            <a:off x="635003" y="9156697"/>
            <a:ext cx="635003" cy="635003"/>
          </a:xfrm>
          <a:custGeom>
            <a:avLst/>
            <a:gdLst/>
            <a:ahLst/>
            <a:cxnLst/>
            <a:rect r="r" b="b" t="t" l="l"/>
            <a:pathLst>
              <a:path h="635003" w="635003">
                <a:moveTo>
                  <a:pt x="0" y="0"/>
                </a:moveTo>
                <a:lnTo>
                  <a:pt x="635003" y="0"/>
                </a:lnTo>
                <a:lnTo>
                  <a:pt x="635003" y="635003"/>
                </a:lnTo>
                <a:lnTo>
                  <a:pt x="0" y="635003"/>
                </a:lnTo>
                <a:lnTo>
                  <a:pt x="0" y="0"/>
                </a:lnTo>
                <a:close/>
              </a:path>
            </a:pathLst>
          </a:custGeom>
          <a:blipFill>
            <a:blip r:embed="rId9"/>
            <a:stretch>
              <a:fillRect l="0" t="0" r="0" b="0"/>
            </a:stretch>
          </a:blipFill>
        </p:spPr>
      </p:sp>
      <p:grpSp>
        <p:nvGrpSpPr>
          <p:cNvPr name="Group 10" id="10"/>
          <p:cNvGrpSpPr>
            <a:grpSpLocks noChangeAspect="true"/>
          </p:cNvGrpSpPr>
          <p:nvPr/>
        </p:nvGrpSpPr>
        <p:grpSpPr>
          <a:xfrm rot="0">
            <a:off x="0" y="10312403"/>
            <a:ext cx="7556497" cy="381000"/>
            <a:chOff x="0" y="0"/>
            <a:chExt cx="7556500" cy="381000"/>
          </a:xfrm>
        </p:grpSpPr>
        <p:sp>
          <p:nvSpPr>
            <p:cNvPr name="Freeform 11" id="11"/>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2" id="12"/>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10"/>
            <a:stretch>
              <a:fillRect l="0" t="0" r="0" b="0"/>
            </a:stretch>
          </a:blipFill>
        </p:spPr>
      </p:sp>
      <p:grpSp>
        <p:nvGrpSpPr>
          <p:cNvPr name="Group 13" id="13"/>
          <p:cNvGrpSpPr>
            <a:grpSpLocks noChangeAspect="true"/>
          </p:cNvGrpSpPr>
          <p:nvPr/>
        </p:nvGrpSpPr>
        <p:grpSpPr>
          <a:xfrm rot="0">
            <a:off x="592922" y="10436162"/>
            <a:ext cx="540172" cy="156686"/>
            <a:chOff x="0" y="0"/>
            <a:chExt cx="540169" cy="156680"/>
          </a:xfrm>
        </p:grpSpPr>
        <p:sp>
          <p:nvSpPr>
            <p:cNvPr name="Freeform 14" id="14"/>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5" id="15"/>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317497" y="547116"/>
            <a:ext cx="3445250" cy="736854"/>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Project Ideas</a:t>
            </a:r>
          </a:p>
        </p:txBody>
      </p:sp>
      <p:sp>
        <p:nvSpPr>
          <p:cNvPr name="TextBox 17" id="17"/>
          <p:cNvSpPr txBox="true"/>
          <p:nvPr/>
        </p:nvSpPr>
        <p:spPr>
          <a:xfrm rot="0">
            <a:off x="1778003" y="1630204"/>
            <a:ext cx="3793903" cy="8014649"/>
          </a:xfrm>
          <a:prstGeom prst="rect">
            <a:avLst/>
          </a:prstGeom>
        </p:spPr>
        <p:txBody>
          <a:bodyPr anchor="t" rtlCol="false" tIns="0" lIns="0" bIns="0" rIns="0">
            <a:spAutoFit/>
          </a:bodyPr>
          <a:lstStyle/>
          <a:p>
            <a:pPr algn="l">
              <a:lnSpc>
                <a:spcPts val="6249"/>
              </a:lnSpc>
            </a:pPr>
            <a:r>
              <a:rPr lang="en-US" sz="2499">
                <a:solidFill>
                  <a:srgbClr val="000000"/>
                </a:solidFill>
                <a:latin typeface="Arimo"/>
                <a:ea typeface="Arimo"/>
                <a:cs typeface="Arimo"/>
                <a:sym typeface="Arimo"/>
                <a:hlinkClick r:id="rId13" tooltip="https://youtu.be/ngc9gnGgUdA"/>
              </a:rPr>
              <a:t>Social Media Web App</a:t>
            </a:r>
          </a:p>
          <a:p>
            <a:pPr algn="l">
              <a:lnSpc>
                <a:spcPts val="6249"/>
              </a:lnSpc>
            </a:pPr>
            <a:r>
              <a:rPr lang="en-US" sz="2499">
                <a:solidFill>
                  <a:srgbClr val="000000"/>
                </a:solidFill>
                <a:latin typeface="Arimo"/>
                <a:ea typeface="Arimo"/>
                <a:cs typeface="Arimo"/>
                <a:sym typeface="Arimo"/>
                <a:hlinkClick r:id="rId14" tooltip="https://youtu.be/LMagNcngvcU"/>
              </a:rPr>
              <a:t>Modern UI/UX Website </a:t>
            </a:r>
            <a:r>
              <a:rPr lang="en-US" sz="2499">
                <a:solidFill>
                  <a:srgbClr val="000000"/>
                </a:solidFill>
                <a:latin typeface="Arimo"/>
                <a:ea typeface="Arimo"/>
                <a:cs typeface="Arimo"/>
                <a:sym typeface="Arimo"/>
                <a:hlinkClick r:id="rId15" tooltip="https://youtu.be/MJzbJQLGehs"/>
              </a:rPr>
              <a:t>Chat App </a:t>
            </a:r>
            <a:r>
              <a:rPr lang="en-US" sz="2499">
                <a:solidFill>
                  <a:srgbClr val="000000"/>
                </a:solidFill>
                <a:latin typeface="Arimo"/>
                <a:ea typeface="Arimo"/>
                <a:cs typeface="Arimo"/>
                <a:sym typeface="Arimo"/>
                <a:hlinkClick r:id="rId16" tooltip="https://youtu.be/oxFr7we3LC8"/>
              </a:rPr>
              <a:t>Video Chat App </a:t>
            </a:r>
            <a:r>
              <a:rPr lang="en-US" sz="2499">
                <a:solidFill>
                  <a:srgbClr val="000000"/>
                </a:solidFill>
                <a:latin typeface="Arimo"/>
                <a:ea typeface="Arimo"/>
                <a:cs typeface="Arimo"/>
                <a:sym typeface="Arimo"/>
                <a:hlinkClick r:id="rId17" tooltip="https://youtu.be/IaJqMcOMuDM"/>
              </a:rPr>
              <a:t>Progressive Web Apps </a:t>
            </a:r>
            <a:r>
              <a:rPr lang="en-US" sz="2499">
                <a:solidFill>
                  <a:srgbClr val="000000"/>
                </a:solidFill>
                <a:latin typeface="Arimo"/>
                <a:ea typeface="Arimo"/>
                <a:cs typeface="Arimo"/>
                <a:sym typeface="Arimo"/>
                <a:hlinkClick r:id="rId18" tooltip="https://youtu.be/khJlrj3Y6Ls"/>
              </a:rPr>
              <a:t>Covid-19 Tracker App </a:t>
            </a:r>
            <a:r>
              <a:rPr lang="en-US" sz="2499">
                <a:solidFill>
                  <a:srgbClr val="000000"/>
                </a:solidFill>
                <a:latin typeface="Arimo"/>
                <a:ea typeface="Arimo"/>
                <a:cs typeface="Arimo"/>
                <a:sym typeface="Arimo"/>
                <a:hlinkClick r:id="rId19" tooltip="https://youtu.be/NDbruK1fzG8"/>
              </a:rPr>
              <a:t>Google Search Clone </a:t>
            </a:r>
            <a:r>
              <a:rPr lang="en-US" sz="2499">
                <a:solidFill>
                  <a:srgbClr val="000000"/>
                </a:solidFill>
                <a:latin typeface="Arimo"/>
                <a:ea typeface="Arimo"/>
                <a:cs typeface="Arimo"/>
                <a:sym typeface="Arimo"/>
                <a:hlinkClick r:id="rId20" tooltip="https://youtu.be/iGBERMGMIvc"/>
              </a:rPr>
              <a:t>Premium Landing Page</a:t>
            </a:r>
          </a:p>
        </p:txBody>
      </p:sp>
      <p:sp>
        <p:nvSpPr>
          <p:cNvPr name="TextBox 18" id="18"/>
          <p:cNvSpPr txBox="true"/>
          <p:nvPr/>
        </p:nvSpPr>
        <p:spPr>
          <a:xfrm rot="0">
            <a:off x="59292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21" tooltip="https://www.jsmastery.pro?discount=guide"/>
              </a:rPr>
              <a:t>https:</a:t>
            </a:r>
          </a:p>
        </p:txBody>
      </p:sp>
      <p:sp>
        <p:nvSpPr>
          <p:cNvPr name="TextBox 19" id="19"/>
          <p:cNvSpPr txBox="true"/>
          <p:nvPr/>
        </p:nvSpPr>
        <p:spPr>
          <a:xfrm rot="0">
            <a:off x="114101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22" tooltip="https://www.jsmastery.pro?discount=guide"/>
              </a:rPr>
              <a:t>jsmastery.pro</a:t>
            </a:r>
          </a:p>
        </p:txBody>
      </p:sp>
      <p:sp>
        <p:nvSpPr>
          <p:cNvPr name="TextBox 20" id="20"/>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23" tooltip="https://www.youtube.com/javascriptmastery"/>
              </a:rPr>
              <a:t>JavaScript Mastery</a:t>
            </a:r>
          </a:p>
        </p:txBody>
      </p:sp>
      <p:sp>
        <p:nvSpPr>
          <p:cNvPr name="TextBox 21" id="21"/>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24" tooltip="https://www.jsmastery.pro?discount=guide"/>
              </a:rPr>
              <a:t>//</a:t>
            </a:r>
          </a:p>
        </p:txBody>
      </p:sp>
      <p:grpSp>
        <p:nvGrpSpPr>
          <p:cNvPr name="Group 22" id="22"/>
          <p:cNvGrpSpPr>
            <a:grpSpLocks noChangeAspect="true"/>
          </p:cNvGrpSpPr>
          <p:nvPr/>
        </p:nvGrpSpPr>
        <p:grpSpPr>
          <a:xfrm rot="0">
            <a:off x="0" y="10309376"/>
            <a:ext cx="7556497" cy="381000"/>
            <a:chOff x="0" y="0"/>
            <a:chExt cx="7556500" cy="381000"/>
          </a:xfrm>
        </p:grpSpPr>
        <p:sp>
          <p:nvSpPr>
            <p:cNvPr name="Freeform 23" id="2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4" id="24"/>
          <p:cNvSpPr/>
          <p:nvPr/>
        </p:nvSpPr>
        <p:spPr>
          <a:xfrm flipH="false" flipV="false" rot="0">
            <a:off x="393697" y="10436372"/>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10"/>
            <a:stretch>
              <a:fillRect l="0" t="0" r="0" b="0"/>
            </a:stretch>
          </a:blipFill>
        </p:spPr>
      </p:sp>
      <p:sp>
        <p:nvSpPr>
          <p:cNvPr name="TextBox 25" id="25"/>
          <p:cNvSpPr txBox="true"/>
          <p:nvPr/>
        </p:nvSpPr>
        <p:spPr>
          <a:xfrm rot="0">
            <a:off x="1141019" y="10350276"/>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2996355" y="5239255"/>
            <a:ext cx="279397" cy="279397"/>
          </a:xfrm>
          <a:custGeom>
            <a:avLst/>
            <a:gdLst/>
            <a:ahLst/>
            <a:cxnLst/>
            <a:rect r="r" b="b" t="t" l="l"/>
            <a:pathLst>
              <a:path h="279397" w="279397">
                <a:moveTo>
                  <a:pt x="0" y="0"/>
                </a:moveTo>
                <a:lnTo>
                  <a:pt x="279397" y="0"/>
                </a:lnTo>
                <a:lnTo>
                  <a:pt x="279397" y="279397"/>
                </a:lnTo>
                <a:lnTo>
                  <a:pt x="0" y="279397"/>
                </a:lnTo>
                <a:lnTo>
                  <a:pt x="0" y="0"/>
                </a:lnTo>
                <a:close/>
              </a:path>
            </a:pathLst>
          </a:custGeom>
          <a:blipFill>
            <a:blip r:embed="rId2"/>
            <a:stretch>
              <a:fillRect l="0" t="0" r="0" b="0"/>
            </a:stretch>
          </a:blipFill>
        </p:spPr>
      </p:sp>
      <p:sp>
        <p:nvSpPr>
          <p:cNvPr name="Freeform 3" id="3"/>
          <p:cNvSpPr/>
          <p:nvPr/>
        </p:nvSpPr>
        <p:spPr>
          <a:xfrm flipH="false" flipV="false" rot="0">
            <a:off x="711203" y="6210300"/>
            <a:ext cx="6121403" cy="3441697"/>
          </a:xfrm>
          <a:custGeom>
            <a:avLst/>
            <a:gdLst/>
            <a:ahLst/>
            <a:cxnLst/>
            <a:rect r="r" b="b" t="t" l="l"/>
            <a:pathLst>
              <a:path h="3441697" w="6121403">
                <a:moveTo>
                  <a:pt x="0" y="0"/>
                </a:moveTo>
                <a:lnTo>
                  <a:pt x="6121403" y="0"/>
                </a:lnTo>
                <a:lnTo>
                  <a:pt x="6121403" y="3441697"/>
                </a:lnTo>
                <a:lnTo>
                  <a:pt x="0" y="3441697"/>
                </a:lnTo>
                <a:lnTo>
                  <a:pt x="0" y="0"/>
                </a:lnTo>
                <a:close/>
              </a:path>
            </a:pathLst>
          </a:custGeom>
          <a:blipFill>
            <a:blip r:embed="rId3"/>
            <a:stretch>
              <a:fillRect l="0" t="0" r="0" b="0"/>
            </a:stretch>
          </a:blipFill>
        </p:spPr>
      </p:sp>
      <p:sp>
        <p:nvSpPr>
          <p:cNvPr name="Freeform 4" id="4"/>
          <p:cNvSpPr/>
          <p:nvPr/>
        </p:nvSpPr>
        <p:spPr>
          <a:xfrm flipH="false" flipV="false" rot="0">
            <a:off x="5854703" y="9448800"/>
            <a:ext cx="533400" cy="571500"/>
          </a:xfrm>
          <a:custGeom>
            <a:avLst/>
            <a:gdLst/>
            <a:ahLst/>
            <a:cxnLst/>
            <a:rect r="r" b="b" t="t" l="l"/>
            <a:pathLst>
              <a:path h="571500" w="533400">
                <a:moveTo>
                  <a:pt x="0" y="0"/>
                </a:moveTo>
                <a:lnTo>
                  <a:pt x="533400" y="0"/>
                </a:lnTo>
                <a:lnTo>
                  <a:pt x="533400" y="571500"/>
                </a:lnTo>
                <a:lnTo>
                  <a:pt x="0" y="571500"/>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0" y="10312403"/>
            <a:ext cx="7556497" cy="381000"/>
            <a:chOff x="0" y="0"/>
            <a:chExt cx="7556500" cy="381000"/>
          </a:xfrm>
        </p:grpSpPr>
        <p:sp>
          <p:nvSpPr>
            <p:cNvPr name="Freeform 6" id="6"/>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7" id="7"/>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5"/>
            <a:stretch>
              <a:fillRect l="0" t="0" r="0" b="0"/>
            </a:stretch>
          </a:blipFill>
        </p:spPr>
      </p:sp>
      <p:grpSp>
        <p:nvGrpSpPr>
          <p:cNvPr name="Group 8" id="8"/>
          <p:cNvGrpSpPr>
            <a:grpSpLocks noChangeAspect="true"/>
          </p:cNvGrpSpPr>
          <p:nvPr/>
        </p:nvGrpSpPr>
        <p:grpSpPr>
          <a:xfrm rot="0">
            <a:off x="592922" y="10436162"/>
            <a:ext cx="540172" cy="156686"/>
            <a:chOff x="0" y="0"/>
            <a:chExt cx="540169" cy="156680"/>
          </a:xfrm>
        </p:grpSpPr>
        <p:sp>
          <p:nvSpPr>
            <p:cNvPr name="Freeform 9" id="9"/>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0" id="10"/>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17497" y="598808"/>
            <a:ext cx="6990474" cy="4959220"/>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Brought to you by JSM</a:t>
            </a:r>
          </a:p>
          <a:p>
            <a:pPr algn="l">
              <a:lnSpc>
                <a:spcPts val="3999"/>
              </a:lnSpc>
            </a:pPr>
            <a:r>
              <a:rPr lang="en-US" sz="2200">
                <a:solidFill>
                  <a:srgbClr val="000000"/>
                </a:solidFill>
                <a:latin typeface="Arimo"/>
                <a:ea typeface="Arimo"/>
                <a:cs typeface="Arimo"/>
                <a:sym typeface="Arimo"/>
              </a:rPr>
              <a:t>This guide will provide you with useful information and actionable steps, but if you truly want to dominate the competition and secure a high-paying job as a full-stack software developer,</a:t>
            </a:r>
            <a:r>
              <a:rPr lang="en-US" sz="2200">
                <a:solidFill>
                  <a:srgbClr val="000000"/>
                </a:solidFill>
                <a:latin typeface="Arimo"/>
                <a:ea typeface="Arimo"/>
                <a:cs typeface="Arimo"/>
                <a:sym typeface="Arimo"/>
                <a:hlinkClick r:id="rId8" tooltip="https://www.jsmastery.pro?discount=guide"/>
              </a:rPr>
              <a:t> jsmastery.pro</a:t>
            </a:r>
            <a:r>
              <a:rPr lang="en-US" sz="2200">
                <a:solidFill>
                  <a:srgbClr val="000000"/>
                </a:solidFill>
                <a:latin typeface="Arimo"/>
                <a:ea typeface="Arimo"/>
                <a:cs typeface="Arimo"/>
                <a:sym typeface="Arimo"/>
              </a:rPr>
              <a:t> is the answer. </a:t>
            </a:r>
          </a:p>
          <a:p>
            <a:pPr algn="l">
              <a:lnSpc>
                <a:spcPts val="5500"/>
              </a:lnSpc>
            </a:pPr>
            <a:r>
              <a:rPr lang="en-US" sz="2200">
                <a:solidFill>
                  <a:srgbClr val="000000"/>
                </a:solidFill>
                <a:latin typeface="Arimo"/>
                <a:ea typeface="Arimo"/>
                <a:cs typeface="Arimo"/>
                <a:sym typeface="Arimo"/>
              </a:rPr>
              <a:t>Read until the end for more information and </a:t>
            </a:r>
          </a:p>
          <a:p>
            <a:pPr algn="l">
              <a:lnSpc>
                <a:spcPts val="2499"/>
              </a:lnSpc>
            </a:pPr>
            <a:r>
              <a:rPr lang="en-US" sz="2200">
                <a:solidFill>
                  <a:srgbClr val="000000"/>
                </a:solidFill>
                <a:latin typeface="Arimo"/>
                <a:ea typeface="Arimo"/>
                <a:cs typeface="Arimo"/>
                <a:sym typeface="Arimo"/>
              </a:rPr>
              <a:t>special discounts! </a:t>
            </a:r>
          </a:p>
        </p:txBody>
      </p:sp>
      <p:sp>
        <p:nvSpPr>
          <p:cNvPr name="TextBox 12" id="12"/>
          <p:cNvSpPr txBox="true"/>
          <p:nvPr/>
        </p:nvSpPr>
        <p:spPr>
          <a:xfrm rot="-315000">
            <a:off x="2676335" y="7411683"/>
            <a:ext cx="315735"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9" tooltip="https://www.jsmastery.pro?discount=guide"/>
              </a:rPr>
              <a:t>&lt;header&gt;</a:t>
            </a:r>
          </a:p>
        </p:txBody>
      </p:sp>
      <p:sp>
        <p:nvSpPr>
          <p:cNvPr name="TextBox 13" id="13"/>
          <p:cNvSpPr txBox="true"/>
          <p:nvPr/>
        </p:nvSpPr>
        <p:spPr>
          <a:xfrm rot="-315000">
            <a:off x="2822524" y="7536965"/>
            <a:ext cx="730482"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0" tooltip="https://www.jsmastery.pro?discount=guide"/>
              </a:rPr>
              <a:t>&lt;section id=”hero”&gt;</a:t>
            </a:r>
          </a:p>
        </p:txBody>
      </p:sp>
      <p:sp>
        <p:nvSpPr>
          <p:cNvPr name="TextBox 14" id="14"/>
          <p:cNvSpPr txBox="true"/>
          <p:nvPr/>
        </p:nvSpPr>
        <p:spPr>
          <a:xfrm rot="-315000">
            <a:off x="2801160" y="7658209"/>
            <a:ext cx="164897"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1" tooltip="https://www.jsmastery.pro?discount=guide"/>
              </a:rPr>
              <a:t>&lt;h1&gt;</a:t>
            </a:r>
          </a:p>
        </p:txBody>
      </p:sp>
      <p:sp>
        <p:nvSpPr>
          <p:cNvPr name="TextBox 15" id="15"/>
          <p:cNvSpPr txBox="true"/>
          <p:nvPr/>
        </p:nvSpPr>
        <p:spPr>
          <a:xfrm rot="-315000">
            <a:off x="2994041" y="7658228"/>
            <a:ext cx="541592"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2" tooltip="https://www.jsmastery.pro?discount=guide"/>
              </a:rPr>
              <a:t>Start Learning</a:t>
            </a:r>
          </a:p>
        </p:txBody>
      </p:sp>
      <p:sp>
        <p:nvSpPr>
          <p:cNvPr name="TextBox 16" id="16"/>
          <p:cNvSpPr txBox="true"/>
          <p:nvPr/>
        </p:nvSpPr>
        <p:spPr>
          <a:xfrm rot="-315000">
            <a:off x="3556245" y="7658209"/>
            <a:ext cx="202606"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3" tooltip="https://www.jsmastery.pro?discount=guide"/>
              </a:rPr>
              <a:t>&lt;/h1&gt;</a:t>
            </a:r>
          </a:p>
        </p:txBody>
      </p:sp>
      <p:sp>
        <p:nvSpPr>
          <p:cNvPr name="TextBox 17" id="17"/>
          <p:cNvSpPr txBox="true"/>
          <p:nvPr/>
        </p:nvSpPr>
        <p:spPr>
          <a:xfrm rot="-315000">
            <a:off x="2779786" y="7779462"/>
            <a:ext cx="164897"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4" tooltip="https://www.jsmastery.pro?discount=guide"/>
              </a:rPr>
              <a:t>&lt;h2&gt;</a:t>
            </a:r>
          </a:p>
        </p:txBody>
      </p:sp>
      <p:sp>
        <p:nvSpPr>
          <p:cNvPr name="TextBox 18" id="18"/>
          <p:cNvSpPr txBox="true"/>
          <p:nvPr/>
        </p:nvSpPr>
        <p:spPr>
          <a:xfrm rot="-315000">
            <a:off x="2876731" y="7904763"/>
            <a:ext cx="640556"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5" tooltip="https://www.jsmastery.pro?discount=guide"/>
              </a:rPr>
              <a:t>&lt;!-- React.js --&gt;</a:t>
            </a:r>
          </a:p>
        </p:txBody>
      </p:sp>
      <p:sp>
        <p:nvSpPr>
          <p:cNvPr name="TextBox 19" id="19"/>
          <p:cNvSpPr txBox="true"/>
          <p:nvPr/>
        </p:nvSpPr>
        <p:spPr>
          <a:xfrm rot="-315000">
            <a:off x="2855395" y="8025978"/>
            <a:ext cx="603704"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6" tooltip="https://www.jsmastery.pro?discount=guide"/>
              </a:rPr>
              <a:t>&lt;!-- Next.js --&gt;</a:t>
            </a:r>
          </a:p>
        </p:txBody>
      </p:sp>
      <p:sp>
        <p:nvSpPr>
          <p:cNvPr name="TextBox 20" id="20"/>
          <p:cNvSpPr txBox="true"/>
          <p:nvPr/>
        </p:nvSpPr>
        <p:spPr>
          <a:xfrm rot="-315000">
            <a:off x="2834021" y="8147241"/>
            <a:ext cx="566861"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7" tooltip="https://www.jsmastery.pro?discount=guide"/>
              </a:rPr>
              <a:t>Web Development</a:t>
            </a:r>
          </a:p>
        </p:txBody>
      </p:sp>
      <p:sp>
        <p:nvSpPr>
          <p:cNvPr name="TextBox 21" id="21"/>
          <p:cNvSpPr txBox="true"/>
          <p:nvPr/>
        </p:nvSpPr>
        <p:spPr>
          <a:xfrm rot="-315000">
            <a:off x="2812304" y="8270742"/>
            <a:ext cx="714261"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8" tooltip="https://www.jsmastery.pro?discount=guide"/>
              </a:rPr>
              <a:t>&lt;!-- Blockchain --&gt;</a:t>
            </a:r>
          </a:p>
        </p:txBody>
      </p:sp>
      <p:sp>
        <p:nvSpPr>
          <p:cNvPr name="TextBox 22" id="22"/>
          <p:cNvSpPr txBox="true"/>
          <p:nvPr/>
        </p:nvSpPr>
        <p:spPr>
          <a:xfrm rot="-315000">
            <a:off x="2791330" y="8389719"/>
            <a:ext cx="640556" cy="112204"/>
          </a:xfrm>
          <a:prstGeom prst="rect">
            <a:avLst/>
          </a:prstGeom>
        </p:spPr>
        <p:txBody>
          <a:bodyPr anchor="t" rtlCol="false" tIns="0" lIns="0" bIns="0" rIns="0">
            <a:spAutoFit/>
          </a:bodyPr>
          <a:lstStyle/>
          <a:p>
            <a:pPr algn="l">
              <a:lnSpc>
                <a:spcPts val="961"/>
              </a:lnSpc>
            </a:pPr>
            <a:r>
              <a:rPr lang="en-US" sz="484" i="true">
                <a:solidFill>
                  <a:srgbClr val="000000"/>
                </a:solidFill>
                <a:latin typeface="Arimo Italics"/>
                <a:ea typeface="Arimo Italics"/>
                <a:cs typeface="Arimo Italics"/>
                <a:sym typeface="Arimo Italics"/>
                <a:hlinkClick r:id="rId19" tooltip="https://www.jsmastery.pro?discount=guide"/>
              </a:rPr>
              <a:t>&lt;!-- Solidity --&gt;</a:t>
            </a:r>
          </a:p>
        </p:txBody>
      </p:sp>
      <p:sp>
        <p:nvSpPr>
          <p:cNvPr name="TextBox 23" id="23"/>
          <p:cNvSpPr txBox="true"/>
          <p:nvPr/>
        </p:nvSpPr>
        <p:spPr>
          <a:xfrm rot="-315000">
            <a:off x="2649819" y="8505525"/>
            <a:ext cx="202578" cy="121729"/>
          </a:xfrm>
          <a:prstGeom prst="rect">
            <a:avLst/>
          </a:prstGeom>
        </p:spPr>
        <p:txBody>
          <a:bodyPr anchor="t" rtlCol="false" tIns="0" lIns="0" bIns="0" rIns="0">
            <a:spAutoFit/>
          </a:bodyPr>
          <a:lstStyle/>
          <a:p>
            <a:pPr algn="l">
              <a:lnSpc>
                <a:spcPts val="1057"/>
              </a:lnSpc>
            </a:pPr>
            <a:r>
              <a:rPr lang="en-US" sz="484" i="true">
                <a:solidFill>
                  <a:srgbClr val="000000"/>
                </a:solidFill>
                <a:latin typeface="Arimo Italics"/>
                <a:ea typeface="Arimo Italics"/>
                <a:cs typeface="Arimo Italics"/>
                <a:sym typeface="Arimo Italics"/>
                <a:hlinkClick r:id="rId20" tooltip="https://www.jsmastery.pro?discount=guide"/>
              </a:rPr>
              <a:t>&lt;/h2&gt;</a:t>
            </a:r>
          </a:p>
        </p:txBody>
      </p:sp>
      <p:sp>
        <p:nvSpPr>
          <p:cNvPr name="TextBox 24" id="24"/>
          <p:cNvSpPr txBox="true"/>
          <p:nvPr/>
        </p:nvSpPr>
        <p:spPr>
          <a:xfrm rot="-315000">
            <a:off x="2629307" y="8645750"/>
            <a:ext cx="164897" cy="102679"/>
          </a:xfrm>
          <a:prstGeom prst="rect">
            <a:avLst/>
          </a:prstGeom>
        </p:spPr>
        <p:txBody>
          <a:bodyPr anchor="t" rtlCol="false" tIns="0" lIns="0" bIns="0" rIns="0">
            <a:spAutoFit/>
          </a:bodyPr>
          <a:lstStyle/>
          <a:p>
            <a:pPr algn="l">
              <a:lnSpc>
                <a:spcPts val="852"/>
              </a:lnSpc>
            </a:pPr>
            <a:r>
              <a:rPr lang="en-US" sz="484" i="true">
                <a:solidFill>
                  <a:srgbClr val="000000"/>
                </a:solidFill>
                <a:latin typeface="Arimo Italics"/>
                <a:ea typeface="Arimo Italics"/>
                <a:cs typeface="Arimo Italics"/>
                <a:sym typeface="Arimo Italics"/>
                <a:hlinkClick r:id="rId21" tooltip="https://www.jsmastery.pro?discount=guide"/>
              </a:rPr>
              <a:t>&lt;h1&gt;</a:t>
            </a:r>
          </a:p>
        </p:txBody>
      </p:sp>
      <p:sp>
        <p:nvSpPr>
          <p:cNvPr name="TextBox 25" id="25"/>
          <p:cNvSpPr txBox="true"/>
          <p:nvPr/>
        </p:nvSpPr>
        <p:spPr>
          <a:xfrm rot="-315000">
            <a:off x="2822160" y="8645769"/>
            <a:ext cx="353206" cy="102679"/>
          </a:xfrm>
          <a:prstGeom prst="rect">
            <a:avLst/>
          </a:prstGeom>
        </p:spPr>
        <p:txBody>
          <a:bodyPr anchor="t" rtlCol="false" tIns="0" lIns="0" bIns="0" rIns="0">
            <a:spAutoFit/>
          </a:bodyPr>
          <a:lstStyle/>
          <a:p>
            <a:pPr algn="l">
              <a:lnSpc>
                <a:spcPts val="852"/>
              </a:lnSpc>
            </a:pPr>
            <a:r>
              <a:rPr lang="en-US" sz="484" i="true">
                <a:solidFill>
                  <a:srgbClr val="000000"/>
                </a:solidFill>
                <a:latin typeface="Arimo Italics"/>
                <a:ea typeface="Arimo Italics"/>
                <a:cs typeface="Arimo Italics"/>
                <a:sym typeface="Arimo Italics"/>
                <a:hlinkClick r:id="rId22" tooltip="https://www.jsmastery.pro?discount=guide"/>
              </a:rPr>
              <a:t>Right Now</a:t>
            </a:r>
          </a:p>
        </p:txBody>
      </p:sp>
      <p:sp>
        <p:nvSpPr>
          <p:cNvPr name="TextBox 26" id="26"/>
          <p:cNvSpPr txBox="true"/>
          <p:nvPr/>
        </p:nvSpPr>
        <p:spPr>
          <a:xfrm rot="-315000">
            <a:off x="3212047" y="8645779"/>
            <a:ext cx="202578" cy="102679"/>
          </a:xfrm>
          <a:prstGeom prst="rect">
            <a:avLst/>
          </a:prstGeom>
        </p:spPr>
        <p:txBody>
          <a:bodyPr anchor="t" rtlCol="false" tIns="0" lIns="0" bIns="0" rIns="0">
            <a:spAutoFit/>
          </a:bodyPr>
          <a:lstStyle/>
          <a:p>
            <a:pPr algn="l">
              <a:lnSpc>
                <a:spcPts val="852"/>
              </a:lnSpc>
            </a:pPr>
            <a:r>
              <a:rPr lang="en-US" sz="484" i="true">
                <a:solidFill>
                  <a:srgbClr val="000000"/>
                </a:solidFill>
                <a:latin typeface="Arimo Italics"/>
                <a:ea typeface="Arimo Italics"/>
                <a:cs typeface="Arimo Italics"/>
                <a:sym typeface="Arimo Italics"/>
                <a:hlinkClick r:id="rId23" tooltip="https://www.jsmastery.pro?discount=guide"/>
              </a:rPr>
              <a:t>&lt;/h1&gt;</a:t>
            </a:r>
          </a:p>
        </p:txBody>
      </p:sp>
      <p:sp>
        <p:nvSpPr>
          <p:cNvPr name="TextBox 27" id="27"/>
          <p:cNvSpPr txBox="true"/>
          <p:nvPr/>
        </p:nvSpPr>
        <p:spPr>
          <a:xfrm rot="-315000">
            <a:off x="4565192" y="8262957"/>
            <a:ext cx="618992" cy="86563"/>
          </a:xfrm>
          <a:prstGeom prst="rect">
            <a:avLst/>
          </a:prstGeom>
        </p:spPr>
        <p:txBody>
          <a:bodyPr anchor="t" rtlCol="false" tIns="0" lIns="0" bIns="0" rIns="0">
            <a:spAutoFit/>
          </a:bodyPr>
          <a:lstStyle/>
          <a:p>
            <a:pPr algn="l">
              <a:lnSpc>
                <a:spcPts val="678"/>
              </a:lnSpc>
            </a:pPr>
            <a:r>
              <a:rPr lang="en-US" sz="484" i="true">
                <a:solidFill>
                  <a:srgbClr val="000000"/>
                </a:solidFill>
                <a:latin typeface="Arimo Italics"/>
                <a:ea typeface="Arimo Italics"/>
                <a:cs typeface="Arimo Italics"/>
                <a:sym typeface="Arimo Italics"/>
                <a:hlinkClick r:id="rId24" tooltip="https://www.jsmastery.pro?discount=guide"/>
              </a:rPr>
              <a:t>500k+ supporters</a:t>
            </a:r>
          </a:p>
        </p:txBody>
      </p:sp>
      <p:sp>
        <p:nvSpPr>
          <p:cNvPr name="TextBox 28" id="28"/>
          <p:cNvSpPr txBox="true"/>
          <p:nvPr/>
        </p:nvSpPr>
        <p:spPr>
          <a:xfrm rot="-315000">
            <a:off x="4255846" y="6480981"/>
            <a:ext cx="787965" cy="74104"/>
          </a:xfrm>
          <a:prstGeom prst="rect">
            <a:avLst/>
          </a:prstGeom>
        </p:spPr>
        <p:txBody>
          <a:bodyPr anchor="t" rtlCol="false" tIns="0" lIns="0" bIns="0" rIns="0">
            <a:spAutoFit/>
          </a:bodyPr>
          <a:lstStyle/>
          <a:p>
            <a:pPr algn="l">
              <a:lnSpc>
                <a:spcPts val="590"/>
              </a:lnSpc>
            </a:pPr>
            <a:r>
              <a:rPr lang="en-US" sz="484" i="true">
                <a:solidFill>
                  <a:srgbClr val="000000"/>
                </a:solidFill>
                <a:latin typeface="Arimo Italics"/>
                <a:ea typeface="Arimo Italics"/>
                <a:cs typeface="Arimo Italics"/>
                <a:sym typeface="Arimo Italics"/>
                <a:hlinkClick r:id="rId25" tooltip="https://www.jsmastery.pro?discount=guide"/>
              </a:rPr>
              <a:t>// With your help on </a:t>
            </a:r>
          </a:p>
        </p:txBody>
      </p:sp>
      <p:sp>
        <p:nvSpPr>
          <p:cNvPr name="TextBox 29" id="29"/>
          <p:cNvSpPr txBox="true"/>
          <p:nvPr/>
        </p:nvSpPr>
        <p:spPr>
          <a:xfrm rot="-315000">
            <a:off x="4242626" y="6556029"/>
            <a:ext cx="1009069" cy="74104"/>
          </a:xfrm>
          <a:prstGeom prst="rect">
            <a:avLst/>
          </a:prstGeom>
        </p:spPr>
        <p:txBody>
          <a:bodyPr anchor="t" rtlCol="false" tIns="0" lIns="0" bIns="0" rIns="0">
            <a:spAutoFit/>
          </a:bodyPr>
          <a:lstStyle/>
          <a:p>
            <a:pPr algn="l">
              <a:lnSpc>
                <a:spcPts val="590"/>
              </a:lnSpc>
            </a:pPr>
            <a:r>
              <a:rPr lang="en-US" sz="484" i="true">
                <a:solidFill>
                  <a:srgbClr val="000000"/>
                </a:solidFill>
                <a:latin typeface="Arimo Italics"/>
                <a:ea typeface="Arimo Italics"/>
                <a:cs typeface="Arimo Italics"/>
                <a:sym typeface="Arimo Italics"/>
                <a:hlinkClick r:id="rId26" tooltip="https://www.jsmastery.pro?discount=guide"/>
              </a:rPr>
              <a:t>projects and watching your </a:t>
            </a:r>
          </a:p>
        </p:txBody>
      </p:sp>
      <p:sp>
        <p:nvSpPr>
          <p:cNvPr name="TextBox 30" id="30"/>
          <p:cNvSpPr txBox="true"/>
          <p:nvPr/>
        </p:nvSpPr>
        <p:spPr>
          <a:xfrm rot="-315000">
            <a:off x="4229405" y="6631067"/>
            <a:ext cx="1045921" cy="74104"/>
          </a:xfrm>
          <a:prstGeom prst="rect">
            <a:avLst/>
          </a:prstGeom>
        </p:spPr>
        <p:txBody>
          <a:bodyPr anchor="t" rtlCol="false" tIns="0" lIns="0" bIns="0" rIns="0">
            <a:spAutoFit/>
          </a:bodyPr>
          <a:lstStyle/>
          <a:p>
            <a:pPr algn="l">
              <a:lnSpc>
                <a:spcPts val="590"/>
              </a:lnSpc>
            </a:pPr>
            <a:r>
              <a:rPr lang="en-US" sz="484" i="true">
                <a:solidFill>
                  <a:srgbClr val="000000"/>
                </a:solidFill>
                <a:latin typeface="Arimo Italics"/>
                <a:ea typeface="Arimo Italics"/>
                <a:cs typeface="Arimo Italics"/>
                <a:sym typeface="Arimo Italics"/>
                <a:hlinkClick r:id="rId27" tooltip="https://www.jsmastery.pro?discount=guide"/>
              </a:rPr>
              <a:t>videos I was able to land a </a:t>
            </a:r>
          </a:p>
        </p:txBody>
      </p:sp>
      <p:sp>
        <p:nvSpPr>
          <p:cNvPr name="TextBox 31" id="31"/>
          <p:cNvSpPr txBox="true"/>
          <p:nvPr/>
        </p:nvSpPr>
        <p:spPr>
          <a:xfrm rot="-315000">
            <a:off x="4216184" y="6706114"/>
            <a:ext cx="898512" cy="74104"/>
          </a:xfrm>
          <a:prstGeom prst="rect">
            <a:avLst/>
          </a:prstGeom>
        </p:spPr>
        <p:txBody>
          <a:bodyPr anchor="t" rtlCol="false" tIns="0" lIns="0" bIns="0" rIns="0">
            <a:spAutoFit/>
          </a:bodyPr>
          <a:lstStyle/>
          <a:p>
            <a:pPr algn="l">
              <a:lnSpc>
                <a:spcPts val="590"/>
              </a:lnSpc>
            </a:pPr>
            <a:r>
              <a:rPr lang="en-US" sz="484" i="true">
                <a:solidFill>
                  <a:srgbClr val="000000"/>
                </a:solidFill>
                <a:latin typeface="Arimo Italics"/>
                <a:ea typeface="Arimo Italics"/>
                <a:cs typeface="Arimo Italics"/>
                <a:sym typeface="Arimo Italics"/>
                <a:hlinkClick r:id="rId28" tooltip="https://www.jsmastery.pro?discount=guide"/>
              </a:rPr>
              <a:t>$110k/yr React job at a </a:t>
            </a:r>
          </a:p>
        </p:txBody>
      </p:sp>
      <p:sp>
        <p:nvSpPr>
          <p:cNvPr name="TextBox 32" id="32"/>
          <p:cNvSpPr txBox="true"/>
          <p:nvPr/>
        </p:nvSpPr>
        <p:spPr>
          <a:xfrm rot="-315000">
            <a:off x="4202963" y="6781162"/>
            <a:ext cx="935365" cy="74104"/>
          </a:xfrm>
          <a:prstGeom prst="rect">
            <a:avLst/>
          </a:prstGeom>
        </p:spPr>
        <p:txBody>
          <a:bodyPr anchor="t" rtlCol="false" tIns="0" lIns="0" bIns="0" rIns="0">
            <a:spAutoFit/>
          </a:bodyPr>
          <a:lstStyle/>
          <a:p>
            <a:pPr algn="l">
              <a:lnSpc>
                <a:spcPts val="590"/>
              </a:lnSpc>
            </a:pPr>
            <a:r>
              <a:rPr lang="en-US" sz="484" i="true">
                <a:solidFill>
                  <a:srgbClr val="000000"/>
                </a:solidFill>
                <a:latin typeface="Arimo Italics"/>
                <a:ea typeface="Arimo Italics"/>
                <a:cs typeface="Arimo Italics"/>
                <a:sym typeface="Arimo Italics"/>
                <a:hlinkClick r:id="rId29" tooltip="https://www.jsmastery.pro?discount=guide"/>
              </a:rPr>
              <a:t>company in San Diego, CA!</a:t>
            </a:r>
          </a:p>
        </p:txBody>
      </p:sp>
      <p:sp>
        <p:nvSpPr>
          <p:cNvPr name="TextBox 33" id="33"/>
          <p:cNvSpPr txBox="true"/>
          <p:nvPr/>
        </p:nvSpPr>
        <p:spPr>
          <a:xfrm rot="-315000">
            <a:off x="4179139" y="6832746"/>
            <a:ext cx="466239" cy="140779"/>
          </a:xfrm>
          <a:prstGeom prst="rect">
            <a:avLst/>
          </a:prstGeom>
        </p:spPr>
        <p:txBody>
          <a:bodyPr anchor="t" rtlCol="false" tIns="0" lIns="0" bIns="0" rIns="0">
            <a:spAutoFit/>
          </a:bodyPr>
          <a:lstStyle/>
          <a:p>
            <a:pPr algn="l">
              <a:lnSpc>
                <a:spcPts val="1211"/>
              </a:lnSpc>
            </a:pPr>
            <a:r>
              <a:rPr lang="en-US" sz="484" i="true">
                <a:solidFill>
                  <a:srgbClr val="000000"/>
                </a:solidFill>
                <a:latin typeface="Arimo Italics"/>
                <a:ea typeface="Arimo Italics"/>
                <a:cs typeface="Arimo Italics"/>
                <a:sym typeface="Arimo Italics"/>
                <a:hlinkClick r:id="rId30" tooltip="https://www.jsmastery.pro?discount=guide"/>
              </a:rPr>
              <a:t>― Jake Simon</a:t>
            </a:r>
          </a:p>
        </p:txBody>
      </p:sp>
      <p:sp>
        <p:nvSpPr>
          <p:cNvPr name="TextBox 34" id="34"/>
          <p:cNvSpPr txBox="true"/>
          <p:nvPr/>
        </p:nvSpPr>
        <p:spPr>
          <a:xfrm rot="-315000">
            <a:off x="4194243" y="6977474"/>
            <a:ext cx="1052655" cy="78181"/>
          </a:xfrm>
          <a:prstGeom prst="rect">
            <a:avLst/>
          </a:prstGeom>
        </p:spPr>
        <p:txBody>
          <a:bodyPr anchor="t" rtlCol="false" tIns="0" lIns="0" bIns="0" rIns="0">
            <a:spAutoFit/>
          </a:bodyPr>
          <a:lstStyle/>
          <a:p>
            <a:pPr algn="l">
              <a:lnSpc>
                <a:spcPts val="520"/>
              </a:lnSpc>
            </a:pPr>
            <a:r>
              <a:rPr lang="en-US" sz="372" i="true">
                <a:solidFill>
                  <a:srgbClr val="000000"/>
                </a:solidFill>
                <a:latin typeface="Arimo Italics"/>
                <a:ea typeface="Arimo Italics"/>
                <a:cs typeface="Arimo Italics"/>
                <a:sym typeface="Arimo Italics"/>
                <a:hlinkClick r:id="rId31" tooltip="https://www.jsmastery.pro?discount=guide"/>
              </a:rPr>
              <a:t>Full Stack Developer at Tragic Media</a:t>
            </a:r>
          </a:p>
        </p:txBody>
      </p:sp>
      <p:sp>
        <p:nvSpPr>
          <p:cNvPr name="TextBox 35" id="35"/>
          <p:cNvSpPr txBox="true"/>
          <p:nvPr/>
        </p:nvSpPr>
        <p:spPr>
          <a:xfrm rot="0">
            <a:off x="1541621" y="7452493"/>
            <a:ext cx="1126331" cy="731701"/>
          </a:xfrm>
          <a:prstGeom prst="rect">
            <a:avLst/>
          </a:prstGeom>
        </p:spPr>
        <p:txBody>
          <a:bodyPr anchor="t" rtlCol="false" tIns="0" lIns="0" bIns="0" rIns="0">
            <a:spAutoFit/>
          </a:bodyPr>
          <a:lstStyle/>
          <a:p>
            <a:pPr algn="l">
              <a:lnSpc>
                <a:spcPts val="5734"/>
              </a:lnSpc>
            </a:pPr>
            <a:r>
              <a:rPr lang="en-US" sz="4095">
                <a:solidFill>
                  <a:srgbClr val="000000"/>
                </a:solidFill>
                <a:latin typeface="Arimo"/>
                <a:ea typeface="Arimo"/>
                <a:cs typeface="Arimo"/>
                <a:sym typeface="Arimo"/>
                <a:hlinkClick r:id="rId32" tooltip="https://www.jsmastery.pro?discount=guide"/>
              </a:rPr>
              <a:t>Say </a:t>
            </a:r>
          </a:p>
        </p:txBody>
      </p:sp>
      <p:sp>
        <p:nvSpPr>
          <p:cNvPr name="TextBox 36" id="36"/>
          <p:cNvSpPr txBox="true"/>
          <p:nvPr/>
        </p:nvSpPr>
        <p:spPr>
          <a:xfrm rot="0">
            <a:off x="3160814" y="7368740"/>
            <a:ext cx="2990155" cy="815454"/>
          </a:xfrm>
          <a:prstGeom prst="rect">
            <a:avLst/>
          </a:prstGeom>
        </p:spPr>
        <p:txBody>
          <a:bodyPr anchor="t" rtlCol="false" tIns="0" lIns="0" bIns="0" rIns="0">
            <a:spAutoFit/>
          </a:bodyPr>
          <a:lstStyle/>
          <a:p>
            <a:pPr algn="l">
              <a:lnSpc>
                <a:spcPts val="5734"/>
              </a:lnSpc>
            </a:pPr>
            <a:r>
              <a:rPr lang="en-US" sz="4095">
                <a:solidFill>
                  <a:srgbClr val="000000"/>
                </a:solidFill>
                <a:latin typeface="Arimo"/>
                <a:ea typeface="Arimo"/>
                <a:cs typeface="Arimo"/>
                <a:sym typeface="Arimo"/>
                <a:hlinkClick r:id="rId33" tooltip="https://www.jsmastery.pro?discount=guide"/>
              </a:rPr>
              <a:t> to JSM Pro </a:t>
            </a:r>
          </a:p>
        </p:txBody>
      </p:sp>
      <p:sp>
        <p:nvSpPr>
          <p:cNvPr name="TextBox 37" id="37"/>
          <p:cNvSpPr txBox="true"/>
          <p:nvPr/>
        </p:nvSpPr>
        <p:spPr>
          <a:xfrm rot="0">
            <a:off x="592922" y="10352856"/>
            <a:ext cx="430597" cy="226438"/>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34" tooltip="https://www.jsmastery.pro?discount=guide"/>
              </a:rPr>
              <a:t>https:</a:t>
            </a:r>
          </a:p>
        </p:txBody>
      </p:sp>
      <p:sp>
        <p:nvSpPr>
          <p:cNvPr name="TextBox 38" id="38"/>
          <p:cNvSpPr txBox="true"/>
          <p:nvPr/>
        </p:nvSpPr>
        <p:spPr>
          <a:xfrm rot="0">
            <a:off x="1141019" y="10352856"/>
            <a:ext cx="1049217" cy="226438"/>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35" tooltip="https://www.jsmastery.pro?discount=guide"/>
              </a:rPr>
              <a:t>jsmastery.pro</a:t>
            </a:r>
          </a:p>
        </p:txBody>
      </p:sp>
      <p:sp>
        <p:nvSpPr>
          <p:cNvPr name="TextBox 39" id="39"/>
          <p:cNvSpPr txBox="true"/>
          <p:nvPr/>
        </p:nvSpPr>
        <p:spPr>
          <a:xfrm rot="0">
            <a:off x="5715000" y="10352856"/>
            <a:ext cx="1466098" cy="226438"/>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36" tooltip="https://www.youtube.com/javascriptmastery"/>
              </a:rPr>
              <a:t>JavaScript Mastery</a:t>
            </a:r>
          </a:p>
        </p:txBody>
      </p:sp>
      <p:sp>
        <p:nvSpPr>
          <p:cNvPr name="TextBox 40" id="40"/>
          <p:cNvSpPr txBox="true"/>
          <p:nvPr/>
        </p:nvSpPr>
        <p:spPr>
          <a:xfrm rot="0">
            <a:off x="1014346" y="10389499"/>
            <a:ext cx="129883" cy="185518"/>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37" tooltip="https://www.jsmastery.pro?discount=guide"/>
              </a:rPr>
              <a:t>//</a:t>
            </a:r>
          </a:p>
        </p:txBody>
      </p:sp>
      <p:grpSp>
        <p:nvGrpSpPr>
          <p:cNvPr name="Group 41" id="41"/>
          <p:cNvGrpSpPr>
            <a:grpSpLocks noChangeAspect="true"/>
          </p:cNvGrpSpPr>
          <p:nvPr/>
        </p:nvGrpSpPr>
        <p:grpSpPr>
          <a:xfrm rot="0">
            <a:off x="34485" y="10296525"/>
            <a:ext cx="7556497" cy="381000"/>
            <a:chOff x="0" y="0"/>
            <a:chExt cx="7556500" cy="381000"/>
          </a:xfrm>
        </p:grpSpPr>
        <p:sp>
          <p:nvSpPr>
            <p:cNvPr name="Freeform 42" id="42"/>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3" id="43"/>
          <p:cNvSpPr/>
          <p:nvPr/>
        </p:nvSpPr>
        <p:spPr>
          <a:xfrm flipH="false" flipV="false" rot="0">
            <a:off x="546097" y="10453145"/>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5"/>
            <a:stretch>
              <a:fillRect l="0" t="0" r="0" b="0"/>
            </a:stretch>
          </a:blipFill>
        </p:spPr>
      </p:sp>
      <p:sp>
        <p:nvSpPr>
          <p:cNvPr name="TextBox 44" id="44"/>
          <p:cNvSpPr txBox="true"/>
          <p:nvPr/>
        </p:nvSpPr>
        <p:spPr>
          <a:xfrm rot="0">
            <a:off x="1234981" y="10447025"/>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0312403"/>
            <a:ext cx="7556497" cy="381000"/>
            <a:chOff x="0" y="0"/>
            <a:chExt cx="7556500" cy="381000"/>
          </a:xfrm>
        </p:grpSpPr>
        <p:sp>
          <p:nvSpPr>
            <p:cNvPr name="Freeform 3" id="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 id="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592922" y="10436162"/>
            <a:ext cx="540172" cy="156686"/>
            <a:chOff x="0" y="0"/>
            <a:chExt cx="540169" cy="156680"/>
          </a:xfrm>
        </p:grpSpPr>
        <p:sp>
          <p:nvSpPr>
            <p:cNvPr name="Freeform 6" id="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7" id="7"/>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7497" y="1822961"/>
            <a:ext cx="6892823" cy="7594730"/>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React.js is a front-end JavaScript library for building user interfaces. It was developed by Facebook and is maintained by Facebook and the open-source community. </a:t>
            </a:r>
          </a:p>
          <a:p>
            <a:pPr algn="just">
              <a:lnSpc>
                <a:spcPts val="5000"/>
              </a:lnSpc>
            </a:pPr>
            <a:r>
              <a:rPr lang="en-US" sz="2000">
                <a:solidFill>
                  <a:srgbClr val="000000"/>
                </a:solidFill>
                <a:latin typeface="Arimo"/>
                <a:ea typeface="Arimo"/>
                <a:cs typeface="Arimo"/>
                <a:sym typeface="Arimo"/>
              </a:rPr>
              <a:t>React.js is a phenomenal library that is easy to </a:t>
            </a:r>
          </a:p>
          <a:p>
            <a:pPr algn="just">
              <a:lnSpc>
                <a:spcPts val="3000"/>
              </a:lnSpc>
            </a:pPr>
            <a:r>
              <a:rPr lang="en-US" sz="2000">
                <a:solidFill>
                  <a:srgbClr val="000000"/>
                </a:solidFill>
                <a:latin typeface="Arimo"/>
                <a:ea typeface="Arimo"/>
                <a:cs typeface="Arimo"/>
                <a:sym typeface="Arimo"/>
              </a:rPr>
              <a:t>understand, has excellent cross-platform support, </a:t>
            </a:r>
          </a:p>
          <a:p>
            <a:pPr algn="just">
              <a:lnSpc>
                <a:spcPts val="5000"/>
              </a:lnSpc>
            </a:pPr>
            <a:r>
              <a:rPr lang="en-US" sz="2000">
                <a:solidFill>
                  <a:srgbClr val="000000"/>
                </a:solidFill>
                <a:latin typeface="Arimo"/>
                <a:ea typeface="Arimo"/>
                <a:cs typeface="Arimo"/>
                <a:sym typeface="Arimo"/>
              </a:rPr>
              <a:t>has a fantastic community, and is one of the most </a:t>
            </a:r>
          </a:p>
          <a:p>
            <a:pPr algn="just">
              <a:lnSpc>
                <a:spcPts val="3000"/>
              </a:lnSpc>
            </a:pPr>
            <a:r>
              <a:rPr lang="en-US" sz="2000">
                <a:solidFill>
                  <a:srgbClr val="000000"/>
                </a:solidFill>
                <a:latin typeface="Arimo"/>
                <a:ea typeface="Arimo"/>
                <a:cs typeface="Arimo"/>
                <a:sym typeface="Arimo"/>
              </a:rPr>
              <a:t>loved libraries out there.</a:t>
            </a:r>
          </a:p>
          <a:p>
            <a:pPr algn="just">
              <a:lnSpc>
                <a:spcPts val="5000"/>
              </a:lnSpc>
            </a:pPr>
            <a:r>
              <a:rPr lang="en-US" sz="2000">
                <a:solidFill>
                  <a:srgbClr val="000000"/>
                </a:solidFill>
                <a:latin typeface="Arimo"/>
                <a:ea typeface="Arimo"/>
                <a:cs typeface="Arimo"/>
                <a:sym typeface="Arimo"/>
              </a:rPr>
              <a:t>There are also two great React.js competitors: Vue.js, </a:t>
            </a:r>
          </a:p>
          <a:p>
            <a:pPr algn="just">
              <a:lnSpc>
                <a:spcPts val="3000"/>
              </a:lnSpc>
            </a:pPr>
            <a:r>
              <a:rPr lang="en-US" sz="2000">
                <a:solidFill>
                  <a:srgbClr val="000000"/>
                </a:solidFill>
                <a:latin typeface="Arimo"/>
                <a:ea typeface="Arimo"/>
                <a:cs typeface="Arimo"/>
                <a:sym typeface="Arimo"/>
              </a:rPr>
              <a:t>Angular. These libraries and frameworks are mainly </a:t>
            </a:r>
          </a:p>
          <a:p>
            <a:pPr algn="just">
              <a:lnSpc>
                <a:spcPts val="5000"/>
              </a:lnSpc>
            </a:pPr>
            <a:r>
              <a:rPr lang="en-US" sz="2000">
                <a:solidFill>
                  <a:srgbClr val="000000"/>
                </a:solidFill>
                <a:latin typeface="Arimo"/>
                <a:ea typeface="Arimo"/>
                <a:cs typeface="Arimo"/>
                <a:sym typeface="Arimo"/>
              </a:rPr>
              <a:t>used to create fast and efficient Single Page </a:t>
            </a:r>
          </a:p>
          <a:p>
            <a:pPr algn="just">
              <a:lnSpc>
                <a:spcPts val="3000"/>
              </a:lnSpc>
            </a:pPr>
            <a:r>
              <a:rPr lang="en-US" sz="2000">
                <a:solidFill>
                  <a:srgbClr val="000000"/>
                </a:solidFill>
                <a:latin typeface="Arimo"/>
                <a:ea typeface="Arimo"/>
                <a:cs typeface="Arimo"/>
                <a:sym typeface="Arimo"/>
              </a:rPr>
              <a:t>Applications. Although these are great technologies, </a:t>
            </a:r>
          </a:p>
          <a:p>
            <a:pPr algn="just">
              <a:lnSpc>
                <a:spcPts val="5000"/>
              </a:lnSpc>
            </a:pPr>
            <a:r>
              <a:rPr lang="en-US" sz="2000">
                <a:solidFill>
                  <a:srgbClr val="000000"/>
                </a:solidFill>
                <a:latin typeface="Arimo"/>
                <a:ea typeface="Arimo"/>
                <a:cs typeface="Arimo"/>
                <a:sym typeface="Arimo"/>
              </a:rPr>
              <a:t>taking a quick look at Google trends, we can clearly </a:t>
            </a:r>
          </a:p>
          <a:p>
            <a:pPr algn="just">
              <a:lnSpc>
                <a:spcPts val="3000"/>
              </a:lnSpc>
            </a:pPr>
            <a:r>
              <a:rPr lang="en-US" sz="2000">
                <a:solidFill>
                  <a:srgbClr val="000000"/>
                </a:solidFill>
                <a:latin typeface="Arimo"/>
                <a:ea typeface="Arimo"/>
                <a:cs typeface="Arimo"/>
                <a:sym typeface="Arimo"/>
              </a:rPr>
              <a:t>see that React.js is still in the lead by far. </a:t>
            </a:r>
          </a:p>
        </p:txBody>
      </p:sp>
      <p:sp>
        <p:nvSpPr>
          <p:cNvPr name="TextBox 9" id="9"/>
          <p:cNvSpPr txBox="true"/>
          <p:nvPr/>
        </p:nvSpPr>
        <p:spPr>
          <a:xfrm rot="0">
            <a:off x="317497" y="610619"/>
            <a:ext cx="6201861" cy="736854"/>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Introduction to React.js</a:t>
            </a:r>
          </a:p>
        </p:txBody>
      </p:sp>
      <p:sp>
        <p:nvSpPr>
          <p:cNvPr name="TextBox 10" id="10"/>
          <p:cNvSpPr txBox="true"/>
          <p:nvPr/>
        </p:nvSpPr>
        <p:spPr>
          <a:xfrm rot="0">
            <a:off x="59292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11" id="11"/>
          <p:cNvSpPr txBox="true"/>
          <p:nvPr/>
        </p:nvSpPr>
        <p:spPr>
          <a:xfrm rot="0">
            <a:off x="114101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12" id="12"/>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13" id="13"/>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14" id="14"/>
          <p:cNvGrpSpPr>
            <a:grpSpLocks noChangeAspect="true"/>
          </p:cNvGrpSpPr>
          <p:nvPr/>
        </p:nvGrpSpPr>
        <p:grpSpPr>
          <a:xfrm rot="0">
            <a:off x="3503" y="10324005"/>
            <a:ext cx="7556497" cy="381000"/>
            <a:chOff x="0" y="0"/>
            <a:chExt cx="7556500" cy="381000"/>
          </a:xfrm>
        </p:grpSpPr>
        <p:sp>
          <p:nvSpPr>
            <p:cNvPr name="Freeform 15" id="15"/>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6" id="16"/>
          <p:cNvSpPr/>
          <p:nvPr/>
        </p:nvSpPr>
        <p:spPr>
          <a:xfrm flipH="false" flipV="false" rot="0">
            <a:off x="397200" y="10451001"/>
            <a:ext cx="152400" cy="139703"/>
          </a:xfrm>
          <a:custGeom>
            <a:avLst/>
            <a:gdLst/>
            <a:ahLst/>
            <a:cxnLst/>
            <a:rect r="r" b="b" t="t" l="l"/>
            <a:pathLst>
              <a:path h="139703" w="152400">
                <a:moveTo>
                  <a:pt x="0" y="0"/>
                </a:moveTo>
                <a:lnTo>
                  <a:pt x="152400" y="0"/>
                </a:lnTo>
                <a:lnTo>
                  <a:pt x="152400" y="139704"/>
                </a:lnTo>
                <a:lnTo>
                  <a:pt x="0" y="139704"/>
                </a:lnTo>
                <a:lnTo>
                  <a:pt x="0" y="0"/>
                </a:lnTo>
                <a:close/>
              </a:path>
            </a:pathLst>
          </a:custGeom>
          <a:blipFill>
            <a:blip r:embed="rId2"/>
            <a:stretch>
              <a:fillRect l="0" t="0" r="0" b="0"/>
            </a:stretch>
          </a:blipFill>
        </p:spPr>
      </p:sp>
      <p:sp>
        <p:nvSpPr>
          <p:cNvPr name="TextBox 17" id="17"/>
          <p:cNvSpPr txBox="true"/>
          <p:nvPr/>
        </p:nvSpPr>
        <p:spPr>
          <a:xfrm rot="0">
            <a:off x="1144522" y="10364905"/>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1016003" y="69596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3" id="3"/>
          <p:cNvSpPr/>
          <p:nvPr/>
        </p:nvSpPr>
        <p:spPr>
          <a:xfrm flipH="false" flipV="false" rot="0">
            <a:off x="1016003" y="77850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4" id="4"/>
          <p:cNvSpPr/>
          <p:nvPr/>
        </p:nvSpPr>
        <p:spPr>
          <a:xfrm flipH="false" flipV="false" rot="0">
            <a:off x="1016003" y="86106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5" id="5"/>
          <p:cNvSpPr/>
          <p:nvPr/>
        </p:nvSpPr>
        <p:spPr>
          <a:xfrm flipH="false" flipV="false" rot="0">
            <a:off x="1016003" y="94361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grpSp>
        <p:nvGrpSpPr>
          <p:cNvPr name="Group 6" id="6"/>
          <p:cNvGrpSpPr>
            <a:grpSpLocks noChangeAspect="true"/>
          </p:cNvGrpSpPr>
          <p:nvPr/>
        </p:nvGrpSpPr>
        <p:grpSpPr>
          <a:xfrm rot="0">
            <a:off x="0" y="10312403"/>
            <a:ext cx="7556497" cy="381000"/>
            <a:chOff x="0" y="0"/>
            <a:chExt cx="7556500" cy="381000"/>
          </a:xfrm>
        </p:grpSpPr>
        <p:sp>
          <p:nvSpPr>
            <p:cNvPr name="Freeform 7" id="7"/>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8" id="8"/>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sp>
        <p:nvSpPr>
          <p:cNvPr name="TextBox 9" id="9"/>
          <p:cNvSpPr txBox="true"/>
          <p:nvPr/>
        </p:nvSpPr>
        <p:spPr>
          <a:xfrm rot="0">
            <a:off x="317497" y="1822771"/>
            <a:ext cx="7084019" cy="4305300"/>
          </a:xfrm>
          <a:prstGeom prst="rect">
            <a:avLst/>
          </a:prstGeom>
        </p:spPr>
        <p:txBody>
          <a:bodyPr anchor="t" rtlCol="false" tIns="0" lIns="0" bIns="0" rIns="0">
            <a:spAutoFit/>
          </a:bodyPr>
          <a:lstStyle/>
          <a:p>
            <a:pPr algn="l">
              <a:lnSpc>
                <a:spcPts val="4000"/>
              </a:lnSpc>
            </a:pPr>
            <a:r>
              <a:rPr lang="en-US" sz="2000">
                <a:solidFill>
                  <a:srgbClr val="000000"/>
                </a:solidFill>
                <a:latin typeface="Arimo"/>
                <a:ea typeface="Arimo"/>
                <a:cs typeface="Arimo"/>
                <a:sym typeface="Arimo"/>
              </a:rPr>
              <a:t>You might be wondering, what are the prerequisites to learn such a great JavaScript library?</a:t>
            </a:r>
          </a:p>
          <a:p>
            <a:pPr algn="l">
              <a:lnSpc>
                <a:spcPts val="5000"/>
              </a:lnSpc>
            </a:pPr>
            <a:r>
              <a:rPr lang="en-US" sz="2000">
                <a:solidFill>
                  <a:srgbClr val="000000"/>
                </a:solidFill>
                <a:latin typeface="Arimo"/>
                <a:ea typeface="Arimo"/>
                <a:cs typeface="Arimo"/>
                <a:sym typeface="Arimo"/>
              </a:rPr>
              <a:t>There’s only one prerequisite and that is - JavaScript. Do not jump straight into React.js without </a:t>
            </a:r>
          </a:p>
          <a:p>
            <a:pPr algn="l">
              <a:lnSpc>
                <a:spcPts val="3000"/>
              </a:lnSpc>
            </a:pPr>
            <a:r>
              <a:rPr lang="en-US" sz="2000">
                <a:solidFill>
                  <a:srgbClr val="000000"/>
                </a:solidFill>
                <a:latin typeface="Arimo"/>
                <a:ea typeface="Arimo"/>
                <a:cs typeface="Arimo"/>
                <a:sym typeface="Arimo"/>
              </a:rPr>
              <a:t>understanding the topics I've mentioned below.</a:t>
            </a:r>
          </a:p>
          <a:p>
            <a:pPr algn="l">
              <a:lnSpc>
                <a:spcPts val="5000"/>
              </a:lnSpc>
            </a:pPr>
            <a:r>
              <a:rPr lang="en-US" sz="2000">
                <a:solidFill>
                  <a:srgbClr val="000000"/>
                </a:solidFill>
                <a:latin typeface="Arimo"/>
                <a:ea typeface="Arimo"/>
                <a:cs typeface="Arimo"/>
                <a:sym typeface="Arimo"/>
              </a:rPr>
              <a:t>Before learning React, you should have a </a:t>
            </a:r>
          </a:p>
          <a:p>
            <a:pPr algn="l">
              <a:lnSpc>
                <a:spcPts val="3000"/>
              </a:lnSpc>
            </a:pPr>
            <a:r>
              <a:rPr lang="en-US" sz="2000">
                <a:solidFill>
                  <a:srgbClr val="000000"/>
                </a:solidFill>
                <a:latin typeface="Arimo"/>
                <a:ea typeface="Arimo"/>
                <a:cs typeface="Arimo"/>
                <a:sym typeface="Arimo"/>
              </a:rPr>
              <a:t>good understanding of these JavaScript topics:</a:t>
            </a:r>
          </a:p>
        </p:txBody>
      </p:sp>
      <p:sp>
        <p:nvSpPr>
          <p:cNvPr name="TextBox 10" id="10"/>
          <p:cNvSpPr txBox="true"/>
          <p:nvPr/>
        </p:nvSpPr>
        <p:spPr>
          <a:xfrm rot="0">
            <a:off x="1485900" y="6542789"/>
            <a:ext cx="2632043" cy="3175635"/>
          </a:xfrm>
          <a:prstGeom prst="rect">
            <a:avLst/>
          </a:prstGeom>
        </p:spPr>
        <p:txBody>
          <a:bodyPr anchor="t" rtlCol="false" tIns="0" lIns="0" bIns="0" rIns="0">
            <a:spAutoFit/>
          </a:bodyPr>
          <a:lstStyle/>
          <a:p>
            <a:pPr algn="l">
              <a:lnSpc>
                <a:spcPts val="6000"/>
              </a:lnSpc>
            </a:pPr>
            <a:r>
              <a:rPr lang="en-US" sz="2400">
                <a:solidFill>
                  <a:srgbClr val="000000"/>
                </a:solidFill>
                <a:latin typeface="Arimo"/>
                <a:ea typeface="Arimo"/>
                <a:cs typeface="Arimo"/>
                <a:sym typeface="Arimo"/>
              </a:rPr>
              <a:t>Basic Syntax</a:t>
            </a:r>
          </a:p>
          <a:p>
            <a:pPr algn="l">
              <a:lnSpc>
                <a:spcPts val="6000"/>
              </a:lnSpc>
            </a:pPr>
            <a:r>
              <a:rPr lang="en-US" sz="2400">
                <a:solidFill>
                  <a:srgbClr val="000000"/>
                </a:solidFill>
                <a:latin typeface="Arimo"/>
                <a:ea typeface="Arimo"/>
                <a:cs typeface="Arimo"/>
                <a:sym typeface="Arimo"/>
              </a:rPr>
              <a:t>ES6+ features Arrow functions Template literals</a:t>
            </a:r>
          </a:p>
        </p:txBody>
      </p:sp>
      <p:sp>
        <p:nvSpPr>
          <p:cNvPr name="TextBox 11" id="11"/>
          <p:cNvSpPr txBox="true"/>
          <p:nvPr/>
        </p:nvSpPr>
        <p:spPr>
          <a:xfrm rot="0">
            <a:off x="317497" y="610238"/>
            <a:ext cx="6554724"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JavaScript prerequisites</a:t>
            </a:r>
          </a:p>
        </p:txBody>
      </p:sp>
      <p:sp>
        <p:nvSpPr>
          <p:cNvPr name="TextBox 12" id="12"/>
          <p:cNvSpPr txBox="true"/>
          <p:nvPr/>
        </p:nvSpPr>
        <p:spPr>
          <a:xfrm rot="0">
            <a:off x="1141019" y="10353304"/>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1016003" y="22352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3" id="3"/>
          <p:cNvSpPr/>
          <p:nvPr/>
        </p:nvSpPr>
        <p:spPr>
          <a:xfrm flipH="false" flipV="false" rot="0">
            <a:off x="1016003" y="30606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4" id="4"/>
          <p:cNvSpPr/>
          <p:nvPr/>
        </p:nvSpPr>
        <p:spPr>
          <a:xfrm flipH="false" flipV="false" rot="0">
            <a:off x="1016003" y="38862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5" id="5"/>
          <p:cNvSpPr/>
          <p:nvPr/>
        </p:nvSpPr>
        <p:spPr>
          <a:xfrm flipH="false" flipV="false" rot="0">
            <a:off x="1016003" y="47117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6" id="6"/>
          <p:cNvSpPr/>
          <p:nvPr/>
        </p:nvSpPr>
        <p:spPr>
          <a:xfrm flipH="false" flipV="false" rot="0">
            <a:off x="1016003" y="55371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7" id="7"/>
          <p:cNvSpPr/>
          <p:nvPr/>
        </p:nvSpPr>
        <p:spPr>
          <a:xfrm flipH="false" flipV="false" rot="0">
            <a:off x="1016003" y="63627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8" id="8"/>
          <p:cNvSpPr/>
          <p:nvPr/>
        </p:nvSpPr>
        <p:spPr>
          <a:xfrm flipH="false" flipV="false" rot="0">
            <a:off x="1016003" y="71882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9" id="9"/>
          <p:cNvSpPr/>
          <p:nvPr/>
        </p:nvSpPr>
        <p:spPr>
          <a:xfrm flipH="false" flipV="false" rot="0">
            <a:off x="1016003" y="80136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grpSp>
        <p:nvGrpSpPr>
          <p:cNvPr name="Group 10" id="10"/>
          <p:cNvGrpSpPr>
            <a:grpSpLocks noChangeAspect="true"/>
          </p:cNvGrpSpPr>
          <p:nvPr/>
        </p:nvGrpSpPr>
        <p:grpSpPr>
          <a:xfrm rot="0">
            <a:off x="0" y="10312403"/>
            <a:ext cx="7556497" cy="381000"/>
            <a:chOff x="0" y="0"/>
            <a:chExt cx="7556500" cy="381000"/>
          </a:xfrm>
        </p:grpSpPr>
        <p:sp>
          <p:nvSpPr>
            <p:cNvPr name="Freeform 11" id="11"/>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2" id="12"/>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13" id="13"/>
          <p:cNvGrpSpPr>
            <a:grpSpLocks noChangeAspect="true"/>
          </p:cNvGrpSpPr>
          <p:nvPr/>
        </p:nvGrpSpPr>
        <p:grpSpPr>
          <a:xfrm rot="0">
            <a:off x="592922" y="10436162"/>
            <a:ext cx="540172" cy="156686"/>
            <a:chOff x="0" y="0"/>
            <a:chExt cx="540169" cy="156680"/>
          </a:xfrm>
        </p:grpSpPr>
        <p:sp>
          <p:nvSpPr>
            <p:cNvPr name="Freeform 14" id="14"/>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5" id="15"/>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485900" y="1818618"/>
            <a:ext cx="4165692" cy="6477791"/>
          </a:xfrm>
          <a:prstGeom prst="rect">
            <a:avLst/>
          </a:prstGeom>
        </p:spPr>
        <p:txBody>
          <a:bodyPr anchor="t" rtlCol="false" tIns="0" lIns="0" bIns="0" rIns="0">
            <a:spAutoFit/>
          </a:bodyPr>
          <a:lstStyle/>
          <a:p>
            <a:pPr algn="just">
              <a:lnSpc>
                <a:spcPts val="6000"/>
              </a:lnSpc>
            </a:pPr>
            <a:r>
              <a:rPr lang="en-US" sz="2400">
                <a:solidFill>
                  <a:srgbClr val="000000"/>
                </a:solidFill>
                <a:latin typeface="Arimo"/>
                <a:ea typeface="Arimo"/>
                <a:cs typeface="Arimo"/>
                <a:sym typeface="Arimo"/>
              </a:rPr>
              <a:t>Array Methods</a:t>
            </a:r>
          </a:p>
          <a:p>
            <a:pPr algn="just">
              <a:lnSpc>
                <a:spcPts val="6000"/>
              </a:lnSpc>
            </a:pPr>
            <a:r>
              <a:rPr lang="en-US" sz="2400">
                <a:solidFill>
                  <a:srgbClr val="000000"/>
                </a:solidFill>
                <a:latin typeface="Arimo"/>
                <a:ea typeface="Arimo"/>
                <a:cs typeface="Arimo"/>
                <a:sym typeface="Arimo"/>
              </a:rPr>
              <a:t>Object property shorthand Destructuring Rest operator Spread operator Promises Async/Await syntax Import and export syntax</a:t>
            </a:r>
          </a:p>
        </p:txBody>
      </p:sp>
      <p:sp>
        <p:nvSpPr>
          <p:cNvPr name="TextBox 17" id="17"/>
          <p:cNvSpPr txBox="true"/>
          <p:nvPr/>
        </p:nvSpPr>
        <p:spPr>
          <a:xfrm rot="0">
            <a:off x="317497" y="610619"/>
            <a:ext cx="6554724" cy="736854"/>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JavaScript prerequisites</a:t>
            </a:r>
          </a:p>
        </p:txBody>
      </p:sp>
      <p:sp>
        <p:nvSpPr>
          <p:cNvPr name="TextBox 18" id="18"/>
          <p:cNvSpPr txBox="true"/>
          <p:nvPr/>
        </p:nvSpPr>
        <p:spPr>
          <a:xfrm rot="0">
            <a:off x="59292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9" id="19"/>
          <p:cNvSpPr txBox="true"/>
          <p:nvPr/>
        </p:nvSpPr>
        <p:spPr>
          <a:xfrm rot="0">
            <a:off x="114101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20" id="20"/>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21" id="21"/>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22" id="22"/>
          <p:cNvGrpSpPr>
            <a:grpSpLocks noChangeAspect="true"/>
          </p:cNvGrpSpPr>
          <p:nvPr/>
        </p:nvGrpSpPr>
        <p:grpSpPr>
          <a:xfrm rot="0">
            <a:off x="3503" y="10305609"/>
            <a:ext cx="7556497" cy="381000"/>
            <a:chOff x="0" y="0"/>
            <a:chExt cx="7556500" cy="381000"/>
          </a:xfrm>
        </p:grpSpPr>
        <p:sp>
          <p:nvSpPr>
            <p:cNvPr name="Freeform 23" id="2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4" id="24"/>
          <p:cNvSpPr/>
          <p:nvPr/>
        </p:nvSpPr>
        <p:spPr>
          <a:xfrm flipH="false" flipV="false" rot="0">
            <a:off x="397200" y="10432606"/>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sp>
        <p:nvSpPr>
          <p:cNvPr name="TextBox 25" id="25"/>
          <p:cNvSpPr txBox="true"/>
          <p:nvPr/>
        </p:nvSpPr>
        <p:spPr>
          <a:xfrm rot="0">
            <a:off x="1144522" y="10346509"/>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1193797" y="35940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3" id="3"/>
          <p:cNvSpPr/>
          <p:nvPr/>
        </p:nvSpPr>
        <p:spPr>
          <a:xfrm flipH="false" flipV="false" rot="0">
            <a:off x="1193797" y="44196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4" id="4"/>
          <p:cNvSpPr/>
          <p:nvPr/>
        </p:nvSpPr>
        <p:spPr>
          <a:xfrm flipH="false" flipV="false" rot="0">
            <a:off x="1193797" y="52451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5" id="5"/>
          <p:cNvSpPr/>
          <p:nvPr/>
        </p:nvSpPr>
        <p:spPr>
          <a:xfrm flipH="false" flipV="false" rot="0">
            <a:off x="1193797" y="60705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6" id="6"/>
          <p:cNvSpPr/>
          <p:nvPr/>
        </p:nvSpPr>
        <p:spPr>
          <a:xfrm flipH="false" flipV="false" rot="0">
            <a:off x="1193797" y="68961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7" id="7"/>
          <p:cNvSpPr/>
          <p:nvPr/>
        </p:nvSpPr>
        <p:spPr>
          <a:xfrm flipH="false" flipV="false" rot="0">
            <a:off x="1193797" y="77216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8" id="8"/>
          <p:cNvSpPr/>
          <p:nvPr/>
        </p:nvSpPr>
        <p:spPr>
          <a:xfrm flipH="false" flipV="false" rot="0">
            <a:off x="1193797" y="85470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9" id="9"/>
          <p:cNvSpPr/>
          <p:nvPr/>
        </p:nvSpPr>
        <p:spPr>
          <a:xfrm flipH="false" flipV="false" rot="0">
            <a:off x="1193797" y="93726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grpSp>
        <p:nvGrpSpPr>
          <p:cNvPr name="Group 10" id="10"/>
          <p:cNvGrpSpPr>
            <a:grpSpLocks noChangeAspect="true"/>
          </p:cNvGrpSpPr>
          <p:nvPr/>
        </p:nvGrpSpPr>
        <p:grpSpPr>
          <a:xfrm rot="0">
            <a:off x="0" y="10312403"/>
            <a:ext cx="7556497" cy="381000"/>
            <a:chOff x="0" y="0"/>
            <a:chExt cx="7556500" cy="381000"/>
          </a:xfrm>
        </p:grpSpPr>
        <p:sp>
          <p:nvSpPr>
            <p:cNvPr name="Freeform 11" id="11"/>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2" id="12"/>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13" id="13"/>
          <p:cNvGrpSpPr>
            <a:grpSpLocks noChangeAspect="true"/>
          </p:cNvGrpSpPr>
          <p:nvPr/>
        </p:nvGrpSpPr>
        <p:grpSpPr>
          <a:xfrm rot="0">
            <a:off x="592922" y="10436162"/>
            <a:ext cx="540172" cy="156686"/>
            <a:chOff x="0" y="0"/>
            <a:chExt cx="540169" cy="156680"/>
          </a:xfrm>
        </p:grpSpPr>
        <p:sp>
          <p:nvSpPr>
            <p:cNvPr name="Freeform 14" id="14"/>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5" id="15"/>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663703" y="3177511"/>
            <a:ext cx="3511572" cy="6477791"/>
          </a:xfrm>
          <a:prstGeom prst="rect">
            <a:avLst/>
          </a:prstGeom>
        </p:spPr>
        <p:txBody>
          <a:bodyPr anchor="t" rtlCol="false" tIns="0" lIns="0" bIns="0" rIns="0">
            <a:spAutoFit/>
          </a:bodyPr>
          <a:lstStyle/>
          <a:p>
            <a:pPr algn="l">
              <a:lnSpc>
                <a:spcPts val="6000"/>
              </a:lnSpc>
            </a:pPr>
            <a:r>
              <a:rPr lang="en-US" sz="2400">
                <a:solidFill>
                  <a:srgbClr val="000000"/>
                </a:solidFill>
                <a:latin typeface="Arimo"/>
                <a:ea typeface="Arimo"/>
                <a:cs typeface="Arimo"/>
                <a:sym typeface="Arimo"/>
              </a:rPr>
              <a:t>File &amp; Folder structure</a:t>
            </a:r>
          </a:p>
          <a:p>
            <a:pPr algn="l">
              <a:lnSpc>
                <a:spcPts val="6000"/>
              </a:lnSpc>
            </a:pPr>
            <a:r>
              <a:rPr lang="en-US" sz="2400">
                <a:solidFill>
                  <a:srgbClr val="000000"/>
                </a:solidFill>
                <a:latin typeface="Arimo"/>
                <a:ea typeface="Arimo"/>
                <a:cs typeface="Arimo"/>
                <a:sym typeface="Arimo"/>
              </a:rPr>
              <a:t>Components JSX Props State Events Styling Conditional Rendering</a:t>
            </a:r>
          </a:p>
        </p:txBody>
      </p:sp>
      <p:sp>
        <p:nvSpPr>
          <p:cNvPr name="TextBox 17" id="17"/>
          <p:cNvSpPr txBox="true"/>
          <p:nvPr/>
        </p:nvSpPr>
        <p:spPr>
          <a:xfrm rot="0">
            <a:off x="317497" y="610619"/>
            <a:ext cx="6181001" cy="1934213"/>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React.js Roadmap</a:t>
            </a:r>
          </a:p>
          <a:p>
            <a:pPr algn="l">
              <a:lnSpc>
                <a:spcPts val="4200"/>
              </a:lnSpc>
            </a:pPr>
            <a:r>
              <a:rPr lang="en-US" sz="3000">
                <a:solidFill>
                  <a:srgbClr val="000000"/>
                </a:solidFill>
                <a:latin typeface="Arimo"/>
                <a:ea typeface="Arimo"/>
                <a:cs typeface="Arimo"/>
                <a:sym typeface="Arimo"/>
              </a:rPr>
              <a:t>Basic things to learn in React.js</a:t>
            </a:r>
          </a:p>
        </p:txBody>
      </p:sp>
      <p:sp>
        <p:nvSpPr>
          <p:cNvPr name="TextBox 18" id="18"/>
          <p:cNvSpPr txBox="true"/>
          <p:nvPr/>
        </p:nvSpPr>
        <p:spPr>
          <a:xfrm rot="0">
            <a:off x="592922" y="10353418"/>
            <a:ext cx="43059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9" id="19"/>
          <p:cNvSpPr txBox="true"/>
          <p:nvPr/>
        </p:nvSpPr>
        <p:spPr>
          <a:xfrm rot="0">
            <a:off x="1141019" y="10353418"/>
            <a:ext cx="1049217"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20" id="20"/>
          <p:cNvSpPr txBox="true"/>
          <p:nvPr/>
        </p:nvSpPr>
        <p:spPr>
          <a:xfrm rot="0">
            <a:off x="5715000" y="10353418"/>
            <a:ext cx="1466098" cy="226809"/>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21" id="21"/>
          <p:cNvSpPr txBox="true"/>
          <p:nvPr/>
        </p:nvSpPr>
        <p:spPr>
          <a:xfrm rot="0">
            <a:off x="1014346" y="10389965"/>
            <a:ext cx="129883" cy="185833"/>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22" id="22"/>
          <p:cNvGrpSpPr>
            <a:grpSpLocks noChangeAspect="true"/>
          </p:cNvGrpSpPr>
          <p:nvPr/>
        </p:nvGrpSpPr>
        <p:grpSpPr>
          <a:xfrm rot="0">
            <a:off x="3503" y="10306669"/>
            <a:ext cx="7556497" cy="381000"/>
            <a:chOff x="0" y="0"/>
            <a:chExt cx="7556500" cy="381000"/>
          </a:xfrm>
        </p:grpSpPr>
        <p:sp>
          <p:nvSpPr>
            <p:cNvPr name="Freeform 23" id="2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4" id="24"/>
          <p:cNvSpPr/>
          <p:nvPr/>
        </p:nvSpPr>
        <p:spPr>
          <a:xfrm flipH="false" flipV="false" rot="0">
            <a:off x="397200" y="10433666"/>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sp>
        <p:nvSpPr>
          <p:cNvPr name="TextBox 25" id="25"/>
          <p:cNvSpPr txBox="true"/>
          <p:nvPr/>
        </p:nvSpPr>
        <p:spPr>
          <a:xfrm rot="0">
            <a:off x="1144522" y="10347569"/>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sp>
        <p:nvSpPr>
          <p:cNvPr name="Freeform 2" id="2"/>
          <p:cNvSpPr/>
          <p:nvPr/>
        </p:nvSpPr>
        <p:spPr>
          <a:xfrm flipH="false" flipV="false" rot="0">
            <a:off x="1206503" y="38988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3" id="3"/>
          <p:cNvSpPr/>
          <p:nvPr/>
        </p:nvSpPr>
        <p:spPr>
          <a:xfrm flipH="false" flipV="false" rot="0">
            <a:off x="1206503" y="47244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4" id="4"/>
          <p:cNvSpPr/>
          <p:nvPr/>
        </p:nvSpPr>
        <p:spPr>
          <a:xfrm flipH="false" flipV="false" rot="0">
            <a:off x="1206503" y="55499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5" id="5"/>
          <p:cNvSpPr/>
          <p:nvPr/>
        </p:nvSpPr>
        <p:spPr>
          <a:xfrm flipH="false" flipV="false" rot="0">
            <a:off x="1206503" y="63753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6" id="6"/>
          <p:cNvSpPr/>
          <p:nvPr/>
        </p:nvSpPr>
        <p:spPr>
          <a:xfrm flipH="false" flipV="false" rot="0">
            <a:off x="1206503" y="7200900"/>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7" id="7"/>
          <p:cNvSpPr/>
          <p:nvPr/>
        </p:nvSpPr>
        <p:spPr>
          <a:xfrm flipH="false" flipV="false" rot="0">
            <a:off x="1206503" y="80264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sp>
        <p:nvSpPr>
          <p:cNvPr name="Freeform 8" id="8"/>
          <p:cNvSpPr/>
          <p:nvPr/>
        </p:nvSpPr>
        <p:spPr>
          <a:xfrm flipH="false" flipV="false" rot="0">
            <a:off x="1206503" y="8851897"/>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2"/>
            <a:stretch>
              <a:fillRect l="0" t="0" r="0" b="0"/>
            </a:stretch>
          </a:blipFill>
        </p:spPr>
      </p:sp>
      <p:grpSp>
        <p:nvGrpSpPr>
          <p:cNvPr name="Group 9" id="9"/>
          <p:cNvGrpSpPr>
            <a:grpSpLocks noChangeAspect="true"/>
          </p:cNvGrpSpPr>
          <p:nvPr/>
        </p:nvGrpSpPr>
        <p:grpSpPr>
          <a:xfrm rot="0">
            <a:off x="0" y="10312403"/>
            <a:ext cx="7556497" cy="381000"/>
            <a:chOff x="0" y="0"/>
            <a:chExt cx="7556500" cy="381000"/>
          </a:xfrm>
        </p:grpSpPr>
        <p:sp>
          <p:nvSpPr>
            <p:cNvPr name="Freeform 10" id="10"/>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1" id="11"/>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grpSp>
        <p:nvGrpSpPr>
          <p:cNvPr name="Group 12" id="12"/>
          <p:cNvGrpSpPr>
            <a:grpSpLocks noChangeAspect="true"/>
          </p:cNvGrpSpPr>
          <p:nvPr/>
        </p:nvGrpSpPr>
        <p:grpSpPr>
          <a:xfrm rot="0">
            <a:off x="592912" y="10436162"/>
            <a:ext cx="540172" cy="156686"/>
            <a:chOff x="0" y="0"/>
            <a:chExt cx="540169" cy="156680"/>
          </a:xfrm>
        </p:grpSpPr>
        <p:sp>
          <p:nvSpPr>
            <p:cNvPr name="Freeform 13" id="13"/>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14" id="14"/>
          <p:cNvSpPr/>
          <p:nvPr/>
        </p:nvSpPr>
        <p:spPr>
          <a:xfrm flipH="false" flipV="false" rot="0">
            <a:off x="5405733"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676400" y="3481626"/>
            <a:ext cx="1955225" cy="5651830"/>
          </a:xfrm>
          <a:prstGeom prst="rect">
            <a:avLst/>
          </a:prstGeom>
        </p:spPr>
        <p:txBody>
          <a:bodyPr anchor="t" rtlCol="false" tIns="0" lIns="0" bIns="0" rIns="0">
            <a:spAutoFit/>
          </a:bodyPr>
          <a:lstStyle/>
          <a:p>
            <a:pPr algn="l">
              <a:lnSpc>
                <a:spcPts val="6000"/>
              </a:lnSpc>
            </a:pPr>
            <a:r>
              <a:rPr lang="en-US" sz="2400">
                <a:solidFill>
                  <a:srgbClr val="000000"/>
                </a:solidFill>
                <a:latin typeface="Arimo"/>
                <a:ea typeface="Arimo"/>
                <a:cs typeface="Arimo"/>
                <a:sym typeface="Arimo"/>
              </a:rPr>
              <a:t>useState</a:t>
            </a:r>
          </a:p>
          <a:p>
            <a:pPr algn="l">
              <a:lnSpc>
                <a:spcPts val="6000"/>
              </a:lnSpc>
            </a:pPr>
            <a:r>
              <a:rPr lang="en-US" sz="2400">
                <a:solidFill>
                  <a:srgbClr val="000000"/>
                </a:solidFill>
                <a:latin typeface="Arimo"/>
                <a:ea typeface="Arimo"/>
                <a:cs typeface="Arimo"/>
                <a:sym typeface="Arimo"/>
              </a:rPr>
              <a:t>useEffect useRef useContext useReducer useMemo useCallback</a:t>
            </a:r>
          </a:p>
        </p:txBody>
      </p:sp>
      <p:sp>
        <p:nvSpPr>
          <p:cNvPr name="TextBox 16" id="16"/>
          <p:cNvSpPr txBox="true"/>
          <p:nvPr/>
        </p:nvSpPr>
        <p:spPr>
          <a:xfrm rot="0">
            <a:off x="317497" y="609476"/>
            <a:ext cx="4854121" cy="736092"/>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React.js Roadmap</a:t>
            </a:r>
          </a:p>
        </p:txBody>
      </p:sp>
      <p:sp>
        <p:nvSpPr>
          <p:cNvPr name="TextBox 17" id="17"/>
          <p:cNvSpPr txBox="true"/>
          <p:nvPr/>
        </p:nvSpPr>
        <p:spPr>
          <a:xfrm rot="0">
            <a:off x="393697" y="2027139"/>
            <a:ext cx="5782275" cy="1036253"/>
          </a:xfrm>
          <a:prstGeom prst="rect">
            <a:avLst/>
          </a:prstGeom>
        </p:spPr>
        <p:txBody>
          <a:bodyPr anchor="t" rtlCol="false" tIns="0" lIns="0" bIns="0" rIns="0">
            <a:spAutoFit/>
          </a:bodyPr>
          <a:lstStyle/>
          <a:p>
            <a:pPr algn="l">
              <a:lnSpc>
                <a:spcPts val="3999"/>
              </a:lnSpc>
            </a:pPr>
            <a:r>
              <a:rPr lang="en-US" sz="3000">
                <a:solidFill>
                  <a:srgbClr val="000000"/>
                </a:solidFill>
                <a:latin typeface="Arimo"/>
                <a:ea typeface="Arimo"/>
                <a:cs typeface="Arimo"/>
                <a:sym typeface="Arimo"/>
              </a:rPr>
              <a:t>Learn about React.js Hooks - the essential hooks to learn:</a:t>
            </a:r>
          </a:p>
        </p:txBody>
      </p:sp>
      <p:sp>
        <p:nvSpPr>
          <p:cNvPr name="TextBox 18" id="18"/>
          <p:cNvSpPr txBox="true"/>
          <p:nvPr/>
        </p:nvSpPr>
        <p:spPr>
          <a:xfrm rot="0">
            <a:off x="592912" y="10353075"/>
            <a:ext cx="430597"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https:</a:t>
            </a:r>
          </a:p>
        </p:txBody>
      </p:sp>
      <p:sp>
        <p:nvSpPr>
          <p:cNvPr name="TextBox 19" id="19"/>
          <p:cNvSpPr txBox="true"/>
          <p:nvPr/>
        </p:nvSpPr>
        <p:spPr>
          <a:xfrm rot="0">
            <a:off x="1141009" y="10353075"/>
            <a:ext cx="1049217"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jsmastery.pro?discount=guide"/>
              </a:rPr>
              <a:t>jsmastery.pro</a:t>
            </a:r>
          </a:p>
        </p:txBody>
      </p:sp>
      <p:sp>
        <p:nvSpPr>
          <p:cNvPr name="TextBox 20" id="20"/>
          <p:cNvSpPr txBox="true"/>
          <p:nvPr/>
        </p:nvSpPr>
        <p:spPr>
          <a:xfrm rot="0">
            <a:off x="5715000" y="10353075"/>
            <a:ext cx="1466098" cy="226581"/>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8" tooltip="https://www.youtube.com/javascriptmastery"/>
              </a:rPr>
              <a:t>JavaScript Mastery</a:t>
            </a:r>
          </a:p>
        </p:txBody>
      </p:sp>
      <p:sp>
        <p:nvSpPr>
          <p:cNvPr name="TextBox 21" id="21"/>
          <p:cNvSpPr txBox="true"/>
          <p:nvPr/>
        </p:nvSpPr>
        <p:spPr>
          <a:xfrm rot="0">
            <a:off x="1014346" y="10389689"/>
            <a:ext cx="129883" cy="185642"/>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9" tooltip="https://www.jsmastery.pro?discount=guide"/>
              </a:rPr>
              <a:t>//</a:t>
            </a:r>
          </a:p>
        </p:txBody>
      </p:sp>
      <p:grpSp>
        <p:nvGrpSpPr>
          <p:cNvPr name="Group 22" id="22"/>
          <p:cNvGrpSpPr>
            <a:grpSpLocks noChangeAspect="true"/>
          </p:cNvGrpSpPr>
          <p:nvPr/>
        </p:nvGrpSpPr>
        <p:grpSpPr>
          <a:xfrm rot="0">
            <a:off x="1752" y="10315026"/>
            <a:ext cx="7556497" cy="381000"/>
            <a:chOff x="0" y="0"/>
            <a:chExt cx="7556500" cy="381000"/>
          </a:xfrm>
        </p:grpSpPr>
        <p:sp>
          <p:nvSpPr>
            <p:cNvPr name="Freeform 23" id="2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24" id="24"/>
          <p:cNvSpPr/>
          <p:nvPr/>
        </p:nvSpPr>
        <p:spPr>
          <a:xfrm flipH="false" flipV="false" rot="0">
            <a:off x="395448" y="10442023"/>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3"/>
            <a:stretch>
              <a:fillRect l="0" t="0" r="0" b="0"/>
            </a:stretch>
          </a:blipFill>
        </p:spPr>
      </p:sp>
      <p:sp>
        <p:nvSpPr>
          <p:cNvPr name="TextBox 25" id="25"/>
          <p:cNvSpPr txBox="true"/>
          <p:nvPr/>
        </p:nvSpPr>
        <p:spPr>
          <a:xfrm rot="0">
            <a:off x="1142770" y="10355927"/>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7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0312403"/>
            <a:ext cx="7556497" cy="381000"/>
            <a:chOff x="0" y="0"/>
            <a:chExt cx="7556500" cy="381000"/>
          </a:xfrm>
        </p:grpSpPr>
        <p:sp>
          <p:nvSpPr>
            <p:cNvPr name="Freeform 3" id="3"/>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4" id="4"/>
          <p:cNvSpPr/>
          <p:nvPr/>
        </p:nvSpPr>
        <p:spPr>
          <a:xfrm flipH="false" flipV="false" rot="0">
            <a:off x="393697" y="10439400"/>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592912" y="10436162"/>
            <a:ext cx="540172" cy="156686"/>
            <a:chOff x="0" y="0"/>
            <a:chExt cx="540169" cy="156680"/>
          </a:xfrm>
        </p:grpSpPr>
        <p:sp>
          <p:nvSpPr>
            <p:cNvPr name="Freeform 6" id="6"/>
            <p:cNvSpPr/>
            <p:nvPr/>
          </p:nvSpPr>
          <p:spPr>
            <a:xfrm flipH="false" flipV="false" rot="0">
              <a:off x="11176" y="0"/>
              <a:ext cx="529082" cy="156464"/>
            </a:xfrm>
            <a:custGeom>
              <a:avLst/>
              <a:gdLst/>
              <a:ahLst/>
              <a:cxnLst/>
              <a:rect r="r" b="b" t="t" l="l"/>
              <a:pathLst>
                <a:path h="156464" w="529082">
                  <a:moveTo>
                    <a:pt x="42672" y="33909"/>
                  </a:moveTo>
                  <a:lnTo>
                    <a:pt x="54483" y="35306"/>
                  </a:lnTo>
                  <a:cubicBezTo>
                    <a:pt x="64389" y="40640"/>
                    <a:pt x="68199" y="44704"/>
                    <a:pt x="70993" y="49911"/>
                  </a:cubicBezTo>
                  <a:lnTo>
                    <a:pt x="75311" y="61595"/>
                  </a:lnTo>
                  <a:lnTo>
                    <a:pt x="75311" y="117475"/>
                  </a:lnTo>
                  <a:lnTo>
                    <a:pt x="58420" y="117475"/>
                  </a:lnTo>
                  <a:lnTo>
                    <a:pt x="58420" y="71501"/>
                  </a:lnTo>
                  <a:cubicBezTo>
                    <a:pt x="58420" y="64135"/>
                    <a:pt x="56515" y="58547"/>
                    <a:pt x="52832" y="54610"/>
                  </a:cubicBezTo>
                  <a:lnTo>
                    <a:pt x="44069" y="48641"/>
                  </a:lnTo>
                  <a:cubicBezTo>
                    <a:pt x="31369" y="48641"/>
                    <a:pt x="26289" y="50673"/>
                    <a:pt x="22479" y="54610"/>
                  </a:cubicBezTo>
                  <a:lnTo>
                    <a:pt x="16891" y="64135"/>
                  </a:lnTo>
                  <a:lnTo>
                    <a:pt x="16891" y="117475"/>
                  </a:lnTo>
                  <a:lnTo>
                    <a:pt x="0" y="117475"/>
                  </a:lnTo>
                  <a:lnTo>
                    <a:pt x="0" y="6985"/>
                  </a:lnTo>
                  <a:lnTo>
                    <a:pt x="17018" y="6985"/>
                  </a:lnTo>
                  <a:lnTo>
                    <a:pt x="17018" y="44831"/>
                  </a:lnTo>
                  <a:cubicBezTo>
                    <a:pt x="19939" y="41402"/>
                    <a:pt x="23495" y="38608"/>
                    <a:pt x="27940" y="36703"/>
                  </a:cubicBezTo>
                  <a:lnTo>
                    <a:pt x="37338" y="33909"/>
                  </a:lnTo>
                  <a:close/>
                  <a:moveTo>
                    <a:pt x="116205" y="49022"/>
                  </a:moveTo>
                  <a:lnTo>
                    <a:pt x="116205" y="94615"/>
                  </a:lnTo>
                  <a:cubicBezTo>
                    <a:pt x="116205" y="97663"/>
                    <a:pt x="116840" y="99949"/>
                    <a:pt x="118237" y="101346"/>
                  </a:cubicBezTo>
                  <a:lnTo>
                    <a:pt x="122174" y="103251"/>
                  </a:lnTo>
                  <a:lnTo>
                    <a:pt x="136144" y="103251"/>
                  </a:lnTo>
                  <a:lnTo>
                    <a:pt x="136144" y="117475"/>
                  </a:lnTo>
                  <a:lnTo>
                    <a:pt x="122809" y="117475"/>
                  </a:lnTo>
                  <a:cubicBezTo>
                    <a:pt x="115189" y="117475"/>
                    <a:pt x="109220" y="115697"/>
                    <a:pt x="105156" y="112141"/>
                  </a:cubicBezTo>
                  <a:lnTo>
                    <a:pt x="99060" y="102743"/>
                  </a:lnTo>
                  <a:lnTo>
                    <a:pt x="99060" y="49149"/>
                  </a:lnTo>
                  <a:lnTo>
                    <a:pt x="89281" y="49149"/>
                  </a:lnTo>
                  <a:lnTo>
                    <a:pt x="89281" y="35179"/>
                  </a:lnTo>
                  <a:lnTo>
                    <a:pt x="98933" y="35179"/>
                  </a:lnTo>
                  <a:lnTo>
                    <a:pt x="98933" y="14732"/>
                  </a:lnTo>
                  <a:lnTo>
                    <a:pt x="116078" y="14732"/>
                  </a:lnTo>
                  <a:lnTo>
                    <a:pt x="116078" y="35179"/>
                  </a:lnTo>
                  <a:lnTo>
                    <a:pt x="136144" y="35179"/>
                  </a:lnTo>
                  <a:lnTo>
                    <a:pt x="136144" y="49149"/>
                  </a:lnTo>
                  <a:lnTo>
                    <a:pt x="116205" y="49149"/>
                  </a:lnTo>
                  <a:close/>
                  <a:moveTo>
                    <a:pt x="171069" y="49022"/>
                  </a:moveTo>
                  <a:lnTo>
                    <a:pt x="171069" y="94615"/>
                  </a:lnTo>
                  <a:cubicBezTo>
                    <a:pt x="171069" y="97663"/>
                    <a:pt x="171704" y="99949"/>
                    <a:pt x="173101" y="101346"/>
                  </a:cubicBezTo>
                  <a:lnTo>
                    <a:pt x="177038" y="103251"/>
                  </a:lnTo>
                  <a:lnTo>
                    <a:pt x="191008" y="103251"/>
                  </a:lnTo>
                  <a:lnTo>
                    <a:pt x="191008" y="117475"/>
                  </a:lnTo>
                  <a:lnTo>
                    <a:pt x="177546" y="117475"/>
                  </a:lnTo>
                  <a:cubicBezTo>
                    <a:pt x="169926" y="117475"/>
                    <a:pt x="163957" y="115697"/>
                    <a:pt x="159893" y="112141"/>
                  </a:cubicBezTo>
                  <a:lnTo>
                    <a:pt x="153797" y="102743"/>
                  </a:lnTo>
                  <a:lnTo>
                    <a:pt x="153797" y="49149"/>
                  </a:lnTo>
                  <a:lnTo>
                    <a:pt x="144145" y="49149"/>
                  </a:lnTo>
                  <a:lnTo>
                    <a:pt x="144145" y="35179"/>
                  </a:lnTo>
                  <a:lnTo>
                    <a:pt x="153797" y="35179"/>
                  </a:lnTo>
                  <a:lnTo>
                    <a:pt x="153797" y="14732"/>
                  </a:lnTo>
                  <a:lnTo>
                    <a:pt x="170942" y="14732"/>
                  </a:lnTo>
                  <a:lnTo>
                    <a:pt x="170942" y="35179"/>
                  </a:lnTo>
                  <a:lnTo>
                    <a:pt x="191008" y="35179"/>
                  </a:lnTo>
                  <a:lnTo>
                    <a:pt x="191008" y="49149"/>
                  </a:lnTo>
                  <a:lnTo>
                    <a:pt x="171069" y="49149"/>
                  </a:lnTo>
                  <a:close/>
                  <a:moveTo>
                    <a:pt x="223012" y="47244"/>
                  </a:moveTo>
                  <a:lnTo>
                    <a:pt x="229870" y="40259"/>
                  </a:lnTo>
                  <a:cubicBezTo>
                    <a:pt x="239776" y="35052"/>
                    <a:pt x="245491" y="33782"/>
                    <a:pt x="251714" y="33782"/>
                  </a:cubicBezTo>
                  <a:lnTo>
                    <a:pt x="265430" y="35560"/>
                  </a:lnTo>
                  <a:cubicBezTo>
                    <a:pt x="277241" y="42672"/>
                    <a:pt x="281940" y="47625"/>
                    <a:pt x="285369" y="53975"/>
                  </a:cubicBezTo>
                  <a:lnTo>
                    <a:pt x="290449" y="67691"/>
                  </a:lnTo>
                  <a:cubicBezTo>
                    <a:pt x="290449" y="84201"/>
                    <a:pt x="288798" y="91694"/>
                    <a:pt x="285369" y="98171"/>
                  </a:cubicBezTo>
                  <a:lnTo>
                    <a:pt x="277241" y="109728"/>
                  </a:lnTo>
                  <a:cubicBezTo>
                    <a:pt x="265430" y="116967"/>
                    <a:pt x="258826" y="118745"/>
                    <a:pt x="251714" y="118745"/>
                  </a:cubicBezTo>
                  <a:lnTo>
                    <a:pt x="239903" y="117475"/>
                  </a:lnTo>
                  <a:cubicBezTo>
                    <a:pt x="230124" y="112395"/>
                    <a:pt x="226187" y="109220"/>
                    <a:pt x="223012" y="105410"/>
                  </a:cubicBezTo>
                  <a:lnTo>
                    <a:pt x="223012" y="156464"/>
                  </a:lnTo>
                  <a:lnTo>
                    <a:pt x="205994" y="156464"/>
                  </a:lnTo>
                  <a:lnTo>
                    <a:pt x="205994" y="35179"/>
                  </a:lnTo>
                  <a:lnTo>
                    <a:pt x="223012" y="35179"/>
                  </a:lnTo>
                  <a:lnTo>
                    <a:pt x="223012" y="47244"/>
                  </a:lnTo>
                  <a:close/>
                  <a:moveTo>
                    <a:pt x="273050" y="75946"/>
                  </a:moveTo>
                  <a:lnTo>
                    <a:pt x="271907" y="65405"/>
                  </a:lnTo>
                  <a:cubicBezTo>
                    <a:pt x="267208" y="57150"/>
                    <a:pt x="264160" y="53975"/>
                    <a:pt x="260223" y="51943"/>
                  </a:cubicBezTo>
                  <a:lnTo>
                    <a:pt x="252349" y="48641"/>
                  </a:lnTo>
                  <a:lnTo>
                    <a:pt x="239649" y="49784"/>
                  </a:lnTo>
                  <a:cubicBezTo>
                    <a:pt x="232029" y="54229"/>
                    <a:pt x="228854" y="57404"/>
                    <a:pt x="226441" y="61595"/>
                  </a:cubicBezTo>
                  <a:lnTo>
                    <a:pt x="223012" y="70739"/>
                  </a:lnTo>
                  <a:cubicBezTo>
                    <a:pt x="223012" y="82042"/>
                    <a:pt x="224155" y="87122"/>
                    <a:pt x="226441" y="91313"/>
                  </a:cubicBezTo>
                  <a:lnTo>
                    <a:pt x="231902" y="98679"/>
                  </a:lnTo>
                  <a:lnTo>
                    <a:pt x="243713" y="104140"/>
                  </a:lnTo>
                  <a:cubicBezTo>
                    <a:pt x="252349" y="104140"/>
                    <a:pt x="256413" y="102997"/>
                    <a:pt x="260223" y="100838"/>
                  </a:cubicBezTo>
                  <a:lnTo>
                    <a:pt x="267208" y="95250"/>
                  </a:lnTo>
                  <a:cubicBezTo>
                    <a:pt x="271907" y="86741"/>
                    <a:pt x="273050" y="81661"/>
                    <a:pt x="273050" y="76073"/>
                  </a:cubicBezTo>
                  <a:close/>
                  <a:moveTo>
                    <a:pt x="336423" y="118872"/>
                  </a:moveTo>
                  <a:lnTo>
                    <a:pt x="324104" y="117729"/>
                  </a:lnTo>
                  <a:cubicBezTo>
                    <a:pt x="313817" y="113030"/>
                    <a:pt x="309753" y="109855"/>
                    <a:pt x="306832" y="105918"/>
                  </a:cubicBezTo>
                  <a:lnTo>
                    <a:pt x="302260" y="97282"/>
                  </a:lnTo>
                  <a:lnTo>
                    <a:pt x="319659" y="92329"/>
                  </a:lnTo>
                  <a:lnTo>
                    <a:pt x="321564" y="98806"/>
                  </a:lnTo>
                  <a:lnTo>
                    <a:pt x="331470" y="104648"/>
                  </a:lnTo>
                  <a:cubicBezTo>
                    <a:pt x="340868" y="104648"/>
                    <a:pt x="344551" y="103759"/>
                    <a:pt x="347091" y="101981"/>
                  </a:cubicBezTo>
                  <a:lnTo>
                    <a:pt x="351155" y="97663"/>
                  </a:lnTo>
                  <a:lnTo>
                    <a:pt x="349631" y="89408"/>
                  </a:lnTo>
                  <a:lnTo>
                    <a:pt x="339090" y="84836"/>
                  </a:lnTo>
                  <a:cubicBezTo>
                    <a:pt x="326517" y="81407"/>
                    <a:pt x="321564" y="79756"/>
                    <a:pt x="317627" y="78105"/>
                  </a:cubicBezTo>
                  <a:lnTo>
                    <a:pt x="310388" y="74041"/>
                  </a:lnTo>
                  <a:lnTo>
                    <a:pt x="303276" y="63119"/>
                  </a:lnTo>
                  <a:cubicBezTo>
                    <a:pt x="303276" y="53340"/>
                    <a:pt x="304546" y="49403"/>
                    <a:pt x="307213" y="45847"/>
                  </a:cubicBezTo>
                  <a:lnTo>
                    <a:pt x="313436" y="39243"/>
                  </a:lnTo>
                  <a:cubicBezTo>
                    <a:pt x="323088" y="35052"/>
                    <a:pt x="328676" y="34036"/>
                    <a:pt x="334899" y="34036"/>
                  </a:cubicBezTo>
                  <a:lnTo>
                    <a:pt x="351790" y="36449"/>
                  </a:lnTo>
                  <a:cubicBezTo>
                    <a:pt x="363220" y="45974"/>
                    <a:pt x="366395" y="52324"/>
                    <a:pt x="366776" y="60452"/>
                  </a:cubicBezTo>
                  <a:lnTo>
                    <a:pt x="349885" y="60452"/>
                  </a:lnTo>
                  <a:lnTo>
                    <a:pt x="348107" y="53848"/>
                  </a:lnTo>
                  <a:lnTo>
                    <a:pt x="339090" y="48387"/>
                  </a:lnTo>
                  <a:lnTo>
                    <a:pt x="326644" y="49276"/>
                  </a:lnTo>
                  <a:lnTo>
                    <a:pt x="320675" y="54864"/>
                  </a:lnTo>
                  <a:lnTo>
                    <a:pt x="321437" y="61722"/>
                  </a:lnTo>
                  <a:lnTo>
                    <a:pt x="326517" y="65913"/>
                  </a:lnTo>
                  <a:lnTo>
                    <a:pt x="334518" y="68707"/>
                  </a:lnTo>
                  <a:cubicBezTo>
                    <a:pt x="344932" y="71628"/>
                    <a:pt x="349885" y="73279"/>
                    <a:pt x="353695" y="74930"/>
                  </a:cubicBezTo>
                  <a:lnTo>
                    <a:pt x="360934" y="78867"/>
                  </a:lnTo>
                  <a:lnTo>
                    <a:pt x="367919" y="89535"/>
                  </a:lnTo>
                  <a:cubicBezTo>
                    <a:pt x="368046" y="99441"/>
                    <a:pt x="366776" y="103632"/>
                    <a:pt x="364109" y="107315"/>
                  </a:cubicBezTo>
                  <a:lnTo>
                    <a:pt x="357886" y="113919"/>
                  </a:lnTo>
                  <a:cubicBezTo>
                    <a:pt x="348361" y="118110"/>
                    <a:pt x="342900" y="119126"/>
                    <a:pt x="336550" y="119126"/>
                  </a:cubicBezTo>
                  <a:close/>
                  <a:moveTo>
                    <a:pt x="392430" y="118491"/>
                  </a:moveTo>
                  <a:lnTo>
                    <a:pt x="386715" y="117475"/>
                  </a:lnTo>
                  <a:lnTo>
                    <a:pt x="381508" y="110744"/>
                  </a:lnTo>
                  <a:lnTo>
                    <a:pt x="382524" y="101981"/>
                  </a:lnTo>
                  <a:lnTo>
                    <a:pt x="389255" y="96774"/>
                  </a:lnTo>
                  <a:lnTo>
                    <a:pt x="397891" y="97790"/>
                  </a:lnTo>
                  <a:lnTo>
                    <a:pt x="403098" y="104521"/>
                  </a:lnTo>
                  <a:lnTo>
                    <a:pt x="402082" y="113284"/>
                  </a:lnTo>
                  <a:lnTo>
                    <a:pt x="395351" y="118491"/>
                  </a:lnTo>
                  <a:close/>
                  <a:moveTo>
                    <a:pt x="392430" y="55753"/>
                  </a:moveTo>
                  <a:lnTo>
                    <a:pt x="386715" y="54737"/>
                  </a:lnTo>
                  <a:lnTo>
                    <a:pt x="381508" y="48006"/>
                  </a:lnTo>
                  <a:lnTo>
                    <a:pt x="382524" y="39243"/>
                  </a:lnTo>
                  <a:lnTo>
                    <a:pt x="389255" y="34036"/>
                  </a:lnTo>
                  <a:lnTo>
                    <a:pt x="397891" y="35052"/>
                  </a:lnTo>
                  <a:lnTo>
                    <a:pt x="403098" y="41783"/>
                  </a:lnTo>
                  <a:lnTo>
                    <a:pt x="402082" y="50546"/>
                  </a:lnTo>
                  <a:lnTo>
                    <a:pt x="395351" y="55753"/>
                  </a:lnTo>
                  <a:close/>
                  <a:moveTo>
                    <a:pt x="465709" y="0"/>
                  </a:moveTo>
                  <a:lnTo>
                    <a:pt x="431800" y="139319"/>
                  </a:lnTo>
                  <a:lnTo>
                    <a:pt x="417830" y="139319"/>
                  </a:lnTo>
                  <a:lnTo>
                    <a:pt x="451612" y="0"/>
                  </a:lnTo>
                  <a:lnTo>
                    <a:pt x="465709" y="0"/>
                  </a:lnTo>
                  <a:close/>
                  <a:moveTo>
                    <a:pt x="528955" y="0"/>
                  </a:moveTo>
                  <a:lnTo>
                    <a:pt x="495173" y="139319"/>
                  </a:lnTo>
                  <a:lnTo>
                    <a:pt x="481203" y="139319"/>
                  </a:lnTo>
                  <a:lnTo>
                    <a:pt x="514985" y="0"/>
                  </a:lnTo>
                  <a:lnTo>
                    <a:pt x="529082" y="0"/>
                  </a:lnTo>
                  <a:close/>
                </a:path>
              </a:pathLst>
            </a:custGeom>
            <a:solidFill>
              <a:srgbClr val="C9E5FF"/>
            </a:solidFill>
          </p:spPr>
        </p:sp>
      </p:grpSp>
      <p:sp>
        <p:nvSpPr>
          <p:cNvPr name="Freeform 7" id="7"/>
          <p:cNvSpPr/>
          <p:nvPr/>
        </p:nvSpPr>
        <p:spPr>
          <a:xfrm flipH="false" flipV="false" rot="0">
            <a:off x="5405742" y="10369553"/>
            <a:ext cx="323088" cy="266700"/>
          </a:xfrm>
          <a:custGeom>
            <a:avLst/>
            <a:gdLst/>
            <a:ahLst/>
            <a:cxnLst/>
            <a:rect r="r" b="b" t="t" l="l"/>
            <a:pathLst>
              <a:path h="266700" w="323088">
                <a:moveTo>
                  <a:pt x="0" y="0"/>
                </a:moveTo>
                <a:lnTo>
                  <a:pt x="323088" y="0"/>
                </a:lnTo>
                <a:lnTo>
                  <a:pt x="323088"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7497" y="2050809"/>
            <a:ext cx="3011414" cy="656434"/>
          </a:xfrm>
          <a:prstGeom prst="rect">
            <a:avLst/>
          </a:prstGeom>
        </p:spPr>
        <p:txBody>
          <a:bodyPr anchor="t" rtlCol="false" tIns="0" lIns="0" bIns="0" rIns="0">
            <a:spAutoFit/>
          </a:bodyPr>
          <a:lstStyle/>
          <a:p>
            <a:pPr algn="l">
              <a:lnSpc>
                <a:spcPts val="4900"/>
              </a:lnSpc>
            </a:pPr>
            <a:r>
              <a:rPr lang="en-US" sz="3500">
                <a:solidFill>
                  <a:srgbClr val="000000"/>
                </a:solidFill>
                <a:latin typeface="Arimo"/>
                <a:ea typeface="Arimo"/>
                <a:cs typeface="Arimo"/>
                <a:sym typeface="Arimo"/>
              </a:rPr>
              <a:t>Components</a:t>
            </a:r>
          </a:p>
        </p:txBody>
      </p:sp>
      <p:sp>
        <p:nvSpPr>
          <p:cNvPr name="TextBox 9" id="9"/>
          <p:cNvSpPr txBox="true"/>
          <p:nvPr/>
        </p:nvSpPr>
        <p:spPr>
          <a:xfrm rot="0">
            <a:off x="317497" y="610238"/>
            <a:ext cx="4788313" cy="736597"/>
          </a:xfrm>
          <a:prstGeom prst="rect">
            <a:avLst/>
          </a:prstGeom>
        </p:spPr>
        <p:txBody>
          <a:bodyPr anchor="t" rtlCol="false" tIns="0" lIns="0" bIns="0" rIns="0">
            <a:spAutoFit/>
          </a:bodyPr>
          <a:lstStyle/>
          <a:p>
            <a:pPr algn="l">
              <a:lnSpc>
                <a:spcPts val="5600"/>
              </a:lnSpc>
            </a:pPr>
            <a:r>
              <a:rPr lang="en-US" sz="4000">
                <a:solidFill>
                  <a:srgbClr val="000000"/>
                </a:solidFill>
                <a:latin typeface="Arimo"/>
                <a:ea typeface="Arimo"/>
                <a:cs typeface="Arimo"/>
                <a:sym typeface="Arimo"/>
              </a:rPr>
              <a:t>React.js Concepts</a:t>
            </a:r>
          </a:p>
        </p:txBody>
      </p:sp>
      <p:sp>
        <p:nvSpPr>
          <p:cNvPr name="TextBox 10" id="10"/>
          <p:cNvSpPr txBox="true"/>
          <p:nvPr/>
        </p:nvSpPr>
        <p:spPr>
          <a:xfrm rot="0">
            <a:off x="381000" y="3143564"/>
            <a:ext cx="6760169" cy="5600700"/>
          </a:xfrm>
          <a:prstGeom prst="rect">
            <a:avLst/>
          </a:prstGeom>
        </p:spPr>
        <p:txBody>
          <a:bodyPr anchor="t" rtlCol="false" tIns="0" lIns="0" bIns="0" rIns="0">
            <a:spAutoFit/>
          </a:bodyPr>
          <a:lstStyle/>
          <a:p>
            <a:pPr algn="just">
              <a:lnSpc>
                <a:spcPts val="4000"/>
              </a:lnSpc>
            </a:pPr>
            <a:r>
              <a:rPr lang="en-US" sz="2000">
                <a:solidFill>
                  <a:srgbClr val="000000"/>
                </a:solidFill>
                <a:latin typeface="Arimo"/>
                <a:ea typeface="Arimo"/>
                <a:cs typeface="Arimo"/>
                <a:sym typeface="Arimo"/>
              </a:rPr>
              <a:t>React JS is a component-based front-end library which means that all parts of a web application are divided into small components. </a:t>
            </a:r>
          </a:p>
          <a:p>
            <a:pPr algn="just">
              <a:lnSpc>
                <a:spcPts val="5000"/>
              </a:lnSpc>
            </a:pPr>
            <a:r>
              <a:rPr lang="en-US" sz="2000">
                <a:solidFill>
                  <a:srgbClr val="000000"/>
                </a:solidFill>
                <a:latin typeface="Arimo"/>
                <a:ea typeface="Arimo"/>
                <a:cs typeface="Arimo"/>
                <a:sym typeface="Arimo"/>
              </a:rPr>
              <a:t>A component is a small piece of the User interface. </a:t>
            </a:r>
          </a:p>
          <a:p>
            <a:pPr algn="just">
              <a:lnSpc>
                <a:spcPts val="3000"/>
              </a:lnSpc>
            </a:pPr>
            <a:r>
              <a:rPr lang="en-US" sz="2000">
                <a:solidFill>
                  <a:srgbClr val="000000"/>
                </a:solidFill>
                <a:latin typeface="Arimo"/>
                <a:ea typeface="Arimo"/>
                <a:cs typeface="Arimo"/>
                <a:sym typeface="Arimo"/>
              </a:rPr>
              <a:t>Every React.js application is a tree of components.</a:t>
            </a:r>
          </a:p>
          <a:p>
            <a:pPr algn="just">
              <a:lnSpc>
                <a:spcPts val="5000"/>
              </a:lnSpc>
            </a:pPr>
            <a:r>
              <a:rPr lang="en-US" sz="2000">
                <a:solidFill>
                  <a:srgbClr val="000000"/>
                </a:solidFill>
                <a:latin typeface="Arimo"/>
                <a:ea typeface="Arimo"/>
                <a:cs typeface="Arimo"/>
                <a:sym typeface="Arimo"/>
              </a:rPr>
              <a:t>Components let you split the UI into independent, </a:t>
            </a:r>
          </a:p>
          <a:p>
            <a:pPr algn="just">
              <a:lnSpc>
                <a:spcPts val="3000"/>
              </a:lnSpc>
            </a:pPr>
            <a:r>
              <a:rPr lang="en-US" sz="2000">
                <a:solidFill>
                  <a:srgbClr val="000000"/>
                </a:solidFill>
                <a:latin typeface="Arimo"/>
                <a:ea typeface="Arimo"/>
                <a:cs typeface="Arimo"/>
                <a:sym typeface="Arimo"/>
              </a:rPr>
              <a:t>reusable parts. So when you're building an </a:t>
            </a:r>
          </a:p>
          <a:p>
            <a:pPr algn="just">
              <a:lnSpc>
                <a:spcPts val="5000"/>
              </a:lnSpc>
            </a:pPr>
            <a:r>
              <a:rPr lang="en-US" sz="2000">
                <a:solidFill>
                  <a:srgbClr val="000000"/>
                </a:solidFill>
                <a:latin typeface="Arimo"/>
                <a:ea typeface="Arimo"/>
                <a:cs typeface="Arimo"/>
                <a:sym typeface="Arimo"/>
              </a:rPr>
              <a:t>application with React, you'll build independent and </a:t>
            </a:r>
          </a:p>
          <a:p>
            <a:pPr algn="just">
              <a:lnSpc>
                <a:spcPts val="3000"/>
              </a:lnSpc>
            </a:pPr>
            <a:r>
              <a:rPr lang="en-US" sz="2000">
                <a:solidFill>
                  <a:srgbClr val="000000"/>
                </a:solidFill>
                <a:latin typeface="Arimo"/>
                <a:ea typeface="Arimo"/>
                <a:cs typeface="Arimo"/>
                <a:sym typeface="Arimo"/>
              </a:rPr>
              <a:t>reusable components, and then you'll combine </a:t>
            </a:r>
          </a:p>
          <a:p>
            <a:pPr algn="just">
              <a:lnSpc>
                <a:spcPts val="5000"/>
              </a:lnSpc>
            </a:pPr>
            <a:r>
              <a:rPr lang="en-US" sz="2000">
                <a:solidFill>
                  <a:srgbClr val="000000"/>
                </a:solidFill>
                <a:latin typeface="Arimo"/>
                <a:ea typeface="Arimo"/>
                <a:cs typeface="Arimo"/>
                <a:sym typeface="Arimo"/>
              </a:rPr>
              <a:t>them to build a full fledged web application.</a:t>
            </a:r>
          </a:p>
        </p:txBody>
      </p:sp>
      <p:sp>
        <p:nvSpPr>
          <p:cNvPr name="TextBox 11" id="11"/>
          <p:cNvSpPr txBox="true"/>
          <p:nvPr/>
        </p:nvSpPr>
        <p:spPr>
          <a:xfrm rot="0">
            <a:off x="592912" y="10353304"/>
            <a:ext cx="43059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5" tooltip="https://www.jsmastery.pro?discount=guide"/>
              </a:rPr>
              <a:t>https:</a:t>
            </a:r>
          </a:p>
        </p:txBody>
      </p:sp>
      <p:sp>
        <p:nvSpPr>
          <p:cNvPr name="TextBox 12" id="12"/>
          <p:cNvSpPr txBox="true"/>
          <p:nvPr/>
        </p:nvSpPr>
        <p:spPr>
          <a:xfrm rot="0">
            <a:off x="1141009" y="10353304"/>
            <a:ext cx="1049217"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6" tooltip="https://www.jsmastery.pro?discount=guide"/>
              </a:rPr>
              <a:t>jsmastery.pro</a:t>
            </a:r>
          </a:p>
        </p:txBody>
      </p:sp>
      <p:sp>
        <p:nvSpPr>
          <p:cNvPr name="TextBox 13" id="13"/>
          <p:cNvSpPr txBox="true"/>
          <p:nvPr/>
        </p:nvSpPr>
        <p:spPr>
          <a:xfrm rot="0">
            <a:off x="5715000" y="10353304"/>
            <a:ext cx="1466098" cy="22673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hlinkClick r:id="rId7" tooltip="https://www.youtube.com/javascriptmastery"/>
              </a:rPr>
              <a:t>JavaScript Mastery</a:t>
            </a:r>
          </a:p>
        </p:txBody>
      </p:sp>
      <p:sp>
        <p:nvSpPr>
          <p:cNvPr name="TextBox 14" id="14"/>
          <p:cNvSpPr txBox="true"/>
          <p:nvPr/>
        </p:nvSpPr>
        <p:spPr>
          <a:xfrm rot="0">
            <a:off x="1014346" y="10389880"/>
            <a:ext cx="129883" cy="185766"/>
          </a:xfrm>
          <a:prstGeom prst="rect">
            <a:avLst/>
          </a:prstGeom>
        </p:spPr>
        <p:txBody>
          <a:bodyPr anchor="t" rtlCol="false" tIns="0" lIns="0" bIns="0" rIns="0">
            <a:spAutoFit/>
          </a:bodyPr>
          <a:lstStyle/>
          <a:p>
            <a:pPr algn="l">
              <a:lnSpc>
                <a:spcPts val="1372"/>
              </a:lnSpc>
            </a:pPr>
            <a:r>
              <a:rPr lang="en-US" sz="980">
                <a:solidFill>
                  <a:srgbClr val="000000"/>
                </a:solidFill>
                <a:latin typeface="Arimo"/>
                <a:ea typeface="Arimo"/>
                <a:cs typeface="Arimo"/>
                <a:sym typeface="Arimo"/>
                <a:hlinkClick r:id="rId8" tooltip="https://www.jsmastery.pro?discount=guide"/>
              </a:rPr>
              <a:t>//</a:t>
            </a:r>
          </a:p>
        </p:txBody>
      </p:sp>
      <p:grpSp>
        <p:nvGrpSpPr>
          <p:cNvPr name="Group 15" id="15"/>
          <p:cNvGrpSpPr>
            <a:grpSpLocks noChangeAspect="true"/>
          </p:cNvGrpSpPr>
          <p:nvPr/>
        </p:nvGrpSpPr>
        <p:grpSpPr>
          <a:xfrm rot="0">
            <a:off x="3503" y="10295220"/>
            <a:ext cx="7556497" cy="381000"/>
            <a:chOff x="0" y="0"/>
            <a:chExt cx="7556500" cy="381000"/>
          </a:xfrm>
        </p:grpSpPr>
        <p:sp>
          <p:nvSpPr>
            <p:cNvPr name="Freeform 16" id="16"/>
            <p:cNvSpPr/>
            <p:nvPr/>
          </p:nvSpPr>
          <p:spPr>
            <a:xfrm flipH="false" flipV="false" rot="0">
              <a:off x="0" y="0"/>
              <a:ext cx="7556500" cy="381000"/>
            </a:xfrm>
            <a:custGeom>
              <a:avLst/>
              <a:gdLst/>
              <a:ahLst/>
              <a:cxnLst/>
              <a:rect r="r" b="b" t="t" l="l"/>
              <a:pathLst>
                <a:path h="381000" w="7556500">
                  <a:moveTo>
                    <a:pt x="0" y="0"/>
                  </a:moveTo>
                  <a:lnTo>
                    <a:pt x="7556500" y="0"/>
                  </a:lnTo>
                  <a:lnTo>
                    <a:pt x="7556500" y="381000"/>
                  </a:lnTo>
                  <a:lnTo>
                    <a:pt x="0" y="381000"/>
                  </a:lnTo>
                  <a:lnTo>
                    <a:pt x="0" y="0"/>
                  </a:lnTo>
                  <a:close/>
                </a:path>
              </a:pathLst>
            </a:custGeom>
            <a:solidFill>
              <a:srgbClr val="2190FF"/>
            </a:solidFill>
          </p:spPr>
        </p:sp>
      </p:grpSp>
      <p:sp>
        <p:nvSpPr>
          <p:cNvPr name="Freeform 17" id="17"/>
          <p:cNvSpPr/>
          <p:nvPr/>
        </p:nvSpPr>
        <p:spPr>
          <a:xfrm flipH="false" flipV="false" rot="0">
            <a:off x="397200" y="10422217"/>
            <a:ext cx="152400" cy="139703"/>
          </a:xfrm>
          <a:custGeom>
            <a:avLst/>
            <a:gdLst/>
            <a:ahLst/>
            <a:cxnLst/>
            <a:rect r="r" b="b" t="t" l="l"/>
            <a:pathLst>
              <a:path h="139703" w="152400">
                <a:moveTo>
                  <a:pt x="0" y="0"/>
                </a:moveTo>
                <a:lnTo>
                  <a:pt x="152400" y="0"/>
                </a:lnTo>
                <a:lnTo>
                  <a:pt x="152400" y="139703"/>
                </a:lnTo>
                <a:lnTo>
                  <a:pt x="0" y="139703"/>
                </a:lnTo>
                <a:lnTo>
                  <a:pt x="0" y="0"/>
                </a:lnTo>
                <a:close/>
              </a:path>
            </a:pathLst>
          </a:custGeom>
          <a:blipFill>
            <a:blip r:embed="rId2"/>
            <a:stretch>
              <a:fillRect l="0" t="0" r="0" b="0"/>
            </a:stretch>
          </a:blipFill>
        </p:spPr>
      </p:sp>
      <p:sp>
        <p:nvSpPr>
          <p:cNvPr name="TextBox 18" id="18"/>
          <p:cNvSpPr txBox="true"/>
          <p:nvPr/>
        </p:nvSpPr>
        <p:spPr>
          <a:xfrm rot="0">
            <a:off x="1144522" y="10336120"/>
            <a:ext cx="2200695" cy="208243"/>
          </a:xfrm>
          <a:prstGeom prst="rect">
            <a:avLst/>
          </a:prstGeom>
        </p:spPr>
        <p:txBody>
          <a:bodyPr anchor="t" rtlCol="false" tIns="0" lIns="0" bIns="0" rIns="0">
            <a:spAutoFit/>
          </a:bodyPr>
          <a:lstStyle/>
          <a:p>
            <a:pPr algn="l">
              <a:lnSpc>
                <a:spcPts val="1647"/>
              </a:lnSpc>
            </a:pPr>
            <a:r>
              <a:rPr lang="en-US" sz="1176">
                <a:solidFill>
                  <a:srgbClr val="000000"/>
                </a:solidFill>
                <a:latin typeface="Arimo"/>
                <a:ea typeface="Arimo"/>
                <a:cs typeface="Arimo"/>
                <a:sym typeface="Arimo"/>
              </a:rPr>
              <a:t>Uwihanganye Obed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DAGVDDwTcfo</dc:identifier>
  <dcterms:modified xsi:type="dcterms:W3CDTF">2011-08-01T06:04:30Z</dcterms:modified>
  <cp:revision>1</cp:revision>
  <dc:title>ReactJS-Guide.pdf</dc:title>
</cp:coreProperties>
</file>