
<file path=[Content_Types].xml><?xml version="1.0" encoding="utf-8"?>
<Types xmlns="http://schemas.openxmlformats.org/package/2006/content-types">
  <Default Extension="mp3" ContentType="audio/m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9"/>
  </p:notesMasterIdLst>
  <p:sldIdLst>
    <p:sldId id="256" r:id="rId2"/>
    <p:sldId id="257" r:id="rId3"/>
    <p:sldId id="260" r:id="rId4"/>
    <p:sldId id="259" r:id="rId5"/>
    <p:sldId id="258" r:id="rId6"/>
    <p:sldId id="261" r:id="rId7"/>
    <p:sldId id="263" r:id="rId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785" autoAdjust="0"/>
  </p:normalViewPr>
  <p:slideViewPr>
    <p:cSldViewPr>
      <p:cViewPr varScale="1">
        <p:scale>
          <a:sx n="59" d="100"/>
          <a:sy n="59" d="100"/>
        </p:scale>
        <p:origin x="2146" y="6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966F55-5275-47EF-A70A-BB55BC856960}" type="datetimeFigureOut">
              <a:rPr lang="el-GR" smtClean="0"/>
              <a:t>13/4/2014</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l-G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870C7E-1E48-47C5-9C35-CBBAAB91FC96}" type="slidenum">
              <a:rPr lang="el-GR" smtClean="0"/>
              <a:t>‹#›</a:t>
            </a:fld>
            <a:endParaRPr lang="el-GR"/>
          </a:p>
        </p:txBody>
      </p:sp>
    </p:spTree>
    <p:extLst>
      <p:ext uri="{BB962C8B-B14F-4D97-AF65-F5344CB8AC3E}">
        <p14:creationId xmlns:p14="http://schemas.microsoft.com/office/powerpoint/2010/main" val="177069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My name is </a:t>
            </a:r>
            <a:r>
              <a:rPr lang="en-GB" dirty="0" err="1" smtClean="0"/>
              <a:t>Aris</a:t>
            </a:r>
            <a:r>
              <a:rPr lang="en-GB" dirty="0" smtClean="0"/>
              <a:t> Theophilou, and I would like to welcome you to the</a:t>
            </a:r>
            <a:r>
              <a:rPr lang="en-GB" baseline="0" dirty="0" smtClean="0"/>
              <a:t> presentation of our project, named </a:t>
            </a:r>
            <a:r>
              <a:rPr lang="en-GB" baseline="0" dirty="0" err="1" smtClean="0"/>
              <a:t>Ladslide</a:t>
            </a:r>
            <a:r>
              <a:rPr lang="en-GB" baseline="0" dirty="0" smtClean="0"/>
              <a:t> EWAS, which acronym means “Early Warning System”. Our project has been submitted for the Track a Landslide Challenge.</a:t>
            </a:r>
            <a:endParaRPr lang="el-GR" dirty="0"/>
          </a:p>
        </p:txBody>
      </p:sp>
      <p:sp>
        <p:nvSpPr>
          <p:cNvPr id="4" name="Slide Number Placeholder 3"/>
          <p:cNvSpPr>
            <a:spLocks noGrp="1"/>
          </p:cNvSpPr>
          <p:nvPr>
            <p:ph type="sldNum" sz="quarter" idx="10"/>
          </p:nvPr>
        </p:nvSpPr>
        <p:spPr/>
        <p:txBody>
          <a:bodyPr/>
          <a:lstStyle/>
          <a:p>
            <a:fld id="{69870C7E-1E48-47C5-9C35-CBBAAB91FC96}" type="slidenum">
              <a:rPr lang="el-GR" smtClean="0"/>
              <a:t>1</a:t>
            </a:fld>
            <a:endParaRPr lang="el-GR"/>
          </a:p>
        </p:txBody>
      </p:sp>
    </p:spTree>
    <p:extLst>
      <p:ext uri="{BB962C8B-B14F-4D97-AF65-F5344CB8AC3E}">
        <p14:creationId xmlns:p14="http://schemas.microsoft.com/office/powerpoint/2010/main" val="148890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Let’s start with the</a:t>
            </a:r>
            <a:r>
              <a:rPr lang="en-GB" baseline="0" dirty="0" smtClean="0"/>
              <a:t> definition of the problem. Landslides occur due to the rise of the water level in the ground</a:t>
            </a:r>
            <a:r>
              <a:rPr lang="en-GB" sz="1200" dirty="0" smtClean="0"/>
              <a:t>, usually after a prolonged rainfall. They usually result in extensive monetary, material, and social losses. For example, a recent landslide in Washington resulted in 33 casualties.</a:t>
            </a:r>
            <a:endParaRPr lang="el-GR" sz="1200" dirty="0" smtClean="0"/>
          </a:p>
        </p:txBody>
      </p:sp>
      <p:sp>
        <p:nvSpPr>
          <p:cNvPr id="4" name="Slide Number Placeholder 3"/>
          <p:cNvSpPr>
            <a:spLocks noGrp="1"/>
          </p:cNvSpPr>
          <p:nvPr>
            <p:ph type="sldNum" sz="quarter" idx="10"/>
          </p:nvPr>
        </p:nvSpPr>
        <p:spPr/>
        <p:txBody>
          <a:bodyPr/>
          <a:lstStyle/>
          <a:p>
            <a:fld id="{69870C7E-1E48-47C5-9C35-CBBAAB91FC96}" type="slidenum">
              <a:rPr lang="el-GR" smtClean="0"/>
              <a:t>2</a:t>
            </a:fld>
            <a:endParaRPr lang="el-GR"/>
          </a:p>
        </p:txBody>
      </p:sp>
    </p:spTree>
    <p:extLst>
      <p:ext uri="{BB962C8B-B14F-4D97-AF65-F5344CB8AC3E}">
        <p14:creationId xmlns:p14="http://schemas.microsoft.com/office/powerpoint/2010/main" val="3254369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a:t>
            </a:r>
            <a:r>
              <a:rPr lang="en-GB" baseline="0" dirty="0" smtClean="0"/>
              <a:t> order to provide a solution to the problem, we developed an early warning system that informs people about the likelihood of a landslide in a particular area. The system sends messages to people’s mobiles, informing them that either the area is safe, in which case it displays a green colour, or that there is a potential for a landslide, in which case it displays an orange colour, or that the area should be immediately evacuated, in which case it displays a red colour.</a:t>
            </a:r>
            <a:endParaRPr lang="el-GR" dirty="0"/>
          </a:p>
        </p:txBody>
      </p:sp>
      <p:sp>
        <p:nvSpPr>
          <p:cNvPr id="4" name="Slide Number Placeholder 3"/>
          <p:cNvSpPr>
            <a:spLocks noGrp="1"/>
          </p:cNvSpPr>
          <p:nvPr>
            <p:ph type="sldNum" sz="quarter" idx="10"/>
          </p:nvPr>
        </p:nvSpPr>
        <p:spPr/>
        <p:txBody>
          <a:bodyPr/>
          <a:lstStyle/>
          <a:p>
            <a:fld id="{69870C7E-1E48-47C5-9C35-CBBAAB91FC96}" type="slidenum">
              <a:rPr lang="el-GR" smtClean="0"/>
              <a:t>3</a:t>
            </a:fld>
            <a:endParaRPr lang="el-GR"/>
          </a:p>
        </p:txBody>
      </p:sp>
    </p:spTree>
    <p:extLst>
      <p:ext uri="{BB962C8B-B14F-4D97-AF65-F5344CB8AC3E}">
        <p14:creationId xmlns:p14="http://schemas.microsoft.com/office/powerpoint/2010/main" val="119559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system that we developed consists</a:t>
            </a:r>
            <a:r>
              <a:rPr lang="en-GB" baseline="0" dirty="0" smtClean="0"/>
              <a:t> of five components: The first component measures the water level in the ground, through </a:t>
            </a:r>
            <a:r>
              <a:rPr lang="en-GB" baseline="0" dirty="0" err="1" smtClean="0"/>
              <a:t>piezometric</a:t>
            </a:r>
            <a:r>
              <a:rPr lang="en-GB" baseline="0" dirty="0" smtClean="0"/>
              <a:t> sensors that are installed at the bottom of boreholes; obviously we did not have the time and resources needed to develop this component, so we used fictitious data. The second component is a central console, which is used to read the water level data in real time. The third component is a mathematical model that evaluates the potential of a landslide and gives the results in terms of the Factor of Safety, which is described in the next slide. The fourth component is a website on which the factor of safety and the respective colour code are posted. The fifth component is a mobile phone application that displays the corresponding colour code.</a:t>
            </a:r>
            <a:endParaRPr lang="el-GR" dirty="0"/>
          </a:p>
        </p:txBody>
      </p:sp>
      <p:sp>
        <p:nvSpPr>
          <p:cNvPr id="4" name="Slide Number Placeholder 3"/>
          <p:cNvSpPr>
            <a:spLocks noGrp="1"/>
          </p:cNvSpPr>
          <p:nvPr>
            <p:ph type="sldNum" sz="quarter" idx="10"/>
          </p:nvPr>
        </p:nvSpPr>
        <p:spPr/>
        <p:txBody>
          <a:bodyPr/>
          <a:lstStyle/>
          <a:p>
            <a:fld id="{69870C7E-1E48-47C5-9C35-CBBAAB91FC96}" type="slidenum">
              <a:rPr lang="el-GR" smtClean="0"/>
              <a:t>4</a:t>
            </a:fld>
            <a:endParaRPr lang="el-GR"/>
          </a:p>
        </p:txBody>
      </p:sp>
    </p:spTree>
    <p:extLst>
      <p:ext uri="{BB962C8B-B14F-4D97-AF65-F5344CB8AC3E}">
        <p14:creationId xmlns:p14="http://schemas.microsoft.com/office/powerpoint/2010/main" val="166744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a:t>
            </a:r>
            <a:r>
              <a:rPr lang="en-GB" baseline="0" dirty="0" smtClean="0"/>
              <a:t> the purposes of the </a:t>
            </a:r>
            <a:r>
              <a:rPr lang="en-GB" baseline="0" smtClean="0"/>
              <a:t>present challenge </a:t>
            </a:r>
            <a:r>
              <a:rPr lang="en-GB" baseline="0" dirty="0" smtClean="0"/>
              <a:t>we evaluated the potential of a landslide, using a slope with a fixed geometry and ground properties. In order to evaluate the potential of a landslide we developed a mathematical model which is based on Bishop’s method, which is a widely used method for slope stability evaluation in the field of geotechnical engineering. In summary, Bishop’s method evaluates the factor of safety of a slope, as the ratio of the resisting forces along a rupture plane, shown here in dashed line, and the overturning moments due to gravity. A critical factor that causes landslides is the elevation of the water level in the ground, which in turn, reduces the resistance. So, in our problem we measured the water table in seven locations along the slope. The mathematical model gave us the factor of safety, which in turn was posted on the website.</a:t>
            </a:r>
            <a:endParaRPr lang="el-GR" dirty="0"/>
          </a:p>
        </p:txBody>
      </p:sp>
      <p:sp>
        <p:nvSpPr>
          <p:cNvPr id="4" name="Slide Number Placeholder 3"/>
          <p:cNvSpPr>
            <a:spLocks noGrp="1"/>
          </p:cNvSpPr>
          <p:nvPr>
            <p:ph type="sldNum" sz="quarter" idx="10"/>
          </p:nvPr>
        </p:nvSpPr>
        <p:spPr/>
        <p:txBody>
          <a:bodyPr/>
          <a:lstStyle/>
          <a:p>
            <a:fld id="{69870C7E-1E48-47C5-9C35-CBBAAB91FC96}" type="slidenum">
              <a:rPr lang="el-GR" smtClean="0"/>
              <a:t>5</a:t>
            </a:fld>
            <a:endParaRPr lang="el-GR"/>
          </a:p>
        </p:txBody>
      </p:sp>
    </p:spTree>
    <p:extLst>
      <p:ext uri="{BB962C8B-B14F-4D97-AF65-F5344CB8AC3E}">
        <p14:creationId xmlns:p14="http://schemas.microsoft.com/office/powerpoint/2010/main" val="3512329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A0F916-C50C-4117-BA36-05BBC461C567}" type="datetimeFigureOut">
              <a:rPr lang="el-GR" smtClean="0"/>
              <a:t>13/4/2014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0F916-C50C-4117-BA36-05BBC461C567}" type="datetimeFigureOut">
              <a:rPr lang="el-GR" smtClean="0"/>
              <a:t>13/4/2014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0F916-C50C-4117-BA36-05BBC461C567}" type="datetimeFigureOut">
              <a:rPr lang="el-GR" smtClean="0"/>
              <a:t>13/4/2014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A0F916-C50C-4117-BA36-05BBC461C567}" type="datetimeFigureOut">
              <a:rPr lang="el-GR" smtClean="0"/>
              <a:t>13/4/2014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A0F916-C50C-4117-BA36-05BBC461C567}" type="datetimeFigureOut">
              <a:rPr lang="el-GR" smtClean="0"/>
              <a:t>13/4/2014</a:t>
            </a:fld>
            <a:endParaRPr lang="el-GR"/>
          </a:p>
        </p:txBody>
      </p:sp>
      <p:sp>
        <p:nvSpPr>
          <p:cNvPr id="5" name="Footer Placeholder 4"/>
          <p:cNvSpPr>
            <a:spLocks noGrp="1"/>
          </p:cNvSpPr>
          <p:nvPr>
            <p:ph type="ftr" sz="quarter" idx="11"/>
          </p:nvPr>
        </p:nvSpPr>
        <p:spPr/>
        <p:txBody>
          <a:bodyPr/>
          <a:lstStyle/>
          <a:p>
            <a:endParaRPr lang="el-GR"/>
          </a:p>
        </p:txBody>
      </p:sp>
      <p:sp>
        <p:nvSpPr>
          <p:cNvPr id="6" name="Slide Number Placeholder 5"/>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A0F916-C50C-4117-BA36-05BBC461C567}" type="datetimeFigureOut">
              <a:rPr lang="el-GR" smtClean="0"/>
              <a:t>13/4/2014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A0F916-C50C-4117-BA36-05BBC461C567}" type="datetimeFigureOut">
              <a:rPr lang="el-GR" smtClean="0"/>
              <a:t>13/4/2014</a:t>
            </a:fld>
            <a:endParaRPr lang="el-GR"/>
          </a:p>
        </p:txBody>
      </p:sp>
      <p:sp>
        <p:nvSpPr>
          <p:cNvPr id="8" name="Footer Placeholder 7"/>
          <p:cNvSpPr>
            <a:spLocks noGrp="1"/>
          </p:cNvSpPr>
          <p:nvPr>
            <p:ph type="ftr" sz="quarter" idx="11"/>
          </p:nvPr>
        </p:nvSpPr>
        <p:spPr/>
        <p:txBody>
          <a:bodyPr/>
          <a:lstStyle/>
          <a:p>
            <a:endParaRPr lang="el-GR"/>
          </a:p>
        </p:txBody>
      </p:sp>
      <p:sp>
        <p:nvSpPr>
          <p:cNvPr id="9" name="Slide Number Placeholder 8"/>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A0F916-C50C-4117-BA36-05BBC461C567}" type="datetimeFigureOut">
              <a:rPr lang="el-GR" smtClean="0"/>
              <a:t>13/4/2014</a:t>
            </a:fld>
            <a:endParaRPr lang="el-GR"/>
          </a:p>
        </p:txBody>
      </p:sp>
      <p:sp>
        <p:nvSpPr>
          <p:cNvPr id="4" name="Footer Placeholder 3"/>
          <p:cNvSpPr>
            <a:spLocks noGrp="1"/>
          </p:cNvSpPr>
          <p:nvPr>
            <p:ph type="ftr" sz="quarter" idx="11"/>
          </p:nvPr>
        </p:nvSpPr>
        <p:spPr/>
        <p:txBody>
          <a:bodyPr/>
          <a:lstStyle/>
          <a:p>
            <a:endParaRPr lang="el-GR"/>
          </a:p>
        </p:txBody>
      </p:sp>
      <p:sp>
        <p:nvSpPr>
          <p:cNvPr id="5" name="Slide Number Placeholder 4"/>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A0F916-C50C-4117-BA36-05BBC461C567}" type="datetimeFigureOut">
              <a:rPr lang="el-GR" smtClean="0"/>
              <a:t>13/4/2014</a:t>
            </a:fld>
            <a:endParaRPr lang="el-GR"/>
          </a:p>
        </p:txBody>
      </p:sp>
      <p:sp>
        <p:nvSpPr>
          <p:cNvPr id="3" name="Footer Placeholder 2"/>
          <p:cNvSpPr>
            <a:spLocks noGrp="1"/>
          </p:cNvSpPr>
          <p:nvPr>
            <p:ph type="ftr" sz="quarter" idx="11"/>
          </p:nvPr>
        </p:nvSpPr>
        <p:spPr/>
        <p:txBody>
          <a:bodyPr/>
          <a:lstStyle/>
          <a:p>
            <a:endParaRPr lang="el-GR"/>
          </a:p>
        </p:txBody>
      </p:sp>
      <p:sp>
        <p:nvSpPr>
          <p:cNvPr id="4" name="Slide Number Placeholder 3"/>
          <p:cNvSpPr>
            <a:spLocks noGrp="1"/>
          </p:cNvSpPr>
          <p:nvPr>
            <p:ph type="sldNum" sz="quarter" idx="12"/>
          </p:nvPr>
        </p:nvSpPr>
        <p:spPr/>
        <p:txBody>
          <a:bodyPr/>
          <a:lstStyle/>
          <a:p>
            <a:fld id="{B9ED4D65-CBC8-409E-8AD8-7694B38F75CA}" type="slidenum">
              <a:rPr lang="el-GR" smtClean="0"/>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A0F916-C50C-4117-BA36-05BBC461C567}" type="datetimeFigureOut">
              <a:rPr lang="el-GR" smtClean="0"/>
              <a:t>13/4/2014</a:t>
            </a:fld>
            <a:endParaRPr lang="el-GR"/>
          </a:p>
        </p:txBody>
      </p:sp>
      <p:sp>
        <p:nvSpPr>
          <p:cNvPr id="6" name="Footer Placeholder 5"/>
          <p:cNvSpPr>
            <a:spLocks noGrp="1"/>
          </p:cNvSpPr>
          <p:nvPr>
            <p:ph type="ftr" sz="quarter" idx="11"/>
          </p:nvPr>
        </p:nvSpPr>
        <p:spPr/>
        <p:txBody>
          <a:bodyPr/>
          <a:lstStyle/>
          <a:p>
            <a:endParaRPr lang="el-GR"/>
          </a:p>
        </p:txBody>
      </p:sp>
      <p:sp>
        <p:nvSpPr>
          <p:cNvPr id="7" name="Slide Number Placeholder 6"/>
          <p:cNvSpPr>
            <a:spLocks noGrp="1"/>
          </p:cNvSpPr>
          <p:nvPr>
            <p:ph type="sldNum" sz="quarter" idx="12"/>
          </p:nvPr>
        </p:nvSpPr>
        <p:spPr/>
        <p:txBody>
          <a:bodyPr/>
          <a:lstStyle/>
          <a:p>
            <a:fld id="{B9ED4D65-CBC8-409E-8AD8-7694B38F75CA}" type="slidenum">
              <a:rPr lang="el-GR" smtClean="0"/>
              <a:t>‹#›</a:t>
            </a:fld>
            <a:endParaRPr lang="el-GR"/>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1A0F916-C50C-4117-BA36-05BBC461C567}" type="datetimeFigureOut">
              <a:rPr lang="el-GR" smtClean="0"/>
              <a:t>13/4/2014</a:t>
            </a:fld>
            <a:endParaRPr lang="el-GR"/>
          </a:p>
        </p:txBody>
      </p:sp>
      <p:sp>
        <p:nvSpPr>
          <p:cNvPr id="9" name="Slide Number Placeholder 8"/>
          <p:cNvSpPr>
            <a:spLocks noGrp="1"/>
          </p:cNvSpPr>
          <p:nvPr>
            <p:ph type="sldNum" sz="quarter" idx="11"/>
          </p:nvPr>
        </p:nvSpPr>
        <p:spPr/>
        <p:txBody>
          <a:bodyPr/>
          <a:lstStyle/>
          <a:p>
            <a:fld id="{B9ED4D65-CBC8-409E-8AD8-7694B38F75CA}" type="slidenum">
              <a:rPr lang="el-GR" smtClean="0"/>
              <a:t>‹#›</a:t>
            </a:fld>
            <a:endParaRPr lang="el-GR"/>
          </a:p>
        </p:txBody>
      </p:sp>
      <p:sp>
        <p:nvSpPr>
          <p:cNvPr id="10" name="Footer Placeholder 9"/>
          <p:cNvSpPr>
            <a:spLocks noGrp="1"/>
          </p:cNvSpPr>
          <p:nvPr>
            <p:ph type="ftr" sz="quarter" idx="12"/>
          </p:nvPr>
        </p:nvSpPr>
        <p:spPr/>
        <p:txBody>
          <a:bodyPr/>
          <a:lstStyle/>
          <a:p>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9ED4D65-CBC8-409E-8AD8-7694B38F75CA}" type="slidenum">
              <a:rPr lang="el-GR" smtClean="0"/>
              <a:t>‹#›</a:t>
            </a:fld>
            <a:endParaRPr lang="el-GR"/>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l-GR"/>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1A0F916-C50C-4117-BA36-05BBC461C567}" type="datetimeFigureOut">
              <a:rPr lang="el-GR" smtClean="0"/>
              <a:t>13/4/2014</a:t>
            </a:fld>
            <a:endParaRPr lang="el-G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4.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p3"/><Relationship Id="rId1" Type="http://schemas.microsoft.com/office/2007/relationships/media" Target="../media/media5.mp3"/><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LandSlide</a:t>
            </a:r>
            <a:r>
              <a:rPr lang="en-GB" dirty="0" smtClean="0"/>
              <a:t> EWAS</a:t>
            </a:r>
            <a:endParaRPr lang="el-GR" dirty="0"/>
          </a:p>
        </p:txBody>
      </p:sp>
      <p:sp>
        <p:nvSpPr>
          <p:cNvPr id="3" name="Subtitle 2"/>
          <p:cNvSpPr>
            <a:spLocks noGrp="1"/>
          </p:cNvSpPr>
          <p:nvPr>
            <p:ph type="subTitle" idx="1"/>
          </p:nvPr>
        </p:nvSpPr>
        <p:spPr/>
        <p:txBody>
          <a:bodyPr>
            <a:normAutofit/>
          </a:bodyPr>
          <a:lstStyle/>
          <a:p>
            <a:r>
              <a:rPr lang="en-GB" dirty="0" err="1" smtClean="0"/>
              <a:t>Aris</a:t>
            </a:r>
            <a:r>
              <a:rPr lang="en-GB" dirty="0" smtClean="0"/>
              <a:t> Theophilou, </a:t>
            </a:r>
            <a:r>
              <a:rPr lang="en-GB" dirty="0" smtClean="0"/>
              <a:t>Giannis Kaoullas</a:t>
            </a:r>
            <a:r>
              <a:rPr lang="en-GB" dirty="0" smtClean="0"/>
              <a:t>, Kyriakos </a:t>
            </a:r>
            <a:r>
              <a:rPr lang="en-GB" dirty="0" err="1" smtClean="0"/>
              <a:t>Arnaoutis</a:t>
            </a:r>
            <a:r>
              <a:rPr lang="en-GB" dirty="0" smtClean="0"/>
              <a:t>, Panayiotis </a:t>
            </a:r>
            <a:r>
              <a:rPr lang="en-GB" dirty="0" err="1" smtClean="0"/>
              <a:t>Makris</a:t>
            </a:r>
            <a:r>
              <a:rPr lang="en-GB" dirty="0" smtClean="0"/>
              <a:t>, Antonis Papadopoulos</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752" y="836712"/>
            <a:ext cx="1440000" cy="1174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01-Introduct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486573305"/>
      </p:ext>
    </p:extLst>
  </p:cSld>
  <p:clrMapOvr>
    <a:masterClrMapping/>
  </p:clrMapOvr>
  <mc:AlternateContent xmlns:mc="http://schemas.openxmlformats.org/markup-compatibility/2006" xmlns:p14="http://schemas.microsoft.com/office/powerpoint/2010/main">
    <mc:Choice Requires="p14">
      <p:transition spd="slow" p14:dur="2000" advTm="3866"/>
    </mc:Choice>
    <mc:Fallback xmlns="">
      <p:transition spd="slow" advTm="38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22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Problem</a:t>
            </a:r>
            <a:endParaRPr lang="el-GR" dirty="0"/>
          </a:p>
        </p:txBody>
      </p:sp>
      <p:sp>
        <p:nvSpPr>
          <p:cNvPr id="3" name="Content Placeholder 2"/>
          <p:cNvSpPr>
            <a:spLocks noGrp="1"/>
          </p:cNvSpPr>
          <p:nvPr>
            <p:ph idx="1"/>
          </p:nvPr>
        </p:nvSpPr>
        <p:spPr/>
        <p:txBody>
          <a:bodyPr>
            <a:normAutofit/>
          </a:bodyPr>
          <a:lstStyle/>
          <a:p>
            <a:r>
              <a:rPr lang="en-GB" sz="2400" dirty="0" smtClean="0"/>
              <a:t>Landslides occur due to the rise of the water level in the ground, usually after a prolonged rainfall. They usually result in extensive monetary, material, and social losses. For example, a recent landslide in Washington resulted in 33 casualties.</a:t>
            </a:r>
            <a:endParaRPr lang="el-GR" sz="2400" dirty="0"/>
          </a:p>
        </p:txBody>
      </p:sp>
      <p:pic>
        <p:nvPicPr>
          <p:cNvPr id="4" name="02 - Problem.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227971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923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l-GR" dirty="0"/>
          </a:p>
        </p:txBody>
      </p:sp>
      <p:sp>
        <p:nvSpPr>
          <p:cNvPr id="3" name="Content Placeholder 2"/>
          <p:cNvSpPr>
            <a:spLocks noGrp="1"/>
          </p:cNvSpPr>
          <p:nvPr>
            <p:ph idx="1"/>
          </p:nvPr>
        </p:nvSpPr>
        <p:spPr/>
        <p:txBody>
          <a:bodyPr>
            <a:normAutofit/>
          </a:bodyPr>
          <a:lstStyle/>
          <a:p>
            <a:r>
              <a:rPr lang="en-GB" sz="2400" dirty="0" smtClean="0"/>
              <a:t>Develop an early warning system that informs people about the likelihood of a landslide in a particular area. The system sends messages to people’s mobiles, informing them (1) that the area is safe (</a:t>
            </a:r>
            <a:r>
              <a:rPr lang="en-GB" sz="2400" b="1" dirty="0" smtClean="0">
                <a:solidFill>
                  <a:srgbClr val="00B050"/>
                </a:solidFill>
              </a:rPr>
              <a:t>green</a:t>
            </a:r>
            <a:r>
              <a:rPr lang="en-GB" sz="2400" dirty="0" smtClean="0"/>
              <a:t>), (2) there is a potential for a landslide (</a:t>
            </a:r>
            <a:r>
              <a:rPr lang="en-GB" sz="2400" b="1" dirty="0" smtClean="0">
                <a:solidFill>
                  <a:srgbClr val="FFC000"/>
                </a:solidFill>
              </a:rPr>
              <a:t>orange</a:t>
            </a:r>
            <a:r>
              <a:rPr lang="en-GB" sz="2400" dirty="0" smtClean="0"/>
              <a:t>), and (3) the area should be immediately evacuated (</a:t>
            </a:r>
            <a:r>
              <a:rPr lang="en-GB" sz="2400" b="1" dirty="0" smtClean="0">
                <a:solidFill>
                  <a:srgbClr val="FF0000"/>
                </a:solidFill>
              </a:rPr>
              <a:t>red</a:t>
            </a:r>
            <a:r>
              <a:rPr lang="en-GB" sz="2400" dirty="0" smtClean="0"/>
              <a:t>).</a:t>
            </a:r>
            <a:endParaRPr lang="el-GR" sz="2400" dirty="0"/>
          </a:p>
        </p:txBody>
      </p:sp>
      <p:pic>
        <p:nvPicPr>
          <p:cNvPr id="4" name="03 - Solution.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105228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017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Components</a:t>
            </a:r>
            <a:endParaRPr lang="el-GR" dirty="0"/>
          </a:p>
        </p:txBody>
      </p:sp>
      <p:sp>
        <p:nvSpPr>
          <p:cNvPr id="3" name="Content Placeholder 2"/>
          <p:cNvSpPr>
            <a:spLocks noGrp="1"/>
          </p:cNvSpPr>
          <p:nvPr>
            <p:ph idx="1"/>
          </p:nvPr>
        </p:nvSpPr>
        <p:spPr/>
        <p:txBody>
          <a:bodyPr>
            <a:normAutofit/>
          </a:bodyPr>
          <a:lstStyle/>
          <a:p>
            <a:pPr marL="571500" indent="-457200">
              <a:buFont typeface="+mj-lt"/>
              <a:buAutoNum type="arabicPeriod"/>
            </a:pPr>
            <a:r>
              <a:rPr lang="en-GB" sz="2400" dirty="0" smtClean="0"/>
              <a:t>Measure the water level in the ground (used fictitious data).</a:t>
            </a:r>
          </a:p>
          <a:p>
            <a:pPr marL="571500" indent="-457200">
              <a:buFont typeface="+mj-lt"/>
              <a:buAutoNum type="arabicPeriod"/>
            </a:pPr>
            <a:r>
              <a:rPr lang="en-GB" sz="2400" dirty="0" smtClean="0"/>
              <a:t>Central console to read the water level data in real-time.</a:t>
            </a:r>
          </a:p>
          <a:p>
            <a:pPr marL="571500" indent="-457200">
              <a:buFont typeface="+mj-lt"/>
              <a:buAutoNum type="arabicPeriod"/>
            </a:pPr>
            <a:r>
              <a:rPr lang="en-GB" sz="2400" dirty="0" smtClean="0"/>
              <a:t>Mathematical model that evaluates the potential of a landslide, termed “</a:t>
            </a:r>
            <a:r>
              <a:rPr lang="en-GB" sz="2400" i="1" dirty="0" smtClean="0"/>
              <a:t>Factor of Safety</a:t>
            </a:r>
            <a:r>
              <a:rPr lang="en-GB" sz="2400" dirty="0" smtClean="0"/>
              <a:t>”.</a:t>
            </a:r>
          </a:p>
          <a:p>
            <a:pPr marL="571500" indent="-457200">
              <a:buFont typeface="+mj-lt"/>
              <a:buAutoNum type="arabicPeriod"/>
            </a:pPr>
            <a:r>
              <a:rPr lang="en-GB" sz="2400" dirty="0" smtClean="0"/>
              <a:t>Website on which the Factor of Safety, together with the respective colour code are posted.</a:t>
            </a:r>
          </a:p>
          <a:p>
            <a:pPr marL="571500" indent="-457200">
              <a:buFont typeface="+mj-lt"/>
              <a:buAutoNum type="arabicPeriod"/>
            </a:pPr>
            <a:r>
              <a:rPr lang="en-GB" sz="2400" dirty="0" smtClean="0"/>
              <a:t>Mobile phone application that reads the website data and displays the corresponding colour code.</a:t>
            </a:r>
            <a:endParaRPr lang="el-GR" sz="2400" dirty="0"/>
          </a:p>
        </p:txBody>
      </p:sp>
      <p:pic>
        <p:nvPicPr>
          <p:cNvPr id="4" name="04 - System.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38938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376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Model</a:t>
            </a:r>
            <a:endParaRPr lang="el-GR" dirty="0"/>
          </a:p>
        </p:txBody>
      </p:sp>
      <p:pic>
        <p:nvPicPr>
          <p:cNvPr id="4" name="Content Placeholder 3"/>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457200" y="1746250"/>
            <a:ext cx="7620000" cy="4508500"/>
          </a:xfrm>
        </p:spPr>
      </p:pic>
      <p:sp>
        <p:nvSpPr>
          <p:cNvPr id="5" name="TextBox 4"/>
          <p:cNvSpPr txBox="1"/>
          <p:nvPr/>
        </p:nvSpPr>
        <p:spPr>
          <a:xfrm>
            <a:off x="755576" y="1700808"/>
            <a:ext cx="3456384" cy="830997"/>
          </a:xfrm>
          <a:prstGeom prst="rect">
            <a:avLst/>
          </a:prstGeom>
          <a:noFill/>
        </p:spPr>
        <p:txBody>
          <a:bodyPr wrap="square" rtlCol="0">
            <a:spAutoFit/>
          </a:bodyPr>
          <a:lstStyle/>
          <a:p>
            <a:r>
              <a:rPr lang="en-GB" sz="2400" dirty="0" smtClean="0"/>
              <a:t>Slope stability evaluation using Bishop’s method</a:t>
            </a:r>
            <a:endParaRPr lang="el-GR" sz="2400" dirty="0"/>
          </a:p>
        </p:txBody>
      </p:sp>
      <p:pic>
        <p:nvPicPr>
          <p:cNvPr id="6" name="05 - Mathematical model.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3124200"/>
            <a:ext cx="609600" cy="609600"/>
          </a:xfrm>
          <a:prstGeom prst="rect">
            <a:avLst/>
          </a:prstGeom>
        </p:spPr>
      </p:pic>
    </p:spTree>
    <p:extLst>
      <p:ext uri="{BB962C8B-B14F-4D97-AF65-F5344CB8AC3E}">
        <p14:creationId xmlns:p14="http://schemas.microsoft.com/office/powerpoint/2010/main" val="378625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1862"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a:t>
            </a:r>
            <a:endParaRPr lang="el-GR" dirty="0"/>
          </a:p>
        </p:txBody>
      </p:sp>
      <p:sp>
        <p:nvSpPr>
          <p:cNvPr id="3" name="Content Placeholder 2"/>
          <p:cNvSpPr>
            <a:spLocks noGrp="1"/>
          </p:cNvSpPr>
          <p:nvPr>
            <p:ph idx="1"/>
          </p:nvPr>
        </p:nvSpPr>
        <p:spPr/>
        <p:txBody>
          <a:bodyPr/>
          <a:lstStyle/>
          <a:p>
            <a:endParaRPr lang="el-GR"/>
          </a:p>
        </p:txBody>
      </p:sp>
    </p:spTree>
    <p:extLst>
      <p:ext uri="{BB962C8B-B14F-4D97-AF65-F5344CB8AC3E}">
        <p14:creationId xmlns:p14="http://schemas.microsoft.com/office/powerpoint/2010/main" val="156829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8048"/>
            <a:ext cx="7620000" cy="1143000"/>
          </a:xfrm>
        </p:spPr>
        <p:txBody>
          <a:bodyPr/>
          <a:lstStyle/>
          <a:p>
            <a:pPr algn="ctr"/>
            <a:r>
              <a:rPr lang="en-GB" dirty="0" smtClean="0"/>
              <a:t>Thank you!</a:t>
            </a:r>
            <a:endParaRPr lang="el-GR" dirty="0"/>
          </a:p>
        </p:txBody>
      </p:sp>
    </p:spTree>
    <p:extLst>
      <p:ext uri="{BB962C8B-B14F-4D97-AF65-F5344CB8AC3E}">
        <p14:creationId xmlns:p14="http://schemas.microsoft.com/office/powerpoint/2010/main" val="189954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137</TotalTime>
  <Words>721</Words>
  <Application>Microsoft Office PowerPoint</Application>
  <PresentationFormat>On-screen Show (4:3)</PresentationFormat>
  <Paragraphs>26</Paragraphs>
  <Slides>7</Slides>
  <Notes>5</Notes>
  <HiddenSlides>0</HiddenSlides>
  <MMClips>5</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Cambria</vt:lpstr>
      <vt:lpstr>Adjacency</vt:lpstr>
      <vt:lpstr>LandSlide EWAS</vt:lpstr>
      <vt:lpstr>Problem</vt:lpstr>
      <vt:lpstr>Solution</vt:lpstr>
      <vt:lpstr>System Components</vt:lpstr>
      <vt:lpstr>Mathematical Model</vt:lpstr>
      <vt:lpstr>Demonstration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LandSlides</dc:title>
  <dc:creator>aris</dc:creator>
  <cp:lastModifiedBy>Iwannis Kaoullas</cp:lastModifiedBy>
  <cp:revision>10</cp:revision>
  <dcterms:created xsi:type="dcterms:W3CDTF">2014-04-13T07:02:26Z</dcterms:created>
  <dcterms:modified xsi:type="dcterms:W3CDTF">2014-04-13T09:22:35Z</dcterms:modified>
</cp:coreProperties>
</file>