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83" r:id="rId2"/>
    <p:sldId id="306" r:id="rId3"/>
    <p:sldId id="258" r:id="rId4"/>
    <p:sldId id="386" r:id="rId5"/>
    <p:sldId id="462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63" r:id="rId17"/>
    <p:sldId id="396" r:id="rId18"/>
    <p:sldId id="466" r:id="rId19"/>
    <p:sldId id="431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65" r:id="rId37"/>
    <p:sldId id="406" r:id="rId38"/>
    <p:sldId id="467" r:id="rId39"/>
    <p:sldId id="447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464" r:id="rId58"/>
    <p:sldId id="513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4">
          <p15:clr>
            <a:srgbClr val="A4A3A4"/>
          </p15:clr>
        </p15:guide>
        <p15:guide id="2" pos="11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009ED6"/>
    <a:srgbClr val="D5F2FF"/>
    <a:srgbClr val="3BCCFF"/>
    <a:srgbClr val="D5F4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18" autoAdjust="0"/>
  </p:normalViewPr>
  <p:slideViewPr>
    <p:cSldViewPr snapToGrid="0" snapToObjects="1">
      <p:cViewPr>
        <p:scale>
          <a:sx n="80" d="100"/>
          <a:sy n="80" d="100"/>
        </p:scale>
        <p:origin x="2560" y="888"/>
      </p:cViewPr>
      <p:guideLst>
        <p:guide orient="horz" pos="564"/>
        <p:guide pos="11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2018/10/22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479CD-D95B-4631-9A63-04C266923D8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4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575" y="4468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54000" y="362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kern="12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 </a:t>
            </a:r>
            <a:r>
              <a:rPr lang="zh-CN" altLang="en-US" sz="2400" b="1" kern="12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本章小结</a:t>
            </a:r>
            <a:endParaRPr lang="zh-CN" altLang="en-US" sz="2400" b="1" kern="12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2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600" dirty="0" smtClean="0">
                <a:sym typeface="微软雅黑" pitchFamily="34" charset="-122"/>
              </a:rPr>
              <a:t>Part.3.1</a:t>
            </a:r>
            <a:r>
              <a:rPr lang="zh-CN" altLang="en-US" sz="4600" dirty="0" smtClean="0">
                <a:sym typeface="微软雅黑" pitchFamily="34" charset="-122"/>
              </a:rPr>
              <a:t>  </a:t>
            </a:r>
            <a:r>
              <a:rPr lang="en-US" altLang="zh-CN" sz="4600" dirty="0" smtClean="0">
                <a:sym typeface="微软雅黑" pitchFamily="34" charset="-122"/>
              </a:rPr>
              <a:t>JavaScript</a:t>
            </a:r>
            <a:r>
              <a:rPr lang="zh-CN" altLang="en-US" sz="4600" dirty="0" smtClean="0">
                <a:sym typeface="微软雅黑" pitchFamily="34" charset="-122"/>
              </a:rPr>
              <a:t>编程基础</a:t>
            </a:r>
            <a:endParaRPr lang="zh-CN" altLang="en-US" sz="4600" dirty="0" smtClean="0"/>
          </a:p>
        </p:txBody>
      </p:sp>
      <p:sp>
        <p:nvSpPr>
          <p:cNvPr id="13" name="TextBox 13"/>
          <p:cNvSpPr>
            <a:spLocks noChangeArrowheads="1"/>
          </p:cNvSpPr>
          <p:nvPr/>
        </p:nvSpPr>
        <p:spPr bwMode="auto">
          <a:xfrm>
            <a:off x="5233808" y="5614397"/>
            <a:ext cx="39821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数组的概念</a:t>
            </a:r>
            <a:endParaRPr lang="en-US" altLang="zh-CN" dirty="0" smtClean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if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语句及</a:t>
            </a:r>
            <a:r>
              <a:rPr lang="en-US" altLang="zh-CN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switch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语句</a:t>
            </a:r>
            <a:endParaRPr lang="en-US" altLang="zh-CN" dirty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5125" y="56199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语法规则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rgbClr val="75A0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节点的访问</a:t>
            </a:r>
            <a:endParaRPr lang="zh-CN" altLang="en-US" dirty="0">
              <a:solidFill>
                <a:srgbClr val="75A0D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678628" y="5655868"/>
            <a:ext cx="950901" cy="792162"/>
            <a:chOff x="748209" y="5631842"/>
            <a:chExt cx="949808" cy="792000"/>
          </a:xfrm>
        </p:grpSpPr>
        <p:sp>
          <p:nvSpPr>
            <p:cNvPr id="16" name="椭圆 15"/>
            <p:cNvSpPr/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矩形 4"/>
            <p:cNvSpPr>
              <a:spLocks noChangeArrowheads="1"/>
            </p:cNvSpPr>
            <p:nvPr/>
          </p:nvSpPr>
          <p:spPr bwMode="auto">
            <a:xfrm>
              <a:off x="748209" y="5848352"/>
              <a:ext cx="949808" cy="36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）变量的声明与赋值</a:t>
            </a: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中，使用变量前需要先对其进行声明。所有的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变量都由关键字</a:t>
            </a:r>
            <a:r>
              <a:rPr lang="en-US" altLang="zh-CN" sz="1800" dirty="0"/>
              <a:t>var</a:t>
            </a:r>
            <a:r>
              <a:rPr lang="zh-CN" altLang="zh-CN" sz="1800" dirty="0"/>
              <a:t>声明，语法格式如下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在声明变量的同时也可以对变量进行</a:t>
            </a:r>
            <a:r>
              <a:rPr lang="zh-CN" altLang="zh-CN" sz="1800" dirty="0" smtClean="0"/>
              <a:t>赋值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b="1" dirty="0" smtClean="0"/>
              <a:t>例如</a:t>
            </a:r>
            <a:r>
              <a:rPr lang="zh-CN" altLang="zh-CN" sz="1800" b="1" dirty="0"/>
              <a:t>：</a:t>
            </a:r>
          </a:p>
          <a:p>
            <a:pPr marL="0" indent="457200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、变量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500" y="34163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zh-CN" altLang="zh-CN" dirty="0"/>
              <a:t>变量名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52500" y="49276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abc</a:t>
            </a:r>
            <a:r>
              <a:rPr lang="en-US" altLang="zh-CN" dirty="0"/>
              <a:t>=1;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5219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如果只是声明了变量，并未对其赋值，则其默认为</a:t>
            </a:r>
            <a:r>
              <a:rPr lang="en-US" altLang="zh-CN" sz="1800" dirty="0"/>
              <a:t>undefined</a:t>
            </a:r>
            <a:r>
              <a:rPr lang="zh-CN" altLang="zh-CN" sz="1800" dirty="0"/>
              <a:t>。声明变量时，需要遵循的规则如下：</a:t>
            </a:r>
          </a:p>
          <a:p>
            <a:pPr marL="742950" indent="-285750" eaLnBrk="1"/>
            <a:r>
              <a:rPr lang="zh-CN" altLang="zh-CN" sz="1800" dirty="0"/>
              <a:t>可以使用一个关键字</a:t>
            </a:r>
            <a:r>
              <a:rPr lang="en-US" altLang="zh-CN" sz="1800" dirty="0"/>
              <a:t>var</a:t>
            </a:r>
            <a:r>
              <a:rPr lang="zh-CN" altLang="zh-CN" sz="1800" dirty="0"/>
              <a:t>同时声明多个变量，只需用逗号“，”分隔变量名即可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 eaLnBrk="1">
              <a:buNone/>
            </a:pPr>
            <a:r>
              <a:rPr lang="zh-CN" altLang="zh-CN" sz="1800" b="1" dirty="0" smtClean="0"/>
              <a:t>例如：</a:t>
            </a:r>
            <a:endParaRPr lang="en-US" altLang="zh-CN" sz="1800" b="1" dirty="0" smtClean="0"/>
          </a:p>
          <a:p>
            <a:pPr marL="0" lvl="0" indent="457200" eaLnBrk="1">
              <a:buNone/>
            </a:pPr>
            <a:endParaRPr lang="en-US" altLang="zh-CN" sz="1800" b="1" dirty="0"/>
          </a:p>
          <a:p>
            <a:pPr marL="742950" indent="-285750" eaLnBrk="1"/>
            <a:r>
              <a:rPr lang="zh-CN" altLang="zh-CN" sz="1800" dirty="0"/>
              <a:t>可以在声明变量的同时对其赋值，即</a:t>
            </a:r>
            <a:r>
              <a:rPr lang="zh-CN" altLang="zh-CN" sz="1800" dirty="0" smtClean="0"/>
              <a:t>初始化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pPr marL="0" lvl="0" indent="457200" eaLnBrk="1">
              <a:buNone/>
            </a:pPr>
            <a:r>
              <a:rPr lang="zh-CN" altLang="zh-CN" sz="1800" b="1" dirty="0" smtClean="0"/>
              <a:t>例如</a:t>
            </a:r>
            <a:r>
              <a:rPr lang="zh-CN" altLang="zh-CN" sz="1800" b="1" dirty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、变量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43307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a,b,c</a:t>
            </a:r>
            <a:r>
              <a:rPr lang="en-US" altLang="zh-CN" dirty="0"/>
              <a:t>           //</a:t>
            </a:r>
            <a:r>
              <a:rPr lang="zh-CN" altLang="zh-CN" dirty="0"/>
              <a:t>同时声明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三个变量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499" y="5709495"/>
            <a:ext cx="7712075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a=1,b=2,c=3</a:t>
            </a:r>
            <a:r>
              <a:rPr lang="zh-CN" altLang="zh-CN" dirty="0"/>
              <a:t>；</a:t>
            </a:r>
            <a:r>
              <a:rPr lang="en-US" altLang="zh-CN" dirty="0"/>
              <a:t>  //</a:t>
            </a:r>
            <a:r>
              <a:rPr lang="zh-CN" altLang="zh-CN" dirty="0"/>
              <a:t>同时声明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三个变量，并分别对其进行初始化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1968351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285750"/>
            <a:r>
              <a:rPr lang="en-US" altLang="zh-CN" sz="1800" dirty="0"/>
              <a:t>var</a:t>
            </a:r>
            <a:r>
              <a:rPr lang="zh-CN" altLang="zh-CN" sz="1800" dirty="0"/>
              <a:t>语句可以用作</a:t>
            </a:r>
            <a:r>
              <a:rPr lang="en-US" altLang="zh-CN" sz="1800" dirty="0"/>
              <a:t>for</a:t>
            </a:r>
            <a:r>
              <a:rPr lang="zh-CN" altLang="zh-CN" sz="1800" dirty="0"/>
              <a:t>循环和</a:t>
            </a:r>
            <a:r>
              <a:rPr lang="en-US" altLang="zh-CN" sz="1800" dirty="0"/>
              <a:t>for/in</a:t>
            </a:r>
            <a:r>
              <a:rPr lang="zh-CN" altLang="zh-CN" sz="1800" dirty="0"/>
              <a:t>循环的一部分，这样就使循环变量的声明成为循环语法自身的一部分，使用起来比较方便。</a:t>
            </a:r>
          </a:p>
          <a:p>
            <a:pPr marL="742950" indent="-285750"/>
            <a:r>
              <a:rPr lang="zh-CN" altLang="zh-CN" sz="1800" dirty="0"/>
              <a:t>使用</a:t>
            </a:r>
            <a:r>
              <a:rPr lang="en-US" altLang="zh-CN" sz="1800" dirty="0"/>
              <a:t>var</a:t>
            </a:r>
            <a:r>
              <a:rPr lang="zh-CN" altLang="zh-CN" sz="1800" dirty="0"/>
              <a:t>语句多次声明同一个变量，如果重复声明的变量已经有一个初始值，那么此时的声明就相当于对变量的重新赋值。</a:t>
            </a:r>
            <a:endParaRPr lang="zh-CN" altLang="zh-CN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、变量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7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prompt()</a:t>
            </a:r>
            <a:r>
              <a:rPr lang="zh-CN" altLang="zh-CN" sz="1800" dirty="0"/>
              <a:t>方法是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中窗口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对象的一个常用方法，用于显示和提示用户输入信息的对话框。其</a:t>
            </a:r>
            <a:r>
              <a:rPr lang="zh-CN" altLang="zh-CN" sz="1800" dirty="0" smtClean="0"/>
              <a:t>语法</a:t>
            </a:r>
            <a:r>
              <a:rPr lang="zh-CN" altLang="zh-CN" sz="1800" dirty="0"/>
              <a:t>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b="1" dirty="0"/>
          </a:p>
          <a:p>
            <a:pPr marL="0" indent="457200">
              <a:buNone/>
            </a:pPr>
            <a:r>
              <a:rPr lang="zh-CN" altLang="zh-CN" sz="1800" b="1" dirty="0"/>
              <a:t>或：</a:t>
            </a:r>
          </a:p>
          <a:p>
            <a:pPr marL="0" indent="457200">
              <a:buNone/>
            </a:pP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prompt()</a:t>
            </a:r>
            <a:r>
              <a:rPr lang="zh-CN" altLang="zh-CN" sz="2400" b="1" dirty="0">
                <a:solidFill>
                  <a:srgbClr val="1369B2"/>
                </a:solidFill>
              </a:rPr>
              <a:t>函数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0353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window.prompt</a:t>
            </a:r>
            <a:r>
              <a:rPr lang="en-US" altLang="zh-CN" dirty="0"/>
              <a:t>(</a:t>
            </a:r>
            <a:r>
              <a:rPr lang="zh-CN" altLang="zh-CN" dirty="0"/>
              <a:t>提示信息字符串，默认输入值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52500" y="39243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prompt(</a:t>
            </a:r>
            <a:r>
              <a:rPr lang="zh-CN" altLang="zh-CN" dirty="0"/>
              <a:t>提示信息字符串，默认输入值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296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alert()</a:t>
            </a:r>
            <a:r>
              <a:rPr lang="zh-CN" altLang="zh-CN" sz="1800" dirty="0"/>
              <a:t>函数主要用于弹出警示对话框，通常用于对用户进行提示。其语法格式如下：</a:t>
            </a:r>
            <a:endParaRPr lang="en-US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或：</a:t>
            </a:r>
          </a:p>
          <a:p>
            <a:pPr marL="0" indent="457200">
              <a:buNone/>
            </a:pPr>
            <a:r>
              <a:rPr lang="zh-CN" altLang="en-US" sz="1800" b="1" dirty="0" smtClean="0"/>
              <a:t>或：</a:t>
            </a:r>
            <a:endParaRPr lang="zh-CN" altLang="zh-CN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alert()</a:t>
            </a:r>
            <a:r>
              <a:rPr lang="zh-CN" altLang="zh-CN" sz="2400" b="1" dirty="0">
                <a:solidFill>
                  <a:srgbClr val="1369B2"/>
                </a:solidFill>
              </a:rPr>
              <a:t>函数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0353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window.alert</a:t>
            </a:r>
            <a:r>
              <a:rPr lang="en-US" altLang="zh-CN" dirty="0"/>
              <a:t>("Hello</a:t>
            </a:r>
            <a:r>
              <a:rPr lang="en-US" altLang="zh-CN" i="1" dirty="0"/>
              <a:t> </a:t>
            </a:r>
            <a:r>
              <a:rPr lang="en-US" altLang="zh-CN" dirty="0"/>
              <a:t>World!");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52500" y="3924300"/>
            <a:ext cx="74041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alert("Hello</a:t>
            </a:r>
            <a:r>
              <a:rPr lang="en-US" altLang="zh-CN" i="1" dirty="0"/>
              <a:t> </a:t>
            </a:r>
            <a:r>
              <a:rPr lang="en-US" altLang="zh-CN" dirty="0"/>
              <a:t>World!");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720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console.log</a:t>
            </a:r>
            <a:r>
              <a:rPr lang="zh-CN" altLang="zh-CN" sz="1800" dirty="0"/>
              <a:t>方法用于标准输出流的输出，即在控制台中显示输出结果。例如，在网页脚本中使用</a:t>
            </a:r>
            <a:r>
              <a:rPr lang="en-US" altLang="zh-CN" sz="1800" dirty="0"/>
              <a:t>console.log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“Hello World”</a:t>
            </a:r>
            <a:r>
              <a:rPr lang="zh-CN" altLang="zh-CN" sz="1800" dirty="0" smtClean="0"/>
              <a:t>），</a:t>
            </a:r>
            <a:r>
              <a:rPr lang="zh-CN" altLang="zh-CN" sz="1800" dirty="0"/>
              <a:t>加载时控制台就会自动显示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示内容。</a:t>
            </a:r>
            <a:endParaRPr lang="zh-CN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6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console.log()</a:t>
            </a:r>
            <a:r>
              <a:rPr lang="zh-CN" altLang="zh-CN" sz="2400" b="1" dirty="0">
                <a:solidFill>
                  <a:srgbClr val="1369B2"/>
                </a:solidFill>
              </a:rPr>
              <a:t>函数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3378200"/>
            <a:ext cx="6943725" cy="98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6759456" cy="60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9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900" dirty="0" smtClean="0"/>
              <a:t>8.2 </a:t>
            </a:r>
            <a:r>
              <a:rPr lang="en-US" altLang="zh-CN" sz="1900" dirty="0" smtClean="0">
                <a:sym typeface="宋体" charset="-122"/>
              </a:rPr>
              <a:t>【</a:t>
            </a:r>
            <a:r>
              <a:rPr lang="zh-CN" altLang="en-US" sz="1900" dirty="0" smtClean="0">
                <a:sym typeface="宋体" charset="-122"/>
              </a:rPr>
              <a:t>案例</a:t>
            </a:r>
            <a:r>
              <a:rPr lang="en-US" altLang="zh-CN" sz="1900" dirty="0" smtClean="0">
                <a:sym typeface="宋体" charset="-122"/>
              </a:rPr>
              <a:t>24】</a:t>
            </a:r>
            <a:r>
              <a:rPr lang="zh-CN" altLang="en-US" sz="1900" dirty="0" smtClean="0">
                <a:sym typeface="宋体" charset="-122"/>
              </a:rPr>
              <a:t>传智商城下拉菜单</a:t>
            </a:r>
            <a:endParaRPr lang="zh-CN" altLang="en-US" sz="19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在浏览一些电商网站时，经常会看到一些下拉菜单效果</a:t>
            </a:r>
            <a:r>
              <a:rPr lang="zh-CN" altLang="zh-CN" sz="1800" dirty="0" smtClean="0"/>
              <a:t>。本</a:t>
            </a:r>
            <a:r>
              <a:rPr lang="zh-CN" altLang="zh-CN" sz="1800" dirty="0"/>
              <a:t>节将制作一款传智商城网站的下拉菜单，其效果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</a:t>
            </a:r>
            <a:r>
              <a:rPr lang="zh-CN" altLang="en-US" sz="1800" dirty="0" smtClean="0"/>
              <a:t>（上）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示。当鼠标移至“我的商城”选项时，会弹出一个下拉菜单，</a:t>
            </a:r>
            <a:r>
              <a:rPr lang="zh-CN" altLang="en-US" sz="1800" dirty="0" smtClean="0"/>
              <a:t>如下图（下）所示。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10" y="3924300"/>
            <a:ext cx="5418772" cy="89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5064500"/>
            <a:ext cx="5412058" cy="11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83266" y="4697850"/>
            <a:ext cx="37638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/>
              <a:t>（上）</a:t>
            </a:r>
            <a:endParaRPr lang="zh-CN" altLang="en-US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950" y="6164743"/>
            <a:ext cx="414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/>
              <a:t>（下）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3177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>
                  <a:solidFill>
                    <a:srgbClr val="1369B2"/>
                  </a:solidFill>
                </a:rPr>
                <a:t>函数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1018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en-US" altLang="zh-CN" sz="2000" b="1" dirty="0" smtClean="0">
                  <a:solidFill>
                    <a:srgbClr val="1369B2"/>
                  </a:solidFill>
                </a:rPr>
                <a:t>Array</a:t>
              </a:r>
              <a:r>
                <a:rPr lang="zh-CN" altLang="en-US" sz="2000" b="1" dirty="0" smtClean="0">
                  <a:solidFill>
                    <a:srgbClr val="1369B2"/>
                  </a:solidFill>
                </a:rPr>
                <a:t>数组对象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28544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000" b="1" dirty="0" smtClean="0">
                  <a:solidFill>
                    <a:srgbClr val="1369B2"/>
                  </a:solidFill>
                </a:rPr>
                <a:t>DOM</a:t>
              </a:r>
              <a:r>
                <a:rPr lang="zh-CN" altLang="en-US" sz="2000" b="1" dirty="0" smtClean="0">
                  <a:solidFill>
                    <a:srgbClr val="1369B2"/>
                  </a:solidFill>
                </a:rPr>
                <a:t>节点树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67569" y="3591065"/>
            <a:ext cx="3827937" cy="507813"/>
            <a:chOff x="1710670" y="1252383"/>
            <a:chExt cx="486909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节点的访问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54869" y="4311615"/>
            <a:ext cx="3827937" cy="498464"/>
            <a:chOff x="1710670" y="1263647"/>
            <a:chExt cx="4869094" cy="600544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元素对象常用操作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67569" y="5064265"/>
            <a:ext cx="3827937" cy="507813"/>
            <a:chOff x="1710670" y="1252383"/>
            <a:chExt cx="4869094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元素属性与内容操作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58" name="组合 1"/>
          <p:cNvGrpSpPr>
            <a:grpSpLocks/>
          </p:cNvGrpSpPr>
          <p:nvPr/>
        </p:nvGrpSpPr>
        <p:grpSpPr bwMode="auto">
          <a:xfrm>
            <a:off x="4692969" y="5800865"/>
            <a:ext cx="3827937" cy="507813"/>
            <a:chOff x="1710670" y="1252383"/>
            <a:chExt cx="4869094" cy="611808"/>
          </a:xfrm>
        </p:grpSpPr>
        <p:grpSp>
          <p:nvGrpSpPr>
            <p:cNvPr id="59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6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元素样式操作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6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）函数的定义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 smtClean="0"/>
              <a:t>在</a:t>
            </a:r>
            <a:r>
              <a:rPr lang="en-US" altLang="zh-CN" sz="1800" dirty="0" smtClean="0"/>
              <a:t>JavaScript</a:t>
            </a:r>
            <a:r>
              <a:rPr lang="zh-CN" altLang="zh-CN" sz="1800" dirty="0"/>
              <a:t>程序设计中，为了使代码更为简洁并可以重复使用，通常会将某段实现特定功能的代码定义成一个函数</a:t>
            </a:r>
            <a:r>
              <a:rPr lang="zh-CN" altLang="zh-CN" sz="1800" dirty="0" smtClean="0"/>
              <a:t>。在</a:t>
            </a:r>
            <a:r>
              <a:rPr lang="en-US" altLang="zh-CN" sz="1800" dirty="0" smtClean="0"/>
              <a:t>JavaScript</a:t>
            </a:r>
            <a:r>
              <a:rPr lang="zh-CN" altLang="zh-CN" sz="1800" dirty="0"/>
              <a:t>中，函数使用关键字</a:t>
            </a:r>
            <a:r>
              <a:rPr lang="en-US" altLang="zh-CN" sz="1800" dirty="0"/>
              <a:t>function</a:t>
            </a:r>
            <a:r>
              <a:rPr lang="zh-CN" altLang="zh-CN" sz="1800" dirty="0"/>
              <a:t>来定义，其语法格式如下所示：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、函数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100" y="3860800"/>
            <a:ext cx="7531100" cy="1477328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function </a:t>
            </a:r>
            <a:r>
              <a:rPr lang="zh-CN" altLang="zh-CN" dirty="0"/>
              <a:t>函数名</a:t>
            </a:r>
            <a:r>
              <a:rPr lang="en-US" altLang="zh-CN" dirty="0"/>
              <a:t> ([</a:t>
            </a:r>
            <a:r>
              <a:rPr lang="zh-CN" altLang="zh-CN" dirty="0"/>
              <a:t>参数</a:t>
            </a:r>
            <a:r>
              <a:rPr lang="en-US" altLang="zh-CN" dirty="0"/>
              <a:t>1,</a:t>
            </a:r>
            <a:r>
              <a:rPr lang="zh-CN" altLang="zh-CN" dirty="0"/>
              <a:t>参数</a:t>
            </a:r>
            <a:r>
              <a:rPr lang="en-US" altLang="zh-CN" dirty="0"/>
              <a:t>2,</a:t>
            </a:r>
            <a:r>
              <a:rPr lang="zh-CN" altLang="zh-CN" dirty="0"/>
              <a:t>……</a:t>
            </a:r>
            <a:r>
              <a:rPr lang="en-US" altLang="zh-CN" dirty="0"/>
              <a:t>])</a:t>
            </a:r>
            <a:r>
              <a:rPr lang="zh-CN" altLang="zh-CN" dirty="0"/>
              <a:t>｛</a:t>
            </a:r>
          </a:p>
          <a:p>
            <a:r>
              <a:rPr lang="en-US" altLang="zh-CN" dirty="0"/>
              <a:t>	    </a:t>
            </a:r>
            <a:r>
              <a:rPr lang="zh-CN" altLang="zh-CN" dirty="0"/>
              <a:t>函数体</a:t>
            </a:r>
          </a:p>
          <a:p>
            <a:r>
              <a:rPr lang="zh-CN" altLang="zh-CN" dirty="0"/>
              <a:t>｝</a:t>
            </a:r>
          </a:p>
          <a:p>
            <a:r>
              <a:rPr lang="en-US" altLang="zh-CN" dirty="0"/>
              <a:t>&lt;/script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662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809875" y="2940050"/>
            <a:ext cx="5673253" cy="592138"/>
            <a:chOff x="1710657" y="1263652"/>
            <a:chExt cx="5674190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45754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4548791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24】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：传智商城下拉菜单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682750"/>
            <a:ext cx="5523152" cy="593725"/>
            <a:chOff x="1710657" y="1263652"/>
            <a:chExt cx="5524067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442533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685931" y="1286814"/>
              <a:ext cx="4548793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23】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：动态获取用户密码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4171950"/>
            <a:ext cx="4364991" cy="593725"/>
            <a:chOff x="1710657" y="1263652"/>
            <a:chExt cx="4365712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326698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836056" y="1286814"/>
              <a:ext cx="3009654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25】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：计算器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71101" y="32410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2062" y="43182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）函数的定义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/>
              <a:t>函数由关键字“</a:t>
            </a:r>
            <a:r>
              <a:rPr lang="en-US" altLang="zh-CN" sz="1800" dirty="0"/>
              <a:t>function</a:t>
            </a:r>
            <a:r>
              <a:rPr lang="zh-CN" altLang="zh-CN" sz="1800" dirty="0"/>
              <a:t>”、“函数名”、“参数”和“函数体”四部分来定义，对它们的解释如下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742950" indent="-285750"/>
            <a:r>
              <a:rPr lang="en-US" altLang="zh-CN" sz="1800" dirty="0"/>
              <a:t>function</a:t>
            </a:r>
            <a:r>
              <a:rPr lang="zh-CN" altLang="zh-CN" sz="1800" dirty="0"/>
              <a:t>：在声明函数时必须使用的关键字。</a:t>
            </a:r>
          </a:p>
          <a:p>
            <a:pPr marL="742950" indent="-285750"/>
            <a:r>
              <a:rPr lang="zh-CN" altLang="zh-CN" sz="1800" dirty="0"/>
              <a:t>函数名：创建函数的名称，函数名是唯一的。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marL="742950" indent="-285750"/>
            <a:r>
              <a:rPr lang="zh-CN" altLang="zh-CN" sz="1800" dirty="0"/>
              <a:t>参数：外界传递给函数的值，它是可选的，当有多个参数时，各参数用“，”分隔。</a:t>
            </a:r>
          </a:p>
          <a:p>
            <a:pPr marL="742950" indent="-285750"/>
            <a:r>
              <a:rPr lang="zh-CN" altLang="zh-CN" sz="1800" dirty="0"/>
              <a:t>函数体：函数定义的主体，专门用于实现特定的功能。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、函数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11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）函数的调用</a:t>
            </a:r>
          </a:p>
          <a:p>
            <a:pPr marL="0" indent="457200" eaLnBrk="1">
              <a:buNone/>
            </a:pPr>
            <a:r>
              <a:rPr lang="zh-CN" altLang="zh-CN" sz="1800" dirty="0"/>
              <a:t>函数定义后并不会自动执行，而是需要在特定的位置调用函数。函数的调用非常简单，只需引用函数名，并传入相应的参数即可。函数调用的语法格式如下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r>
              <a:rPr lang="zh-CN" altLang="zh-CN" sz="1800" dirty="0"/>
              <a:t>在上述语法格式中，“</a:t>
            </a:r>
            <a:r>
              <a:rPr lang="en-US" altLang="zh-CN" sz="1800" dirty="0"/>
              <a:t>[</a:t>
            </a:r>
            <a:r>
              <a:rPr lang="zh-CN" altLang="zh-CN" sz="1800" dirty="0"/>
              <a:t>参数</a:t>
            </a:r>
            <a:r>
              <a:rPr lang="en-US" altLang="zh-CN" sz="1800" dirty="0"/>
              <a:t>1</a:t>
            </a:r>
            <a:r>
              <a:rPr lang="zh-CN" altLang="zh-CN" sz="1800" dirty="0"/>
              <a:t>，参数</a:t>
            </a:r>
            <a:r>
              <a:rPr lang="en-US" altLang="zh-CN" sz="1800" dirty="0"/>
              <a:t>2…]</a:t>
            </a:r>
            <a:r>
              <a:rPr lang="zh-CN" altLang="zh-CN" sz="1800" dirty="0"/>
              <a:t>”是可选的，用于表示参数列表，其值可以是一个或多个。</a:t>
            </a:r>
          </a:p>
          <a:p>
            <a:pPr marL="0" indent="457200" eaLnBrk="1">
              <a:buNone/>
            </a:pP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、函数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783" y="3835400"/>
            <a:ext cx="7537617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函数名称</a:t>
            </a:r>
            <a:r>
              <a:rPr lang="en-US" altLang="zh-CN" dirty="0"/>
              <a:t>([</a:t>
            </a:r>
            <a:r>
              <a:rPr lang="zh-CN" altLang="zh-CN" dirty="0"/>
              <a:t>参数</a:t>
            </a:r>
            <a:r>
              <a:rPr lang="en-US" altLang="zh-CN" dirty="0"/>
              <a:t>1,</a:t>
            </a:r>
            <a:r>
              <a:rPr lang="zh-CN" altLang="zh-CN" dirty="0"/>
              <a:t>参数</a:t>
            </a:r>
            <a:r>
              <a:rPr lang="en-US" altLang="zh-CN" dirty="0"/>
              <a:t>2,</a:t>
            </a:r>
            <a:r>
              <a:rPr lang="zh-CN" altLang="zh-CN" dirty="0"/>
              <a:t>……</a:t>
            </a:r>
            <a:r>
              <a:rPr lang="en-US" altLang="zh-CN" dirty="0" smtClean="0"/>
              <a:t>])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0398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函数中变量的作用域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/>
              <a:t>函数中的变量需要先定义后使用，但这并不意味着定义变量后就可以随时使用。变量需要在它的作用范围内才可以被使用，这个作用范围称为变量的作用域。变量的作用域取决于这个变量是哪一种变量，在</a:t>
            </a:r>
            <a:r>
              <a:rPr lang="en-US" altLang="zh-CN" sz="1800" dirty="0" smtClean="0"/>
              <a:t>JavaScript</a:t>
            </a:r>
            <a:r>
              <a:rPr lang="zh-CN" altLang="zh-CN" sz="1800" dirty="0"/>
              <a:t>中，变量一般分为全局变量和局部变量，具体解释如下：</a:t>
            </a:r>
          </a:p>
          <a:p>
            <a:pPr marL="742950" indent="-285750" eaLnBrk="1"/>
            <a:r>
              <a:rPr lang="zh-CN" altLang="zh-CN" sz="1800" dirty="0"/>
              <a:t>全局变量：定义在所有函数之外，作用于整个程序的变量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marL="742950" indent="-285750" eaLnBrk="1"/>
            <a:r>
              <a:rPr lang="zh-CN" altLang="zh-CN" sz="1800" dirty="0"/>
              <a:t>局部变量：定义在函数体之内，作用于函数体的变量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、函数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）创建数组</a:t>
            </a:r>
          </a:p>
          <a:p>
            <a:pPr marL="0" indent="457200" eaLnBrk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中，使用内置对象类</a:t>
            </a:r>
            <a:r>
              <a:rPr lang="en-US" altLang="zh-CN" sz="1800" dirty="0"/>
              <a:t>Array</a:t>
            </a:r>
            <a:r>
              <a:rPr lang="zh-CN" altLang="zh-CN" sz="1800" dirty="0"/>
              <a:t>可以创建数组对象。其语法格式如下：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A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rray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数组对象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600" y="3432979"/>
            <a:ext cx="7962900" cy="830997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var 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=new Array();   //</a:t>
            </a:r>
            <a:r>
              <a:rPr lang="zh-CN" altLang="zh-CN" sz="1600" dirty="0"/>
              <a:t>新建一个长度为</a:t>
            </a:r>
            <a:r>
              <a:rPr lang="en-US" altLang="zh-CN" sz="1600" dirty="0"/>
              <a:t>0</a:t>
            </a:r>
            <a:r>
              <a:rPr lang="zh-CN" altLang="zh-CN" sz="1600" dirty="0"/>
              <a:t>的数组</a:t>
            </a:r>
          </a:p>
          <a:p>
            <a:r>
              <a:rPr lang="en-US" altLang="zh-CN" sz="1600" dirty="0"/>
              <a:t>var 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=new Array(</a:t>
            </a:r>
            <a:r>
              <a:rPr lang="en-US" altLang="zh-CN" sz="1600" i="1" dirty="0"/>
              <a:t>n</a:t>
            </a:r>
            <a:r>
              <a:rPr lang="en-US" altLang="zh-CN" sz="1600" dirty="0"/>
              <a:t>);  //</a:t>
            </a:r>
            <a:r>
              <a:rPr lang="zh-CN" altLang="zh-CN" sz="1600" dirty="0"/>
              <a:t>新建一个指定长度为</a:t>
            </a:r>
            <a:r>
              <a:rPr lang="en-US" altLang="zh-CN" sz="1600" dirty="0"/>
              <a:t>n</a:t>
            </a:r>
            <a:r>
              <a:rPr lang="zh-CN" altLang="zh-CN" sz="1600" dirty="0"/>
              <a:t>的数组</a:t>
            </a:r>
          </a:p>
          <a:p>
            <a:r>
              <a:rPr lang="en-US" altLang="zh-CN" sz="1600" dirty="0"/>
              <a:t>var 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=new Array(</a:t>
            </a:r>
            <a:r>
              <a:rPr lang="zh-CN" altLang="zh-CN" sz="1600" dirty="0"/>
              <a:t>元素</a:t>
            </a:r>
            <a:r>
              <a:rPr lang="en-US" altLang="zh-CN" sz="1600" dirty="0"/>
              <a:t>1,</a:t>
            </a:r>
            <a:r>
              <a:rPr lang="zh-CN" altLang="zh-CN" sz="1600" dirty="0"/>
              <a:t>元素</a:t>
            </a:r>
            <a:r>
              <a:rPr lang="en-US" altLang="zh-CN" sz="1600" dirty="0"/>
              <a:t>2,</a:t>
            </a:r>
            <a:r>
              <a:rPr lang="zh-CN" altLang="zh-CN" sz="1600" dirty="0"/>
              <a:t>元素</a:t>
            </a:r>
            <a:r>
              <a:rPr lang="en-US" altLang="zh-CN" sz="1600" dirty="0"/>
              <a:t>3,...);  //</a:t>
            </a:r>
            <a:r>
              <a:rPr lang="zh-CN" altLang="zh-CN" sz="1600" dirty="0"/>
              <a:t>新建一个指定长度的数组，并</a:t>
            </a:r>
            <a:r>
              <a:rPr lang="zh-CN" altLang="zh-CN" sz="1600" dirty="0" smtClean="0"/>
              <a:t>赋值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75720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zh-CN" altLang="zh-CN" sz="1800" b="1" dirty="0"/>
              <a:t>使用</a:t>
            </a:r>
            <a:r>
              <a:rPr lang="en-US" altLang="zh-CN" sz="1800" b="1" dirty="0"/>
              <a:t>for...in</a:t>
            </a:r>
            <a:r>
              <a:rPr lang="zh-CN" altLang="zh-CN" sz="1800" b="1" dirty="0" smtClean="0"/>
              <a:t>语句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en-US" altLang="zh-CN" sz="1800" dirty="0"/>
              <a:t>JavaScript</a:t>
            </a:r>
            <a:r>
              <a:rPr lang="zh-CN" altLang="zh-CN" sz="1800" dirty="0"/>
              <a:t>的</a:t>
            </a:r>
            <a:r>
              <a:rPr lang="en-US" altLang="zh-CN" sz="1800" dirty="0"/>
              <a:t>for...in</a:t>
            </a:r>
            <a:r>
              <a:rPr lang="zh-CN" altLang="zh-CN" sz="1800" dirty="0"/>
              <a:t>语句是一种特殊的</a:t>
            </a:r>
            <a:r>
              <a:rPr lang="en-US" altLang="zh-CN" sz="1800" dirty="0"/>
              <a:t>for</a:t>
            </a:r>
            <a:r>
              <a:rPr lang="zh-CN" altLang="zh-CN" sz="1800" dirty="0"/>
              <a:t>语句，专门用于处理与数组和对象相关的循环操作。用</a:t>
            </a:r>
            <a:r>
              <a:rPr lang="en-US" altLang="zh-CN" sz="1800" dirty="0"/>
              <a:t>for…in</a:t>
            </a:r>
            <a:r>
              <a:rPr lang="zh-CN" altLang="zh-CN" sz="1800" dirty="0"/>
              <a:t>语句处理数组，可以依次对数组中的每个数组元素执行一条或多条语句。其语法格式如下：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A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rray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数组对象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600" y="3839379"/>
            <a:ext cx="7505700" cy="92333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zh-CN" altLang="zh-CN" dirty="0"/>
              <a:t>变量</a:t>
            </a:r>
            <a:r>
              <a:rPr lang="en-US" altLang="zh-CN" dirty="0"/>
              <a:t> in </a:t>
            </a:r>
            <a:r>
              <a:rPr lang="zh-CN" altLang="zh-CN" dirty="0"/>
              <a:t>对象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此处为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9394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zh-CN" altLang="zh-CN" sz="1800" b="1" dirty="0"/>
              <a:t>数组的常用属性和</a:t>
            </a:r>
            <a:r>
              <a:rPr lang="zh-CN" altLang="zh-CN" sz="1800" b="1" dirty="0" smtClean="0"/>
              <a:t>方法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/>
              <a:t>数组是一组有序排列的数据的集合，其常用的属性和方法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endParaRPr lang="en-US" altLang="zh-CN" sz="1800" dirty="0" smtClean="0"/>
          </a:p>
          <a:p>
            <a:pPr marL="0" indent="457200" eaLnBrk="1">
              <a:buNone/>
            </a:pPr>
            <a:endParaRPr lang="en-US" altLang="zh-CN" sz="1800" dirty="0"/>
          </a:p>
          <a:p>
            <a:pPr marL="0" indent="457200" eaLnBrk="1">
              <a:buNone/>
            </a:pPr>
            <a:endParaRPr lang="en-US" altLang="zh-CN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A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rray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数组对象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57011"/>
              </p:ext>
            </p:extLst>
          </p:nvPr>
        </p:nvGraphicFramePr>
        <p:xfrm>
          <a:off x="1522412" y="3149438"/>
          <a:ext cx="5907088" cy="200676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40097"/>
                <a:gridCol w="3666991"/>
              </a:tblGrid>
              <a:tr h="658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方法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90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length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返回数组中数组元素的个数，即数组长度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7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toString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返回一个字符串，该字符串包含数组中的所有元素，各个元素间用逗号隔开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56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zh-CN" altLang="zh-CN" sz="1800" b="1" dirty="0"/>
              <a:t>数组的常用属性和</a:t>
            </a:r>
            <a:r>
              <a:rPr lang="zh-CN" altLang="zh-CN" sz="1800" b="1" dirty="0" smtClean="0"/>
              <a:t>方法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/>
              <a:t>数组的</a:t>
            </a:r>
            <a:r>
              <a:rPr lang="en-US" altLang="zh-CN" sz="1800" dirty="0"/>
              <a:t>length</a:t>
            </a:r>
            <a:r>
              <a:rPr lang="zh-CN" altLang="zh-CN" sz="1800" dirty="0"/>
              <a:t>属性是数组最常用的属性，该属性的值代表了数组中元素的个数。另外，由于数组索引值是从</a:t>
            </a:r>
            <a:r>
              <a:rPr lang="en-US" altLang="zh-CN" sz="1800" dirty="0"/>
              <a:t>0</a:t>
            </a:r>
            <a:r>
              <a:rPr lang="zh-CN" altLang="zh-CN" sz="1800" dirty="0"/>
              <a:t>开始的，因此</a:t>
            </a:r>
            <a:r>
              <a:rPr lang="en-US" altLang="zh-CN" sz="1800" dirty="0"/>
              <a:t>length</a:t>
            </a:r>
            <a:r>
              <a:rPr lang="zh-CN" altLang="zh-CN" sz="1800" dirty="0"/>
              <a:t>属性值比数组中最大的索引值大</a:t>
            </a:r>
            <a:r>
              <a:rPr lang="en-US" altLang="zh-CN" sz="1800" dirty="0"/>
              <a:t>1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0" indent="457200" eaLnBrk="1">
              <a:buNone/>
            </a:pPr>
            <a:r>
              <a:rPr lang="en-US" altLang="zh-CN" sz="1800" dirty="0" err="1" smtClean="0"/>
              <a:t>toString</a:t>
            </a:r>
            <a:r>
              <a:rPr lang="en-US" altLang="zh-CN" sz="1800" dirty="0"/>
              <a:t>()</a:t>
            </a:r>
            <a:r>
              <a:rPr lang="zh-CN" altLang="zh-CN" sz="1800" dirty="0"/>
              <a:t>属性用于返回一个字符串，该字符串包含数组中的所有元素，各个元素间使用逗号隔开。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A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rray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数组对象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8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二维数组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zh-CN" altLang="zh-CN" sz="1800" dirty="0"/>
              <a:t>对于复杂的业务逻辑，有时简单的一维数组不能够满足需求，需要使用二维数组。当数组中所有</a:t>
            </a:r>
            <a:r>
              <a:rPr lang="zh-CN" altLang="zh-CN" sz="1800" dirty="0" smtClean="0"/>
              <a:t>数组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元素也</a:t>
            </a:r>
            <a:r>
              <a:rPr lang="zh-CN" altLang="zh-CN" sz="1800" dirty="0"/>
              <a:t>是数组时，就形成了二维数组。</a:t>
            </a:r>
          </a:p>
          <a:p>
            <a:pPr marL="0" indent="457200">
              <a:buNone/>
            </a:pPr>
            <a:r>
              <a:rPr lang="zh-CN" altLang="zh-CN" sz="1800" dirty="0"/>
              <a:t>例如，要保存一个班级所有人的姓名、年龄、性别等数据，使用一维数组是无法完成的，而使用二维数组可以很方便的做到。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A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rray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数组对象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10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en-US" altLang="zh-CN" sz="1800" dirty="0"/>
              <a:t>DOM(Document Object Model)</a:t>
            </a:r>
            <a:r>
              <a:rPr lang="zh-CN" altLang="zh-CN" sz="1800" dirty="0"/>
              <a:t>称为文档对象模型，是一个表示和处理文档的应用程序接口（</a:t>
            </a:r>
            <a:r>
              <a:rPr lang="en-US" altLang="zh-CN" sz="1800" dirty="0"/>
              <a:t>API</a:t>
            </a:r>
            <a:r>
              <a:rPr lang="zh-CN" altLang="zh-CN" sz="1800" dirty="0"/>
              <a:t>），可用于动态访问、更新文档的内容、结构和样式。</a:t>
            </a:r>
            <a:r>
              <a:rPr lang="en-US" altLang="zh-CN" sz="1800" dirty="0"/>
              <a:t>DOM</a:t>
            </a:r>
            <a:r>
              <a:rPr lang="zh-CN" altLang="zh-CN" sz="1800" dirty="0"/>
              <a:t>将网页中文档的对象关系规划为节点层级，构成它们之间的等级关系，这种各对象间的层次结构被称为节点</a:t>
            </a:r>
            <a:r>
              <a:rPr lang="zh-CN" altLang="zh-CN" sz="1800" dirty="0" smtClean="0"/>
              <a:t>树</a:t>
            </a:r>
            <a:r>
              <a:rPr lang="zh-CN" altLang="en-US" sz="1800" dirty="0"/>
              <a:t>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DOM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节点树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28847"/>
              </p:ext>
            </p:extLst>
          </p:nvPr>
        </p:nvGraphicFramePr>
        <p:xfrm>
          <a:off x="1090858" y="3892409"/>
          <a:ext cx="5827443" cy="246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Visio" r:id="rId3" imgW="4466340" imgH="1883524" progId="Visio.Drawing.11">
                  <p:embed/>
                </p:oleObj>
              </mc:Choice>
              <mc:Fallback>
                <p:oleObj name="Visio" r:id="rId3" imgW="4466340" imgH="18835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858" y="3892409"/>
                        <a:ext cx="5827443" cy="2468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78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一个文档的树形结构就是由各种不同的节点组成的。文档对象节点树有以下特点：</a:t>
            </a:r>
          </a:p>
          <a:p>
            <a:pPr marL="742950" indent="-285750"/>
            <a:r>
              <a:rPr lang="zh-CN" altLang="zh-CN" sz="1800" dirty="0"/>
              <a:t>每个节点树有一个根</a:t>
            </a:r>
            <a:r>
              <a:rPr lang="zh-CN" altLang="zh-CN" sz="1800" dirty="0" smtClean="0"/>
              <a:t>节点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zh-CN" altLang="zh-CN" sz="1800" dirty="0" smtClean="0"/>
              <a:t>除了</a:t>
            </a:r>
            <a:r>
              <a:rPr lang="zh-CN" altLang="zh-CN" sz="1800" dirty="0"/>
              <a:t>根节点，每个节点都有一个父节点。</a:t>
            </a:r>
          </a:p>
          <a:p>
            <a:pPr marL="742950" indent="-285750"/>
            <a:r>
              <a:rPr lang="zh-CN" altLang="zh-CN" sz="1800" dirty="0"/>
              <a:t>每个节点都可以有许多的子节点。</a:t>
            </a:r>
          </a:p>
          <a:p>
            <a:pPr marL="742950" indent="-285750"/>
            <a:r>
              <a:rPr lang="zh-CN" altLang="zh-CN" sz="1800" dirty="0"/>
              <a:t>具有相同父节点的节点叫做“兄弟节点”。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DOM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节点树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2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16075" y="506175"/>
            <a:ext cx="7766050" cy="7239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动态获取用户密码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065223" y="1452730"/>
            <a:ext cx="4599351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在浏览网页时，既可以看到静态的文本、图像，也可以看到浮动的动画以及弹出的对话框等。要想实现页面上这些动态的、可交互的网页效果就需要使用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语言。本节将通过引入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的相关知识，创建一个“动态获取用户密码”提示框，</a:t>
            </a:r>
            <a:r>
              <a:rPr lang="zh-CN" altLang="en-US" sz="1800" dirty="0" smtClean="0"/>
              <a:t>如下图所示。</a:t>
            </a:r>
            <a:endParaRPr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4" y="4632492"/>
            <a:ext cx="2797175" cy="164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</a:t>
            </a:r>
            <a:r>
              <a:rPr lang="zh-CN" altLang="zh-CN" sz="1800" b="1" dirty="0" smtClean="0"/>
              <a:t>访问</a:t>
            </a:r>
            <a:r>
              <a:rPr lang="zh-CN" altLang="zh-CN" sz="1800" b="1" dirty="0"/>
              <a:t>指定元素</a:t>
            </a:r>
          </a:p>
          <a:p>
            <a:pPr marL="0" indent="457200">
              <a:buNone/>
            </a:pPr>
            <a:r>
              <a:rPr lang="zh-CN" altLang="zh-CN" sz="1800" dirty="0"/>
              <a:t>一个元素对象可以拥有元素节点、文本节点、子节点或其它类型的节点。访问指定节点的常用方法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、节点的访问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12885"/>
              </p:ext>
            </p:extLst>
          </p:nvPr>
        </p:nvGraphicFramePr>
        <p:xfrm>
          <a:off x="457200" y="3482179"/>
          <a:ext cx="8229601" cy="21566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1195"/>
                <a:gridCol w="3344203"/>
                <a:gridCol w="3344203"/>
              </a:tblGrid>
              <a:tr h="431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类型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方法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3132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访问指定节点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getElementById()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获取拥有指定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的第一个元素对象的引用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31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getElementsByName()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获取带有指定名称的元素对象集合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31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getElementsByTagName()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获取带有指定标签名的元素对象集合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31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getElementsByClassName()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获取指定</a:t>
                      </a:r>
                      <a:r>
                        <a:rPr lang="en-US" sz="1100" kern="100" dirty="0">
                          <a:effectLst/>
                        </a:rPr>
                        <a:t>class</a:t>
                      </a:r>
                      <a:r>
                        <a:rPr lang="zh-CN" sz="1100" kern="100" dirty="0">
                          <a:effectLst/>
                        </a:rPr>
                        <a:t>的元素对象集合（不支持</a:t>
                      </a:r>
                      <a:r>
                        <a:rPr lang="en-US" sz="1100" kern="100" dirty="0">
                          <a:effectLst/>
                        </a:rPr>
                        <a:t>IE6~8</a:t>
                      </a:r>
                      <a:r>
                        <a:rPr lang="zh-CN" sz="1100" kern="100" dirty="0">
                          <a:effectLst/>
                        </a:rPr>
                        <a:t>浏览器）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02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）</a:t>
            </a:r>
            <a:r>
              <a:rPr lang="zh-CN" altLang="zh-CN" sz="1800" b="1" dirty="0" smtClean="0"/>
              <a:t>访问</a:t>
            </a:r>
            <a:r>
              <a:rPr lang="zh-CN" altLang="en-US" sz="1800" b="1" dirty="0" smtClean="0"/>
              <a:t>相关</a:t>
            </a:r>
            <a:r>
              <a:rPr lang="zh-CN" altLang="zh-CN" sz="1800" b="1" dirty="0" smtClean="0"/>
              <a:t>元素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引用完成一个页面元素对象后，可以使用</a:t>
            </a:r>
            <a:r>
              <a:rPr lang="en-US" altLang="zh-CN" sz="1800" dirty="0"/>
              <a:t>DOM</a:t>
            </a:r>
            <a:r>
              <a:rPr lang="zh-CN" altLang="zh-CN" sz="1800" dirty="0"/>
              <a:t>节点对象的</a:t>
            </a:r>
            <a:r>
              <a:rPr lang="en-US" altLang="zh-CN" sz="1800" dirty="0" err="1"/>
              <a:t>parentNode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childNodes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firstChild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lastChild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previousSibling</a:t>
            </a:r>
            <a:r>
              <a:rPr lang="zh-CN" altLang="zh-CN" sz="1800" dirty="0"/>
              <a:t>或</a:t>
            </a:r>
            <a:r>
              <a:rPr lang="en-US" altLang="zh-CN" sz="1800" dirty="0" err="1"/>
              <a:t>nextSibling</a:t>
            </a:r>
            <a:r>
              <a:rPr lang="zh-CN" altLang="zh-CN" sz="1800" dirty="0"/>
              <a:t>属性访问相对于该页面元素的父、子或兄弟元素。具体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、节点的访问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54317"/>
              </p:ext>
            </p:extLst>
          </p:nvPr>
        </p:nvGraphicFramePr>
        <p:xfrm>
          <a:off x="1281112" y="3874607"/>
          <a:ext cx="5310188" cy="214519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13740"/>
                <a:gridCol w="3296448"/>
              </a:tblGrid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parentNode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元素节点的父节点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childNodes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元素节点的子节点数组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firstChild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第一个子节点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lastChild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最后一个子节点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previousSibling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前一个兄弟节点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06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nextSibling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后一个兄弟节点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6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zh-CN" sz="1800" dirty="0"/>
              <a:t>由于</a:t>
            </a:r>
            <a:r>
              <a:rPr lang="en-US" altLang="zh-CN" sz="1800" dirty="0"/>
              <a:t>HTML DOM</a:t>
            </a:r>
            <a:r>
              <a:rPr lang="zh-CN" altLang="zh-CN" sz="1800" dirty="0"/>
              <a:t>将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文档表示为一颗</a:t>
            </a:r>
            <a:r>
              <a:rPr lang="en-US" altLang="zh-CN" sz="1800" dirty="0"/>
              <a:t>DOM</a:t>
            </a:r>
            <a:r>
              <a:rPr lang="zh-CN" altLang="zh-CN" sz="1800" dirty="0"/>
              <a:t>对象树，每个节点对象表示文档的特定部分，因此通过修改这些对象，就可以动态改变页面元素的属性。关于元素对象的常用操作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、元素对象常用操作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55396"/>
              </p:ext>
            </p:extLst>
          </p:nvPr>
        </p:nvGraphicFramePr>
        <p:xfrm>
          <a:off x="457200" y="3367873"/>
          <a:ext cx="8229601" cy="241062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1195"/>
                <a:gridCol w="3344203"/>
                <a:gridCol w="3344203"/>
              </a:tblGrid>
              <a:tr h="401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类型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方法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017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创建节点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createElement()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创建元素节点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0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createTextNode()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创建文本节点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0177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节点操作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appendChild()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为当前节点增加一个子节点（作为最后一个子节点）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0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insertBefore()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为当前节点增加一个子节点（插入到指定子节点之前）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  <a:tr h="40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removeChild()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删除当前节点的某个子节点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118" marR="641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8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zh-CN" sz="1800" dirty="0"/>
              <a:t>元素对象除了节点操作，还具有一些属性和内容的操作，常用的操作方法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6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、元素属性与内容操作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818"/>
              </p:ext>
            </p:extLst>
          </p:nvPr>
        </p:nvGraphicFramePr>
        <p:xfrm>
          <a:off x="457200" y="2986875"/>
          <a:ext cx="8207374" cy="282295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3762"/>
                <a:gridCol w="3261806"/>
                <a:gridCol w="3261806"/>
              </a:tblGrid>
              <a:tr h="256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类型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属性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方法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元素内容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innerHTML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获取或设置元素的</a:t>
                      </a:r>
                      <a:r>
                        <a:rPr lang="en-US" sz="1000" kern="100">
                          <a:effectLst/>
                        </a:rPr>
                        <a:t>HTML</a:t>
                      </a:r>
                      <a:r>
                        <a:rPr lang="zh-CN" sz="1000" kern="100">
                          <a:effectLst/>
                        </a:rPr>
                        <a:t>内容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样式属性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className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获取或设置元素的</a:t>
                      </a:r>
                      <a:r>
                        <a:rPr lang="en-US" sz="1000" kern="100">
                          <a:effectLst/>
                        </a:rPr>
                        <a:t>class</a:t>
                      </a:r>
                      <a:r>
                        <a:rPr lang="zh-CN" sz="1000" kern="100">
                          <a:effectLst/>
                        </a:rPr>
                        <a:t>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style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获取或设置元素的</a:t>
                      </a:r>
                      <a:r>
                        <a:rPr lang="en-US" sz="1000" kern="100">
                          <a:effectLst/>
                        </a:rPr>
                        <a:t>style</a:t>
                      </a:r>
                      <a:r>
                        <a:rPr lang="zh-CN" sz="1000" kern="100">
                          <a:effectLst/>
                        </a:rPr>
                        <a:t>样式属性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位置属性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offsetWidth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offsetHeight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获取或设置元素的宽和高（不含滚动条）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scrollWidth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scrollHeight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获取或设置元素的完整的宽和高（含滚动条）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offsetTop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offsetLeft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获取或设置包含滚动条，距离上或左边滚动过的距离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scrollTop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scrollLeft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获取或设置元素在网页中的坐标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属性操作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getAttribute()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获得元素指定属性的值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setAttribute()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为元素设置新的属性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  <a:tr h="256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removeAttribute()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为元素删除指定的属性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317" marR="6431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5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079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dirty="0"/>
              <a:t>在操作元素属性时，</a:t>
            </a:r>
            <a:r>
              <a:rPr lang="en-US" altLang="zh-CN" sz="1800" dirty="0"/>
              <a:t>style</a:t>
            </a:r>
            <a:r>
              <a:rPr lang="zh-CN" altLang="zh-CN" sz="1800" dirty="0"/>
              <a:t>属性可以修改元素的样式，</a:t>
            </a:r>
            <a:r>
              <a:rPr lang="en-US" altLang="zh-CN" sz="1800" dirty="0" err="1"/>
              <a:t>className</a:t>
            </a:r>
            <a:r>
              <a:rPr lang="zh-CN" altLang="zh-CN" sz="1800" dirty="0"/>
              <a:t>属性可以修改元素的类名，通过这两种方法即可完成元素的样式操作。下面针对</a:t>
            </a:r>
            <a:r>
              <a:rPr lang="en-US" altLang="zh-CN" sz="1800" dirty="0"/>
              <a:t>style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className</a:t>
            </a:r>
            <a:r>
              <a:rPr lang="zh-CN" altLang="zh-CN" sz="1800" dirty="0"/>
              <a:t>属性进行详细讲解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style</a:t>
            </a:r>
            <a:r>
              <a:rPr lang="zh-CN" altLang="en-US" sz="1800" b="1" dirty="0" smtClean="0"/>
              <a:t>属性</a:t>
            </a:r>
            <a:endParaRPr lang="en-US" altLang="zh-CN" sz="1800" b="1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dirty="0" smtClean="0"/>
              <a:t>每个</a:t>
            </a:r>
            <a:r>
              <a:rPr lang="zh-CN" altLang="zh-CN" sz="1800" dirty="0"/>
              <a:t>元素对象都有一个</a:t>
            </a:r>
            <a:r>
              <a:rPr lang="en-US" altLang="zh-CN" sz="1800" dirty="0"/>
              <a:t>style</a:t>
            </a:r>
            <a:r>
              <a:rPr lang="zh-CN" altLang="zh-CN" sz="1800" dirty="0"/>
              <a:t>属性，使用这个属性可以动态调整元素的内嵌样式，从而获得所需要的效果</a:t>
            </a:r>
            <a:r>
              <a:rPr lang="zh-CN" altLang="zh-CN" sz="1800" dirty="0" smtClean="0"/>
              <a:t>。</a:t>
            </a:r>
            <a:r>
              <a:rPr lang="zh-CN" altLang="zh-CN" sz="1800" b="1" dirty="0" smtClean="0"/>
              <a:t>例如</a:t>
            </a:r>
            <a:r>
              <a:rPr lang="zh-CN" altLang="zh-CN" sz="1800" b="1" dirty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7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、元素样式操作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6100" y="4305300"/>
            <a:ext cx="8356600" cy="2031325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test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("test");//</a:t>
            </a:r>
            <a:r>
              <a:rPr lang="zh-CN" altLang="zh-CN" dirty="0"/>
              <a:t>获得待操作的元素对象</a:t>
            </a:r>
          </a:p>
          <a:p>
            <a:r>
              <a:rPr lang="en-US" altLang="zh-CN" dirty="0" err="1" smtClean="0"/>
              <a:t>test.style.width</a:t>
            </a:r>
            <a:r>
              <a:rPr lang="en-US" altLang="zh-CN" dirty="0" smtClean="0"/>
              <a:t> </a:t>
            </a:r>
            <a:r>
              <a:rPr lang="en-US" altLang="zh-CN" dirty="0"/>
              <a:t>= "200px";    //</a:t>
            </a:r>
            <a:r>
              <a:rPr lang="zh-CN" altLang="zh-CN" dirty="0"/>
              <a:t>设置样式，相当于：</a:t>
            </a:r>
            <a:r>
              <a:rPr lang="en-US" altLang="zh-CN" dirty="0"/>
              <a:t>#test{width:200px; }</a:t>
            </a:r>
            <a:endParaRPr lang="zh-CN" altLang="zh-CN" dirty="0"/>
          </a:p>
          <a:p>
            <a:r>
              <a:rPr lang="en-US" altLang="zh-CN" dirty="0" err="1" smtClean="0"/>
              <a:t>test.style.height</a:t>
            </a:r>
            <a:r>
              <a:rPr lang="en-US" altLang="zh-CN" dirty="0" smtClean="0"/>
              <a:t> </a:t>
            </a:r>
            <a:r>
              <a:rPr lang="en-US" altLang="zh-CN" dirty="0"/>
              <a:t>= "100px";   //</a:t>
            </a:r>
            <a:r>
              <a:rPr lang="zh-CN" altLang="zh-CN" dirty="0"/>
              <a:t>设置样式，相当于：</a:t>
            </a:r>
            <a:r>
              <a:rPr lang="en-US" altLang="zh-CN" dirty="0"/>
              <a:t>#test{height:100px;}</a:t>
            </a:r>
            <a:endParaRPr lang="zh-CN" altLang="zh-CN" dirty="0"/>
          </a:p>
          <a:p>
            <a:r>
              <a:rPr lang="en-US" altLang="zh-CN" dirty="0" err="1"/>
              <a:t>test.style.backgroundColor</a:t>
            </a:r>
            <a:r>
              <a:rPr lang="en-US" altLang="zh-CN" dirty="0"/>
              <a:t> = "#ff0000";//</a:t>
            </a:r>
            <a:r>
              <a:rPr lang="zh-CN" altLang="zh-CN" dirty="0"/>
              <a:t>设置样式，相当于：</a:t>
            </a:r>
            <a:r>
              <a:rPr lang="en-US" altLang="zh-CN" dirty="0"/>
              <a:t>#test{background-color:#ff0000;}</a:t>
            </a:r>
            <a:endParaRPr lang="zh-CN" altLang="zh-CN" dirty="0"/>
          </a:p>
          <a:p>
            <a:r>
              <a:rPr lang="en-US" altLang="zh-CN" dirty="0"/>
              <a:t>var </a:t>
            </a:r>
            <a:r>
              <a:rPr lang="en-US" altLang="zh-CN" dirty="0" err="1"/>
              <a:t>testWidth</a:t>
            </a:r>
            <a:r>
              <a:rPr lang="en-US" altLang="zh-CN" dirty="0"/>
              <a:t> = </a:t>
            </a:r>
            <a:r>
              <a:rPr lang="en-US" altLang="zh-CN" dirty="0" err="1"/>
              <a:t>test.style.width</a:t>
            </a:r>
            <a:r>
              <a:rPr lang="en-US" altLang="zh-CN" dirty="0"/>
              <a:t>;  //</a:t>
            </a:r>
            <a:r>
              <a:rPr lang="zh-CN" altLang="zh-CN" dirty="0"/>
              <a:t>获得</a:t>
            </a:r>
            <a:r>
              <a:rPr lang="en-US" altLang="zh-CN" dirty="0"/>
              <a:t>width</a:t>
            </a:r>
            <a:r>
              <a:rPr lang="zh-CN" altLang="zh-CN" dirty="0"/>
              <a:t>样式</a:t>
            </a:r>
          </a:p>
          <a:p>
            <a:r>
              <a:rPr lang="en-US" altLang="zh-CN" dirty="0"/>
              <a:t>alert(</a:t>
            </a:r>
            <a:r>
              <a:rPr lang="en-US" altLang="zh-CN" dirty="0" err="1"/>
              <a:t>testWidth</a:t>
            </a:r>
            <a:r>
              <a:rPr lang="en-US" altLang="zh-CN" dirty="0"/>
              <a:t>);    //</a:t>
            </a:r>
            <a:r>
              <a:rPr lang="zh-CN" altLang="zh-CN" dirty="0"/>
              <a:t>输出结果为“</a:t>
            </a:r>
            <a:r>
              <a:rPr lang="en-US" altLang="zh-CN" dirty="0"/>
              <a:t>200px</a:t>
            </a:r>
            <a:r>
              <a:rPr lang="zh-CN" altLang="zh-CN" dirty="0" smtClean="0"/>
              <a:t>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03648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079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457200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）</a:t>
            </a:r>
            <a:r>
              <a:rPr lang="en-US" altLang="zh-CN" sz="1800" b="1" dirty="0" err="1"/>
              <a:t>className</a:t>
            </a:r>
            <a:r>
              <a:rPr lang="zh-CN" altLang="zh-CN" sz="1800" b="1" dirty="0"/>
              <a:t>属性</a:t>
            </a:r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dirty="0"/>
              <a:t>元素对象的</a:t>
            </a:r>
            <a:r>
              <a:rPr lang="en-US" altLang="zh-CN" sz="1800" dirty="0" err="1"/>
              <a:t>className</a:t>
            </a:r>
            <a:r>
              <a:rPr lang="zh-CN" altLang="zh-CN" sz="1800" dirty="0"/>
              <a:t>属性用于切换元素的类名，或为元素追加类名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lvl="0" indent="457200">
              <a:lnSpc>
                <a:spcPct val="135000"/>
              </a:lnSpc>
              <a:buNone/>
            </a:pPr>
            <a:r>
              <a:rPr lang="zh-CN" altLang="zh-CN" sz="1800" b="1" dirty="0" smtClean="0"/>
              <a:t>例如</a:t>
            </a:r>
            <a:r>
              <a:rPr lang="zh-CN" altLang="zh-CN" sz="1800" b="1" dirty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>
              <a:buNone/>
            </a:pPr>
            <a:r>
              <a:rPr lang="en-US" altLang="zh-CN" sz="2400" b="1" dirty="0" smtClean="0">
                <a:solidFill>
                  <a:srgbClr val="1369B2"/>
                </a:solidFill>
              </a:rPr>
              <a:t>7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、元素样式操作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6100" y="3213100"/>
            <a:ext cx="8356600" cy="286232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var test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("test");//</a:t>
            </a:r>
            <a:r>
              <a:rPr lang="zh-CN" altLang="zh-CN" dirty="0"/>
              <a:t>获取元素对象</a:t>
            </a:r>
            <a:r>
              <a:rPr lang="en-US" altLang="zh-CN" dirty="0"/>
              <a:t> &lt;div id="test"&gt;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= "aa";   //</a:t>
            </a:r>
            <a:r>
              <a:rPr lang="zh-CN" altLang="zh-CN" dirty="0"/>
              <a:t>添加样式，执行后：</a:t>
            </a:r>
            <a:r>
              <a:rPr lang="en-US" altLang="zh-CN" dirty="0"/>
              <a:t>&lt;div id="test" class="aa"&gt;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= "bb";   //</a:t>
            </a:r>
            <a:r>
              <a:rPr lang="zh-CN" altLang="zh-CN" dirty="0"/>
              <a:t>切换样式，执行后：</a:t>
            </a:r>
            <a:r>
              <a:rPr lang="en-US" altLang="zh-CN" dirty="0"/>
              <a:t>&lt;div id="test" class="bb"&gt;</a:t>
            </a:r>
            <a:endParaRPr lang="zh-CN" altLang="zh-CN" dirty="0"/>
          </a:p>
          <a:p>
            <a:r>
              <a:rPr lang="en-US" altLang="zh-CN" dirty="0"/>
              <a:t>alert(</a:t>
            </a:r>
            <a:r>
              <a:rPr lang="en-US" altLang="zh-CN" dirty="0" err="1"/>
              <a:t>test.className</a:t>
            </a:r>
            <a:r>
              <a:rPr lang="en-US" altLang="zh-CN" dirty="0"/>
              <a:t>);   //</a:t>
            </a:r>
            <a:r>
              <a:rPr lang="zh-CN" altLang="zh-CN" dirty="0"/>
              <a:t>获取样式，执行后输出：</a:t>
            </a:r>
            <a:r>
              <a:rPr lang="en-US" altLang="zh-CN" dirty="0"/>
              <a:t>bb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+= "cc";  //</a:t>
            </a:r>
            <a:r>
              <a:rPr lang="zh-CN" altLang="zh-CN" dirty="0"/>
              <a:t>追加样式，执行后：</a:t>
            </a:r>
            <a:r>
              <a:rPr lang="en-US" altLang="zh-CN" dirty="0"/>
              <a:t>&lt;div id="test" class="bb cc"&gt;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= </a:t>
            </a:r>
            <a:r>
              <a:rPr lang="en-US" altLang="zh-CN" dirty="0" err="1"/>
              <a:t>test.className.replace</a:t>
            </a:r>
            <a:r>
              <a:rPr lang="en-US" altLang="zh-CN" dirty="0"/>
              <a:t>(/cc/,"</a:t>
            </a:r>
            <a:r>
              <a:rPr lang="en-US" altLang="zh-CN" dirty="0" err="1"/>
              <a:t>dd</a:t>
            </a:r>
            <a:r>
              <a:rPr lang="en-US" altLang="zh-CN" dirty="0"/>
              <a:t>");//</a:t>
            </a:r>
            <a:r>
              <a:rPr lang="zh-CN" altLang="zh-CN" dirty="0"/>
              <a:t>替换样式，执行后：</a:t>
            </a:r>
            <a:r>
              <a:rPr lang="en-US" altLang="zh-CN" dirty="0"/>
              <a:t>&lt;div id="test" class="bb </a:t>
            </a:r>
            <a:r>
              <a:rPr lang="en-US" altLang="zh-CN" dirty="0" err="1"/>
              <a:t>dd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= </a:t>
            </a:r>
            <a:r>
              <a:rPr lang="en-US" altLang="zh-CN" dirty="0" err="1"/>
              <a:t>test.className.replace</a:t>
            </a:r>
            <a:r>
              <a:rPr lang="en-US" altLang="zh-CN" dirty="0"/>
              <a:t>(/</a:t>
            </a:r>
            <a:r>
              <a:rPr lang="en-US" altLang="zh-CN" dirty="0" err="1"/>
              <a:t>dd</a:t>
            </a:r>
            <a:r>
              <a:rPr lang="en-US" altLang="zh-CN" dirty="0"/>
              <a:t>/,"");//</a:t>
            </a:r>
            <a:r>
              <a:rPr lang="zh-CN" altLang="zh-CN" dirty="0"/>
              <a:t>删除</a:t>
            </a:r>
            <a:r>
              <a:rPr lang="en-US" altLang="zh-CN" dirty="0" err="1"/>
              <a:t>dd</a:t>
            </a:r>
            <a:r>
              <a:rPr lang="zh-CN" altLang="zh-CN" dirty="0"/>
              <a:t>样式，执行后：</a:t>
            </a:r>
            <a:r>
              <a:rPr lang="en-US" altLang="zh-CN" dirty="0"/>
              <a:t>&lt;div id="test" class="bb"&gt;</a:t>
            </a:r>
            <a:endParaRPr lang="zh-CN" altLang="zh-CN" dirty="0"/>
          </a:p>
          <a:p>
            <a:r>
              <a:rPr lang="en-US" altLang="zh-CN" dirty="0" err="1"/>
              <a:t>test.className</a:t>
            </a:r>
            <a:r>
              <a:rPr lang="en-US" altLang="zh-CN" dirty="0"/>
              <a:t> = "";    //</a:t>
            </a:r>
            <a:r>
              <a:rPr lang="zh-CN" altLang="zh-CN" dirty="0"/>
              <a:t>删除所有样式</a:t>
            </a:r>
          </a:p>
        </p:txBody>
      </p:sp>
    </p:spTree>
    <p:extLst>
      <p:ext uri="{BB962C8B-B14F-4D97-AF65-F5344CB8AC3E}">
        <p14:creationId xmlns:p14="http://schemas.microsoft.com/office/powerpoint/2010/main" val="292166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24】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6759456" cy="60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计算器</a:t>
            </a:r>
            <a:endParaRPr lang="en-US" altLang="zh-CN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955055" y="1640019"/>
            <a:ext cx="4709520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计算器是我们日常生活中常用的工具，它不仅体积小，操作简便，而且运算速度快，大大地提高了我们的工作效率。本节将通过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数据类型、运算符及流程控制语句模拟一个计算器，</a:t>
            </a:r>
            <a:r>
              <a:rPr lang="zh-CN" altLang="en-US" sz="1800" dirty="0" smtClean="0"/>
              <a:t>如下图所示。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445000"/>
            <a:ext cx="7302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189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4273228" cy="507813"/>
            <a:chOff x="1710670" y="1252383"/>
            <a:chExt cx="5435501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23293" y="1252383"/>
              <a:ext cx="4322878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数据类型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444715"/>
            <a:ext cx="3827937" cy="498464"/>
            <a:chOff x="1710670" y="1263647"/>
            <a:chExt cx="4869094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67684"/>
              <a:ext cx="3667022" cy="48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indent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运算符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1973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运算符优先级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67569" y="3946665"/>
            <a:ext cx="3827937" cy="507813"/>
            <a:chOff x="1710670" y="1252383"/>
            <a:chExt cx="486909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>
                <a:buNone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表达式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42169" y="4695965"/>
            <a:ext cx="3827937" cy="507813"/>
            <a:chOff x="1710670" y="1252383"/>
            <a:chExt cx="4869094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000" b="1" dirty="0" smtClean="0">
                  <a:solidFill>
                    <a:srgbClr val="1369B2"/>
                  </a:solidFill>
                </a:rPr>
                <a:t>条件语句</a:t>
              </a:r>
              <a:endParaRPr lang="en-US" altLang="zh-CN" sz="20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67569" y="5445265"/>
            <a:ext cx="3827937" cy="507813"/>
            <a:chOff x="1710670" y="1252383"/>
            <a:chExt cx="4869094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48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>
                <a:buNone/>
              </a:pPr>
              <a:r>
                <a:rPr lang="en-US" altLang="zh-CN" sz="2000" b="1" dirty="0" err="1">
                  <a:solidFill>
                    <a:srgbClr val="1369B2"/>
                  </a:solidFill>
                </a:rPr>
                <a:t>e</a:t>
              </a:r>
              <a:r>
                <a:rPr lang="en-US" altLang="zh-CN" sz="2000" b="1" dirty="0" err="1" smtClean="0">
                  <a:solidFill>
                    <a:srgbClr val="1369B2"/>
                  </a:solidFill>
                </a:rPr>
                <a:t>val</a:t>
              </a:r>
              <a:r>
                <a:rPr lang="en-US" altLang="zh-CN" sz="2000" b="1" dirty="0" smtClean="0">
                  <a:solidFill>
                    <a:srgbClr val="1369B2"/>
                  </a:solidFill>
                </a:rPr>
                <a:t>()</a:t>
              </a:r>
              <a:r>
                <a:rPr lang="zh-CN" altLang="en-US" sz="2000" b="1" dirty="0" smtClean="0">
                  <a:solidFill>
                    <a:srgbClr val="1369B2"/>
                  </a:solidFill>
                </a:rPr>
                <a:t>函数</a:t>
              </a:r>
              <a:endParaRPr lang="zh-CN" altLang="zh-CN" sz="2000" b="1" dirty="0">
                <a:solidFill>
                  <a:srgbClr val="1369B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87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）数值型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 smtClean="0"/>
              <a:t>数字</a:t>
            </a:r>
            <a:r>
              <a:rPr lang="zh-CN" altLang="zh-CN" sz="1800" dirty="0"/>
              <a:t>（</a:t>
            </a:r>
            <a:r>
              <a:rPr lang="en-US" altLang="zh-CN" sz="1800" dirty="0"/>
              <a:t>number</a:t>
            </a:r>
            <a:r>
              <a:rPr lang="zh-CN" altLang="zh-CN" sz="1800" dirty="0"/>
              <a:t>）是最基本的数据类型。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和其他程序设计语言（如</a:t>
            </a:r>
            <a:r>
              <a:rPr lang="en-US" altLang="zh-CN" sz="1800" dirty="0"/>
              <a:t>C</a:t>
            </a:r>
            <a:r>
              <a:rPr lang="zh-CN" altLang="zh-CN" sz="1800" dirty="0"/>
              <a:t>和</a:t>
            </a:r>
            <a:r>
              <a:rPr lang="en-US" altLang="zh-CN" sz="1800" dirty="0"/>
              <a:t>Java</a:t>
            </a:r>
            <a:r>
              <a:rPr lang="zh-CN" altLang="zh-CN" sz="1800" dirty="0"/>
              <a:t>）的不同之处在于它并不区分整型数值和浮点型数值。在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中，所有数字都是数值型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en-US" altLang="zh-CN" sz="1800" dirty="0"/>
              <a:t>JavaScript</a:t>
            </a:r>
            <a:r>
              <a:rPr lang="zh-CN" altLang="zh-CN" sz="1800" dirty="0"/>
              <a:t>支持的数值直接量主要包括整型数据、十六进制和八进制、浮点型数据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zh-CN" altLang="zh-CN" sz="1800" dirty="0" smtClean="0"/>
              <a:t>例如</a:t>
            </a:r>
            <a:r>
              <a:rPr lang="zh-CN" altLang="zh-CN" sz="1800" dirty="0"/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996950" y="5165096"/>
            <a:ext cx="6637338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dirty="0"/>
              <a:t>整型数据：</a:t>
            </a:r>
            <a:r>
              <a:rPr lang="en-US" altLang="zh-CN" dirty="0"/>
              <a:t>123</a:t>
            </a:r>
            <a:endParaRPr lang="zh-CN" altLang="zh-CN" dirty="0"/>
          </a:p>
          <a:p>
            <a:r>
              <a:rPr lang="zh-CN" altLang="zh-CN" dirty="0"/>
              <a:t>十六进制：</a:t>
            </a:r>
            <a:r>
              <a:rPr lang="en-US" altLang="zh-CN" dirty="0"/>
              <a:t>0x5C</a:t>
            </a:r>
            <a:endParaRPr lang="zh-CN" altLang="zh-CN" dirty="0"/>
          </a:p>
          <a:p>
            <a:r>
              <a:rPr lang="zh-CN" altLang="zh-CN" dirty="0"/>
              <a:t>八进制：</a:t>
            </a:r>
            <a:r>
              <a:rPr lang="en-US" altLang="zh-CN" dirty="0"/>
              <a:t>023</a:t>
            </a:r>
            <a:endParaRPr lang="zh-CN" altLang="zh-CN" dirty="0"/>
          </a:p>
          <a:p>
            <a:r>
              <a:rPr lang="zh-CN" altLang="zh-CN" dirty="0"/>
              <a:t>浮点型数据：</a:t>
            </a:r>
            <a:r>
              <a:rPr lang="en-US" altLang="zh-CN" dirty="0"/>
              <a:t>3.14</a:t>
            </a:r>
            <a:r>
              <a:rPr lang="zh-CN" altLang="zh-CN" dirty="0"/>
              <a:t>（即小数）</a:t>
            </a:r>
          </a:p>
        </p:txBody>
      </p:sp>
    </p:spTree>
    <p:extLst>
      <p:ext uri="{BB962C8B-B14F-4D97-AF65-F5344CB8AC3E}">
        <p14:creationId xmlns:p14="http://schemas.microsoft.com/office/powerpoint/2010/main" val="143924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知识引入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73365"/>
            <a:ext cx="3827937" cy="507813"/>
            <a:chOff x="1710670" y="1252383"/>
            <a:chExt cx="4869094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1369B2"/>
                  </a:solidFill>
                </a:rPr>
                <a:t>JavaScript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的引入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397265"/>
            <a:ext cx="3827937" cy="507813"/>
            <a:chOff x="1710670" y="1252383"/>
            <a:chExt cx="48690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1369B2"/>
                  </a:solidFill>
                </a:rPr>
                <a:t>关键字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133865"/>
            <a:ext cx="3827937" cy="507813"/>
            <a:chOff x="1710670" y="1252383"/>
            <a:chExt cx="4869094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zh-CN" altLang="en-US" sz="2400" b="1" dirty="0" smtClean="0">
                  <a:solidFill>
                    <a:srgbClr val="1369B2"/>
                  </a:solidFill>
                </a:rPr>
                <a:t>变量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71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10466"/>
            <a:ext cx="4280664" cy="4468034"/>
          </a:xfrm>
          <a:prstGeom prst="rect">
            <a:avLst/>
          </a:prstGeom>
        </p:spPr>
      </p:pic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16769" y="3832365"/>
            <a:ext cx="3827937" cy="507813"/>
            <a:chOff x="1710670" y="1252383"/>
            <a:chExt cx="4869094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1369B2"/>
                  </a:solidFill>
                </a:rPr>
                <a:t>p</a:t>
              </a:r>
              <a:r>
                <a:rPr lang="en-US" altLang="zh-CN" sz="2400" b="1" dirty="0" smtClean="0">
                  <a:solidFill>
                    <a:srgbClr val="1369B2"/>
                  </a:solidFill>
                </a:rPr>
                <a:t>rompt()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函数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42169" y="4568964"/>
            <a:ext cx="3827937" cy="507812"/>
            <a:chOff x="1710670" y="1252383"/>
            <a:chExt cx="4869094" cy="611807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44"/>
              <a:ext cx="886228" cy="600546"/>
              <a:chOff x="1936619" y="1275587"/>
              <a:chExt cx="1298808" cy="1751342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587"/>
                <a:ext cx="1288371" cy="1733075"/>
                <a:chOff x="1907703" y="1275587"/>
                <a:chExt cx="1288371" cy="1733075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587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1369B2"/>
                  </a:solidFill>
                </a:rPr>
                <a:t>alert()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函数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54869" y="5267465"/>
            <a:ext cx="3827937" cy="507813"/>
            <a:chOff x="1710670" y="1252383"/>
            <a:chExt cx="4869094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 bwMode="auto">
            <a:xfrm>
              <a:off x="2809389" y="1761189"/>
              <a:ext cx="37703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871757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zh-CN" sz="2400" b="1" dirty="0">
                  <a:solidFill>
                    <a:srgbClr val="1369B2"/>
                  </a:solidFill>
                </a:rPr>
                <a:t>c</a:t>
              </a:r>
              <a:r>
                <a:rPr lang="en-US" altLang="zh-CN" sz="2400" b="1" dirty="0" smtClean="0">
                  <a:solidFill>
                    <a:srgbClr val="1369B2"/>
                  </a:solidFill>
                </a:rPr>
                <a:t>onsole.log()</a:t>
              </a:r>
              <a:r>
                <a:rPr lang="zh-CN" altLang="en-US" sz="2400" b="1" dirty="0" smtClean="0">
                  <a:solidFill>
                    <a:srgbClr val="1369B2"/>
                  </a:solidFill>
                </a:rPr>
                <a:t>函数</a:t>
              </a:r>
              <a:endParaRPr lang="en-US" altLang="zh-CN" sz="2400" b="1" dirty="0">
                <a:solidFill>
                  <a:srgbClr val="1369B2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）字符串型</a:t>
            </a:r>
            <a:endParaRPr lang="en-US" altLang="zh-CN" sz="1800" b="1" dirty="0" smtClean="0"/>
          </a:p>
          <a:p>
            <a:pPr marL="0" indent="457200" eaLnBrk="1">
              <a:buNone/>
            </a:pPr>
            <a:r>
              <a:rPr lang="zh-CN" altLang="zh-CN" sz="1800" dirty="0"/>
              <a:t>字符串</a:t>
            </a:r>
            <a:r>
              <a:rPr lang="en-US" altLang="zh-CN" sz="1800" dirty="0"/>
              <a:t>(string)</a:t>
            </a:r>
            <a:r>
              <a:rPr lang="zh-CN" altLang="zh-CN" sz="1800" dirty="0"/>
              <a:t>是由</a:t>
            </a:r>
            <a:r>
              <a:rPr lang="en-US" altLang="zh-CN" sz="1800" dirty="0"/>
              <a:t>Unicode</a:t>
            </a:r>
            <a:r>
              <a:rPr lang="zh-CN" altLang="zh-CN" sz="1800" dirty="0"/>
              <a:t>字符、数字、标点符号等组成的序列，它是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用来表示文本的数据类型。程序中的字符串型数据包含在单引号或双引号中，由单引号定界的字符串中可以包含双引号，由双引号定界的字符串中也可以包含单引号。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226995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）布尔型</a:t>
            </a:r>
            <a:endParaRPr lang="en-US" altLang="zh-CN" sz="1800" b="1" dirty="0" smtClean="0"/>
          </a:p>
          <a:p>
            <a:pPr marL="0" indent="457200">
              <a:buNone/>
            </a:pPr>
            <a:r>
              <a:rPr lang="zh-CN" altLang="zh-CN" sz="1800" dirty="0"/>
              <a:t>数值型数据类型和字符串型数据类型的值有无穷多个，但布尔型数据类型只有两个值，分别由“</a:t>
            </a:r>
            <a:r>
              <a:rPr lang="en-US" altLang="zh-CN" sz="1800" dirty="0"/>
              <a:t>true</a:t>
            </a:r>
            <a:r>
              <a:rPr lang="zh-CN" altLang="zh-CN" sz="1800" dirty="0"/>
              <a:t>”和“</a:t>
            </a:r>
            <a:r>
              <a:rPr lang="en-US" altLang="zh-CN" sz="1800" dirty="0"/>
              <a:t>false</a:t>
            </a:r>
            <a:r>
              <a:rPr lang="zh-CN" altLang="zh-CN" sz="1800" dirty="0"/>
              <a:t>”表示。一个布尔值代表一个“真值”，它说明某个事物是真还是假。</a:t>
            </a: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程序中，布尔值通常用来比较所得的结果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b="1" dirty="0" smtClean="0"/>
              <a:t>例如：</a:t>
            </a:r>
            <a:endParaRPr lang="en-US" altLang="zh-CN" sz="1800" b="1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这行代码测试了变量</a:t>
            </a:r>
            <a:r>
              <a:rPr lang="en-US" altLang="zh-CN" sz="1800" dirty="0"/>
              <a:t>n</a:t>
            </a:r>
            <a:r>
              <a:rPr lang="zh-CN" altLang="zh-CN" sz="1800" dirty="0"/>
              <a:t>的值是否和数值</a:t>
            </a:r>
            <a:r>
              <a:rPr lang="en-US" altLang="zh-CN" sz="1800" dirty="0"/>
              <a:t>1</a:t>
            </a:r>
            <a:r>
              <a:rPr lang="zh-CN" altLang="zh-CN" sz="1800" dirty="0"/>
              <a:t>相等。如果相等，比较的结果就是布尔值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，否则结果就是</a:t>
            </a:r>
            <a:r>
              <a:rPr lang="en-US" altLang="zh-CN" sz="1800" dirty="0"/>
              <a:t>false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996950" y="4758696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n==1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8685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）特殊数据类型</a:t>
            </a:r>
            <a:endParaRPr lang="en-US" altLang="zh-CN" sz="1800" b="1" dirty="0" smtClean="0"/>
          </a:p>
          <a:p>
            <a:pPr marL="742950" indent="-285750"/>
            <a:r>
              <a:rPr lang="zh-CN" altLang="zh-CN" sz="1800" dirty="0"/>
              <a:t>转义字符</a:t>
            </a:r>
          </a:p>
          <a:p>
            <a:pPr marL="0" indent="457200">
              <a:buNone/>
            </a:pPr>
            <a:r>
              <a:rPr lang="zh-CN" altLang="zh-CN" sz="1800" dirty="0"/>
              <a:t>以反斜杠开头的，不可显示的特殊字符通常称之为控制字符，也被称为转义字符。通过转义字符可以在字符串中添加不可显示的特殊字符，还可以避免引号匹配引起的混乱问题。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常用的转义字符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4181"/>
              </p:ext>
            </p:extLst>
          </p:nvPr>
        </p:nvGraphicFramePr>
        <p:xfrm>
          <a:off x="1179202" y="4350368"/>
          <a:ext cx="5934118" cy="20531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69"/>
                <a:gridCol w="1483683"/>
                <a:gridCol w="1483683"/>
                <a:gridCol w="1483683"/>
              </a:tblGrid>
              <a:tr h="291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转义字符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转义字符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60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退格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\v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跳格（</a:t>
                      </a:r>
                      <a:r>
                        <a:rPr lang="en-US" sz="1050" kern="100">
                          <a:effectLst/>
                        </a:rPr>
                        <a:t>Tab</a:t>
                      </a:r>
                      <a:r>
                        <a:rPr lang="zh-CN" sz="1050" kern="100">
                          <a:effectLst/>
                        </a:rPr>
                        <a:t>、水平）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1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回车换行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换行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49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Tab</a:t>
                      </a:r>
                      <a:r>
                        <a:rPr lang="zh-CN" sz="1050" kern="100">
                          <a:effectLst/>
                        </a:rPr>
                        <a:t>符号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\\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反斜杠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5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换页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\</a:t>
                      </a:r>
                      <a:r>
                        <a:rPr lang="en-US" sz="1050" kern="100" dirty="0" err="1">
                          <a:effectLst/>
                        </a:rPr>
                        <a:t>ooo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八进制整数，范围</a:t>
                      </a:r>
                      <a:r>
                        <a:rPr lang="en-US" sz="1050" kern="100">
                          <a:effectLst/>
                        </a:rPr>
                        <a:t>000~777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5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\’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单引号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\xHH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十六进制整数，范围</a:t>
                      </a:r>
                      <a:r>
                        <a:rPr lang="en-US" sz="1050" kern="100">
                          <a:effectLst/>
                        </a:rPr>
                        <a:t>00~FF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5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\’’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双引号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\uhhhh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十六进制编码的</a:t>
                      </a:r>
                      <a:r>
                        <a:rPr lang="en-US" sz="1050" kern="100" dirty="0">
                          <a:effectLst/>
                        </a:rPr>
                        <a:t>Unicode</a:t>
                      </a:r>
                      <a:r>
                        <a:rPr lang="zh-CN" sz="1050" kern="100" dirty="0">
                          <a:effectLst/>
                        </a:rPr>
                        <a:t>字符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4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）特殊数据类型</a:t>
            </a:r>
            <a:endParaRPr lang="en-US" altLang="zh-CN" sz="1800" b="1" dirty="0" smtClean="0"/>
          </a:p>
          <a:p>
            <a:pPr marL="742950" indent="-285750"/>
            <a:r>
              <a:rPr lang="zh-CN" altLang="zh-CN" sz="1800" dirty="0"/>
              <a:t>未定义值</a:t>
            </a:r>
          </a:p>
          <a:p>
            <a:pPr marL="0" indent="457200">
              <a:buNone/>
            </a:pPr>
            <a:r>
              <a:rPr lang="zh-CN" altLang="zh-CN" sz="1800" dirty="0"/>
              <a:t>未定义类型的变量是</a:t>
            </a:r>
            <a:r>
              <a:rPr lang="en-US" altLang="zh-CN" sz="1800" dirty="0"/>
              <a:t>undefined</a:t>
            </a:r>
            <a:r>
              <a:rPr lang="zh-CN" altLang="zh-CN" sz="1800" dirty="0"/>
              <a:t>，表示变量还没有赋值，或者赋予一个不存在的属性值（如</a:t>
            </a:r>
            <a:r>
              <a:rPr lang="en-US" altLang="zh-CN" sz="1800" dirty="0"/>
              <a:t> var a=</a:t>
            </a:r>
            <a:r>
              <a:rPr lang="en-US" altLang="zh-CN" sz="1800" dirty="0" err="1"/>
              <a:t>String.notProperty</a:t>
            </a:r>
            <a:r>
              <a:rPr lang="en-US" altLang="zh-CN" sz="1800" dirty="0"/>
              <a:t>;</a:t>
            </a:r>
            <a:r>
              <a:rPr lang="zh-CN" altLang="zh-CN" sz="1800" dirty="0"/>
              <a:t>）。</a:t>
            </a:r>
          </a:p>
          <a:p>
            <a:pPr marL="0" indent="457200">
              <a:buNone/>
            </a:pPr>
            <a:r>
              <a:rPr lang="zh-CN" altLang="zh-CN" sz="1800" dirty="0"/>
              <a:t>此外，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中还有一种特殊类型的数字常量</a:t>
            </a:r>
            <a:r>
              <a:rPr lang="en-US" altLang="zh-CN" sz="1800" dirty="0" err="1"/>
              <a:t>NaN</a:t>
            </a:r>
            <a:r>
              <a:rPr lang="zh-CN" altLang="zh-CN" sz="1800" dirty="0"/>
              <a:t>，即“非数字”。当程序由于某种原因计算错误后，将产生一个没有意义的数字，此时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返回的数值就是</a:t>
            </a:r>
            <a:r>
              <a:rPr lang="en-US" altLang="zh-CN" sz="1800" dirty="0" err="1"/>
              <a:t>NaN</a:t>
            </a:r>
            <a:r>
              <a:rPr lang="zh-CN" altLang="zh-CN" sz="1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791365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）特殊数据类型</a:t>
            </a:r>
            <a:endParaRPr lang="en-US" altLang="zh-CN" sz="1800" b="1" dirty="0" smtClean="0"/>
          </a:p>
          <a:p>
            <a:pPr marL="742950" indent="-285750"/>
            <a:r>
              <a:rPr lang="zh-CN" altLang="en-US" sz="1800" dirty="0" smtClean="0"/>
              <a:t>空值</a:t>
            </a:r>
            <a:r>
              <a:rPr lang="en-US" altLang="zh-CN" sz="1800" dirty="0" smtClean="0"/>
              <a:t>(null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pPr marL="0" indent="457200" eaLnBrk="1">
              <a:buNone/>
            </a:pPr>
            <a:r>
              <a:rPr lang="en-US" altLang="zh-CN" sz="1800" dirty="0"/>
              <a:t>JavaScript</a:t>
            </a:r>
            <a:r>
              <a:rPr lang="zh-CN" altLang="zh-CN" sz="1800" dirty="0"/>
              <a:t>中的关键字</a:t>
            </a:r>
            <a:r>
              <a:rPr lang="en-US" altLang="zh-CN" sz="1800" dirty="0"/>
              <a:t>null</a:t>
            </a:r>
            <a:r>
              <a:rPr lang="zh-CN" altLang="zh-CN" sz="1800" dirty="0"/>
              <a:t>是一个特殊的值，它表示空值，用于定义空的或不存在的引用。在程序中，如果引用一个没有定义的变量，则返回一个</a:t>
            </a:r>
            <a:r>
              <a:rPr lang="en-US" altLang="zh-CN" sz="1800" dirty="0"/>
              <a:t>null</a:t>
            </a:r>
            <a:r>
              <a:rPr lang="zh-CN" altLang="zh-CN" sz="1800" dirty="0"/>
              <a:t>值。需要注意的是，</a:t>
            </a:r>
            <a:r>
              <a:rPr lang="en-US" altLang="zh-CN" sz="1800" dirty="0"/>
              <a:t>null</a:t>
            </a:r>
            <a:r>
              <a:rPr lang="zh-CN" altLang="zh-CN" sz="1800" dirty="0"/>
              <a:t>不等于空字符串（</a:t>
            </a:r>
            <a:r>
              <a:rPr lang="en-US" altLang="zh-CN" sz="1800" dirty="0"/>
              <a:t>””</a:t>
            </a:r>
            <a:r>
              <a:rPr lang="zh-CN" altLang="zh-CN" sz="1800" dirty="0"/>
              <a:t>）和</a:t>
            </a:r>
            <a:r>
              <a:rPr lang="en-US" altLang="zh-CN" sz="1800" dirty="0"/>
              <a:t>0</a:t>
            </a:r>
            <a:r>
              <a:rPr lang="zh-CN" altLang="zh-CN" sz="1800" dirty="0"/>
              <a:t>。</a:t>
            </a:r>
          </a:p>
          <a:p>
            <a:pPr marL="0" indent="457200" eaLnBrk="1">
              <a:buNone/>
            </a:pPr>
            <a:r>
              <a:rPr lang="zh-CN" altLang="zh-CN" sz="1800" dirty="0"/>
              <a:t>由此可见，</a:t>
            </a:r>
            <a:r>
              <a:rPr lang="en-US" altLang="zh-CN" sz="1800" dirty="0"/>
              <a:t>null</a:t>
            </a:r>
            <a:r>
              <a:rPr lang="zh-CN" altLang="zh-CN" sz="1800" dirty="0"/>
              <a:t>与</a:t>
            </a:r>
            <a:r>
              <a:rPr lang="en-US" altLang="zh-CN" sz="1800" dirty="0"/>
              <a:t>undefined</a:t>
            </a:r>
            <a:r>
              <a:rPr lang="zh-CN" altLang="zh-CN" sz="1800" dirty="0"/>
              <a:t>的区别是，</a:t>
            </a:r>
            <a:r>
              <a:rPr lang="en-US" altLang="zh-CN" sz="1800" dirty="0"/>
              <a:t>null</a:t>
            </a:r>
            <a:r>
              <a:rPr lang="zh-CN" altLang="zh-CN" sz="1800" dirty="0"/>
              <a:t>表示一个变量被赋予了一个空值，而</a:t>
            </a:r>
            <a:r>
              <a:rPr lang="en-US" altLang="zh-CN" sz="1800" dirty="0"/>
              <a:t>undefined</a:t>
            </a:r>
            <a:r>
              <a:rPr lang="zh-CN" altLang="zh-CN" sz="1800" dirty="0"/>
              <a:t>则表示该变量尚未被赋值。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zh-CN" sz="2400" b="1" dirty="0">
                <a:solidFill>
                  <a:srgbClr val="1369B2"/>
                </a:solidFill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2604780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）算术运算符</a:t>
            </a:r>
          </a:p>
          <a:p>
            <a:pPr marL="0" indent="457200">
              <a:buNone/>
            </a:pPr>
            <a:r>
              <a:rPr lang="zh-CN" altLang="zh-CN" sz="1800" dirty="0"/>
              <a:t>算术运算符用于连接运算表达式，主要包括加（</a:t>
            </a:r>
            <a:r>
              <a:rPr lang="en-US" altLang="zh-CN" sz="1800" dirty="0"/>
              <a:t>+</a:t>
            </a:r>
            <a:r>
              <a:rPr lang="zh-CN" altLang="zh-CN" sz="1800" dirty="0"/>
              <a:t>）、减（—）、乘（</a:t>
            </a:r>
            <a:r>
              <a:rPr lang="en-US" altLang="zh-CN" sz="1800" dirty="0"/>
              <a:t>*</a:t>
            </a:r>
            <a:r>
              <a:rPr lang="zh-CN" altLang="zh-CN" sz="1800" dirty="0"/>
              <a:t>）、除（</a:t>
            </a:r>
            <a:r>
              <a:rPr lang="en-US" altLang="zh-CN" sz="1800" dirty="0"/>
              <a:t>/</a:t>
            </a:r>
            <a:r>
              <a:rPr lang="zh-CN" altLang="zh-CN" sz="1800" dirty="0"/>
              <a:t>）、取模（</a:t>
            </a:r>
            <a:r>
              <a:rPr lang="en-US" altLang="zh-CN" sz="1800" dirty="0"/>
              <a:t>%</a:t>
            </a:r>
            <a:r>
              <a:rPr lang="zh-CN" altLang="zh-CN" sz="1800" dirty="0"/>
              <a:t>）、自增（</a:t>
            </a:r>
            <a:r>
              <a:rPr lang="en-US" altLang="zh-CN" sz="1800" dirty="0"/>
              <a:t>++</a:t>
            </a:r>
            <a:r>
              <a:rPr lang="zh-CN" altLang="zh-CN" sz="1800" dirty="0"/>
              <a:t>）、自减（</a:t>
            </a:r>
            <a:r>
              <a:rPr lang="en-US" altLang="zh-CN" sz="1800" dirty="0"/>
              <a:t>- -</a:t>
            </a:r>
            <a:r>
              <a:rPr lang="zh-CN" altLang="zh-CN" sz="1800" dirty="0"/>
              <a:t>）等运算符，常用的算术运算符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运算符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51031"/>
              </p:ext>
            </p:extLst>
          </p:nvPr>
        </p:nvGraphicFramePr>
        <p:xfrm>
          <a:off x="1001713" y="3748880"/>
          <a:ext cx="6135358" cy="235046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10477"/>
                <a:gridCol w="4624881"/>
              </a:tblGrid>
              <a:tr h="261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算术运算符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261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+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加运算符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261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减运算符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261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*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乘运算符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261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除运算符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522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++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自增运算符。该运算符有</a:t>
                      </a:r>
                      <a:r>
                        <a:rPr lang="en-US" sz="1000" kern="100">
                          <a:effectLst/>
                        </a:rPr>
                        <a:t>i++(</a:t>
                      </a:r>
                      <a:r>
                        <a:rPr lang="zh-CN" sz="1000" kern="100">
                          <a:effectLst/>
                        </a:rPr>
                        <a:t>在使用</a:t>
                      </a:r>
                      <a:r>
                        <a:rPr lang="en-US" sz="1000" kern="100">
                          <a:effectLst/>
                        </a:rPr>
                        <a:t>i</a:t>
                      </a:r>
                      <a:r>
                        <a:rPr lang="zh-CN" sz="1000" kern="100">
                          <a:effectLst/>
                        </a:rPr>
                        <a:t>之后，使</a:t>
                      </a:r>
                      <a:r>
                        <a:rPr lang="en-US" sz="1000" kern="100">
                          <a:effectLst/>
                        </a:rPr>
                        <a:t>i</a:t>
                      </a:r>
                      <a:r>
                        <a:rPr lang="zh-CN" sz="1000" kern="100">
                          <a:effectLst/>
                        </a:rPr>
                        <a:t>的值加</a:t>
                      </a:r>
                      <a:r>
                        <a:rPr lang="en-US" sz="1000" kern="100">
                          <a:effectLst/>
                        </a:rPr>
                        <a:t>1)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++i</a:t>
                      </a:r>
                      <a:r>
                        <a:rPr lang="zh-CN" sz="1000" kern="100">
                          <a:effectLst/>
                        </a:rPr>
                        <a:t>（在使用</a:t>
                      </a:r>
                      <a:r>
                        <a:rPr lang="en-US" sz="1000" kern="100">
                          <a:effectLst/>
                        </a:rPr>
                        <a:t>i</a:t>
                      </a:r>
                      <a:r>
                        <a:rPr lang="zh-CN" sz="1000" kern="100">
                          <a:effectLst/>
                        </a:rPr>
                        <a:t>之前，先使</a:t>
                      </a:r>
                      <a:r>
                        <a:rPr lang="en-US" sz="1000" kern="100">
                          <a:effectLst/>
                        </a:rPr>
                        <a:t>i</a:t>
                      </a:r>
                      <a:r>
                        <a:rPr lang="zh-CN" sz="1000" kern="100">
                          <a:effectLst/>
                        </a:rPr>
                        <a:t>的值加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）两种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  <a:tr h="522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-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自减运算符。该运算符有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en-US" sz="1000" kern="100" dirty="0">
                          <a:effectLst/>
                        </a:rPr>
                        <a:t>--(</a:t>
                      </a:r>
                      <a:r>
                        <a:rPr lang="zh-CN" sz="1000" kern="100" dirty="0">
                          <a:effectLst/>
                        </a:rPr>
                        <a:t>在使用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zh-CN" sz="1000" kern="100" dirty="0">
                          <a:effectLst/>
                        </a:rPr>
                        <a:t>之后，使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zh-CN" sz="1000" kern="100" dirty="0">
                          <a:effectLst/>
                        </a:rPr>
                        <a:t>的值减</a:t>
                      </a:r>
                      <a:r>
                        <a:rPr lang="en-US" sz="1000" kern="100" dirty="0">
                          <a:effectLst/>
                        </a:rPr>
                        <a:t>1)</a:t>
                      </a:r>
                      <a:r>
                        <a:rPr lang="zh-CN" sz="1000" kern="100" dirty="0">
                          <a:effectLst/>
                        </a:rPr>
                        <a:t>和</a:t>
                      </a:r>
                      <a:r>
                        <a:rPr lang="en-US" sz="1000" kern="100" dirty="0">
                          <a:effectLst/>
                        </a:rPr>
                        <a:t>--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zh-CN" sz="1000" kern="100" dirty="0">
                          <a:effectLst/>
                        </a:rPr>
                        <a:t>（在使用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zh-CN" sz="1000" kern="100" dirty="0">
                          <a:effectLst/>
                        </a:rPr>
                        <a:t>之前，先使</a:t>
                      </a:r>
                      <a:r>
                        <a:rPr lang="en-US" sz="1000" kern="100" dirty="0" err="1">
                          <a:effectLst/>
                        </a:rPr>
                        <a:t>i</a:t>
                      </a:r>
                      <a:r>
                        <a:rPr lang="zh-CN" sz="1000" kern="100" dirty="0">
                          <a:effectLst/>
                        </a:rPr>
                        <a:t>的值减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）两种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820" marR="6482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0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比较</a:t>
            </a:r>
            <a:r>
              <a:rPr lang="zh-CN" altLang="zh-CN" sz="1800" b="1" dirty="0" smtClean="0"/>
              <a:t>运算符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比较运算符在逻辑语句中使用，用于判断变量或值是否相等。其运算过程需要首先对操作数进行比较，然后返回一个布尔值</a:t>
            </a:r>
            <a:r>
              <a:rPr lang="en-US" altLang="zh-CN" sz="1800" dirty="0"/>
              <a:t>true</a:t>
            </a:r>
            <a:r>
              <a:rPr lang="zh-CN" altLang="zh-CN" sz="1800" dirty="0"/>
              <a:t>或</a:t>
            </a:r>
            <a:r>
              <a:rPr lang="en-US" altLang="zh-CN" sz="1800" dirty="0"/>
              <a:t>false</a:t>
            </a:r>
            <a:r>
              <a:rPr lang="zh-CN" altLang="zh-CN" sz="1800" dirty="0"/>
              <a:t>。常用的比较运算符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运算符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70685"/>
              </p:ext>
            </p:extLst>
          </p:nvPr>
        </p:nvGraphicFramePr>
        <p:xfrm>
          <a:off x="1115701" y="3816191"/>
          <a:ext cx="6288399" cy="225440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78708"/>
                <a:gridCol w="5109691"/>
              </a:tblGrid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比较运算符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&gt;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小于等于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&gt;=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大于等于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 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等于。只根据表面值进行判断，不涉及数据类型。例如，“</a:t>
                      </a:r>
                      <a:r>
                        <a:rPr lang="en-US" sz="1050" kern="100">
                          <a:effectLst/>
                        </a:rPr>
                        <a:t>27</a:t>
                      </a:r>
                      <a:r>
                        <a:rPr lang="zh-CN" sz="1050" kern="100">
                          <a:effectLst/>
                        </a:rPr>
                        <a:t>”</a:t>
                      </a:r>
                      <a:r>
                        <a:rPr lang="en-US" sz="1050" kern="100">
                          <a:effectLst/>
                        </a:rPr>
                        <a:t>= =27</a:t>
                      </a:r>
                      <a:r>
                        <a:rPr lang="zh-CN" sz="1050" kern="100">
                          <a:effectLst/>
                        </a:rPr>
                        <a:t>的值为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 = 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绝对等于。同时根据表面值和数据类型进行判断。例如，“</a:t>
                      </a:r>
                      <a:r>
                        <a:rPr lang="en-US" sz="1050" kern="100" dirty="0">
                          <a:effectLst/>
                        </a:rPr>
                        <a:t>27</a:t>
                      </a:r>
                      <a:r>
                        <a:rPr lang="zh-CN" sz="1050" kern="100" dirty="0">
                          <a:effectLst/>
                        </a:rPr>
                        <a:t>”</a:t>
                      </a:r>
                      <a:r>
                        <a:rPr lang="en-US" sz="1050" kern="100" dirty="0">
                          <a:effectLst/>
                        </a:rPr>
                        <a:t>= = =27</a:t>
                      </a:r>
                      <a:r>
                        <a:rPr lang="zh-CN" sz="1050" kern="100" dirty="0">
                          <a:effectLst/>
                        </a:rPr>
                        <a:t>的值为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4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!=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不等于。只根据表面值进行判断，不涉及数据类型。例如，“</a:t>
                      </a:r>
                      <a:r>
                        <a:rPr lang="en-US" sz="1050" kern="100">
                          <a:effectLst/>
                        </a:rPr>
                        <a:t>27</a:t>
                      </a:r>
                      <a:r>
                        <a:rPr lang="zh-CN" sz="1050" kern="100">
                          <a:effectLst/>
                        </a:rPr>
                        <a:t>”</a:t>
                      </a:r>
                      <a:r>
                        <a:rPr lang="en-US" sz="1050" kern="100">
                          <a:effectLst/>
                        </a:rPr>
                        <a:t>!=27</a:t>
                      </a:r>
                      <a:r>
                        <a:rPr lang="zh-CN" sz="1050" kern="100">
                          <a:effectLst/>
                        </a:rPr>
                        <a:t>的值为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!= 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不绝对等于。同时根据表面值和数据类型进行判断。例如，“</a:t>
                      </a:r>
                      <a:r>
                        <a:rPr lang="en-US" sz="1050" kern="100" dirty="0">
                          <a:effectLst/>
                        </a:rPr>
                        <a:t>27</a:t>
                      </a:r>
                      <a:r>
                        <a:rPr lang="zh-CN" sz="1050" kern="100" dirty="0">
                          <a:effectLst/>
                        </a:rPr>
                        <a:t>”</a:t>
                      </a:r>
                      <a:r>
                        <a:rPr lang="en-US" sz="1050" kern="100" dirty="0">
                          <a:effectLst/>
                        </a:rPr>
                        <a:t>!= =27</a:t>
                      </a:r>
                      <a:r>
                        <a:rPr lang="zh-CN" sz="1050" kern="100" dirty="0">
                          <a:effectLst/>
                        </a:rPr>
                        <a:t>的值为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24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逻辑</a:t>
            </a:r>
            <a:r>
              <a:rPr lang="zh-CN" altLang="zh-CN" sz="1800" b="1" dirty="0" smtClean="0"/>
              <a:t>运算符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逻辑运算符是根据表达式的值来返回真值或是假值。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支持常用的逻辑运算符，具体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运算符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14847"/>
              </p:ext>
            </p:extLst>
          </p:nvPr>
        </p:nvGraphicFramePr>
        <p:xfrm>
          <a:off x="1077912" y="3383119"/>
          <a:ext cx="6124575" cy="25096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07822"/>
                <a:gridCol w="4616753"/>
              </a:tblGrid>
              <a:tr h="418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逻辑运算符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36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&amp;&amp;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逻辑与，只有当两个操作数</a:t>
                      </a:r>
                      <a:r>
                        <a:rPr lang="en-US" sz="1050" kern="100" dirty="0">
                          <a:effectLst/>
                        </a:rPr>
                        <a:t>a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b</a:t>
                      </a:r>
                      <a:r>
                        <a:rPr lang="zh-CN" sz="1050" kern="100" dirty="0">
                          <a:effectLst/>
                        </a:rPr>
                        <a:t>的值都为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时，</a:t>
                      </a:r>
                      <a:r>
                        <a:rPr lang="en-US" sz="1050" kern="100" dirty="0">
                          <a:effectLst/>
                        </a:rPr>
                        <a:t>a&amp;&amp;b</a:t>
                      </a:r>
                      <a:r>
                        <a:rPr lang="zh-CN" sz="1050" kern="100" dirty="0">
                          <a:effectLst/>
                        </a:rPr>
                        <a:t>的值才为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；否则为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36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逻辑或，只有当两个操作数</a:t>
                      </a:r>
                      <a:r>
                        <a:rPr lang="en-US" sz="1050" kern="100">
                          <a:effectLst/>
                        </a:rPr>
                        <a:t>a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b</a:t>
                      </a:r>
                      <a:r>
                        <a:rPr lang="zh-CN" sz="1050" kern="100">
                          <a:effectLst/>
                        </a:rPr>
                        <a:t>的值都为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r>
                        <a:rPr lang="zh-CN" sz="1050" kern="100">
                          <a:effectLst/>
                        </a:rPr>
                        <a:t>时，</a:t>
                      </a:r>
                      <a:r>
                        <a:rPr lang="en-US" sz="1050" kern="100">
                          <a:effectLst/>
                        </a:rPr>
                        <a:t>a||b</a:t>
                      </a:r>
                      <a:r>
                        <a:rPr lang="zh-CN" sz="1050" kern="100">
                          <a:effectLst/>
                        </a:rPr>
                        <a:t>的值才为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r>
                        <a:rPr lang="zh-CN" sz="1050" kern="100">
                          <a:effectLst/>
                        </a:rPr>
                        <a:t>；否则为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8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!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逻辑非，</a:t>
                      </a:r>
                      <a:r>
                        <a:rPr lang="en-US" sz="1050" kern="100" dirty="0">
                          <a:effectLst/>
                        </a:rPr>
                        <a:t>!true</a:t>
                      </a:r>
                      <a:r>
                        <a:rPr lang="zh-CN" sz="1050" kern="100" dirty="0">
                          <a:effectLst/>
                        </a:rPr>
                        <a:t>的值为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r>
                        <a:rPr lang="zh-CN" sz="1050" kern="100" dirty="0">
                          <a:effectLst/>
                        </a:rPr>
                        <a:t>，而</a:t>
                      </a:r>
                      <a:r>
                        <a:rPr lang="en-US" sz="1050" kern="100" dirty="0">
                          <a:effectLst/>
                        </a:rPr>
                        <a:t>!false</a:t>
                      </a:r>
                      <a:r>
                        <a:rPr lang="zh-CN" sz="1050" kern="100" dirty="0">
                          <a:effectLst/>
                        </a:rPr>
                        <a:t>的值为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4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赋值</a:t>
            </a:r>
            <a:r>
              <a:rPr lang="zh-CN" altLang="zh-CN" sz="1800" b="1" dirty="0" smtClean="0"/>
              <a:t>运算符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最基本的赋值运算符是等于号“</a:t>
            </a:r>
            <a:r>
              <a:rPr lang="en-US" altLang="zh-CN" sz="1800" dirty="0"/>
              <a:t>=</a:t>
            </a:r>
            <a:r>
              <a:rPr lang="zh-CN" altLang="zh-CN" sz="1800" dirty="0"/>
              <a:t>”，用于对变量进行赋值。其他运算符可以和赋值运算符“</a:t>
            </a:r>
            <a:r>
              <a:rPr lang="en-US" altLang="zh-CN" sz="1800" dirty="0"/>
              <a:t>=</a:t>
            </a:r>
            <a:r>
              <a:rPr lang="zh-CN" altLang="zh-CN" sz="1800" dirty="0"/>
              <a:t>”联合使用，构成组合赋值运算符。常用的赋值运算符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运算符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26168"/>
              </p:ext>
            </p:extLst>
          </p:nvPr>
        </p:nvGraphicFramePr>
        <p:xfrm>
          <a:off x="1038223" y="3701800"/>
          <a:ext cx="6882619" cy="24110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4447"/>
                <a:gridCol w="5188172"/>
              </a:tblGrid>
              <a:tr h="353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赋值运算符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11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=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将右边表达式的值赋给左边的变量。例如，</a:t>
                      </a:r>
                      <a:r>
                        <a:rPr lang="en-US" sz="1000" kern="100">
                          <a:effectLst/>
                        </a:rPr>
                        <a:t>username=</a:t>
                      </a:r>
                      <a:r>
                        <a:rPr lang="zh-CN" sz="1000" kern="100">
                          <a:effectLst/>
                        </a:rPr>
                        <a:t>“</a:t>
                      </a:r>
                      <a:r>
                        <a:rPr lang="en-US" sz="1000" kern="100">
                          <a:effectLst/>
                        </a:rPr>
                        <a:t>name</a:t>
                      </a:r>
                      <a:r>
                        <a:rPr lang="zh-CN" sz="1000" kern="100">
                          <a:effectLst/>
                        </a:rPr>
                        <a:t>”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20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+ =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将运算符左边的变量加上右边表达式的值赋给左边的变量。例如，</a:t>
                      </a:r>
                      <a:r>
                        <a:rPr lang="en-US" sz="1000" kern="100">
                          <a:effectLst/>
                        </a:rPr>
                        <a:t>a+=b</a:t>
                      </a:r>
                      <a:r>
                        <a:rPr lang="zh-CN" sz="1000" kern="100">
                          <a:effectLst/>
                        </a:rPr>
                        <a:t>，相当于</a:t>
                      </a:r>
                      <a:r>
                        <a:rPr lang="en-US" sz="1000" kern="100">
                          <a:effectLst/>
                        </a:rPr>
                        <a:t>a=a+b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83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=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将运算符左边的变量减去右边表达式的值赋给左边的变量。例如，</a:t>
                      </a:r>
                      <a:r>
                        <a:rPr lang="en-US" sz="1000" kern="100">
                          <a:effectLst/>
                        </a:rPr>
                        <a:t>a-=b</a:t>
                      </a:r>
                      <a:r>
                        <a:rPr lang="zh-CN" sz="1000" kern="100">
                          <a:effectLst/>
                        </a:rPr>
                        <a:t>，相当于</a:t>
                      </a:r>
                      <a:r>
                        <a:rPr lang="en-US" sz="1000" kern="100">
                          <a:effectLst/>
                        </a:rPr>
                        <a:t>a=a-b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59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*=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将运算符左边的变量乘以右边表达式的值赋给左边的变量。例如，</a:t>
                      </a:r>
                      <a:r>
                        <a:rPr lang="en-US" sz="1000" kern="100" dirty="0">
                          <a:effectLst/>
                        </a:rPr>
                        <a:t>a*=b</a:t>
                      </a:r>
                      <a:r>
                        <a:rPr lang="zh-CN" sz="1000" kern="100" dirty="0">
                          <a:effectLst/>
                        </a:rPr>
                        <a:t>，相当于</a:t>
                      </a:r>
                      <a:r>
                        <a:rPr lang="en-US" sz="1000" kern="100" dirty="0">
                          <a:effectLst/>
                        </a:rPr>
                        <a:t>a=a*b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7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 =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将运算符左边的变量除以右边表达式的值赋给左边的变量。例如，</a:t>
                      </a:r>
                      <a:r>
                        <a:rPr lang="en-US" sz="1000" kern="100">
                          <a:effectLst/>
                        </a:rPr>
                        <a:t>a/=b</a:t>
                      </a:r>
                      <a:r>
                        <a:rPr lang="zh-CN" sz="1000" kern="100">
                          <a:effectLst/>
                        </a:rPr>
                        <a:t>，相当于</a:t>
                      </a:r>
                      <a:r>
                        <a:rPr lang="en-US" sz="1000" kern="100">
                          <a:effectLst/>
                        </a:rPr>
                        <a:t>a=a/b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  <a:tr h="312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% =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将运算符左边的变量用右边表达式的值求模，并将结果赋给左边的变量。例如，</a:t>
                      </a:r>
                      <a:r>
                        <a:rPr lang="en-US" sz="1000" kern="100" dirty="0">
                          <a:effectLst/>
                        </a:rPr>
                        <a:t>a%=b</a:t>
                      </a:r>
                      <a:r>
                        <a:rPr lang="zh-CN" sz="1000" kern="100" dirty="0">
                          <a:effectLst/>
                        </a:rPr>
                        <a:t>，相当于</a:t>
                      </a:r>
                      <a:r>
                        <a:rPr lang="en-US" sz="1000" kern="100" dirty="0">
                          <a:effectLst/>
                        </a:rPr>
                        <a:t>a=</a:t>
                      </a:r>
                      <a:r>
                        <a:rPr lang="en-US" sz="1000" kern="100" dirty="0" err="1">
                          <a:effectLst/>
                        </a:rPr>
                        <a:t>a%b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865" marR="66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67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5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条件</a:t>
            </a:r>
            <a:r>
              <a:rPr lang="zh-CN" altLang="zh-CN" sz="1800" b="1" dirty="0" smtClean="0"/>
              <a:t>运算符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条件运算符是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中的一种特殊的三目运算符，其语法格式如下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 eaLnBrk="1">
              <a:buNone/>
            </a:pPr>
            <a:r>
              <a:rPr lang="zh-CN" altLang="zh-CN" sz="1800" dirty="0"/>
              <a:t>若操作数的值为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，则整个表达式的结果为“结果</a:t>
            </a:r>
            <a:r>
              <a:rPr lang="en-US" altLang="zh-CN" sz="1800" dirty="0"/>
              <a:t>1</a:t>
            </a:r>
            <a:r>
              <a:rPr lang="zh-CN" altLang="zh-CN" sz="1800" dirty="0"/>
              <a:t>”，否则为“结果</a:t>
            </a:r>
            <a:r>
              <a:rPr lang="en-US" altLang="zh-CN" sz="1800" dirty="0"/>
              <a:t>2</a:t>
            </a:r>
            <a:r>
              <a:rPr lang="zh-CN" altLang="zh-CN" sz="1800" dirty="0"/>
              <a:t>”。</a:t>
            </a:r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zh-CN" altLang="en-US" sz="2400" b="1" dirty="0">
                <a:solidFill>
                  <a:srgbClr val="1369B2"/>
                </a:solidFill>
              </a:rPr>
              <a:t>运算符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12" y="2946400"/>
            <a:ext cx="7545388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操作数？结果</a:t>
            </a:r>
            <a:r>
              <a:rPr lang="en-US" altLang="zh-CN" dirty="0"/>
              <a:t>1</a:t>
            </a:r>
            <a:r>
              <a:rPr lang="zh-CN" altLang="zh-CN" dirty="0"/>
              <a:t>：结果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8688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 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文档中引入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有两种方式，一种是在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文档中直接嵌入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脚本，称为内嵌式；另一种是链接外部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脚本文件，称为外链式。对它们的具体讲解如下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JavaScript</a:t>
            </a:r>
            <a:r>
              <a:rPr lang="zh-CN" altLang="zh-CN" sz="2400" b="1" dirty="0">
                <a:solidFill>
                  <a:srgbClr val="1369B2"/>
                </a:solidFill>
              </a:rPr>
              <a:t>的引入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/>
              <a:t>JavaScript</a:t>
            </a:r>
            <a:r>
              <a:rPr lang="zh-CN" altLang="zh-CN" sz="1800" dirty="0"/>
              <a:t>运算符的优先级及结合性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、运算符优先级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02432"/>
              </p:ext>
            </p:extLst>
          </p:nvPr>
        </p:nvGraphicFramePr>
        <p:xfrm>
          <a:off x="966566" y="2471112"/>
          <a:ext cx="6917885" cy="3647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11023"/>
                <a:gridCol w="3003431"/>
                <a:gridCol w="3003431"/>
              </a:tblGrid>
              <a:tr h="202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赋值运算符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结合性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运算符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最高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 [ ] </a:t>
                      </a:r>
                      <a:r>
                        <a:rPr lang="zh-CN" sz="1050" kern="100">
                          <a:effectLst/>
                        </a:rPr>
                        <a:t>、（）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row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由高到低依次排列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向右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++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--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-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!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delete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new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typeof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void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+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&lt;&lt;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&gt;&gt;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&gt;&gt;&gt;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&lt;=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in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instanceof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 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!=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= = 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!= = 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&amp;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^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&amp;&amp;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||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向右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?: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向右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5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向右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/=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%=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+=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-=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&lt;&lt;=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&gt;&gt;=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&gt;&gt;&gt;=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&amp;=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^=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|=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02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向左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3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表达式是一个语句集合，像一个组一样，计算结果是一个单一的值，该值可以是</a:t>
            </a:r>
            <a:r>
              <a:rPr lang="en-US" altLang="zh-CN" sz="1800" dirty="0" err="1"/>
              <a:t>boolean</a:t>
            </a:r>
            <a:r>
              <a:rPr lang="zh-CN" altLang="zh-CN" sz="1800" dirty="0"/>
              <a:t>、</a:t>
            </a:r>
            <a:r>
              <a:rPr lang="en-US" altLang="zh-CN" sz="1800" dirty="0"/>
              <a:t>number</a:t>
            </a:r>
            <a:r>
              <a:rPr lang="zh-CN" altLang="zh-CN" sz="1800" dirty="0"/>
              <a:t>、</a:t>
            </a:r>
            <a:r>
              <a:rPr lang="en-US" altLang="zh-CN" sz="1800" dirty="0"/>
              <a:t>string</a:t>
            </a:r>
            <a:r>
              <a:rPr lang="zh-CN" altLang="zh-CN" sz="1800" dirty="0"/>
              <a:t>、</a:t>
            </a:r>
            <a:r>
              <a:rPr lang="en-US" altLang="zh-CN" sz="1800" dirty="0"/>
              <a:t>function</a:t>
            </a:r>
            <a:r>
              <a:rPr lang="zh-CN" altLang="zh-CN" sz="1800" dirty="0"/>
              <a:t>或者</a:t>
            </a:r>
            <a:r>
              <a:rPr lang="en-US" altLang="zh-CN" sz="1800" dirty="0"/>
              <a:t>object</a:t>
            </a:r>
            <a:r>
              <a:rPr lang="zh-CN" altLang="zh-CN" sz="1800" dirty="0"/>
              <a:t>数据类型之一。一个表达式本身可以很简单，如一个数字或者变量。另外，它还可以包含许多连接在一起的变量关键字以及运算符。</a:t>
            </a:r>
          </a:p>
          <a:p>
            <a:pPr marL="0" indent="457200">
              <a:buNone/>
            </a:pPr>
            <a:r>
              <a:rPr lang="zh-CN" altLang="zh-CN" sz="1800" dirty="0"/>
              <a:t>在定义完变量后，可以对其进行赋值、更改、计算等一系列操作，这一过程需要通过表达式来完成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4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、表达式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33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if</a:t>
            </a:r>
            <a:r>
              <a:rPr lang="zh-CN" altLang="zh-CN" sz="1800" b="1" dirty="0"/>
              <a:t>语句</a:t>
            </a:r>
          </a:p>
          <a:p>
            <a:pPr marL="0" indent="457200">
              <a:buNone/>
            </a:pPr>
            <a:r>
              <a:rPr lang="en-US" altLang="zh-CN" sz="1800" dirty="0"/>
              <a:t>if</a:t>
            </a:r>
            <a:r>
              <a:rPr lang="zh-CN" altLang="zh-CN" sz="1800" dirty="0"/>
              <a:t>条件语句是最基本、最常用的条件控制语句。通过判断条件表达式的值为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或者</a:t>
            </a:r>
            <a:r>
              <a:rPr lang="en-US" altLang="zh-CN" sz="1800" dirty="0"/>
              <a:t>false</a:t>
            </a:r>
            <a:r>
              <a:rPr lang="zh-CN" altLang="zh-CN" sz="1800" dirty="0"/>
              <a:t>，来确定是否执行某一条语句。主要包括单向判断语句、双向判断语句和多向判断语句，具体讲解如下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zh-CN" altLang="zh-CN" sz="1800" b="1" dirty="0"/>
              <a:t>单向判断语句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单向判断语句是结构最简单的条件语句，如果程序中存在绝对不执行某些指令的情况，就可以使用单向判断语句，其语法格式如下：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、条件语句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092700"/>
            <a:ext cx="7353300" cy="923330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zh-CN" dirty="0"/>
              <a:t>（执行条件）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执行语句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73235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if</a:t>
            </a:r>
            <a:r>
              <a:rPr lang="zh-CN" altLang="zh-CN" sz="1800" b="1" dirty="0"/>
              <a:t>语句</a:t>
            </a:r>
          </a:p>
          <a:p>
            <a:pPr marL="742950" indent="-285750"/>
            <a:r>
              <a:rPr lang="zh-CN" altLang="en-US" sz="1800" b="1" dirty="0" smtClean="0"/>
              <a:t>双</a:t>
            </a:r>
            <a:r>
              <a:rPr lang="zh-CN" altLang="zh-CN" sz="1800" b="1" dirty="0" smtClean="0"/>
              <a:t>向</a:t>
            </a:r>
            <a:r>
              <a:rPr lang="zh-CN" altLang="zh-CN" sz="1800" b="1" dirty="0"/>
              <a:t>判断语句</a:t>
            </a:r>
            <a:endParaRPr lang="zh-CN" altLang="zh-CN" sz="1800" dirty="0"/>
          </a:p>
          <a:p>
            <a:pPr marL="0" indent="457200">
              <a:buNone/>
            </a:pPr>
            <a:r>
              <a:rPr lang="zh-CN" altLang="zh-CN" sz="1800" dirty="0"/>
              <a:t>双向判断语句是</a:t>
            </a:r>
            <a:r>
              <a:rPr lang="en-US" altLang="zh-CN" sz="1800" dirty="0"/>
              <a:t>if</a:t>
            </a:r>
            <a:r>
              <a:rPr lang="zh-CN" altLang="zh-CN" sz="1800" dirty="0"/>
              <a:t>条件语句的基础形式，只是在单向判断语句基础上增加了一个从句，其基本语法格式如下：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、条件语句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3835400"/>
            <a:ext cx="7353300" cy="1477328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zh-CN" dirty="0"/>
              <a:t>（执行条件）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zh-CN" altLang="zh-CN" dirty="0"/>
              <a:t>执行语句</a:t>
            </a:r>
            <a:r>
              <a:rPr lang="en-US" altLang="zh-CN" dirty="0"/>
              <a:t>1   </a:t>
            </a:r>
            <a:endParaRPr lang="zh-CN" altLang="zh-CN" dirty="0"/>
          </a:p>
          <a:p>
            <a:r>
              <a:rPr lang="en-US" altLang="zh-CN" dirty="0"/>
              <a:t>}else{</a:t>
            </a:r>
            <a:endParaRPr lang="zh-CN" altLang="zh-CN" dirty="0"/>
          </a:p>
          <a:p>
            <a:r>
              <a:rPr lang="zh-CN" altLang="zh-CN" dirty="0"/>
              <a:t>执行语句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2181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if</a:t>
            </a:r>
            <a:r>
              <a:rPr lang="zh-CN" altLang="zh-CN" sz="1800" b="1" dirty="0"/>
              <a:t>语句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en-US" sz="1800" b="1" dirty="0" smtClean="0"/>
              <a:t>多</a:t>
            </a:r>
            <a:r>
              <a:rPr lang="zh-CN" altLang="zh-CN" sz="1800" b="1" dirty="0" smtClean="0"/>
              <a:t>向</a:t>
            </a:r>
            <a:r>
              <a:rPr lang="zh-CN" altLang="zh-CN" sz="1800" b="1" dirty="0"/>
              <a:t>判断语句</a:t>
            </a:r>
            <a:endParaRPr lang="zh-CN" altLang="zh-CN" sz="18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sz="1800" dirty="0"/>
              <a:t>多向判断语句是根据表达式的结果判断一个条件，然后根据返回值做进一步的判断，其基本语法格式如下：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、条件语句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0" y="3619500"/>
            <a:ext cx="7353300" cy="2554545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</a:t>
            </a:r>
            <a:r>
              <a:rPr lang="zh-CN" altLang="zh-CN" sz="1600" dirty="0"/>
              <a:t>（执行条件</a:t>
            </a:r>
            <a:r>
              <a:rPr lang="en-US" altLang="zh-CN" sz="1600" dirty="0"/>
              <a:t>1</a:t>
            </a:r>
            <a:r>
              <a:rPr lang="zh-CN" altLang="zh-CN" sz="1600" dirty="0"/>
              <a:t>）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zh-CN" altLang="zh-CN" sz="1600" dirty="0"/>
              <a:t>执行语句</a:t>
            </a:r>
            <a:r>
              <a:rPr lang="en-US" altLang="zh-CN" sz="1600" dirty="0"/>
              <a:t>1   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else if</a:t>
            </a:r>
            <a:r>
              <a:rPr lang="zh-CN" altLang="zh-CN" sz="1600" dirty="0"/>
              <a:t>（执行条件</a:t>
            </a:r>
            <a:r>
              <a:rPr lang="en-US" altLang="zh-CN" sz="1600" dirty="0"/>
              <a:t>2</a:t>
            </a:r>
            <a:r>
              <a:rPr lang="zh-CN" altLang="zh-CN" sz="1600" dirty="0"/>
              <a:t>）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zh-CN" altLang="zh-CN" sz="1600" dirty="0"/>
              <a:t>执行语句</a:t>
            </a:r>
            <a:r>
              <a:rPr lang="en-US" altLang="zh-CN" sz="1600" dirty="0"/>
              <a:t>2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else if</a:t>
            </a:r>
            <a:r>
              <a:rPr lang="zh-CN" altLang="zh-CN" sz="1600" dirty="0"/>
              <a:t>（执行条件</a:t>
            </a:r>
            <a:r>
              <a:rPr lang="en-US" altLang="zh-CN" sz="1600" dirty="0"/>
              <a:t>3</a:t>
            </a:r>
            <a:r>
              <a:rPr lang="zh-CN" altLang="zh-CN" sz="1600" dirty="0"/>
              <a:t>）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zh-CN" altLang="zh-CN" sz="1600" dirty="0"/>
              <a:t>执行语句</a:t>
            </a:r>
            <a:r>
              <a:rPr lang="en-US" altLang="zh-CN" sz="1600" dirty="0"/>
              <a:t>3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......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9748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en-US" altLang="zh-CN" sz="1800" b="1" dirty="0" smtClean="0"/>
              <a:t>switch</a:t>
            </a:r>
            <a:r>
              <a:rPr lang="zh-CN" altLang="zh-CN" sz="1800" b="1" dirty="0" smtClean="0"/>
              <a:t>语句</a:t>
            </a:r>
            <a:endParaRPr lang="zh-CN" altLang="zh-CN" sz="1800" b="1" dirty="0"/>
          </a:p>
          <a:p>
            <a:pPr marL="0" indent="457200">
              <a:buNone/>
            </a:pPr>
            <a:r>
              <a:rPr lang="en-US" altLang="zh-CN" sz="1800" dirty="0"/>
              <a:t>switch</a:t>
            </a:r>
            <a:r>
              <a:rPr lang="zh-CN" altLang="zh-CN" sz="1800" dirty="0"/>
              <a:t>条件语句是典型的多路分支语句</a:t>
            </a:r>
            <a:r>
              <a:rPr lang="zh-CN" altLang="zh-CN" sz="1800" dirty="0" smtClean="0"/>
              <a:t>，其</a:t>
            </a:r>
            <a:r>
              <a:rPr lang="zh-CN" altLang="zh-CN" sz="1800" dirty="0"/>
              <a:t>基本语法格式如下：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5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、条件语句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1" y="2933701"/>
            <a:ext cx="6540499" cy="3208571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500" dirty="0"/>
              <a:t>switch (</a:t>
            </a:r>
            <a:r>
              <a:rPr lang="zh-CN" altLang="zh-CN" sz="1500" dirty="0"/>
              <a:t>表达式</a:t>
            </a:r>
            <a:r>
              <a:rPr lang="en-US" altLang="zh-CN" sz="1500" dirty="0"/>
              <a:t>){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case </a:t>
            </a:r>
            <a:r>
              <a:rPr lang="zh-CN" altLang="zh-CN" sz="1500" dirty="0"/>
              <a:t>目标值</a:t>
            </a:r>
            <a:r>
              <a:rPr lang="en-US" altLang="zh-CN" sz="1500" dirty="0"/>
              <a:t>1: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</a:t>
            </a:r>
            <a:r>
              <a:rPr lang="zh-CN" altLang="zh-CN" sz="1500" dirty="0"/>
              <a:t>执行语句</a:t>
            </a:r>
            <a:r>
              <a:rPr lang="en-US" altLang="zh-CN" sz="1500" dirty="0"/>
              <a:t>1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break;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case </a:t>
            </a:r>
            <a:r>
              <a:rPr lang="zh-CN" altLang="zh-CN" sz="1500" dirty="0"/>
              <a:t>目标值</a:t>
            </a:r>
            <a:r>
              <a:rPr lang="en-US" altLang="zh-CN" sz="1500" dirty="0"/>
              <a:t>2: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</a:t>
            </a:r>
            <a:r>
              <a:rPr lang="zh-CN" altLang="zh-CN" sz="1500" dirty="0"/>
              <a:t>执行语句</a:t>
            </a:r>
            <a:r>
              <a:rPr lang="en-US" altLang="zh-CN" sz="1500" dirty="0"/>
              <a:t>2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break;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</a:t>
            </a:r>
            <a:r>
              <a:rPr lang="zh-CN" altLang="zh-CN" sz="1500" dirty="0"/>
              <a:t>．．．．．．</a:t>
            </a:r>
          </a:p>
          <a:p>
            <a:pPr>
              <a:lnSpc>
                <a:spcPct val="90000"/>
              </a:lnSpc>
            </a:pPr>
            <a:r>
              <a:rPr lang="en-US" altLang="zh-CN" sz="1500" dirty="0"/>
              <a:t>	case </a:t>
            </a:r>
            <a:r>
              <a:rPr lang="zh-CN" altLang="zh-CN" sz="1500" dirty="0"/>
              <a:t>目标值</a:t>
            </a:r>
            <a:r>
              <a:rPr lang="en-US" altLang="zh-CN" sz="1500" dirty="0"/>
              <a:t>n: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</a:t>
            </a:r>
            <a:r>
              <a:rPr lang="zh-CN" altLang="zh-CN" sz="1500" dirty="0"/>
              <a:t>执行语句</a:t>
            </a:r>
            <a:r>
              <a:rPr lang="en-US" altLang="zh-CN" sz="1500" dirty="0"/>
              <a:t>n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break;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default: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</a:t>
            </a:r>
            <a:r>
              <a:rPr lang="zh-CN" altLang="zh-CN" sz="1500" dirty="0"/>
              <a:t>执行语句</a:t>
            </a:r>
            <a:r>
              <a:rPr lang="en-US" altLang="zh-CN" sz="1500" dirty="0"/>
              <a:t>n+1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		break;</a:t>
            </a:r>
            <a:endParaRPr lang="zh-CN" altLang="zh-CN" sz="1500" dirty="0"/>
          </a:p>
          <a:p>
            <a:pPr>
              <a:lnSpc>
                <a:spcPct val="90000"/>
              </a:lnSpc>
            </a:pPr>
            <a:r>
              <a:rPr lang="en-US" altLang="zh-CN" sz="1500" dirty="0"/>
              <a:t>}</a:t>
            </a: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843295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958748"/>
            <a:ext cx="8229600" cy="1486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err="1"/>
              <a:t>eval</a:t>
            </a:r>
            <a:r>
              <a:rPr lang="en-US" altLang="zh-CN" sz="1800" dirty="0"/>
              <a:t>()</a:t>
            </a:r>
            <a:r>
              <a:rPr lang="zh-CN" altLang="zh-CN" sz="1800" dirty="0"/>
              <a:t>函数可计算某个字符串，并执行其中的的</a:t>
            </a:r>
            <a:r>
              <a:rPr lang="en-US" altLang="zh-CN" sz="1800" dirty="0"/>
              <a:t> JavaScript </a:t>
            </a:r>
            <a:r>
              <a:rPr lang="zh-CN" altLang="zh-CN" sz="1800" dirty="0"/>
              <a:t>代码。其语法格式如下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在上面的语法结构中，</a:t>
            </a:r>
            <a:r>
              <a:rPr lang="en-US" altLang="zh-CN" sz="1800" dirty="0"/>
              <a:t>string</a:t>
            </a:r>
            <a:r>
              <a:rPr lang="zh-CN" altLang="zh-CN" sz="1800" dirty="0"/>
              <a:t>表示要计算的字符串，其中包含要计算的</a:t>
            </a:r>
            <a:r>
              <a:rPr lang="en-US" altLang="zh-CN" sz="1800" dirty="0"/>
              <a:t> JavaScript </a:t>
            </a:r>
            <a:r>
              <a:rPr lang="zh-CN" altLang="zh-CN" sz="1800" dirty="0"/>
              <a:t>表达式或要执行的语句。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2" y="1322024"/>
            <a:ext cx="77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/>
            <a:r>
              <a:rPr lang="en-US" altLang="zh-CN" sz="2400" b="1" dirty="0" smtClean="0">
                <a:solidFill>
                  <a:srgbClr val="1369B2"/>
                </a:solidFill>
              </a:rPr>
              <a:t>6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1369B2"/>
                </a:solidFill>
              </a:rPr>
              <a:t>eval</a:t>
            </a:r>
            <a:r>
              <a:rPr lang="en-US" altLang="zh-CN" sz="2400" b="1" dirty="0" smtClean="0">
                <a:solidFill>
                  <a:srgbClr val="1369B2"/>
                </a:solidFill>
              </a:rPr>
              <a:t>()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函数</a:t>
            </a:r>
            <a:endParaRPr lang="zh-CN" altLang="zh-CN" sz="2400" b="1" dirty="0">
              <a:solidFill>
                <a:srgbClr val="1369B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1" y="2933701"/>
            <a:ext cx="6540499" cy="338554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eval</a:t>
            </a:r>
            <a:r>
              <a:rPr lang="en-US" altLang="zh-CN" sz="1600" dirty="0"/>
              <a:t>(string);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5447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25】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6" y="508000"/>
            <a:ext cx="6759457" cy="60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）内嵌式</a:t>
            </a:r>
          </a:p>
          <a:p>
            <a:pPr marL="0" indent="457200" eaLnBrk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文档中，通过</a:t>
            </a:r>
            <a:r>
              <a:rPr lang="en-US" altLang="zh-CN" sz="1800" dirty="0"/>
              <a:t>&lt;script&gt;</a:t>
            </a:r>
            <a:r>
              <a:rPr lang="zh-CN" altLang="zh-CN" sz="1800" dirty="0"/>
              <a:t>标签及其相关属性可以引入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代码。当浏览器读取到</a:t>
            </a:r>
            <a:r>
              <a:rPr lang="en-US" altLang="zh-CN" sz="1800" dirty="0"/>
              <a:t>&lt;script&gt;</a:t>
            </a:r>
            <a:r>
              <a:rPr lang="zh-CN" altLang="zh-CN" sz="1800" dirty="0"/>
              <a:t>标签时，就解释执行其中的脚本。其基本语法格式如下：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JavaScript</a:t>
            </a:r>
            <a:r>
              <a:rPr lang="zh-CN" altLang="zh-CN" sz="2400" b="1" dirty="0">
                <a:solidFill>
                  <a:srgbClr val="1369B2"/>
                </a:solidFill>
              </a:rPr>
              <a:t>的引入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700" y="3822700"/>
            <a:ext cx="7391400" cy="1477328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     // </a:t>
            </a:r>
            <a:r>
              <a:rPr lang="zh-CN" altLang="zh-CN" dirty="0"/>
              <a:t>此处为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</a:p>
          <a:p>
            <a:r>
              <a:rPr lang="en-US" altLang="zh-CN" dirty="0"/>
              <a:t>&lt;/script&gt;</a:t>
            </a:r>
            <a:endParaRPr lang="zh-CN" altLang="zh-CN" dirty="0"/>
          </a:p>
          <a:p>
            <a:r>
              <a:rPr lang="en-US" altLang="zh-CN" dirty="0"/>
              <a:t>&lt;/head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99258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zh-CN" sz="1800" b="1" dirty="0" smtClean="0"/>
              <a:t>）</a:t>
            </a:r>
            <a:r>
              <a:rPr lang="zh-CN" altLang="en-US" sz="1800" b="1" dirty="0" smtClean="0"/>
              <a:t>外链</a:t>
            </a:r>
            <a:r>
              <a:rPr lang="zh-CN" altLang="zh-CN" sz="1800" b="1" dirty="0" smtClean="0"/>
              <a:t>式</a:t>
            </a:r>
            <a:endParaRPr lang="zh-CN" altLang="zh-CN" sz="1800" b="1" dirty="0"/>
          </a:p>
          <a:p>
            <a:pPr marL="0" indent="457200">
              <a:buNone/>
            </a:pPr>
            <a:r>
              <a:rPr lang="zh-CN" altLang="zh-CN" sz="1800" dirty="0"/>
              <a:t>当脚本代码比较复杂或者同一段代码需要被多个网页文件使用时，可以将这些脚本代码放置在一个扩展名为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js</a:t>
            </a:r>
            <a:r>
              <a:rPr lang="zh-CN" altLang="zh-CN" sz="1800" dirty="0"/>
              <a:t>的文件中，然后通过外链式引入该</a:t>
            </a:r>
            <a:r>
              <a:rPr lang="en-US" altLang="zh-CN" sz="1800" dirty="0" err="1"/>
              <a:t>js</a:t>
            </a:r>
            <a:r>
              <a:rPr lang="zh-CN" altLang="zh-CN" sz="1800" dirty="0"/>
              <a:t>文件。</a:t>
            </a:r>
          </a:p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Web</a:t>
            </a:r>
            <a:r>
              <a:rPr lang="zh-CN" altLang="zh-CN" sz="1800" dirty="0"/>
              <a:t>页面中使用外链式引入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文件的基本语法格式如下：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>
                <a:solidFill>
                  <a:srgbClr val="1369B2"/>
                </a:solidFill>
              </a:rPr>
              <a:t>1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</a:t>
            </a:r>
            <a:r>
              <a:rPr lang="en-US" altLang="zh-CN" sz="2400" b="1" dirty="0">
                <a:solidFill>
                  <a:srgbClr val="1369B2"/>
                </a:solidFill>
              </a:rPr>
              <a:t>JavaScript</a:t>
            </a:r>
            <a:r>
              <a:rPr lang="zh-CN" altLang="zh-CN" sz="2400" b="1" dirty="0">
                <a:solidFill>
                  <a:srgbClr val="1369B2"/>
                </a:solidFill>
              </a:rPr>
              <a:t>的引入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200" y="3936297"/>
            <a:ext cx="7391400" cy="369332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="JS</a:t>
            </a:r>
            <a:r>
              <a:rPr lang="zh-CN" altLang="zh-CN" dirty="0"/>
              <a:t>文件的路径</a:t>
            </a:r>
            <a:r>
              <a:rPr lang="en-US" altLang="zh-CN" dirty="0"/>
              <a:t>"&gt;&lt;/script&gt;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5155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 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关键字（</a:t>
            </a:r>
            <a:r>
              <a:rPr lang="en-US" altLang="zh-CN" sz="1800" dirty="0"/>
              <a:t>Reserved Words</a:t>
            </a:r>
            <a:r>
              <a:rPr lang="zh-CN" altLang="zh-CN" sz="1800" dirty="0"/>
              <a:t>），又被称为“保留字”，是指在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语言中被事先定义好并赋予特殊含义的单词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JavaScript</a:t>
            </a:r>
            <a:r>
              <a:rPr lang="zh-CN" altLang="zh-CN" sz="1800" dirty="0"/>
              <a:t>常用的关键字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2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、关键字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49024"/>
              </p:ext>
            </p:extLst>
          </p:nvPr>
        </p:nvGraphicFramePr>
        <p:xfrm>
          <a:off x="1509712" y="3350099"/>
          <a:ext cx="6124575" cy="267106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20445"/>
                <a:gridCol w="1021080"/>
                <a:gridCol w="1020445"/>
                <a:gridCol w="1021080"/>
                <a:gridCol w="1020445"/>
                <a:gridCol w="1021080"/>
              </a:tblGrid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abstract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continue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finally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instanceof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private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this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default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public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throw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break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for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interface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return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typeof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function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long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else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goto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native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static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catch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extends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implements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super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void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false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import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switch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while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final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in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package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synchronized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with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729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en-US" altLang="zh-CN" sz="2400" dirty="0" smtClean="0">
                <a:sym typeface="宋体" charset="-122"/>
              </a:rPr>
              <a:t>【</a:t>
            </a:r>
            <a:r>
              <a:rPr lang="zh-CN" altLang="en-US" sz="2400" dirty="0" smtClean="0">
                <a:sym typeface="宋体" charset="-122"/>
              </a:rPr>
              <a:t>案例</a:t>
            </a:r>
            <a:r>
              <a:rPr lang="en-US" altLang="zh-CN" sz="2400" dirty="0" smtClean="0">
                <a:sym typeface="宋体" charset="-122"/>
              </a:rPr>
              <a:t>23】</a:t>
            </a:r>
            <a:r>
              <a:rPr lang="zh-CN" altLang="en-US" sz="2400" dirty="0" smtClean="0">
                <a:sym typeface="宋体" charset="-122"/>
              </a:rPr>
              <a:t>知识点讲解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）变量的命名</a:t>
            </a:r>
          </a:p>
          <a:p>
            <a:pPr marL="0" indent="457200" eaLnBrk="1">
              <a:buNone/>
            </a:pPr>
            <a:r>
              <a:rPr lang="zh-CN" altLang="zh-CN" sz="1800" dirty="0"/>
              <a:t>在编程过程中，经常需要定义一些符号来标记某些名称，如函数名、变量名等，这些符号被称为标识符。在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中，标识符主要用来命名变量和函数。其中，命名变量时需要注意以下几点：</a:t>
            </a:r>
          </a:p>
          <a:p>
            <a:pPr marL="742950" indent="-285750" eaLnBrk="1"/>
            <a:r>
              <a:rPr lang="zh-CN" altLang="zh-CN" sz="1800" dirty="0"/>
              <a:t>必须以字母或下划线开头，中间可以是数字、字母或下划线。</a:t>
            </a:r>
          </a:p>
          <a:p>
            <a:pPr marL="742950" indent="-285750" eaLnBrk="1"/>
            <a:r>
              <a:rPr lang="zh-CN" altLang="zh-CN" sz="1800" dirty="0"/>
              <a:t>变量名不能包含空格、加、减等符号。</a:t>
            </a:r>
          </a:p>
          <a:p>
            <a:pPr marL="742950" indent="-285750" eaLnBrk="1"/>
            <a:r>
              <a:rPr lang="zh-CN" altLang="zh-CN" sz="1800" dirty="0"/>
              <a:t>不能使用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中的关键字作为变量名，如</a:t>
            </a:r>
            <a:r>
              <a:rPr lang="en-US" altLang="zh-CN" sz="1800" dirty="0"/>
              <a:t>var </a:t>
            </a:r>
            <a:r>
              <a:rPr lang="en-US" altLang="zh-CN" sz="1800" dirty="0" err="1"/>
              <a:t>int</a:t>
            </a:r>
            <a:r>
              <a:rPr lang="zh-CN" altLang="zh-CN" sz="1800" dirty="0"/>
              <a:t>。</a:t>
            </a:r>
          </a:p>
          <a:p>
            <a:pPr marL="742950" indent="-285750" eaLnBrk="1"/>
            <a:r>
              <a:rPr lang="en-US" altLang="zh-CN" sz="1800" dirty="0"/>
              <a:t>JavaScript</a:t>
            </a:r>
            <a:r>
              <a:rPr lang="zh-CN" altLang="zh-CN" sz="1800" dirty="0"/>
              <a:t>的变量名严格区分大小写，如</a:t>
            </a:r>
            <a:r>
              <a:rPr lang="en-US" altLang="zh-CN" sz="1800" dirty="0" err="1"/>
              <a:t>UserName</a:t>
            </a:r>
            <a:r>
              <a:rPr lang="zh-CN" altLang="zh-CN" sz="1800" dirty="0"/>
              <a:t>与</a:t>
            </a:r>
            <a:r>
              <a:rPr lang="en-US" altLang="zh-CN" sz="1800" dirty="0"/>
              <a:t>username</a:t>
            </a:r>
            <a:r>
              <a:rPr lang="zh-CN" altLang="zh-CN" sz="1800" dirty="0"/>
              <a:t>代表两个不同的变量。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buFontTx/>
              <a:buNone/>
              <a:defRPr/>
            </a:pPr>
            <a:r>
              <a:rPr lang="en-US" altLang="zh-CN" sz="2400" b="1" dirty="0" smtClean="0">
                <a:solidFill>
                  <a:srgbClr val="1369B2"/>
                </a:solidFill>
              </a:rPr>
              <a:t>3</a:t>
            </a:r>
            <a:r>
              <a:rPr lang="zh-CN" altLang="en-US" sz="2400" b="1" dirty="0" smtClean="0">
                <a:solidFill>
                  <a:srgbClr val="1369B2"/>
                </a:solidFill>
              </a:rPr>
              <a:t>、变量</a:t>
            </a:r>
            <a:endParaRPr lang="en-US" altLang="zh-CN" sz="2400" b="1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22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Pages>0</Pages>
  <Words>5367</Words>
  <Characters>0</Characters>
  <Application>Microsoft Macintosh PowerPoint</Application>
  <DocSecurity>0</DocSecurity>
  <PresentationFormat>全屏显示(4:3)</PresentationFormat>
  <Lines>0</Lines>
  <Paragraphs>621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汉仪综艺体简</vt:lpstr>
      <vt:lpstr>宋体</vt:lpstr>
      <vt:lpstr>微软雅黑</vt:lpstr>
      <vt:lpstr>默认设计模板</vt:lpstr>
      <vt:lpstr>Visio</vt:lpstr>
      <vt:lpstr>Part.3.1  JavaScript编程基础</vt:lpstr>
      <vt:lpstr>PowerPoint 演示文稿</vt:lpstr>
      <vt:lpstr>8.1 【案例23】动态获取用户密码</vt:lpstr>
      <vt:lpstr>8.1 【案例23】知识引入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【案例23】知识点讲解</vt:lpstr>
      <vt:lpstr>8.1 【案例23】案例实现</vt:lpstr>
      <vt:lpstr>8.2 【案例24】传智商城下拉菜单</vt:lpstr>
      <vt:lpstr>8.2 【案例24】知识引入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【案例24】知识点讲解</vt:lpstr>
      <vt:lpstr>8.2 【案例24】案例实现</vt:lpstr>
      <vt:lpstr>8.3 【案例25】计算器</vt:lpstr>
      <vt:lpstr>8.3 【案例25】知识引入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【案例25】知识点讲解</vt:lpstr>
      <vt:lpstr>8.3 【案例25】案例实现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Microsoft Office 用户</cp:lastModifiedBy>
  <cp:revision>333</cp:revision>
  <dcterms:created xsi:type="dcterms:W3CDTF">2013-01-25T01:44:32Z</dcterms:created>
  <dcterms:modified xsi:type="dcterms:W3CDTF">2018-10-22T06:53:34Z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