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Catamaran"/>
      <p:regular r:id="rId35"/>
      <p:bold r:id="rId36"/>
    </p:embeddedFont>
    <p:embeddedFont>
      <p:font typeface="Darker Grotesque Medium"/>
      <p:regular r:id="rId37"/>
      <p:bold r:id="rId38"/>
    </p:embeddedFont>
    <p:embeddedFont>
      <p:font typeface="Libre Franklin"/>
      <p:regular r:id="rId39"/>
      <p:bold r:id="rId40"/>
      <p:italic r:id="rId41"/>
      <p:boldItalic r:id="rId42"/>
    </p:embeddedFont>
    <p:embeddedFont>
      <p:font typeface="Roboto"/>
      <p:regular r:id="rId43"/>
      <p:bold r:id="rId44"/>
      <p:italic r:id="rId45"/>
      <p:boldItalic r:id="rId46"/>
    </p:embeddedFont>
    <p:embeddedFont>
      <p:font typeface="Darker Grotesque"/>
      <p:regular r:id="rId47"/>
      <p:bold r:id="rId48"/>
    </p:embeddedFont>
    <p:embeddedFont>
      <p:font typeface="Libre Franklin Medium"/>
      <p:regular r:id="rId49"/>
      <p:bold r:id="rId50"/>
      <p:italic r:id="rId51"/>
      <p:boldItalic r:id="rId52"/>
    </p:embeddedFont>
    <p:embeddedFont>
      <p:font typeface="Tajawal"/>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1527F9-5608-42A3-B2E3-06C16EF05EE1}">
  <a:tblStyle styleId="{AE1527F9-5608-42A3-B2E3-06C16EF05E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breFranklin-bold.fntdata"/><Relationship Id="rId42" Type="http://schemas.openxmlformats.org/officeDocument/2006/relationships/font" Target="fonts/LibreFranklin-boldItalic.fntdata"/><Relationship Id="rId41" Type="http://schemas.openxmlformats.org/officeDocument/2006/relationships/font" Target="fonts/LibreFranklin-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arkerGrotesque-bold.fntdata"/><Relationship Id="rId47" Type="http://schemas.openxmlformats.org/officeDocument/2006/relationships/font" Target="fonts/DarkerGrotesque-regular.fntdata"/><Relationship Id="rId49" Type="http://schemas.openxmlformats.org/officeDocument/2006/relationships/font" Target="fonts/LibreFranklin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Catamaran-regular.fntdata"/><Relationship Id="rId34" Type="http://schemas.openxmlformats.org/officeDocument/2006/relationships/slide" Target="slides/slide29.xml"/><Relationship Id="rId37" Type="http://schemas.openxmlformats.org/officeDocument/2006/relationships/font" Target="fonts/DarkerGrotesqueMedium-regular.fntdata"/><Relationship Id="rId36" Type="http://schemas.openxmlformats.org/officeDocument/2006/relationships/font" Target="fonts/Catamaran-bold.fntdata"/><Relationship Id="rId39" Type="http://schemas.openxmlformats.org/officeDocument/2006/relationships/font" Target="fonts/LibreFranklin-regular.fntdata"/><Relationship Id="rId38" Type="http://schemas.openxmlformats.org/officeDocument/2006/relationships/font" Target="fonts/DarkerGrotesque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breFranklinMedium-italic.fntdata"/><Relationship Id="rId50" Type="http://schemas.openxmlformats.org/officeDocument/2006/relationships/font" Target="fonts/LibreFranklinMedium-bold.fntdata"/><Relationship Id="rId53" Type="http://schemas.openxmlformats.org/officeDocument/2006/relationships/font" Target="fonts/Tajawal-regular.fntdata"/><Relationship Id="rId52" Type="http://schemas.openxmlformats.org/officeDocument/2006/relationships/font" Target="fonts/LibreFranklinMedium-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Tajawal-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d0c024f01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d0c024f01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Upon processing the data,</a:t>
            </a:r>
            <a:r>
              <a:rPr lang="en-GB">
                <a:solidFill>
                  <a:schemeClr val="dk1"/>
                </a:solidFill>
              </a:rPr>
              <a:t> we moved on to segmenting customers into groups with similar characteristics. So we do this by implementing the K-Means clustering, with four variables: R, F, M and CLV after normalization.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993d73b75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993d73b75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we </a:t>
            </a:r>
            <a:r>
              <a:rPr b="1" lang="en-GB">
                <a:solidFill>
                  <a:schemeClr val="dk1"/>
                </a:solidFill>
              </a:rPr>
              <a:t>find the optimal number of clusters</a:t>
            </a:r>
            <a:r>
              <a:rPr lang="en-GB">
                <a:solidFill>
                  <a:schemeClr val="dk1"/>
                </a:solidFill>
              </a:rPr>
              <a:t> using the elbow method, which suggests 3 clusters for optimal segmentation, as you can see on the left graph. On the Top Right, we have our </a:t>
            </a:r>
            <a:r>
              <a:rPr b="1" lang="en-GB">
                <a:solidFill>
                  <a:schemeClr val="dk1"/>
                </a:solidFill>
              </a:rPr>
              <a:t>segment distribution</a:t>
            </a:r>
            <a:r>
              <a:rPr lang="en-GB">
                <a:solidFill>
                  <a:schemeClr val="dk1"/>
                </a:solidFill>
              </a:rPr>
              <a:t> </a:t>
            </a:r>
            <a:r>
              <a:rPr b="1" lang="en-GB">
                <a:solidFill>
                  <a:schemeClr val="dk1"/>
                </a:solidFill>
              </a:rPr>
              <a:t>percentage-wise.</a:t>
            </a:r>
            <a:r>
              <a:rPr lang="en-GB">
                <a:solidFill>
                  <a:schemeClr val="dk1"/>
                </a:solidFill>
              </a:rPr>
              <a:t> Cluster 2, which is our “Premium” segment, only accounts for 0.47%, as compared to “Gold” and “Silver” segments, which account for a relatively larger proportion of. The metrics of each cluster are demonstrated in the table. Cluster attributes are found by profiling process, which is done by adding other variables such as Location, Gender, Quantity, Tenure, and AOV to the existing cluster data frame.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d0c024f0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d0c024f0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resulting 3 clusters are named Premium, Gold, and Silver with the corresponding characteristics: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a:t>
            </a:r>
            <a:r>
              <a:rPr b="1" lang="en-GB">
                <a:solidFill>
                  <a:schemeClr val="dk1"/>
                </a:solidFill>
              </a:rPr>
              <a:t>premium customers</a:t>
            </a:r>
            <a:r>
              <a:rPr lang="en-GB">
                <a:solidFill>
                  <a:schemeClr val="dk1"/>
                </a:solidFill>
              </a:rPr>
              <a:t> are those who </a:t>
            </a:r>
            <a:r>
              <a:rPr b="1" lang="en-GB">
                <a:solidFill>
                  <a:schemeClr val="dk1"/>
                </a:solidFill>
              </a:rPr>
              <a:t>interact most frequently</a:t>
            </a:r>
            <a:r>
              <a:rPr lang="en-GB">
                <a:solidFill>
                  <a:schemeClr val="dk1"/>
                </a:solidFill>
              </a:rPr>
              <a:t> with the company, have the </a:t>
            </a:r>
            <a:r>
              <a:rPr b="1" lang="en-GB">
                <a:solidFill>
                  <a:schemeClr val="dk1"/>
                </a:solidFill>
              </a:rPr>
              <a:t>highest spending </a:t>
            </a:r>
            <a:r>
              <a:rPr lang="en-GB">
                <a:solidFill>
                  <a:schemeClr val="dk1"/>
                </a:solidFill>
              </a:rPr>
              <a:t>and </a:t>
            </a:r>
            <a:r>
              <a:rPr b="1" lang="en-GB">
                <a:solidFill>
                  <a:schemeClr val="dk1"/>
                </a:solidFill>
              </a:rPr>
              <a:t>shopping frequency</a:t>
            </a:r>
            <a:r>
              <a:rPr lang="en-GB">
                <a:solidFill>
                  <a:schemeClr val="dk1"/>
                </a:solidFill>
              </a:rPr>
              <a:t>. These customers are mostly </a:t>
            </a:r>
            <a:r>
              <a:rPr b="1" lang="en-GB">
                <a:solidFill>
                  <a:schemeClr val="dk1"/>
                </a:solidFill>
              </a:rPr>
              <a:t>located in Chicago</a:t>
            </a:r>
            <a:r>
              <a:rPr lang="en-GB">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Similarly, </a:t>
            </a:r>
            <a:r>
              <a:rPr b="1" lang="en-GB">
                <a:solidFill>
                  <a:schemeClr val="dk1"/>
                </a:solidFill>
              </a:rPr>
              <a:t>“Gold” segment</a:t>
            </a:r>
            <a:r>
              <a:rPr lang="en-GB">
                <a:solidFill>
                  <a:schemeClr val="dk1"/>
                </a:solidFill>
              </a:rPr>
              <a:t> include those people who don’t shop frequently, but once they do, they make valuable purchase that enhance the revenue stream of the company.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Silver is the lowest-value segment who shop least frequently and bring the lowest monetary value to the company.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Interestingly, the majority of shoppers in all 3 segments are female, which is understandable since the company’s main product is apparel.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d14cf550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d14cf550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Our </a:t>
            </a:r>
            <a:r>
              <a:rPr b="1" lang="en-GB">
                <a:solidFill>
                  <a:schemeClr val="dk1"/>
                </a:solidFill>
              </a:rPr>
              <a:t>Next step is building a classification model that the company can use</a:t>
            </a:r>
            <a:r>
              <a:rPr lang="en-GB">
                <a:solidFill>
                  <a:schemeClr val="dk1"/>
                </a:solidFill>
              </a:rPr>
              <a:t> to predict which segment their existing customer belong to for appropriate marketing strategy.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Due to the imbalance in the cluster proportion, which can affect the model result, we have implemented the balancing technique SMOTE-Tomek,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2d0c024f013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2d0c024f013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the customer classification model is built based on information such as purchase quantity, gender, location, tenure and AOV. In this, Random Forest shows superior performance as compared to other method, with 95% accuracy overall.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d1e0e4df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d1e0e4df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d18639e9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2d18639e9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2d18639e9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2d18639e9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t</a:t>
            </a:r>
            <a:r>
              <a:rPr b="1" lang="en-GB">
                <a:solidFill>
                  <a:schemeClr val="dk1"/>
                </a:solidFill>
              </a:rPr>
              <a:t>ranslate these findings</a:t>
            </a:r>
            <a:r>
              <a:rPr lang="en-GB">
                <a:solidFill>
                  <a:schemeClr val="dk1"/>
                </a:solidFill>
              </a:rPr>
              <a:t> into valuable insights for the business, we integrate unique customer ID with their corresponding combination preference. For example, a combination of Drinkware and Apparel is popular among females from Chicago who are Silver Members. Customer with ID 12356 is one of those. From this, we can tailor our marketing strategy more effectively for certain groups of customers.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d14cf5505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d14cf5505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Following that, we propose the following key recommendations: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First thing is the implementation of </a:t>
            </a:r>
            <a:r>
              <a:rPr b="1" lang="en-GB">
                <a:solidFill>
                  <a:schemeClr val="dk1"/>
                </a:solidFill>
              </a:rPr>
              <a:t>personalized </a:t>
            </a:r>
            <a:r>
              <a:rPr b="1" lang="en-GB">
                <a:solidFill>
                  <a:schemeClr val="dk1"/>
                </a:solidFill>
              </a:rPr>
              <a:t>advertisement</a:t>
            </a:r>
            <a:r>
              <a:rPr b="1" lang="en-GB">
                <a:solidFill>
                  <a:schemeClr val="dk1"/>
                </a:solidFill>
              </a:rPr>
              <a:t> +  adjustment of the content displayed on the business website </a:t>
            </a:r>
            <a:r>
              <a:rPr lang="en-GB">
                <a:solidFill>
                  <a:schemeClr val="dk1"/>
                </a:solidFill>
              </a:rPr>
              <a:t>to align with the observed preferences =&gt; This personalization will enhance user experience &amp; encourage longer site visits and increased purchasing.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Third, </a:t>
            </a:r>
            <a:r>
              <a:rPr b="1" lang="en-GB">
                <a:solidFill>
                  <a:schemeClr val="dk1"/>
                </a:solidFill>
              </a:rPr>
              <a:t>premium pricing strategies for High-Value customers</a:t>
            </a:r>
            <a:r>
              <a:rPr lang="en-GB">
                <a:solidFill>
                  <a:schemeClr val="dk1"/>
                </a:solidFill>
              </a:rPr>
              <a:t> to maximize revenue, and</a:t>
            </a:r>
            <a:r>
              <a:rPr b="1" lang="en-GB">
                <a:solidFill>
                  <a:schemeClr val="dk1"/>
                </a:solidFill>
              </a:rPr>
              <a:t> Lower-Pricing for low-Value customers</a:t>
            </a:r>
            <a:r>
              <a:rPr lang="en-GB">
                <a:solidFill>
                  <a:schemeClr val="dk1"/>
                </a:solidFill>
              </a:rPr>
              <a:t> can help increase their buying frequency and potentially convert them into higher-value segments.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For</a:t>
            </a:r>
            <a:r>
              <a:rPr b="1" lang="en-GB">
                <a:solidFill>
                  <a:schemeClr val="dk1"/>
                </a:solidFill>
              </a:rPr>
              <a:t> customer retention, </a:t>
            </a:r>
            <a:r>
              <a:rPr lang="en-GB">
                <a:solidFill>
                  <a:schemeClr val="dk1"/>
                </a:solidFill>
              </a:rPr>
              <a:t>introduce</a:t>
            </a:r>
            <a:r>
              <a:rPr b="1" lang="en-GB">
                <a:solidFill>
                  <a:schemeClr val="dk1"/>
                </a:solidFill>
              </a:rPr>
              <a:t> limited-time deals </a:t>
            </a:r>
            <a:r>
              <a:rPr lang="en-GB">
                <a:solidFill>
                  <a:schemeClr val="dk1"/>
                </a:solidFill>
              </a:rPr>
              <a:t>for </a:t>
            </a:r>
            <a:r>
              <a:rPr b="1" lang="en-GB">
                <a:solidFill>
                  <a:schemeClr val="dk1"/>
                </a:solidFill>
              </a:rPr>
              <a:t>SILVER , </a:t>
            </a:r>
            <a:r>
              <a:rPr lang="en-GB">
                <a:solidFill>
                  <a:schemeClr val="dk1"/>
                </a:solidFill>
              </a:rPr>
              <a:t>and </a:t>
            </a:r>
            <a:r>
              <a:rPr b="1" lang="en-GB">
                <a:solidFill>
                  <a:schemeClr val="dk1"/>
                </a:solidFill>
              </a:rPr>
              <a:t>exclusive benefits </a:t>
            </a:r>
            <a:r>
              <a:rPr lang="en-GB">
                <a:solidFill>
                  <a:schemeClr val="dk1"/>
                </a:solidFill>
              </a:rPr>
              <a:t>fo</a:t>
            </a:r>
            <a:r>
              <a:rPr b="1" lang="en-GB">
                <a:solidFill>
                  <a:schemeClr val="dk1"/>
                </a:solidFill>
              </a:rPr>
              <a:t>r PREMIUM </a:t>
            </a:r>
            <a:r>
              <a:rPr lang="en-GB">
                <a:solidFill>
                  <a:schemeClr val="dk1"/>
                </a:solidFill>
              </a:rPr>
              <a:t>to reinforce their value to our brand.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Last but not least, </a:t>
            </a:r>
            <a:r>
              <a:rPr b="1" lang="en-GB">
                <a:solidFill>
                  <a:schemeClr val="dk1"/>
                </a:solidFill>
              </a:rPr>
              <a:t>develop new product bundles</a:t>
            </a:r>
            <a:r>
              <a:rPr lang="en-GB">
                <a:solidFill>
                  <a:schemeClr val="dk1"/>
                </a:solidFill>
              </a:rPr>
              <a:t> that align with popular combinations identified previously. This will cater directly to proven customer preferences, encouraging </a:t>
            </a:r>
            <a:r>
              <a:rPr lang="en-GB">
                <a:solidFill>
                  <a:schemeClr val="accent3"/>
                </a:solidFill>
              </a:rPr>
              <a:t>repeat purchases</a:t>
            </a:r>
            <a:r>
              <a:rPr lang="en-GB">
                <a:solidFill>
                  <a:schemeClr val="dk1"/>
                </a:solidFill>
              </a:rPr>
              <a:t> and </a:t>
            </a:r>
            <a:r>
              <a:rPr lang="en-GB">
                <a:solidFill>
                  <a:schemeClr val="accent3"/>
                </a:solidFill>
              </a:rPr>
              <a:t>higher order values</a:t>
            </a: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92ff37ea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92ff37ea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fd4b45418938cd5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fd4b45418938cd5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27008e2116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27008e2116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7008e2116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27008e2116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2d12a92c2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2d12a92c2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27008e2116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27008e2116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7008e211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27008e211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7008e2116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7008e2116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27008e2116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27008e2116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27008e2116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27008e2116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27008e2116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27008e2116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27008e2116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27008e2116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9b620b178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9b620b178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Calculate historical data to understand the customer behavior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8d83cf88e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8d83cf88e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d0c024f01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d0c024f01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9925c4ee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9925c4ee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d0c024f013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d0c024f013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d12a92c2d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d12a92c2d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d12a92c2da_1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d12a92c2da_1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63" name="Shape 63"/>
        <p:cNvGrpSpPr/>
        <p:nvPr/>
      </p:nvGrpSpPr>
      <p:grpSpPr>
        <a:xfrm>
          <a:off x="0" y="0"/>
          <a:ext cx="0" cy="0"/>
          <a:chOff x="0" y="0"/>
          <a:chExt cx="0" cy="0"/>
        </a:xfrm>
      </p:grpSpPr>
      <p:sp>
        <p:nvSpPr>
          <p:cNvPr id="64" name="Google Shape;64;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 name="Google Shape;72;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 name="Google Shape;73;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 name="Google Shape;74;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5" name="Google Shape;75;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76" name="Google Shape;76;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77" name="Google Shape;77;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8" name="Google Shape;7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9" name="Shape 79"/>
        <p:cNvGrpSpPr/>
        <p:nvPr/>
      </p:nvGrpSpPr>
      <p:grpSpPr>
        <a:xfrm>
          <a:off x="0" y="0"/>
          <a:ext cx="0" cy="0"/>
          <a:chOff x="0" y="0"/>
          <a:chExt cx="0" cy="0"/>
        </a:xfrm>
      </p:grpSpPr>
      <p:sp>
        <p:nvSpPr>
          <p:cNvPr id="80" name="Google Shape;8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81" name="Shape 81"/>
        <p:cNvGrpSpPr/>
        <p:nvPr/>
      </p:nvGrpSpPr>
      <p:grpSpPr>
        <a:xfrm>
          <a:off x="0" y="0"/>
          <a:ext cx="0" cy="0"/>
          <a:chOff x="0" y="0"/>
          <a:chExt cx="0" cy="0"/>
        </a:xfrm>
      </p:grpSpPr>
      <p:sp>
        <p:nvSpPr>
          <p:cNvPr id="82" name="Google Shape;82;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83" name="Google Shape;83;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85" name="Shape 85"/>
        <p:cNvGrpSpPr/>
        <p:nvPr/>
      </p:nvGrpSpPr>
      <p:grpSpPr>
        <a:xfrm>
          <a:off x="0" y="0"/>
          <a:ext cx="0" cy="0"/>
          <a:chOff x="0" y="0"/>
          <a:chExt cx="0" cy="0"/>
        </a:xfrm>
      </p:grpSpPr>
      <p:sp>
        <p:nvSpPr>
          <p:cNvPr id="86" name="Google Shape;86;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89" name="Google Shape;8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90" name="Shape 90"/>
        <p:cNvGrpSpPr/>
        <p:nvPr/>
      </p:nvGrpSpPr>
      <p:grpSpPr>
        <a:xfrm>
          <a:off x="0" y="0"/>
          <a:ext cx="0" cy="0"/>
          <a:chOff x="0" y="0"/>
          <a:chExt cx="0" cy="0"/>
        </a:xfrm>
      </p:grpSpPr>
      <p:sp>
        <p:nvSpPr>
          <p:cNvPr id="91" name="Google Shape;91;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94" name="Google Shape;9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95" name="Shape 95"/>
        <p:cNvGrpSpPr/>
        <p:nvPr/>
      </p:nvGrpSpPr>
      <p:grpSpPr>
        <a:xfrm>
          <a:off x="0" y="0"/>
          <a:ext cx="0" cy="0"/>
          <a:chOff x="0" y="0"/>
          <a:chExt cx="0" cy="0"/>
        </a:xfrm>
      </p:grpSpPr>
      <p:sp>
        <p:nvSpPr>
          <p:cNvPr id="96" name="Google Shape;96;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98" name="Google Shape;9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99" name="Shape 99"/>
        <p:cNvGrpSpPr/>
        <p:nvPr/>
      </p:nvGrpSpPr>
      <p:grpSpPr>
        <a:xfrm>
          <a:off x="0" y="0"/>
          <a:ext cx="0" cy="0"/>
          <a:chOff x="0" y="0"/>
          <a:chExt cx="0" cy="0"/>
        </a:xfrm>
      </p:grpSpPr>
      <p:sp>
        <p:nvSpPr>
          <p:cNvPr id="100" name="Google Shape;100;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3" name="Google Shape;10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104" name="Shape 104"/>
        <p:cNvGrpSpPr/>
        <p:nvPr/>
      </p:nvGrpSpPr>
      <p:grpSpPr>
        <a:xfrm>
          <a:off x="0" y="0"/>
          <a:ext cx="0" cy="0"/>
          <a:chOff x="0" y="0"/>
          <a:chExt cx="0" cy="0"/>
        </a:xfrm>
      </p:grpSpPr>
      <p:sp>
        <p:nvSpPr>
          <p:cNvPr id="105" name="Google Shape;105;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8" name="Google Shape;10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109" name="Shape 109"/>
        <p:cNvGrpSpPr/>
        <p:nvPr/>
      </p:nvGrpSpPr>
      <p:grpSpPr>
        <a:xfrm>
          <a:off x="0" y="0"/>
          <a:ext cx="0" cy="0"/>
          <a:chOff x="0" y="0"/>
          <a:chExt cx="0" cy="0"/>
        </a:xfrm>
      </p:grpSpPr>
      <p:sp>
        <p:nvSpPr>
          <p:cNvPr id="110" name="Google Shape;110;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14" name="Google Shape;11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115" name="Shape 115"/>
        <p:cNvGrpSpPr/>
        <p:nvPr/>
      </p:nvGrpSpPr>
      <p:grpSpPr>
        <a:xfrm>
          <a:off x="0" y="0"/>
          <a:ext cx="0" cy="0"/>
          <a:chOff x="0" y="0"/>
          <a:chExt cx="0" cy="0"/>
        </a:xfrm>
      </p:grpSpPr>
      <p:sp>
        <p:nvSpPr>
          <p:cNvPr id="116" name="Google Shape;116;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20" name="Google Shape;12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8" name="Google Shape;18;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9" name="Google Shape;19;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21" name="Shape 121"/>
        <p:cNvGrpSpPr/>
        <p:nvPr/>
      </p:nvGrpSpPr>
      <p:grpSpPr>
        <a:xfrm>
          <a:off x="0" y="0"/>
          <a:ext cx="0" cy="0"/>
          <a:chOff x="0" y="0"/>
          <a:chExt cx="0" cy="0"/>
        </a:xfrm>
      </p:grpSpPr>
      <p:sp>
        <p:nvSpPr>
          <p:cNvPr id="122" name="Google Shape;122;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25" name="Google Shape;125;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6" name="Google Shape;126;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7" name="Google Shape;12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28" name="Shape 128"/>
        <p:cNvGrpSpPr/>
        <p:nvPr/>
      </p:nvGrpSpPr>
      <p:grpSpPr>
        <a:xfrm>
          <a:off x="0" y="0"/>
          <a:ext cx="0" cy="0"/>
          <a:chOff x="0" y="0"/>
          <a:chExt cx="0" cy="0"/>
        </a:xfrm>
      </p:grpSpPr>
      <p:sp>
        <p:nvSpPr>
          <p:cNvPr id="129" name="Google Shape;12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1" name="Google Shape;13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32" name="Google Shape;13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3" name="Google Shape;13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4" name="Google Shape;13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5" name="Google Shape;13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6" name="Google Shape;13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7" name="Google Shape;13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8" name="Google Shape;13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39" name="Google Shape;13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0" name="Google Shape;14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1" name="Google Shape;14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2" name="Google Shape;14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3" name="Google Shape;14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4" name="Google Shape;14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45" name="Google Shape;14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6" name="Google Shape;14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7" name="Google Shape;14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8" name="Google Shape;14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9" name="Google Shape;14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50" name="Shape 150"/>
        <p:cNvGrpSpPr/>
        <p:nvPr/>
      </p:nvGrpSpPr>
      <p:grpSpPr>
        <a:xfrm>
          <a:off x="0" y="0"/>
          <a:ext cx="0" cy="0"/>
          <a:chOff x="0" y="0"/>
          <a:chExt cx="0" cy="0"/>
        </a:xfrm>
      </p:grpSpPr>
      <p:sp>
        <p:nvSpPr>
          <p:cNvPr id="151" name="Google Shape;151;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3" name="Google Shape;153;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4" name="Google Shape;154;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5" name="Google Shape;155;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6" name="Google Shape;156;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 name="Google Shape;157;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8" name="Google Shape;158;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 name="Google Shape;160;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 name="Google Shape;16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62" name="Shape 162"/>
        <p:cNvGrpSpPr/>
        <p:nvPr/>
      </p:nvGrpSpPr>
      <p:grpSpPr>
        <a:xfrm>
          <a:off x="0" y="0"/>
          <a:ext cx="0" cy="0"/>
          <a:chOff x="0" y="0"/>
          <a:chExt cx="0" cy="0"/>
        </a:xfrm>
      </p:grpSpPr>
      <p:sp>
        <p:nvSpPr>
          <p:cNvPr id="163" name="Google Shape;163;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73" name="Google Shape;173;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4" name="Google Shape;174;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5" name="Google Shape;175;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6" name="Google Shape;176;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77" name="Google Shape;177;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78" name="Google Shape;17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79" name="Shape 179"/>
        <p:cNvGrpSpPr/>
        <p:nvPr/>
      </p:nvGrpSpPr>
      <p:grpSpPr>
        <a:xfrm>
          <a:off x="0" y="0"/>
          <a:ext cx="0" cy="0"/>
          <a:chOff x="0" y="0"/>
          <a:chExt cx="0" cy="0"/>
        </a:xfrm>
      </p:grpSpPr>
      <p:sp>
        <p:nvSpPr>
          <p:cNvPr id="180" name="Google Shape;180;p25"/>
          <p:cNvSpPr txBox="1"/>
          <p:nvPr>
            <p:ph type="title"/>
          </p:nvPr>
        </p:nvSpPr>
        <p:spPr>
          <a:xfrm>
            <a:off x="4554000" y="491400"/>
            <a:ext cx="3965700" cy="2573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1" name="Google Shape;181;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82" name="Google Shape;18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83" name="Shape 183"/>
        <p:cNvGrpSpPr/>
        <p:nvPr/>
      </p:nvGrpSpPr>
      <p:grpSpPr>
        <a:xfrm>
          <a:off x="0" y="0"/>
          <a:ext cx="0" cy="0"/>
          <a:chOff x="0" y="0"/>
          <a:chExt cx="0" cy="0"/>
        </a:xfrm>
      </p:grpSpPr>
      <p:sp>
        <p:nvSpPr>
          <p:cNvPr id="184" name="Google Shape;184;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 name="Google Shape;187;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8" name="Google Shape;188;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9" name="Google Shape;189;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0" name="Google Shape;190;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1" name="Google Shape;191;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2" name="Google Shape;192;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95" name="Shape 195"/>
        <p:cNvGrpSpPr/>
        <p:nvPr/>
      </p:nvGrpSpPr>
      <p:grpSpPr>
        <a:xfrm>
          <a:off x="0" y="0"/>
          <a:ext cx="0" cy="0"/>
          <a:chOff x="0" y="0"/>
          <a:chExt cx="0" cy="0"/>
        </a:xfrm>
      </p:grpSpPr>
      <p:sp>
        <p:nvSpPr>
          <p:cNvPr id="196" name="Google Shape;196;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
        <p:nvSpPr>
          <p:cNvPr id="199" name="Google Shape;19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200" name="Shape 200"/>
        <p:cNvGrpSpPr/>
        <p:nvPr/>
      </p:nvGrpSpPr>
      <p:grpSpPr>
        <a:xfrm>
          <a:off x="0" y="0"/>
          <a:ext cx="0" cy="0"/>
          <a:chOff x="0" y="0"/>
          <a:chExt cx="0" cy="0"/>
        </a:xfrm>
      </p:grpSpPr>
      <p:sp>
        <p:nvSpPr>
          <p:cNvPr id="201" name="Google Shape;201;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0" name="Google Shape;210;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 name="Google Shape;21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212" name="Shape 212"/>
        <p:cNvGrpSpPr/>
        <p:nvPr/>
      </p:nvGrpSpPr>
      <p:grpSpPr>
        <a:xfrm>
          <a:off x="0" y="0"/>
          <a:ext cx="0" cy="0"/>
          <a:chOff x="0" y="0"/>
          <a:chExt cx="0" cy="0"/>
        </a:xfrm>
      </p:grpSpPr>
      <p:sp>
        <p:nvSpPr>
          <p:cNvPr id="213" name="Google Shape;213;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1" name="Google Shape;221;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223" name="Shape 223"/>
        <p:cNvGrpSpPr/>
        <p:nvPr/>
      </p:nvGrpSpPr>
      <p:grpSpPr>
        <a:xfrm>
          <a:off x="0" y="0"/>
          <a:ext cx="0" cy="0"/>
          <a:chOff x="0" y="0"/>
          <a:chExt cx="0" cy="0"/>
        </a:xfrm>
      </p:grpSpPr>
      <p:sp>
        <p:nvSpPr>
          <p:cNvPr id="224" name="Google Shape;224;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0" name="Google Shape;230;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5" name="Google Shape;25;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26" name="Google Shape;2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32" name="Shape 232"/>
        <p:cNvGrpSpPr/>
        <p:nvPr/>
      </p:nvGrpSpPr>
      <p:grpSpPr>
        <a:xfrm>
          <a:off x="0" y="0"/>
          <a:ext cx="0" cy="0"/>
          <a:chOff x="0" y="0"/>
          <a:chExt cx="0" cy="0"/>
        </a:xfrm>
      </p:grpSpPr>
      <p:sp>
        <p:nvSpPr>
          <p:cNvPr id="233" name="Google Shape;233;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36" name="Google Shape;236;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7" name="Google Shape;23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38" name="Shape 238"/>
        <p:cNvGrpSpPr/>
        <p:nvPr/>
      </p:nvGrpSpPr>
      <p:grpSpPr>
        <a:xfrm>
          <a:off x="0" y="0"/>
          <a:ext cx="0" cy="0"/>
          <a:chOff x="0" y="0"/>
          <a:chExt cx="0" cy="0"/>
        </a:xfrm>
      </p:grpSpPr>
      <p:sp>
        <p:nvSpPr>
          <p:cNvPr id="239" name="Google Shape;23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42" name="Google Shape;24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43" name="Google Shape;24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44" name="Shape 244"/>
        <p:cNvGrpSpPr/>
        <p:nvPr/>
      </p:nvGrpSpPr>
      <p:grpSpPr>
        <a:xfrm>
          <a:off x="0" y="0"/>
          <a:ext cx="0" cy="0"/>
          <a:chOff x="0" y="0"/>
          <a:chExt cx="0" cy="0"/>
        </a:xfrm>
      </p:grpSpPr>
      <p:sp>
        <p:nvSpPr>
          <p:cNvPr id="245" name="Google Shape;245;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49" name="Google Shape;249;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
        <p:nvSpPr>
          <p:cNvPr id="250" name="Google Shape;25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51" name="Shape 251"/>
        <p:cNvGrpSpPr/>
        <p:nvPr/>
      </p:nvGrpSpPr>
      <p:grpSpPr>
        <a:xfrm>
          <a:off x="0" y="0"/>
          <a:ext cx="0" cy="0"/>
          <a:chOff x="0" y="0"/>
          <a:chExt cx="0" cy="0"/>
        </a:xfrm>
      </p:grpSpPr>
      <p:sp>
        <p:nvSpPr>
          <p:cNvPr id="252" name="Google Shape;252;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4" name="Google Shape;254;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55" name="Google Shape;255;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6" name="Google Shape;256;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58" name="Shape 258"/>
        <p:cNvGrpSpPr/>
        <p:nvPr/>
      </p:nvGrpSpPr>
      <p:grpSpPr>
        <a:xfrm>
          <a:off x="0" y="0"/>
          <a:ext cx="0" cy="0"/>
          <a:chOff x="0" y="0"/>
          <a:chExt cx="0" cy="0"/>
        </a:xfrm>
      </p:grpSpPr>
      <p:sp>
        <p:nvSpPr>
          <p:cNvPr id="259" name="Google Shape;259;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61" name="Google Shape;261;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2" name="Google Shape;262;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3" name="Google Shape;263;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4" name="Google Shape;264;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66" name="Shape 266"/>
        <p:cNvGrpSpPr/>
        <p:nvPr/>
      </p:nvGrpSpPr>
      <p:grpSpPr>
        <a:xfrm>
          <a:off x="0" y="0"/>
          <a:ext cx="0" cy="0"/>
          <a:chOff x="0" y="0"/>
          <a:chExt cx="0" cy="0"/>
        </a:xfrm>
      </p:grpSpPr>
      <p:sp>
        <p:nvSpPr>
          <p:cNvPr id="267" name="Google Shape;267;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70" name="Google Shape;270;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1" name="Google Shape;27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1" name="Google Shape;31;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2" name="Google Shape;32;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3" name="Google Shape;33;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 name="Google Shape;34;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35" name="Google Shape;3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9" name="Google Shape;39;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6" name="Google Shape;46;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7" name="Google Shape;4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55" name="Google Shape;55;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56" name="Google Shape;56;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2" name="Google Shape;6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atin typeface="Libre Franklin"/>
                <a:ea typeface="Libre Franklin"/>
                <a:cs typeface="Libre Franklin"/>
                <a:sym typeface="Libre Franklin"/>
              </a:defRPr>
            </a:lvl1pPr>
            <a:lvl2pPr lvl="1" algn="r">
              <a:buNone/>
              <a:defRPr sz="1300">
                <a:latin typeface="Libre Franklin"/>
                <a:ea typeface="Libre Franklin"/>
                <a:cs typeface="Libre Franklin"/>
                <a:sym typeface="Libre Franklin"/>
              </a:defRPr>
            </a:lvl2pPr>
            <a:lvl3pPr lvl="2" algn="r">
              <a:buNone/>
              <a:defRPr sz="1300">
                <a:latin typeface="Libre Franklin"/>
                <a:ea typeface="Libre Franklin"/>
                <a:cs typeface="Libre Franklin"/>
                <a:sym typeface="Libre Franklin"/>
              </a:defRPr>
            </a:lvl3pPr>
            <a:lvl4pPr lvl="3" algn="r">
              <a:buNone/>
              <a:defRPr sz="1300">
                <a:latin typeface="Libre Franklin"/>
                <a:ea typeface="Libre Franklin"/>
                <a:cs typeface="Libre Franklin"/>
                <a:sym typeface="Libre Franklin"/>
              </a:defRPr>
            </a:lvl4pPr>
            <a:lvl5pPr lvl="4" algn="r">
              <a:buNone/>
              <a:defRPr sz="1300">
                <a:latin typeface="Libre Franklin"/>
                <a:ea typeface="Libre Franklin"/>
                <a:cs typeface="Libre Franklin"/>
                <a:sym typeface="Libre Franklin"/>
              </a:defRPr>
            </a:lvl5pPr>
            <a:lvl6pPr lvl="5" algn="r">
              <a:buNone/>
              <a:defRPr sz="1300">
                <a:latin typeface="Libre Franklin"/>
                <a:ea typeface="Libre Franklin"/>
                <a:cs typeface="Libre Franklin"/>
                <a:sym typeface="Libre Franklin"/>
              </a:defRPr>
            </a:lvl6pPr>
            <a:lvl7pPr lvl="6" algn="r">
              <a:buNone/>
              <a:defRPr sz="1300">
                <a:latin typeface="Libre Franklin"/>
                <a:ea typeface="Libre Franklin"/>
                <a:cs typeface="Libre Franklin"/>
                <a:sym typeface="Libre Franklin"/>
              </a:defRPr>
            </a:lvl7pPr>
            <a:lvl8pPr lvl="7" algn="r">
              <a:buNone/>
              <a:defRPr sz="1300">
                <a:latin typeface="Libre Franklin"/>
                <a:ea typeface="Libre Franklin"/>
                <a:cs typeface="Libre Franklin"/>
                <a:sym typeface="Libre Franklin"/>
              </a:defRPr>
            </a:lvl8pPr>
            <a:lvl9pPr lvl="8" algn="r">
              <a:buNone/>
              <a:defRPr sz="1300">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6.png"/><Relationship Id="rId8"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ctrTitle"/>
          </p:nvPr>
        </p:nvSpPr>
        <p:spPr>
          <a:xfrm>
            <a:off x="76200" y="339000"/>
            <a:ext cx="4852500" cy="24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200"/>
              <a:t>ANALYTICS FOR </a:t>
            </a:r>
            <a:endParaRPr sz="3200"/>
          </a:p>
          <a:p>
            <a:pPr indent="0" lvl="0" marL="0" rtl="0" algn="l">
              <a:spcBef>
                <a:spcPts val="0"/>
              </a:spcBef>
              <a:spcAft>
                <a:spcPts val="0"/>
              </a:spcAft>
              <a:buNone/>
            </a:pPr>
            <a:r>
              <a:rPr lang="en-GB" sz="3200"/>
              <a:t>CUSTOMER LIFETIME VALUE </a:t>
            </a:r>
            <a:endParaRPr sz="3200"/>
          </a:p>
          <a:p>
            <a:pPr indent="0" lvl="0" marL="0" rtl="0" algn="l">
              <a:spcBef>
                <a:spcPts val="0"/>
              </a:spcBef>
              <a:spcAft>
                <a:spcPts val="0"/>
              </a:spcAft>
              <a:buClr>
                <a:schemeClr val="dk1"/>
              </a:buClr>
              <a:buSzPts val="1100"/>
              <a:buFont typeface="Arial"/>
              <a:buNone/>
            </a:pPr>
            <a:r>
              <a:rPr lang="en-GB" sz="3200"/>
              <a:t>IN E</a:t>
            </a:r>
            <a:r>
              <a:rPr lang="en-GB" sz="3200"/>
              <a:t>-</a:t>
            </a:r>
            <a:r>
              <a:rPr lang="en-GB" sz="3200"/>
              <a:t>COMMERCE</a:t>
            </a:r>
            <a:endParaRPr sz="3200"/>
          </a:p>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None/>
            </a:pPr>
            <a:r>
              <a:t/>
            </a:r>
            <a:endParaRPr sz="3100"/>
          </a:p>
        </p:txBody>
      </p:sp>
      <p:sp>
        <p:nvSpPr>
          <p:cNvPr id="277" name="Google Shape;277;p37"/>
          <p:cNvSpPr txBox="1"/>
          <p:nvPr>
            <p:ph idx="1" type="subTitle"/>
          </p:nvPr>
        </p:nvSpPr>
        <p:spPr>
          <a:xfrm>
            <a:off x="159000" y="4099375"/>
            <a:ext cx="3921900" cy="11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000">
                <a:solidFill>
                  <a:srgbClr val="363434"/>
                </a:solidFill>
                <a:latin typeface="Calibri"/>
                <a:ea typeface="Calibri"/>
                <a:cs typeface="Calibri"/>
                <a:sym typeface="Calibri"/>
              </a:rPr>
              <a:t>CAPSTONE PROJECT</a:t>
            </a:r>
            <a:endParaRPr b="1" sz="2000">
              <a:solidFill>
                <a:srgbClr val="363434"/>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GB" sz="2000">
                <a:solidFill>
                  <a:srgbClr val="363434"/>
                </a:solidFill>
                <a:latin typeface="Calibri"/>
                <a:ea typeface="Calibri"/>
                <a:cs typeface="Calibri"/>
                <a:sym typeface="Calibri"/>
              </a:rPr>
              <a:t>Tam Nguyen &amp; Uyen Tran</a:t>
            </a:r>
            <a:endParaRPr sz="2000">
              <a:solidFill>
                <a:srgbClr val="363434"/>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GB" sz="2000">
                <a:solidFill>
                  <a:srgbClr val="363434"/>
                </a:solidFill>
                <a:latin typeface="Calibri"/>
                <a:ea typeface="Calibri"/>
                <a:cs typeface="Calibri"/>
                <a:sym typeface="Calibri"/>
              </a:rPr>
              <a:t>Stetson-Hatcher School of Business</a:t>
            </a:r>
            <a:endParaRPr sz="2000">
              <a:solidFill>
                <a:srgbClr val="363434"/>
              </a:solidFill>
              <a:latin typeface="Calibri"/>
              <a:ea typeface="Calibri"/>
              <a:cs typeface="Calibri"/>
              <a:sym typeface="Calibri"/>
            </a:endParaRPr>
          </a:p>
          <a:p>
            <a:pPr indent="0" lvl="0" marL="0" rtl="0" algn="l">
              <a:spcBef>
                <a:spcPts val="0"/>
              </a:spcBef>
              <a:spcAft>
                <a:spcPts val="0"/>
              </a:spcAft>
              <a:buNone/>
            </a:pPr>
            <a:r>
              <a:t/>
            </a:r>
            <a:endParaRPr/>
          </a:p>
        </p:txBody>
      </p:sp>
      <p:grpSp>
        <p:nvGrpSpPr>
          <p:cNvPr id="278" name="Google Shape;278;p37"/>
          <p:cNvGrpSpPr/>
          <p:nvPr/>
        </p:nvGrpSpPr>
        <p:grpSpPr>
          <a:xfrm>
            <a:off x="4801243" y="999108"/>
            <a:ext cx="3618788" cy="3603514"/>
            <a:chOff x="1380325" y="456475"/>
            <a:chExt cx="4827625" cy="4811100"/>
          </a:xfrm>
        </p:grpSpPr>
        <p:sp>
          <p:nvSpPr>
            <p:cNvPr id="279" name="Google Shape;279;p37"/>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7"/>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684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684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684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684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44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46"/>
          <p:cNvSpPr/>
          <p:nvPr/>
        </p:nvSpPr>
        <p:spPr>
          <a:xfrm>
            <a:off x="1357720" y="1089912"/>
            <a:ext cx="958500" cy="3054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90" name="Google Shape;890;p46"/>
          <p:cNvSpPr txBox="1"/>
          <p:nvPr>
            <p:ph type="title"/>
          </p:nvPr>
        </p:nvSpPr>
        <p:spPr>
          <a:xfrm>
            <a:off x="387600" y="110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Cluster Analysis</a:t>
            </a:r>
            <a:endParaRPr/>
          </a:p>
        </p:txBody>
      </p:sp>
      <p:sp>
        <p:nvSpPr>
          <p:cNvPr id="891" name="Google Shape;89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892" name="Google Shape;892;p46"/>
          <p:cNvSpPr/>
          <p:nvPr/>
        </p:nvSpPr>
        <p:spPr>
          <a:xfrm>
            <a:off x="1893577" y="2670572"/>
            <a:ext cx="1087800" cy="937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6"/>
          <p:cNvSpPr/>
          <p:nvPr/>
        </p:nvSpPr>
        <p:spPr>
          <a:xfrm>
            <a:off x="1893577" y="1679649"/>
            <a:ext cx="1087800" cy="93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 name="Google Shape;894;p46"/>
          <p:cNvCxnSpPr>
            <a:stCxn id="895" idx="0"/>
            <a:endCxn id="893" idx="0"/>
          </p:cNvCxnSpPr>
          <p:nvPr/>
        </p:nvCxnSpPr>
        <p:spPr>
          <a:xfrm flipH="1" rot="-5400000">
            <a:off x="1859026" y="1101849"/>
            <a:ext cx="600" cy="1156200"/>
          </a:xfrm>
          <a:prstGeom prst="bentConnector3">
            <a:avLst>
              <a:gd fmla="val -39687500" name="adj1"/>
            </a:avLst>
          </a:prstGeom>
          <a:noFill/>
          <a:ln cap="flat" cmpd="sng" w="19050">
            <a:solidFill>
              <a:srgbClr val="363434"/>
            </a:solidFill>
            <a:prstDash val="solid"/>
            <a:round/>
            <a:headEnd len="med" w="med" type="none"/>
            <a:tailEnd len="med" w="med" type="none"/>
          </a:ln>
        </p:spPr>
      </p:cxnSp>
      <p:cxnSp>
        <p:nvCxnSpPr>
          <p:cNvPr id="896" name="Google Shape;896;p46"/>
          <p:cNvCxnSpPr>
            <a:stCxn id="893" idx="3"/>
            <a:endCxn id="892" idx="3"/>
          </p:cNvCxnSpPr>
          <p:nvPr/>
        </p:nvCxnSpPr>
        <p:spPr>
          <a:xfrm>
            <a:off x="2981377" y="2148549"/>
            <a:ext cx="600" cy="990900"/>
          </a:xfrm>
          <a:prstGeom prst="bentConnector3">
            <a:avLst>
              <a:gd fmla="val 39687500" name="adj1"/>
            </a:avLst>
          </a:prstGeom>
          <a:noFill/>
          <a:ln cap="flat" cmpd="sng" w="19050">
            <a:solidFill>
              <a:srgbClr val="363434"/>
            </a:solidFill>
            <a:prstDash val="solid"/>
            <a:round/>
            <a:headEnd len="med" w="med" type="none"/>
            <a:tailEnd len="med" w="med" type="none"/>
          </a:ln>
        </p:spPr>
      </p:cxnSp>
      <p:cxnSp>
        <p:nvCxnSpPr>
          <p:cNvPr id="897" name="Google Shape;897;p46"/>
          <p:cNvCxnSpPr>
            <a:stCxn id="892" idx="2"/>
            <a:endCxn id="898" idx="2"/>
          </p:cNvCxnSpPr>
          <p:nvPr/>
        </p:nvCxnSpPr>
        <p:spPr>
          <a:xfrm rot="5400000">
            <a:off x="1859077" y="3030572"/>
            <a:ext cx="600" cy="1156200"/>
          </a:xfrm>
          <a:prstGeom prst="bentConnector3">
            <a:avLst>
              <a:gd fmla="val 39687500" name="adj1"/>
            </a:avLst>
          </a:prstGeom>
          <a:noFill/>
          <a:ln cap="flat" cmpd="sng" w="19050">
            <a:solidFill>
              <a:srgbClr val="363434"/>
            </a:solidFill>
            <a:prstDash val="solid"/>
            <a:round/>
            <a:headEnd len="med" w="med" type="none"/>
            <a:tailEnd len="med" w="med" type="none"/>
          </a:ln>
        </p:spPr>
      </p:cxnSp>
      <p:cxnSp>
        <p:nvCxnSpPr>
          <p:cNvPr id="899" name="Google Shape;899;p46"/>
          <p:cNvCxnSpPr>
            <a:stCxn id="898" idx="1"/>
            <a:endCxn id="895" idx="1"/>
          </p:cNvCxnSpPr>
          <p:nvPr/>
        </p:nvCxnSpPr>
        <p:spPr>
          <a:xfrm flipH="1" rot="10800000">
            <a:off x="737326" y="2148572"/>
            <a:ext cx="600" cy="990900"/>
          </a:xfrm>
          <a:prstGeom prst="bentConnector3">
            <a:avLst>
              <a:gd fmla="val -39687500" name="adj1"/>
            </a:avLst>
          </a:prstGeom>
          <a:noFill/>
          <a:ln cap="flat" cmpd="sng" w="19050">
            <a:solidFill>
              <a:srgbClr val="363434"/>
            </a:solidFill>
            <a:prstDash val="solid"/>
            <a:round/>
            <a:headEnd len="med" w="med" type="none"/>
            <a:tailEnd len="med" w="med" type="none"/>
          </a:ln>
        </p:spPr>
      </p:cxnSp>
      <p:sp>
        <p:nvSpPr>
          <p:cNvPr id="898" name="Google Shape;898;p46"/>
          <p:cNvSpPr/>
          <p:nvPr/>
        </p:nvSpPr>
        <p:spPr>
          <a:xfrm>
            <a:off x="737326" y="2670572"/>
            <a:ext cx="1087800" cy="93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6"/>
          <p:cNvSpPr/>
          <p:nvPr/>
        </p:nvSpPr>
        <p:spPr>
          <a:xfrm>
            <a:off x="737326" y="1679649"/>
            <a:ext cx="1087800" cy="937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46"/>
          <p:cNvGrpSpPr/>
          <p:nvPr/>
        </p:nvGrpSpPr>
        <p:grpSpPr>
          <a:xfrm>
            <a:off x="1087379" y="1858747"/>
            <a:ext cx="387537" cy="367894"/>
            <a:chOff x="5823294" y="2309751"/>
            <a:chExt cx="315327" cy="314978"/>
          </a:xfrm>
        </p:grpSpPr>
        <p:sp>
          <p:nvSpPr>
            <p:cNvPr id="901" name="Google Shape;901;p46"/>
            <p:cNvSpPr/>
            <p:nvPr/>
          </p:nvSpPr>
          <p:spPr>
            <a:xfrm>
              <a:off x="5823294" y="2309751"/>
              <a:ext cx="315327" cy="314978"/>
            </a:xfrm>
            <a:custGeom>
              <a:rect b="b" l="l" r="r" t="t"/>
              <a:pathLst>
                <a:path extrusionOk="0" h="9919" w="993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6"/>
            <p:cNvSpPr/>
            <p:nvPr/>
          </p:nvSpPr>
          <p:spPr>
            <a:xfrm>
              <a:off x="5846348" y="2332805"/>
              <a:ext cx="268457" cy="268489"/>
            </a:xfrm>
            <a:custGeom>
              <a:rect b="b" l="l" r="r" t="t"/>
              <a:pathLst>
                <a:path extrusionOk="0" h="8455" w="8454">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6"/>
            <p:cNvSpPr/>
            <p:nvPr/>
          </p:nvSpPr>
          <p:spPr>
            <a:xfrm>
              <a:off x="5869402" y="2462111"/>
              <a:ext cx="15909" cy="9495"/>
            </a:xfrm>
            <a:custGeom>
              <a:rect b="b" l="l" r="r" t="t"/>
              <a:pathLst>
                <a:path extrusionOk="0" h="299" w="501">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6"/>
            <p:cNvSpPr/>
            <p:nvPr/>
          </p:nvSpPr>
          <p:spPr>
            <a:xfrm>
              <a:off x="5976416" y="2354748"/>
              <a:ext cx="116858" cy="116858"/>
            </a:xfrm>
            <a:custGeom>
              <a:rect b="b" l="l" r="r" t="t"/>
              <a:pathLst>
                <a:path extrusionOk="0" h="3680" w="368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6"/>
            <p:cNvSpPr/>
            <p:nvPr/>
          </p:nvSpPr>
          <p:spPr>
            <a:xfrm>
              <a:off x="5976416" y="2562679"/>
              <a:ext cx="9463" cy="16290"/>
            </a:xfrm>
            <a:custGeom>
              <a:rect b="b" l="l" r="r" t="t"/>
              <a:pathLst>
                <a:path extrusionOk="0" h="513" w="298">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6"/>
            <p:cNvSpPr/>
            <p:nvPr/>
          </p:nvSpPr>
          <p:spPr>
            <a:xfrm>
              <a:off x="5900395" y="2386217"/>
              <a:ext cx="15179" cy="13909"/>
            </a:xfrm>
            <a:custGeom>
              <a:rect b="b" l="l" r="r" t="t"/>
              <a:pathLst>
                <a:path extrusionOk="0" h="438" w="478">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6"/>
            <p:cNvSpPr/>
            <p:nvPr/>
          </p:nvSpPr>
          <p:spPr>
            <a:xfrm>
              <a:off x="6047484" y="2533655"/>
              <a:ext cx="15147" cy="13940"/>
            </a:xfrm>
            <a:custGeom>
              <a:rect b="b" l="l" r="r" t="t"/>
              <a:pathLst>
                <a:path extrusionOk="0" h="439" w="477">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6"/>
            <p:cNvSpPr/>
            <p:nvPr/>
          </p:nvSpPr>
          <p:spPr>
            <a:xfrm>
              <a:off x="6047484" y="2386217"/>
              <a:ext cx="15147" cy="13909"/>
            </a:xfrm>
            <a:custGeom>
              <a:rect b="b" l="l" r="r" t="t"/>
              <a:pathLst>
                <a:path extrusionOk="0" h="438" w="477">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6"/>
            <p:cNvSpPr/>
            <p:nvPr/>
          </p:nvSpPr>
          <p:spPr>
            <a:xfrm>
              <a:off x="5900395" y="2533655"/>
              <a:ext cx="15179" cy="13940"/>
            </a:xfrm>
            <a:custGeom>
              <a:rect b="b" l="l" r="r" t="t"/>
              <a:pathLst>
                <a:path extrusionOk="0" h="439" w="478">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6"/>
            <p:cNvSpPr/>
            <p:nvPr/>
          </p:nvSpPr>
          <p:spPr>
            <a:xfrm>
              <a:off x="5877341" y="2420639"/>
              <a:ext cx="16671" cy="11654"/>
            </a:xfrm>
            <a:custGeom>
              <a:rect b="b" l="l" r="r" t="t"/>
              <a:pathLst>
                <a:path extrusionOk="0" h="367" w="525">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6"/>
            <p:cNvSpPr/>
            <p:nvPr/>
          </p:nvSpPr>
          <p:spPr>
            <a:xfrm>
              <a:off x="6068665" y="2501519"/>
              <a:ext cx="16671" cy="11654"/>
            </a:xfrm>
            <a:custGeom>
              <a:rect b="b" l="l" r="r" t="t"/>
              <a:pathLst>
                <a:path extrusionOk="0" h="367" w="525">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6"/>
            <p:cNvSpPr/>
            <p:nvPr/>
          </p:nvSpPr>
          <p:spPr>
            <a:xfrm>
              <a:off x="6015729" y="2363353"/>
              <a:ext cx="12893" cy="15623"/>
            </a:xfrm>
            <a:custGeom>
              <a:rect b="b" l="l" r="r" t="t"/>
              <a:pathLst>
                <a:path extrusionOk="0" h="492" w="406">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6"/>
            <p:cNvSpPr/>
            <p:nvPr/>
          </p:nvSpPr>
          <p:spPr>
            <a:xfrm>
              <a:off x="5934055" y="2554836"/>
              <a:ext cx="13274" cy="15433"/>
            </a:xfrm>
            <a:custGeom>
              <a:rect b="b" l="l" r="r" t="t"/>
              <a:pathLst>
                <a:path extrusionOk="0" h="486" w="418">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6"/>
            <p:cNvSpPr/>
            <p:nvPr/>
          </p:nvSpPr>
          <p:spPr>
            <a:xfrm>
              <a:off x="5935960" y="2362401"/>
              <a:ext cx="12861" cy="15814"/>
            </a:xfrm>
            <a:custGeom>
              <a:rect b="b" l="l" r="r" t="t"/>
              <a:pathLst>
                <a:path extrusionOk="0" h="498" w="405">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6"/>
            <p:cNvSpPr/>
            <p:nvPr/>
          </p:nvSpPr>
          <p:spPr>
            <a:xfrm>
              <a:off x="6013824" y="2555820"/>
              <a:ext cx="12893" cy="15592"/>
            </a:xfrm>
            <a:custGeom>
              <a:rect b="b" l="l" r="r" t="t"/>
              <a:pathLst>
                <a:path extrusionOk="0" h="491" w="406">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6"/>
            <p:cNvSpPr/>
            <p:nvPr/>
          </p:nvSpPr>
          <p:spPr>
            <a:xfrm>
              <a:off x="6069776" y="2422132"/>
              <a:ext cx="16290" cy="11654"/>
            </a:xfrm>
            <a:custGeom>
              <a:rect b="b" l="l" r="r" t="t"/>
              <a:pathLst>
                <a:path extrusionOk="0" h="367" w="513">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6"/>
            <p:cNvSpPr/>
            <p:nvPr/>
          </p:nvSpPr>
          <p:spPr>
            <a:xfrm>
              <a:off x="5876960" y="2500027"/>
              <a:ext cx="16290" cy="11654"/>
            </a:xfrm>
            <a:custGeom>
              <a:rect b="b" l="l" r="r" t="t"/>
              <a:pathLst>
                <a:path extrusionOk="0" h="367" w="513">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46"/>
          <p:cNvSpPr txBox="1"/>
          <p:nvPr/>
        </p:nvSpPr>
        <p:spPr>
          <a:xfrm>
            <a:off x="866410" y="2231855"/>
            <a:ext cx="9585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363434"/>
                </a:solidFill>
                <a:latin typeface="Calibri"/>
                <a:ea typeface="Calibri"/>
                <a:cs typeface="Calibri"/>
                <a:sym typeface="Calibri"/>
              </a:rPr>
              <a:t>Recency</a:t>
            </a:r>
            <a:endParaRPr b="1" sz="1500">
              <a:solidFill>
                <a:srgbClr val="363434"/>
              </a:solidFill>
              <a:latin typeface="Calibri"/>
              <a:ea typeface="Calibri"/>
              <a:cs typeface="Calibri"/>
              <a:sym typeface="Calibri"/>
            </a:endParaRPr>
          </a:p>
        </p:txBody>
      </p:sp>
      <p:grpSp>
        <p:nvGrpSpPr>
          <p:cNvPr id="919" name="Google Shape;919;p46"/>
          <p:cNvGrpSpPr/>
          <p:nvPr/>
        </p:nvGrpSpPr>
        <p:grpSpPr>
          <a:xfrm>
            <a:off x="2243513" y="1858602"/>
            <a:ext cx="387520" cy="367888"/>
            <a:chOff x="3539102" y="2427549"/>
            <a:chExt cx="355099" cy="355481"/>
          </a:xfrm>
        </p:grpSpPr>
        <p:sp>
          <p:nvSpPr>
            <p:cNvPr id="920" name="Google Shape;920;p46"/>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rgbClr val="050305"/>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6"/>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rgbClr val="050305"/>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46"/>
          <p:cNvSpPr txBox="1"/>
          <p:nvPr/>
        </p:nvSpPr>
        <p:spPr>
          <a:xfrm>
            <a:off x="1955226" y="2368831"/>
            <a:ext cx="1197000" cy="242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500">
                <a:solidFill>
                  <a:srgbClr val="050305"/>
                </a:solidFill>
                <a:latin typeface="Calibri"/>
                <a:ea typeface="Calibri"/>
                <a:cs typeface="Calibri"/>
                <a:sym typeface="Calibri"/>
              </a:rPr>
              <a:t>Frequency</a:t>
            </a:r>
            <a:endParaRPr b="1" sz="1500">
              <a:solidFill>
                <a:srgbClr val="050305"/>
              </a:solidFill>
              <a:latin typeface="Calibri"/>
              <a:ea typeface="Calibri"/>
              <a:cs typeface="Calibri"/>
              <a:sym typeface="Calibri"/>
            </a:endParaRPr>
          </a:p>
        </p:txBody>
      </p:sp>
      <p:grpSp>
        <p:nvGrpSpPr>
          <p:cNvPr id="923" name="Google Shape;923;p46"/>
          <p:cNvGrpSpPr/>
          <p:nvPr/>
        </p:nvGrpSpPr>
        <p:grpSpPr>
          <a:xfrm>
            <a:off x="1141195" y="2782301"/>
            <a:ext cx="387595" cy="367883"/>
            <a:chOff x="3996113" y="4291176"/>
            <a:chExt cx="336512" cy="335048"/>
          </a:xfrm>
        </p:grpSpPr>
        <p:sp>
          <p:nvSpPr>
            <p:cNvPr id="924" name="Google Shape;924;p46"/>
            <p:cNvSpPr/>
            <p:nvPr/>
          </p:nvSpPr>
          <p:spPr>
            <a:xfrm>
              <a:off x="4082143" y="4323386"/>
              <a:ext cx="111810" cy="219833"/>
            </a:xfrm>
            <a:custGeom>
              <a:rect b="b" l="l" r="r" t="t"/>
              <a:pathLst>
                <a:path extrusionOk="0" h="6907" w="3513">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6"/>
            <p:cNvSpPr/>
            <p:nvPr/>
          </p:nvSpPr>
          <p:spPr>
            <a:xfrm>
              <a:off x="4226894" y="4523485"/>
              <a:ext cx="52324" cy="51942"/>
            </a:xfrm>
            <a:custGeom>
              <a:rect b="b" l="l" r="r" t="t"/>
              <a:pathLst>
                <a:path extrusionOk="0" h="1632" w="1644">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6"/>
            <p:cNvSpPr/>
            <p:nvPr/>
          </p:nvSpPr>
          <p:spPr>
            <a:xfrm>
              <a:off x="3996113" y="4291176"/>
              <a:ext cx="336512" cy="335048"/>
            </a:xfrm>
            <a:custGeom>
              <a:rect b="b" l="l" r="r" t="t"/>
              <a:pathLst>
                <a:path extrusionOk="0" h="10527" w="10573">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rgbClr val="050305"/>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46"/>
          <p:cNvSpPr/>
          <p:nvPr/>
        </p:nvSpPr>
        <p:spPr>
          <a:xfrm>
            <a:off x="2263361" y="2792092"/>
            <a:ext cx="387627" cy="349436"/>
          </a:xfrm>
          <a:custGeom>
            <a:rect b="b" l="l" r="r" t="t"/>
            <a:pathLst>
              <a:path extrusionOk="0" h="519607" w="580715">
                <a:moveTo>
                  <a:pt x="558400" y="457338"/>
                </a:moveTo>
                <a:lnTo>
                  <a:pt x="558400" y="443385"/>
                </a:lnTo>
                <a:cubicBezTo>
                  <a:pt x="558400" y="436424"/>
                  <a:pt x="556242" y="429746"/>
                  <a:pt x="552178" y="424088"/>
                </a:cubicBezTo>
                <a:cubicBezTo>
                  <a:pt x="546786" y="416597"/>
                  <a:pt x="542223" y="408533"/>
                  <a:pt x="538490" y="400105"/>
                </a:cubicBezTo>
                <a:cubicBezTo>
                  <a:pt x="536581" y="395799"/>
                  <a:pt x="531603" y="393841"/>
                  <a:pt x="527290" y="395733"/>
                </a:cubicBezTo>
                <a:cubicBezTo>
                  <a:pt x="522976" y="397624"/>
                  <a:pt x="520985" y="402660"/>
                  <a:pt x="522893" y="406966"/>
                </a:cubicBezTo>
                <a:cubicBezTo>
                  <a:pt x="527041" y="416464"/>
                  <a:pt x="532268" y="425565"/>
                  <a:pt x="538324" y="434010"/>
                </a:cubicBezTo>
                <a:cubicBezTo>
                  <a:pt x="540231" y="436756"/>
                  <a:pt x="541310" y="440000"/>
                  <a:pt x="541310" y="443385"/>
                </a:cubicBezTo>
                <a:lnTo>
                  <a:pt x="541310" y="456218"/>
                </a:lnTo>
                <a:lnTo>
                  <a:pt x="418945" y="456218"/>
                </a:lnTo>
                <a:lnTo>
                  <a:pt x="418945" y="443385"/>
                </a:lnTo>
                <a:cubicBezTo>
                  <a:pt x="418945" y="440000"/>
                  <a:pt x="420023" y="436764"/>
                  <a:pt x="421932" y="434010"/>
                </a:cubicBezTo>
                <a:cubicBezTo>
                  <a:pt x="440432" y="408293"/>
                  <a:pt x="450138" y="377971"/>
                  <a:pt x="450138" y="346339"/>
                </a:cubicBezTo>
                <a:lnTo>
                  <a:pt x="450138" y="296281"/>
                </a:lnTo>
                <a:lnTo>
                  <a:pt x="510117" y="296281"/>
                </a:lnTo>
                <a:lnTo>
                  <a:pt x="510117" y="346339"/>
                </a:lnTo>
                <a:cubicBezTo>
                  <a:pt x="510117" y="355041"/>
                  <a:pt x="510947" y="363802"/>
                  <a:pt x="512440" y="372371"/>
                </a:cubicBezTo>
                <a:cubicBezTo>
                  <a:pt x="513104" y="376511"/>
                  <a:pt x="516754" y="379423"/>
                  <a:pt x="520819" y="379423"/>
                </a:cubicBezTo>
                <a:cubicBezTo>
                  <a:pt x="521317" y="379423"/>
                  <a:pt x="521814" y="379382"/>
                  <a:pt x="522313" y="379290"/>
                </a:cubicBezTo>
                <a:cubicBezTo>
                  <a:pt x="526958" y="378477"/>
                  <a:pt x="530028" y="374056"/>
                  <a:pt x="529198" y="369418"/>
                </a:cubicBezTo>
                <a:cubicBezTo>
                  <a:pt x="527870" y="361819"/>
                  <a:pt x="527207" y="354054"/>
                  <a:pt x="527207" y="346331"/>
                </a:cubicBezTo>
                <a:lnTo>
                  <a:pt x="527207" y="294896"/>
                </a:lnTo>
                <a:cubicBezTo>
                  <a:pt x="537909" y="291328"/>
                  <a:pt x="545624" y="281224"/>
                  <a:pt x="545624" y="269336"/>
                </a:cubicBezTo>
                <a:cubicBezTo>
                  <a:pt x="545624" y="260360"/>
                  <a:pt x="541227" y="252396"/>
                  <a:pt x="534424" y="247501"/>
                </a:cubicBezTo>
                <a:cubicBezTo>
                  <a:pt x="543965" y="235406"/>
                  <a:pt x="549274" y="220406"/>
                  <a:pt x="549274" y="204744"/>
                </a:cubicBezTo>
                <a:cubicBezTo>
                  <a:pt x="549274" y="169362"/>
                  <a:pt x="522561" y="140110"/>
                  <a:pt x="488299" y="136078"/>
                </a:cubicBezTo>
                <a:cubicBezTo>
                  <a:pt x="466730" y="96332"/>
                  <a:pt x="435122" y="62784"/>
                  <a:pt x="396629" y="38883"/>
                </a:cubicBezTo>
                <a:cubicBezTo>
                  <a:pt x="355564" y="13448"/>
                  <a:pt x="308277" y="0"/>
                  <a:pt x="259829" y="0"/>
                </a:cubicBezTo>
                <a:cubicBezTo>
                  <a:pt x="190392" y="0"/>
                  <a:pt x="125186" y="27020"/>
                  <a:pt x="76074" y="76099"/>
                </a:cubicBezTo>
                <a:cubicBezTo>
                  <a:pt x="27045" y="125169"/>
                  <a:pt x="0" y="190408"/>
                  <a:pt x="0" y="259804"/>
                </a:cubicBezTo>
                <a:cubicBezTo>
                  <a:pt x="0" y="329199"/>
                  <a:pt x="27045" y="394439"/>
                  <a:pt x="76074" y="443509"/>
                </a:cubicBezTo>
                <a:cubicBezTo>
                  <a:pt x="125186" y="492580"/>
                  <a:pt x="190392" y="519608"/>
                  <a:pt x="259829" y="519608"/>
                </a:cubicBezTo>
                <a:cubicBezTo>
                  <a:pt x="301723" y="519608"/>
                  <a:pt x="342706" y="509561"/>
                  <a:pt x="379539" y="490406"/>
                </a:cubicBezTo>
                <a:lnTo>
                  <a:pt x="379539" y="511088"/>
                </a:lnTo>
                <a:cubicBezTo>
                  <a:pt x="379539" y="515792"/>
                  <a:pt x="383356" y="519608"/>
                  <a:pt x="388084" y="519608"/>
                </a:cubicBezTo>
                <a:lnTo>
                  <a:pt x="572171" y="519608"/>
                </a:lnTo>
                <a:cubicBezTo>
                  <a:pt x="576900" y="519608"/>
                  <a:pt x="580715" y="515792"/>
                  <a:pt x="580715" y="511088"/>
                </a:cubicBezTo>
                <a:lnTo>
                  <a:pt x="580715" y="486723"/>
                </a:lnTo>
                <a:cubicBezTo>
                  <a:pt x="580715" y="472719"/>
                  <a:pt x="571259" y="460897"/>
                  <a:pt x="558400" y="457322"/>
                </a:cubicBezTo>
                <a:lnTo>
                  <a:pt x="558400" y="457322"/>
                </a:lnTo>
                <a:close/>
                <a:moveTo>
                  <a:pt x="153807" y="352104"/>
                </a:moveTo>
                <a:lnTo>
                  <a:pt x="251284" y="352104"/>
                </a:lnTo>
                <a:lnTo>
                  <a:pt x="251284" y="501871"/>
                </a:lnTo>
                <a:cubicBezTo>
                  <a:pt x="208145" y="494861"/>
                  <a:pt x="170315" y="435271"/>
                  <a:pt x="153807" y="352104"/>
                </a:cubicBezTo>
                <a:close/>
                <a:moveTo>
                  <a:pt x="268374" y="501888"/>
                </a:moveTo>
                <a:lnTo>
                  <a:pt x="268374" y="352104"/>
                </a:lnTo>
                <a:lnTo>
                  <a:pt x="365851" y="352104"/>
                </a:lnTo>
                <a:cubicBezTo>
                  <a:pt x="359878" y="382343"/>
                  <a:pt x="350918" y="410068"/>
                  <a:pt x="339304" y="433753"/>
                </a:cubicBezTo>
                <a:cubicBezTo>
                  <a:pt x="319642" y="473839"/>
                  <a:pt x="294672" y="497657"/>
                  <a:pt x="268291" y="501896"/>
                </a:cubicBezTo>
                <a:close/>
                <a:moveTo>
                  <a:pt x="268374" y="335056"/>
                </a:moveTo>
                <a:lnTo>
                  <a:pt x="268374" y="184585"/>
                </a:lnTo>
                <a:lnTo>
                  <a:pt x="368754" y="184585"/>
                </a:lnTo>
                <a:cubicBezTo>
                  <a:pt x="372571" y="208759"/>
                  <a:pt x="374561" y="234161"/>
                  <a:pt x="374561" y="259820"/>
                </a:cubicBezTo>
                <a:cubicBezTo>
                  <a:pt x="374561" y="285480"/>
                  <a:pt x="372571" y="311073"/>
                  <a:pt x="368838" y="335056"/>
                </a:cubicBezTo>
                <a:lnTo>
                  <a:pt x="268291" y="335056"/>
                </a:lnTo>
                <a:close/>
                <a:moveTo>
                  <a:pt x="386093" y="184585"/>
                </a:moveTo>
                <a:lnTo>
                  <a:pt x="413967" y="184585"/>
                </a:lnTo>
                <a:cubicBezTo>
                  <a:pt x="412059" y="190973"/>
                  <a:pt x="410981" y="197742"/>
                  <a:pt x="410981" y="204760"/>
                </a:cubicBezTo>
                <a:cubicBezTo>
                  <a:pt x="410981" y="220423"/>
                  <a:pt x="416290" y="235422"/>
                  <a:pt x="425830" y="247518"/>
                </a:cubicBezTo>
                <a:cubicBezTo>
                  <a:pt x="419028" y="252412"/>
                  <a:pt x="414631" y="260376"/>
                  <a:pt x="414631" y="269353"/>
                </a:cubicBezTo>
                <a:cubicBezTo>
                  <a:pt x="414631" y="281241"/>
                  <a:pt x="422347" y="291353"/>
                  <a:pt x="433048" y="294912"/>
                </a:cubicBezTo>
                <a:lnTo>
                  <a:pt x="433048" y="335056"/>
                </a:lnTo>
                <a:lnTo>
                  <a:pt x="386093" y="335056"/>
                </a:lnTo>
                <a:cubicBezTo>
                  <a:pt x="389743" y="310973"/>
                  <a:pt x="391568" y="285679"/>
                  <a:pt x="391568" y="259820"/>
                </a:cubicBezTo>
                <a:cubicBezTo>
                  <a:pt x="391568" y="233962"/>
                  <a:pt x="389743" y="208659"/>
                  <a:pt x="386093" y="184585"/>
                </a:cubicBezTo>
                <a:lnTo>
                  <a:pt x="386093" y="184585"/>
                </a:lnTo>
                <a:close/>
                <a:moveTo>
                  <a:pt x="518662" y="279241"/>
                </a:moveTo>
                <a:lnTo>
                  <a:pt x="441592" y="279241"/>
                </a:lnTo>
                <a:cubicBezTo>
                  <a:pt x="436117" y="279241"/>
                  <a:pt x="431637" y="274803"/>
                  <a:pt x="431637" y="269353"/>
                </a:cubicBezTo>
                <a:cubicBezTo>
                  <a:pt x="431637" y="263902"/>
                  <a:pt x="436117" y="259464"/>
                  <a:pt x="441592" y="259464"/>
                </a:cubicBezTo>
                <a:lnTo>
                  <a:pt x="518662" y="259464"/>
                </a:lnTo>
                <a:cubicBezTo>
                  <a:pt x="524137" y="259464"/>
                  <a:pt x="528617" y="263902"/>
                  <a:pt x="528617" y="269353"/>
                </a:cubicBezTo>
                <a:cubicBezTo>
                  <a:pt x="528617" y="274803"/>
                  <a:pt x="524137" y="279241"/>
                  <a:pt x="518662" y="279241"/>
                </a:cubicBezTo>
                <a:close/>
                <a:moveTo>
                  <a:pt x="532268" y="204760"/>
                </a:moveTo>
                <a:cubicBezTo>
                  <a:pt x="532268" y="219029"/>
                  <a:pt x="526377" y="232593"/>
                  <a:pt x="516173" y="242416"/>
                </a:cubicBezTo>
                <a:lnTo>
                  <a:pt x="444165" y="242416"/>
                </a:lnTo>
                <a:cubicBezTo>
                  <a:pt x="433877" y="232593"/>
                  <a:pt x="427988" y="219038"/>
                  <a:pt x="427988" y="204760"/>
                </a:cubicBezTo>
                <a:cubicBezTo>
                  <a:pt x="427988" y="176023"/>
                  <a:pt x="451382" y="152645"/>
                  <a:pt x="480169" y="152645"/>
                </a:cubicBezTo>
                <a:cubicBezTo>
                  <a:pt x="508873" y="152645"/>
                  <a:pt x="532268" y="176023"/>
                  <a:pt x="532268" y="204760"/>
                </a:cubicBezTo>
                <a:lnTo>
                  <a:pt x="532268" y="204760"/>
                </a:lnTo>
                <a:close/>
                <a:moveTo>
                  <a:pt x="468969" y="136518"/>
                </a:moveTo>
                <a:cubicBezTo>
                  <a:pt x="449225" y="139737"/>
                  <a:pt x="432302" y="151343"/>
                  <a:pt x="421848" y="167537"/>
                </a:cubicBezTo>
                <a:lnTo>
                  <a:pt x="383190" y="167537"/>
                </a:lnTo>
                <a:cubicBezTo>
                  <a:pt x="378627" y="143553"/>
                  <a:pt x="372239" y="120913"/>
                  <a:pt x="364192" y="100198"/>
                </a:cubicBezTo>
                <a:cubicBezTo>
                  <a:pt x="362450" y="95818"/>
                  <a:pt x="357555" y="93653"/>
                  <a:pt x="353158" y="95362"/>
                </a:cubicBezTo>
                <a:cubicBezTo>
                  <a:pt x="348761" y="97079"/>
                  <a:pt x="346604" y="102023"/>
                  <a:pt x="348347" y="106404"/>
                </a:cubicBezTo>
                <a:cubicBezTo>
                  <a:pt x="355564" y="124978"/>
                  <a:pt x="361454" y="145627"/>
                  <a:pt x="365768" y="167537"/>
                </a:cubicBezTo>
                <a:lnTo>
                  <a:pt x="268374" y="167537"/>
                </a:lnTo>
                <a:lnTo>
                  <a:pt x="268374" y="17770"/>
                </a:lnTo>
                <a:cubicBezTo>
                  <a:pt x="292432" y="21702"/>
                  <a:pt x="315578" y="42168"/>
                  <a:pt x="334410" y="76406"/>
                </a:cubicBezTo>
                <a:cubicBezTo>
                  <a:pt x="336649" y="80529"/>
                  <a:pt x="341876" y="82039"/>
                  <a:pt x="345940" y="79774"/>
                </a:cubicBezTo>
                <a:cubicBezTo>
                  <a:pt x="350088" y="77509"/>
                  <a:pt x="351582" y="72324"/>
                  <a:pt x="349342" y="68201"/>
                </a:cubicBezTo>
                <a:cubicBezTo>
                  <a:pt x="339138" y="49601"/>
                  <a:pt x="327523" y="34561"/>
                  <a:pt x="314997" y="23361"/>
                </a:cubicBezTo>
                <a:cubicBezTo>
                  <a:pt x="379124" y="38219"/>
                  <a:pt x="434873" y="78629"/>
                  <a:pt x="468969" y="136510"/>
                </a:cubicBezTo>
                <a:lnTo>
                  <a:pt x="468969" y="136510"/>
                </a:lnTo>
                <a:close/>
                <a:moveTo>
                  <a:pt x="251284" y="17753"/>
                </a:moveTo>
                <a:lnTo>
                  <a:pt x="251284" y="167537"/>
                </a:lnTo>
                <a:lnTo>
                  <a:pt x="153807" y="167537"/>
                </a:lnTo>
                <a:cubicBezTo>
                  <a:pt x="159780" y="137298"/>
                  <a:pt x="168656" y="109573"/>
                  <a:pt x="180271" y="85888"/>
                </a:cubicBezTo>
                <a:cubicBezTo>
                  <a:pt x="199932" y="45802"/>
                  <a:pt x="224903" y="21984"/>
                  <a:pt x="251284" y="17745"/>
                </a:cubicBezTo>
                <a:close/>
                <a:moveTo>
                  <a:pt x="204412" y="23461"/>
                </a:moveTo>
                <a:cubicBezTo>
                  <a:pt x="189728" y="36610"/>
                  <a:pt x="176455" y="55077"/>
                  <a:pt x="165006" y="78388"/>
                </a:cubicBezTo>
                <a:cubicBezTo>
                  <a:pt x="152314" y="104230"/>
                  <a:pt x="142690" y="134535"/>
                  <a:pt x="136386" y="167545"/>
                </a:cubicBezTo>
                <a:lnTo>
                  <a:pt x="35258" y="167545"/>
                </a:lnTo>
                <a:cubicBezTo>
                  <a:pt x="64792" y="95951"/>
                  <a:pt x="127675" y="41455"/>
                  <a:pt x="204412" y="23461"/>
                </a:cubicBezTo>
                <a:close/>
                <a:moveTo>
                  <a:pt x="29036" y="184585"/>
                </a:moveTo>
                <a:lnTo>
                  <a:pt x="133565" y="184585"/>
                </a:lnTo>
                <a:cubicBezTo>
                  <a:pt x="129915" y="208668"/>
                  <a:pt x="128006" y="233962"/>
                  <a:pt x="128006" y="259820"/>
                </a:cubicBezTo>
                <a:cubicBezTo>
                  <a:pt x="128006" y="262011"/>
                  <a:pt x="128090" y="264192"/>
                  <a:pt x="128090" y="266366"/>
                </a:cubicBezTo>
                <a:cubicBezTo>
                  <a:pt x="128172" y="271037"/>
                  <a:pt x="131905" y="274786"/>
                  <a:pt x="136634" y="274786"/>
                </a:cubicBezTo>
                <a:lnTo>
                  <a:pt x="136717" y="274786"/>
                </a:lnTo>
                <a:cubicBezTo>
                  <a:pt x="141446" y="274728"/>
                  <a:pt x="145179" y="270871"/>
                  <a:pt x="145096" y="266159"/>
                </a:cubicBezTo>
                <a:cubicBezTo>
                  <a:pt x="145096" y="264051"/>
                  <a:pt x="145096" y="261936"/>
                  <a:pt x="145096" y="259820"/>
                </a:cubicBezTo>
                <a:cubicBezTo>
                  <a:pt x="145096" y="233871"/>
                  <a:pt x="147004" y="208568"/>
                  <a:pt x="150737" y="184585"/>
                </a:cubicBezTo>
                <a:lnTo>
                  <a:pt x="251284" y="184585"/>
                </a:lnTo>
                <a:lnTo>
                  <a:pt x="251284" y="335056"/>
                </a:lnTo>
                <a:lnTo>
                  <a:pt x="150820" y="335056"/>
                </a:lnTo>
                <a:cubicBezTo>
                  <a:pt x="148995" y="323608"/>
                  <a:pt x="147585" y="311786"/>
                  <a:pt x="146672" y="299649"/>
                </a:cubicBezTo>
                <a:cubicBezTo>
                  <a:pt x="146257" y="294954"/>
                  <a:pt x="142193" y="291453"/>
                  <a:pt x="137464" y="291826"/>
                </a:cubicBezTo>
                <a:cubicBezTo>
                  <a:pt x="132735" y="292200"/>
                  <a:pt x="129251" y="296306"/>
                  <a:pt x="129665" y="301002"/>
                </a:cubicBezTo>
                <a:cubicBezTo>
                  <a:pt x="130578" y="312566"/>
                  <a:pt x="131905" y="323940"/>
                  <a:pt x="133565" y="335065"/>
                </a:cubicBezTo>
                <a:lnTo>
                  <a:pt x="29036" y="335065"/>
                </a:lnTo>
                <a:cubicBezTo>
                  <a:pt x="21238" y="311363"/>
                  <a:pt x="17090" y="286077"/>
                  <a:pt x="17090" y="259829"/>
                </a:cubicBezTo>
                <a:cubicBezTo>
                  <a:pt x="17090" y="233580"/>
                  <a:pt x="21238" y="208294"/>
                  <a:pt x="29036" y="184593"/>
                </a:cubicBezTo>
                <a:lnTo>
                  <a:pt x="29036" y="184593"/>
                </a:lnTo>
                <a:close/>
                <a:moveTo>
                  <a:pt x="35258" y="352104"/>
                </a:moveTo>
                <a:lnTo>
                  <a:pt x="136468" y="352104"/>
                </a:lnTo>
                <a:cubicBezTo>
                  <a:pt x="143934" y="391377"/>
                  <a:pt x="156130" y="426768"/>
                  <a:pt x="172141" y="454758"/>
                </a:cubicBezTo>
                <a:cubicBezTo>
                  <a:pt x="181847" y="471798"/>
                  <a:pt x="192798" y="485710"/>
                  <a:pt x="204578" y="496230"/>
                </a:cubicBezTo>
                <a:cubicBezTo>
                  <a:pt x="127757" y="478286"/>
                  <a:pt x="64874" y="423756"/>
                  <a:pt x="35258" y="352104"/>
                </a:cubicBezTo>
                <a:close/>
                <a:moveTo>
                  <a:pt x="354651" y="441261"/>
                </a:moveTo>
                <a:cubicBezTo>
                  <a:pt x="367261" y="415419"/>
                  <a:pt x="376968" y="385114"/>
                  <a:pt x="383190" y="352104"/>
                </a:cubicBezTo>
                <a:lnTo>
                  <a:pt x="432965" y="352104"/>
                </a:lnTo>
                <a:cubicBezTo>
                  <a:pt x="431803" y="378071"/>
                  <a:pt x="423341" y="402851"/>
                  <a:pt x="408077" y="424088"/>
                </a:cubicBezTo>
                <a:cubicBezTo>
                  <a:pt x="404012" y="429754"/>
                  <a:pt x="401938" y="436424"/>
                  <a:pt x="401938" y="443385"/>
                </a:cubicBezTo>
                <a:lnTo>
                  <a:pt x="401938" y="457338"/>
                </a:lnTo>
                <a:cubicBezTo>
                  <a:pt x="396214" y="458915"/>
                  <a:pt x="391153" y="462100"/>
                  <a:pt x="387338" y="466381"/>
                </a:cubicBezTo>
                <a:cubicBezTo>
                  <a:pt x="365021" y="480219"/>
                  <a:pt x="340632" y="490248"/>
                  <a:pt x="315246" y="496188"/>
                </a:cubicBezTo>
                <a:cubicBezTo>
                  <a:pt x="329847" y="483039"/>
                  <a:pt x="343203" y="464572"/>
                  <a:pt x="354651" y="441253"/>
                </a:cubicBezTo>
                <a:lnTo>
                  <a:pt x="354651" y="441253"/>
                </a:lnTo>
                <a:close/>
                <a:moveTo>
                  <a:pt x="563709" y="502584"/>
                </a:moveTo>
                <a:lnTo>
                  <a:pt x="396629" y="502584"/>
                </a:lnTo>
                <a:lnTo>
                  <a:pt x="396629" y="486747"/>
                </a:lnTo>
                <a:cubicBezTo>
                  <a:pt x="396629" y="479323"/>
                  <a:pt x="402602" y="473275"/>
                  <a:pt x="410068" y="473275"/>
                </a:cubicBezTo>
                <a:lnTo>
                  <a:pt x="550187" y="473275"/>
                </a:lnTo>
                <a:cubicBezTo>
                  <a:pt x="557653" y="473275"/>
                  <a:pt x="563709" y="479314"/>
                  <a:pt x="563709" y="486747"/>
                </a:cubicBezTo>
                <a:lnTo>
                  <a:pt x="563709" y="502584"/>
                </a:lnTo>
                <a:close/>
              </a:path>
            </a:pathLst>
          </a:custGeom>
          <a:solidFill>
            <a:srgbClr val="050305"/>
          </a:solidFill>
          <a:ln cap="flat" cmpd="sng" w="9525">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46"/>
          <p:cNvSpPr txBox="1"/>
          <p:nvPr/>
        </p:nvSpPr>
        <p:spPr>
          <a:xfrm>
            <a:off x="682782" y="3310030"/>
            <a:ext cx="1197000" cy="24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1500">
                <a:solidFill>
                  <a:srgbClr val="050305"/>
                </a:solidFill>
                <a:latin typeface="Calibri"/>
                <a:ea typeface="Calibri"/>
                <a:cs typeface="Calibri"/>
                <a:sym typeface="Calibri"/>
              </a:rPr>
              <a:t>Monetary</a:t>
            </a:r>
            <a:endParaRPr b="1" sz="1500">
              <a:solidFill>
                <a:srgbClr val="050305"/>
              </a:solidFill>
              <a:latin typeface="Calibri"/>
              <a:ea typeface="Calibri"/>
              <a:cs typeface="Calibri"/>
              <a:sym typeface="Calibri"/>
            </a:endParaRPr>
          </a:p>
        </p:txBody>
      </p:sp>
      <p:sp>
        <p:nvSpPr>
          <p:cNvPr id="929" name="Google Shape;929;p46"/>
          <p:cNvSpPr txBox="1"/>
          <p:nvPr/>
        </p:nvSpPr>
        <p:spPr>
          <a:xfrm>
            <a:off x="2115012" y="3329736"/>
            <a:ext cx="645000" cy="24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1500">
                <a:solidFill>
                  <a:srgbClr val="050305"/>
                </a:solidFill>
                <a:latin typeface="Calibri"/>
                <a:ea typeface="Calibri"/>
                <a:cs typeface="Calibri"/>
                <a:sym typeface="Calibri"/>
              </a:rPr>
              <a:t>CLV</a:t>
            </a:r>
            <a:endParaRPr b="1" sz="1500">
              <a:solidFill>
                <a:srgbClr val="050305"/>
              </a:solidFill>
              <a:latin typeface="Calibri"/>
              <a:ea typeface="Calibri"/>
              <a:cs typeface="Calibri"/>
              <a:sym typeface="Calibri"/>
            </a:endParaRPr>
          </a:p>
        </p:txBody>
      </p:sp>
      <p:sp>
        <p:nvSpPr>
          <p:cNvPr id="930" name="Google Shape;930;p46"/>
          <p:cNvSpPr txBox="1"/>
          <p:nvPr/>
        </p:nvSpPr>
        <p:spPr>
          <a:xfrm>
            <a:off x="4738450" y="1441525"/>
            <a:ext cx="18354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300">
                <a:solidFill>
                  <a:srgbClr val="363434"/>
                </a:solidFill>
                <a:latin typeface="Calibri"/>
                <a:ea typeface="Calibri"/>
                <a:cs typeface="Calibri"/>
                <a:sym typeface="Calibri"/>
              </a:rPr>
              <a:t>K-Means</a:t>
            </a:r>
            <a:endParaRPr b="1" sz="3300">
              <a:solidFill>
                <a:srgbClr val="363434"/>
              </a:solidFill>
              <a:latin typeface="Calibri"/>
              <a:ea typeface="Calibri"/>
              <a:cs typeface="Calibri"/>
              <a:sym typeface="Calibri"/>
            </a:endParaRPr>
          </a:p>
        </p:txBody>
      </p:sp>
      <p:sp>
        <p:nvSpPr>
          <p:cNvPr id="931" name="Google Shape;931;p46"/>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32" name="Google Shape;932;p46"/>
          <p:cNvSpPr txBox="1"/>
          <p:nvPr/>
        </p:nvSpPr>
        <p:spPr>
          <a:xfrm>
            <a:off x="331900" y="4813800"/>
            <a:ext cx="135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933" name="Google Shape;933;p46"/>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34" name="Google Shape;934;p46"/>
          <p:cNvSpPr/>
          <p:nvPr/>
        </p:nvSpPr>
        <p:spPr>
          <a:xfrm>
            <a:off x="34947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35" name="Google Shape;935;p46"/>
          <p:cNvSpPr/>
          <p:nvPr/>
        </p:nvSpPr>
        <p:spPr>
          <a:xfrm>
            <a:off x="50949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36" name="Google Shape;936;p46"/>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37" name="Google Shape;937;p46"/>
          <p:cNvSpPr txBox="1"/>
          <p:nvPr/>
        </p:nvSpPr>
        <p:spPr>
          <a:xfrm>
            <a:off x="1834800" y="4813800"/>
            <a:ext cx="17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938" name="Google Shape;938;p46"/>
          <p:cNvSpPr txBox="1"/>
          <p:nvPr/>
        </p:nvSpPr>
        <p:spPr>
          <a:xfrm>
            <a:off x="3571725" y="4813800"/>
            <a:ext cx="163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Analytical Approach</a:t>
            </a:r>
            <a:endParaRPr b="1" sz="1100">
              <a:solidFill>
                <a:srgbClr val="FFFFFF"/>
              </a:solidFill>
              <a:latin typeface="Roboto"/>
              <a:ea typeface="Roboto"/>
              <a:cs typeface="Roboto"/>
              <a:sym typeface="Roboto"/>
            </a:endParaRPr>
          </a:p>
        </p:txBody>
      </p:sp>
      <p:sp>
        <p:nvSpPr>
          <p:cNvPr id="939" name="Google Shape;939;p46"/>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Results</a:t>
            </a:r>
            <a:endParaRPr b="1" sz="1100">
              <a:solidFill>
                <a:srgbClr val="050305"/>
              </a:solidFill>
              <a:latin typeface="Roboto"/>
              <a:ea typeface="Roboto"/>
              <a:cs typeface="Roboto"/>
              <a:sym typeface="Roboto"/>
            </a:endParaRPr>
          </a:p>
        </p:txBody>
      </p:sp>
      <p:sp>
        <p:nvSpPr>
          <p:cNvPr id="940" name="Google Shape;940;p46"/>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941" name="Google Shape;941;p46"/>
          <p:cNvSpPr txBox="1"/>
          <p:nvPr/>
        </p:nvSpPr>
        <p:spPr>
          <a:xfrm>
            <a:off x="1380075" y="1035950"/>
            <a:ext cx="958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alibri"/>
                <a:ea typeface="Calibri"/>
                <a:cs typeface="Calibri"/>
                <a:sym typeface="Calibri"/>
              </a:rPr>
              <a:t>Variables </a:t>
            </a:r>
            <a:endParaRPr b="1">
              <a:latin typeface="Calibri"/>
              <a:ea typeface="Calibri"/>
              <a:cs typeface="Calibri"/>
              <a:sym typeface="Calibri"/>
            </a:endParaRPr>
          </a:p>
        </p:txBody>
      </p:sp>
      <p:sp>
        <p:nvSpPr>
          <p:cNvPr id="942" name="Google Shape;942;p46"/>
          <p:cNvSpPr/>
          <p:nvPr/>
        </p:nvSpPr>
        <p:spPr>
          <a:xfrm>
            <a:off x="3549875" y="1597575"/>
            <a:ext cx="5180700" cy="20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Calibri"/>
                <a:ea typeface="Calibri"/>
                <a:cs typeface="Calibri"/>
                <a:sym typeface="Calibri"/>
              </a:rPr>
              <a:t>To partition a dataset into clusters such that each data point belongs to the cluster with the nearest mean</a:t>
            </a:r>
            <a:endParaRPr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7"/>
          <p:cNvSpPr txBox="1"/>
          <p:nvPr>
            <p:ph type="title"/>
          </p:nvPr>
        </p:nvSpPr>
        <p:spPr>
          <a:xfrm>
            <a:off x="-41175" y="-55825"/>
            <a:ext cx="918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t>Cluster Analysis</a:t>
            </a:r>
            <a:endParaRPr sz="4000"/>
          </a:p>
        </p:txBody>
      </p:sp>
      <p:cxnSp>
        <p:nvCxnSpPr>
          <p:cNvPr id="948" name="Google Shape;948;p47"/>
          <p:cNvCxnSpPr/>
          <p:nvPr/>
        </p:nvCxnSpPr>
        <p:spPr>
          <a:xfrm>
            <a:off x="2081125" y="3415155"/>
            <a:ext cx="5515800" cy="0"/>
          </a:xfrm>
          <a:prstGeom prst="straightConnector1">
            <a:avLst/>
          </a:prstGeom>
          <a:noFill/>
          <a:ln cap="flat" cmpd="sng" w="9525">
            <a:solidFill>
              <a:schemeClr val="lt1"/>
            </a:solidFill>
            <a:prstDash val="solid"/>
            <a:round/>
            <a:headEnd len="med" w="med" type="none"/>
            <a:tailEnd len="med" w="med" type="none"/>
          </a:ln>
        </p:spPr>
      </p:cxnSp>
      <p:cxnSp>
        <p:nvCxnSpPr>
          <p:cNvPr id="949" name="Google Shape;949;p47"/>
          <p:cNvCxnSpPr/>
          <p:nvPr/>
        </p:nvCxnSpPr>
        <p:spPr>
          <a:xfrm>
            <a:off x="2081125" y="2897097"/>
            <a:ext cx="5515800" cy="0"/>
          </a:xfrm>
          <a:prstGeom prst="straightConnector1">
            <a:avLst/>
          </a:prstGeom>
          <a:noFill/>
          <a:ln cap="flat" cmpd="sng" w="9525">
            <a:solidFill>
              <a:schemeClr val="lt1"/>
            </a:solidFill>
            <a:prstDash val="solid"/>
            <a:round/>
            <a:headEnd len="med" w="med" type="none"/>
            <a:tailEnd len="med" w="med" type="none"/>
          </a:ln>
        </p:spPr>
      </p:cxnSp>
      <p:cxnSp>
        <p:nvCxnSpPr>
          <p:cNvPr id="950" name="Google Shape;950;p47"/>
          <p:cNvCxnSpPr/>
          <p:nvPr/>
        </p:nvCxnSpPr>
        <p:spPr>
          <a:xfrm>
            <a:off x="2081125" y="2379039"/>
            <a:ext cx="5515800" cy="0"/>
          </a:xfrm>
          <a:prstGeom prst="straightConnector1">
            <a:avLst/>
          </a:prstGeom>
          <a:noFill/>
          <a:ln cap="flat" cmpd="sng" w="9525">
            <a:solidFill>
              <a:schemeClr val="lt1"/>
            </a:solidFill>
            <a:prstDash val="solid"/>
            <a:round/>
            <a:headEnd len="med" w="med" type="none"/>
            <a:tailEnd len="med" w="med" type="none"/>
          </a:ln>
        </p:spPr>
      </p:cxnSp>
      <p:cxnSp>
        <p:nvCxnSpPr>
          <p:cNvPr id="951" name="Google Shape;951;p47"/>
          <p:cNvCxnSpPr/>
          <p:nvPr/>
        </p:nvCxnSpPr>
        <p:spPr>
          <a:xfrm>
            <a:off x="2008637" y="1860980"/>
            <a:ext cx="5515800" cy="0"/>
          </a:xfrm>
          <a:prstGeom prst="straightConnector1">
            <a:avLst/>
          </a:prstGeom>
          <a:noFill/>
          <a:ln cap="flat" cmpd="sng" w="9525">
            <a:solidFill>
              <a:schemeClr val="lt1"/>
            </a:solidFill>
            <a:prstDash val="solid"/>
            <a:round/>
            <a:headEnd len="med" w="med" type="none"/>
            <a:tailEnd len="med" w="med" type="none"/>
          </a:ln>
        </p:spPr>
      </p:cxnSp>
      <p:cxnSp>
        <p:nvCxnSpPr>
          <p:cNvPr id="952" name="Google Shape;952;p47"/>
          <p:cNvCxnSpPr/>
          <p:nvPr/>
        </p:nvCxnSpPr>
        <p:spPr>
          <a:xfrm>
            <a:off x="2677963" y="1777825"/>
            <a:ext cx="0" cy="2123400"/>
          </a:xfrm>
          <a:prstGeom prst="straightConnector1">
            <a:avLst/>
          </a:prstGeom>
          <a:noFill/>
          <a:ln cap="flat" cmpd="sng" w="9525">
            <a:solidFill>
              <a:schemeClr val="lt1"/>
            </a:solidFill>
            <a:prstDash val="solid"/>
            <a:round/>
            <a:headEnd len="med" w="med" type="none"/>
            <a:tailEnd len="med" w="med" type="none"/>
          </a:ln>
        </p:spPr>
      </p:cxnSp>
      <p:cxnSp>
        <p:nvCxnSpPr>
          <p:cNvPr id="953" name="Google Shape;953;p47"/>
          <p:cNvCxnSpPr/>
          <p:nvPr/>
        </p:nvCxnSpPr>
        <p:spPr>
          <a:xfrm>
            <a:off x="3890613" y="1777825"/>
            <a:ext cx="0" cy="2123400"/>
          </a:xfrm>
          <a:prstGeom prst="straightConnector1">
            <a:avLst/>
          </a:prstGeom>
          <a:noFill/>
          <a:ln cap="flat" cmpd="sng" w="9525">
            <a:solidFill>
              <a:schemeClr val="lt1"/>
            </a:solidFill>
            <a:prstDash val="solid"/>
            <a:round/>
            <a:headEnd len="med" w="med" type="none"/>
            <a:tailEnd len="med" w="med" type="none"/>
          </a:ln>
        </p:spPr>
      </p:cxnSp>
      <p:cxnSp>
        <p:nvCxnSpPr>
          <p:cNvPr id="954" name="Google Shape;954;p47"/>
          <p:cNvCxnSpPr/>
          <p:nvPr/>
        </p:nvCxnSpPr>
        <p:spPr>
          <a:xfrm>
            <a:off x="5103263" y="1777825"/>
            <a:ext cx="0" cy="2123400"/>
          </a:xfrm>
          <a:prstGeom prst="straightConnector1">
            <a:avLst/>
          </a:prstGeom>
          <a:noFill/>
          <a:ln cap="flat" cmpd="sng" w="9525">
            <a:solidFill>
              <a:schemeClr val="lt1"/>
            </a:solidFill>
            <a:prstDash val="solid"/>
            <a:round/>
            <a:headEnd len="med" w="med" type="none"/>
            <a:tailEnd len="med" w="med" type="none"/>
          </a:ln>
        </p:spPr>
      </p:cxnSp>
      <p:cxnSp>
        <p:nvCxnSpPr>
          <p:cNvPr id="955" name="Google Shape;955;p47"/>
          <p:cNvCxnSpPr/>
          <p:nvPr/>
        </p:nvCxnSpPr>
        <p:spPr>
          <a:xfrm>
            <a:off x="6315938" y="1777825"/>
            <a:ext cx="0" cy="2123400"/>
          </a:xfrm>
          <a:prstGeom prst="straightConnector1">
            <a:avLst/>
          </a:prstGeom>
          <a:noFill/>
          <a:ln cap="flat" cmpd="sng" w="9525">
            <a:solidFill>
              <a:schemeClr val="lt1"/>
            </a:solidFill>
            <a:prstDash val="solid"/>
            <a:round/>
            <a:headEnd len="med" w="med" type="none"/>
            <a:tailEnd len="med" w="med" type="none"/>
          </a:ln>
        </p:spPr>
      </p:cxnSp>
      <p:cxnSp>
        <p:nvCxnSpPr>
          <p:cNvPr id="956" name="Google Shape;956;p47"/>
          <p:cNvCxnSpPr/>
          <p:nvPr/>
        </p:nvCxnSpPr>
        <p:spPr>
          <a:xfrm>
            <a:off x="7528588" y="1777825"/>
            <a:ext cx="0" cy="2123400"/>
          </a:xfrm>
          <a:prstGeom prst="straightConnector1">
            <a:avLst/>
          </a:prstGeom>
          <a:noFill/>
          <a:ln cap="flat" cmpd="sng" w="9525">
            <a:solidFill>
              <a:schemeClr val="lt1"/>
            </a:solidFill>
            <a:prstDash val="solid"/>
            <a:round/>
            <a:headEnd len="med" w="med" type="none"/>
            <a:tailEnd len="med" w="med" type="none"/>
          </a:ln>
        </p:spPr>
      </p:cxnSp>
      <p:sp>
        <p:nvSpPr>
          <p:cNvPr id="957" name="Google Shape;95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graphicFrame>
        <p:nvGraphicFramePr>
          <p:cNvPr id="958" name="Google Shape;958;p47"/>
          <p:cNvGraphicFramePr/>
          <p:nvPr/>
        </p:nvGraphicFramePr>
        <p:xfrm>
          <a:off x="202000" y="3177400"/>
          <a:ext cx="3000000" cy="3000000"/>
        </p:xfrm>
        <a:graphic>
          <a:graphicData uri="http://schemas.openxmlformats.org/drawingml/2006/table">
            <a:tbl>
              <a:tblPr>
                <a:noFill/>
                <a:tableStyleId>{AE1527F9-5608-42A3-B2E3-06C16EF05EE1}</a:tableStyleId>
              </a:tblPr>
              <a:tblGrid>
                <a:gridCol w="594525"/>
                <a:gridCol w="944600"/>
                <a:gridCol w="778350"/>
                <a:gridCol w="748400"/>
                <a:gridCol w="625325"/>
                <a:gridCol w="893875"/>
                <a:gridCol w="1061250"/>
                <a:gridCol w="865025"/>
                <a:gridCol w="710200"/>
                <a:gridCol w="816150"/>
                <a:gridCol w="701675"/>
              </a:tblGrid>
              <a:tr h="402600">
                <a:tc>
                  <a:txBody>
                    <a:bodyPr/>
                    <a:lstStyle/>
                    <a:p>
                      <a:pPr indent="0" lvl="0" marL="0" rtl="0" algn="l">
                        <a:spcBef>
                          <a:spcPts val="0"/>
                        </a:spcBef>
                        <a:spcAft>
                          <a:spcPts val="0"/>
                        </a:spcAft>
                        <a:buNone/>
                      </a:pPr>
                      <a:r>
                        <a:rPr b="1" lang="en-GB" sz="900"/>
                        <a:t>Cluster No</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Cluster Name</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Quantity</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Tenure (months)</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AOV</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Recency</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Frequency</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Monetary</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CLV</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Location</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900"/>
                        <a:t>Gender</a:t>
                      </a:r>
                      <a:endParaRPr b="1"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264075">
                <a:tc>
                  <a:txBody>
                    <a:bodyPr/>
                    <a:lstStyle/>
                    <a:p>
                      <a:pPr indent="0" lvl="0" marL="0" rtl="0" algn="l">
                        <a:spcBef>
                          <a:spcPts val="0"/>
                        </a:spcBef>
                        <a:spcAft>
                          <a:spcPts val="0"/>
                        </a:spcAft>
                        <a:buNone/>
                      </a:pPr>
                      <a:r>
                        <a:rPr lang="en-GB" sz="900"/>
                        <a:t>2</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900">
                          <a:solidFill>
                            <a:schemeClr val="dk1"/>
                          </a:solidFill>
                        </a:rPr>
                        <a:t>Premium</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2806</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30</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125</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Most Recent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Most </a:t>
                      </a:r>
                      <a:r>
                        <a:rPr lang="en-GB" sz="900"/>
                        <a:t>Frequent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High</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High</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Chicago</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Female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6825">
                <a:tc>
                  <a:txBody>
                    <a:bodyPr/>
                    <a:lstStyle/>
                    <a:p>
                      <a:pPr indent="0" lvl="0" marL="0" rtl="0" algn="l">
                        <a:spcBef>
                          <a:spcPts val="0"/>
                        </a:spcBef>
                        <a:spcAft>
                          <a:spcPts val="0"/>
                        </a:spcAft>
                        <a:buNone/>
                      </a:pPr>
                      <a:r>
                        <a:rPr lang="en-GB" sz="900"/>
                        <a:t>0</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Gold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476</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26</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123</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Semi-Recent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Semi-Frequent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Average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Average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California</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GB" sz="900"/>
                        <a:t>Female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E599"/>
                    </a:solidFill>
                  </a:tcPr>
                </a:tc>
              </a:tr>
              <a:tr h="296050">
                <a:tc>
                  <a:txBody>
                    <a:bodyPr/>
                    <a:lstStyle/>
                    <a:p>
                      <a:pPr indent="0" lvl="0" marL="0" rtl="0" algn="l">
                        <a:spcBef>
                          <a:spcPts val="0"/>
                        </a:spcBef>
                        <a:spcAft>
                          <a:spcPts val="0"/>
                        </a:spcAft>
                        <a:buNone/>
                      </a:pPr>
                      <a:r>
                        <a:rPr lang="en-GB" sz="900"/>
                        <a:t>1</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sz="900"/>
                        <a:t>Silver</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87</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25</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97</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Least Recent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Least Frequent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Low</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Low</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California</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900"/>
                        <a:t>Female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959" name="Google Shape;959;p47"/>
          <p:cNvPicPr preferRelativeResize="0"/>
          <p:nvPr/>
        </p:nvPicPr>
        <p:blipFill>
          <a:blip r:embed="rId3">
            <a:alphaModFix/>
          </a:blip>
          <a:stretch>
            <a:fillRect/>
          </a:stretch>
        </p:blipFill>
        <p:spPr>
          <a:xfrm>
            <a:off x="5017729" y="719625"/>
            <a:ext cx="3958521" cy="2329875"/>
          </a:xfrm>
          <a:prstGeom prst="rect">
            <a:avLst/>
          </a:prstGeom>
          <a:noFill/>
          <a:ln>
            <a:noFill/>
          </a:ln>
          <a:effectLst>
            <a:outerShdw blurRad="57150" rotWithShape="0" algn="bl" dir="5400000" dist="19050">
              <a:srgbClr val="000000">
                <a:alpha val="50000"/>
              </a:srgbClr>
            </a:outerShdw>
          </a:effectLst>
        </p:spPr>
      </p:pic>
      <p:pic>
        <p:nvPicPr>
          <p:cNvPr id="960" name="Google Shape;960;p47"/>
          <p:cNvPicPr preferRelativeResize="0"/>
          <p:nvPr/>
        </p:nvPicPr>
        <p:blipFill>
          <a:blip r:embed="rId4">
            <a:alphaModFix/>
          </a:blip>
          <a:stretch>
            <a:fillRect/>
          </a:stretch>
        </p:blipFill>
        <p:spPr>
          <a:xfrm>
            <a:off x="204149" y="769100"/>
            <a:ext cx="3958254" cy="2279525"/>
          </a:xfrm>
          <a:prstGeom prst="rect">
            <a:avLst/>
          </a:prstGeom>
          <a:noFill/>
          <a:ln>
            <a:noFill/>
          </a:ln>
          <a:effectLst>
            <a:outerShdw blurRad="57150" rotWithShape="0" algn="bl" dir="5400000" dist="19050">
              <a:srgbClr val="000000">
                <a:alpha val="63000"/>
              </a:srgbClr>
            </a:outerShdw>
          </a:effectLst>
        </p:spPr>
      </p:pic>
      <p:sp>
        <p:nvSpPr>
          <p:cNvPr id="961" name="Google Shape;961;p47"/>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62" name="Google Shape;962;p47"/>
          <p:cNvSpPr txBox="1"/>
          <p:nvPr/>
        </p:nvSpPr>
        <p:spPr>
          <a:xfrm>
            <a:off x="331900" y="4813800"/>
            <a:ext cx="135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963" name="Google Shape;963;p47"/>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64" name="Google Shape;964;p47"/>
          <p:cNvSpPr/>
          <p:nvPr/>
        </p:nvSpPr>
        <p:spPr>
          <a:xfrm>
            <a:off x="34947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65" name="Google Shape;965;p47"/>
          <p:cNvSpPr/>
          <p:nvPr/>
        </p:nvSpPr>
        <p:spPr>
          <a:xfrm>
            <a:off x="50949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66" name="Google Shape;966;p47"/>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967" name="Google Shape;967;p47"/>
          <p:cNvSpPr txBox="1"/>
          <p:nvPr/>
        </p:nvSpPr>
        <p:spPr>
          <a:xfrm>
            <a:off x="1834800" y="4813800"/>
            <a:ext cx="17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968" name="Google Shape;968;p47"/>
          <p:cNvSpPr txBox="1"/>
          <p:nvPr/>
        </p:nvSpPr>
        <p:spPr>
          <a:xfrm>
            <a:off x="3571725" y="4813800"/>
            <a:ext cx="163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Analytical Approach</a:t>
            </a:r>
            <a:endParaRPr b="1" sz="1100">
              <a:solidFill>
                <a:srgbClr val="FFFFFF"/>
              </a:solidFill>
              <a:latin typeface="Roboto"/>
              <a:ea typeface="Roboto"/>
              <a:cs typeface="Roboto"/>
              <a:sym typeface="Roboto"/>
            </a:endParaRPr>
          </a:p>
        </p:txBody>
      </p:sp>
      <p:sp>
        <p:nvSpPr>
          <p:cNvPr id="969" name="Google Shape;969;p47"/>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Results</a:t>
            </a:r>
            <a:endParaRPr b="1" sz="1100">
              <a:solidFill>
                <a:srgbClr val="050305"/>
              </a:solidFill>
              <a:latin typeface="Roboto"/>
              <a:ea typeface="Roboto"/>
              <a:cs typeface="Roboto"/>
              <a:sym typeface="Roboto"/>
            </a:endParaRPr>
          </a:p>
        </p:txBody>
      </p:sp>
      <p:sp>
        <p:nvSpPr>
          <p:cNvPr id="970" name="Google Shape;970;p47"/>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48"/>
          <p:cNvSpPr txBox="1"/>
          <p:nvPr>
            <p:ph type="title"/>
          </p:nvPr>
        </p:nvSpPr>
        <p:spPr>
          <a:xfrm>
            <a:off x="540000" y="110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Profiling Result</a:t>
            </a:r>
            <a:endParaRPr/>
          </a:p>
        </p:txBody>
      </p:sp>
      <p:sp>
        <p:nvSpPr>
          <p:cNvPr id="976" name="Google Shape;97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grpSp>
        <p:nvGrpSpPr>
          <p:cNvPr id="977" name="Google Shape;977;p48"/>
          <p:cNvGrpSpPr/>
          <p:nvPr/>
        </p:nvGrpSpPr>
        <p:grpSpPr>
          <a:xfrm>
            <a:off x="932513" y="1220039"/>
            <a:ext cx="1030467" cy="1030467"/>
            <a:chOff x="4045063" y="635665"/>
            <a:chExt cx="868200" cy="868200"/>
          </a:xfrm>
        </p:grpSpPr>
        <p:sp>
          <p:nvSpPr>
            <p:cNvPr id="978" name="Google Shape;978;p48"/>
            <p:cNvSpPr/>
            <p:nvPr/>
          </p:nvSpPr>
          <p:spPr>
            <a:xfrm>
              <a:off x="4049799" y="640401"/>
              <a:ext cx="858900" cy="858900"/>
            </a:xfrm>
            <a:prstGeom prst="donut">
              <a:avLst>
                <a:gd fmla="val 11930" name="adj"/>
              </a:avLst>
            </a:prstGeom>
            <a:noFill/>
            <a:ln cap="flat" cmpd="sng" w="19050">
              <a:solidFill>
                <a:srgbClr val="A5AA98"/>
              </a:solidFill>
              <a:prstDash val="solid"/>
              <a:round/>
              <a:headEnd len="sm" w="sm" type="none"/>
              <a:tailEnd len="sm" w="sm" type="none"/>
            </a:ln>
            <a:effectLst>
              <a:outerShdw blurRad="57150" rotWithShape="0" algn="bl" dir="5400000" dist="19050">
                <a:srgbClr val="000000">
                  <a:alpha val="9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8"/>
            <p:cNvSpPr/>
            <p:nvPr/>
          </p:nvSpPr>
          <p:spPr>
            <a:xfrm flipH="1">
              <a:off x="4045063" y="635665"/>
              <a:ext cx="868200" cy="868200"/>
            </a:xfrm>
            <a:prstGeom prst="blockArc">
              <a:avLst>
                <a:gd fmla="val 5400645" name="adj1"/>
                <a:gd fmla="val 16256715" name="adj2"/>
                <a:gd fmla="val 12710" name="adj3"/>
              </a:avLst>
            </a:prstGeom>
            <a:solidFill>
              <a:schemeClr val="accent1"/>
            </a:solidFill>
            <a:ln cap="flat" cmpd="sng" w="19050">
              <a:solidFill>
                <a:srgbClr val="A5AA98"/>
              </a:solidFill>
              <a:prstDash val="solid"/>
              <a:round/>
              <a:headEnd len="sm" w="sm" type="none"/>
              <a:tailEnd len="sm" w="sm" type="none"/>
            </a:ln>
            <a:effectLst>
              <a:outerShdw blurRad="57150" rotWithShape="0" algn="bl" dir="5400000" dist="19050">
                <a:srgbClr val="000000">
                  <a:alpha val="9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48"/>
          <p:cNvGrpSpPr/>
          <p:nvPr/>
        </p:nvGrpSpPr>
        <p:grpSpPr>
          <a:xfrm>
            <a:off x="4241471" y="1201403"/>
            <a:ext cx="1030467" cy="1030467"/>
            <a:chOff x="4045063" y="635665"/>
            <a:chExt cx="868200" cy="868200"/>
          </a:xfrm>
        </p:grpSpPr>
        <p:sp>
          <p:nvSpPr>
            <p:cNvPr id="981" name="Google Shape;981;p48"/>
            <p:cNvSpPr/>
            <p:nvPr/>
          </p:nvSpPr>
          <p:spPr>
            <a:xfrm>
              <a:off x="4049799" y="640401"/>
              <a:ext cx="858900" cy="858900"/>
            </a:xfrm>
            <a:prstGeom prst="donut">
              <a:avLst>
                <a:gd fmla="val 11930" name="adj"/>
              </a:avLst>
            </a:prstGeom>
            <a:noFill/>
            <a:ln cap="flat" cmpd="sng" w="19050">
              <a:solidFill>
                <a:srgbClr val="A5AA98"/>
              </a:solidFill>
              <a:prstDash val="solid"/>
              <a:round/>
              <a:headEnd len="sm" w="sm" type="none"/>
              <a:tailEnd len="sm" w="sm" type="none"/>
            </a:ln>
            <a:effectLst>
              <a:outerShdw blurRad="57150" rotWithShape="0" algn="bl" dir="5400000" dist="19050">
                <a:srgbClr val="000000">
                  <a:alpha val="9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8"/>
            <p:cNvSpPr/>
            <p:nvPr/>
          </p:nvSpPr>
          <p:spPr>
            <a:xfrm flipH="1">
              <a:off x="4045063" y="635665"/>
              <a:ext cx="868200" cy="868200"/>
            </a:xfrm>
            <a:prstGeom prst="blockArc">
              <a:avLst>
                <a:gd fmla="val 26082" name="adj1"/>
                <a:gd fmla="val 16256715" name="adj2"/>
                <a:gd fmla="val 12710" name="adj3"/>
              </a:avLst>
            </a:prstGeom>
            <a:solidFill>
              <a:schemeClr val="accent1"/>
            </a:solidFill>
            <a:ln cap="flat" cmpd="sng" w="19050">
              <a:solidFill>
                <a:srgbClr val="A5AA98"/>
              </a:solidFill>
              <a:prstDash val="solid"/>
              <a:round/>
              <a:headEnd len="sm" w="sm" type="none"/>
              <a:tailEnd len="sm" w="sm" type="none"/>
            </a:ln>
            <a:effectLst>
              <a:outerShdw blurRad="57150" rotWithShape="0" algn="bl" dir="5400000" dist="19050">
                <a:srgbClr val="000000">
                  <a:alpha val="9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48"/>
          <p:cNvSpPr txBox="1"/>
          <p:nvPr/>
        </p:nvSpPr>
        <p:spPr>
          <a:xfrm>
            <a:off x="440691" y="2397000"/>
            <a:ext cx="2014200" cy="440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000">
                <a:solidFill>
                  <a:srgbClr val="050305"/>
                </a:solidFill>
                <a:latin typeface="Calibri"/>
                <a:ea typeface="Calibri"/>
                <a:cs typeface="Calibri"/>
                <a:sym typeface="Calibri"/>
              </a:rPr>
              <a:t>Silver</a:t>
            </a:r>
            <a:endParaRPr b="1" sz="2000">
              <a:solidFill>
                <a:srgbClr val="050305"/>
              </a:solidFill>
              <a:latin typeface="Calibri"/>
              <a:ea typeface="Calibri"/>
              <a:cs typeface="Calibri"/>
              <a:sym typeface="Calibri"/>
            </a:endParaRPr>
          </a:p>
        </p:txBody>
      </p:sp>
      <p:sp>
        <p:nvSpPr>
          <p:cNvPr id="984" name="Google Shape;984;p48"/>
          <p:cNvSpPr txBox="1"/>
          <p:nvPr/>
        </p:nvSpPr>
        <p:spPr>
          <a:xfrm>
            <a:off x="3749608" y="2378364"/>
            <a:ext cx="2014200" cy="440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000">
                <a:solidFill>
                  <a:srgbClr val="050305"/>
                </a:solidFill>
                <a:latin typeface="Calibri"/>
                <a:ea typeface="Calibri"/>
                <a:cs typeface="Calibri"/>
                <a:sym typeface="Calibri"/>
              </a:rPr>
              <a:t>Gold</a:t>
            </a:r>
            <a:endParaRPr b="1" sz="2000">
              <a:solidFill>
                <a:srgbClr val="050305"/>
              </a:solidFill>
              <a:latin typeface="Calibri"/>
              <a:ea typeface="Calibri"/>
              <a:cs typeface="Calibri"/>
              <a:sym typeface="Calibri"/>
            </a:endParaRPr>
          </a:p>
        </p:txBody>
      </p:sp>
      <p:grpSp>
        <p:nvGrpSpPr>
          <p:cNvPr id="985" name="Google Shape;985;p48"/>
          <p:cNvGrpSpPr/>
          <p:nvPr/>
        </p:nvGrpSpPr>
        <p:grpSpPr>
          <a:xfrm>
            <a:off x="7518071" y="1201403"/>
            <a:ext cx="1030467" cy="1030467"/>
            <a:chOff x="4045063" y="635665"/>
            <a:chExt cx="868200" cy="868200"/>
          </a:xfrm>
        </p:grpSpPr>
        <p:sp>
          <p:nvSpPr>
            <p:cNvPr id="986" name="Google Shape;986;p48"/>
            <p:cNvSpPr/>
            <p:nvPr/>
          </p:nvSpPr>
          <p:spPr>
            <a:xfrm>
              <a:off x="4049799" y="640401"/>
              <a:ext cx="858900" cy="858900"/>
            </a:xfrm>
            <a:prstGeom prst="donut">
              <a:avLst>
                <a:gd fmla="val 11930" name="adj"/>
              </a:avLst>
            </a:prstGeom>
            <a:solidFill>
              <a:schemeClr val="accent1"/>
            </a:solidFill>
            <a:ln cap="flat" cmpd="sng" w="9525">
              <a:solidFill>
                <a:srgbClr val="A5AA98"/>
              </a:solidFill>
              <a:prstDash val="solid"/>
              <a:round/>
              <a:headEnd len="sm" w="sm" type="none"/>
              <a:tailEnd len="sm" w="sm" type="none"/>
            </a:ln>
            <a:effectLst>
              <a:outerShdw blurRad="57150" rotWithShape="0" algn="bl" dir="5400000" dist="19050">
                <a:srgbClr val="000000">
                  <a:alpha val="9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flipH="1">
              <a:off x="4045063" y="635665"/>
              <a:ext cx="868200" cy="868200"/>
            </a:xfrm>
            <a:prstGeom prst="blockArc">
              <a:avLst>
                <a:gd fmla="val 26082" name="adj1"/>
                <a:gd fmla="val 16256715" name="adj2"/>
                <a:gd fmla="val 12710" name="adj3"/>
              </a:avLst>
            </a:prstGeom>
            <a:solidFill>
              <a:schemeClr val="accent1"/>
            </a:solidFill>
            <a:ln cap="flat" cmpd="sng" w="9525">
              <a:solidFill>
                <a:srgbClr val="A5AA98"/>
              </a:solidFill>
              <a:prstDash val="solid"/>
              <a:round/>
              <a:headEnd len="sm" w="sm" type="none"/>
              <a:tailEnd len="sm" w="sm" type="none"/>
            </a:ln>
            <a:effectLst>
              <a:outerShdw blurRad="57150" rotWithShape="0" algn="bl" dir="5400000" dist="19050">
                <a:srgbClr val="000000">
                  <a:alpha val="9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48"/>
          <p:cNvSpPr txBox="1"/>
          <p:nvPr/>
        </p:nvSpPr>
        <p:spPr>
          <a:xfrm>
            <a:off x="7026208" y="2378364"/>
            <a:ext cx="2014200" cy="440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000">
                <a:solidFill>
                  <a:srgbClr val="050305"/>
                </a:solidFill>
                <a:latin typeface="Calibri"/>
                <a:ea typeface="Calibri"/>
                <a:cs typeface="Calibri"/>
                <a:sym typeface="Calibri"/>
              </a:rPr>
              <a:t>Premium</a:t>
            </a:r>
            <a:endParaRPr b="1" sz="2000">
              <a:solidFill>
                <a:srgbClr val="050305"/>
              </a:solidFill>
              <a:latin typeface="Calibri"/>
              <a:ea typeface="Calibri"/>
              <a:cs typeface="Calibri"/>
              <a:sym typeface="Calibri"/>
            </a:endParaRPr>
          </a:p>
        </p:txBody>
      </p:sp>
      <p:sp>
        <p:nvSpPr>
          <p:cNvPr id="989" name="Google Shape;989;p48"/>
          <p:cNvSpPr txBox="1"/>
          <p:nvPr/>
        </p:nvSpPr>
        <p:spPr>
          <a:xfrm>
            <a:off x="608550" y="717275"/>
            <a:ext cx="8382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50305"/>
                </a:solidFill>
                <a:latin typeface="Tajawal"/>
                <a:ea typeface="Tajawal"/>
                <a:cs typeface="Tajawal"/>
                <a:sym typeface="Tajawal"/>
              </a:rPr>
              <a:t>Q: Which customers will generate the highest profits for e-commerce companies?</a:t>
            </a:r>
            <a:endParaRPr b="1" sz="1800">
              <a:solidFill>
                <a:srgbClr val="050305"/>
              </a:solidFill>
              <a:latin typeface="Tajawal"/>
              <a:ea typeface="Tajawal"/>
              <a:cs typeface="Tajawal"/>
              <a:sym typeface="Tajawal"/>
            </a:endParaRPr>
          </a:p>
        </p:txBody>
      </p:sp>
      <p:sp>
        <p:nvSpPr>
          <p:cNvPr id="990" name="Google Shape;990;p48"/>
          <p:cNvSpPr txBox="1"/>
          <p:nvPr/>
        </p:nvSpPr>
        <p:spPr>
          <a:xfrm>
            <a:off x="139150" y="2721975"/>
            <a:ext cx="3018900" cy="1671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Lowest</a:t>
            </a:r>
            <a:r>
              <a:rPr lang="en-GB" sz="1600">
                <a:solidFill>
                  <a:srgbClr val="050305"/>
                </a:solidFill>
                <a:latin typeface="Calibri"/>
                <a:ea typeface="Calibri"/>
                <a:cs typeface="Calibri"/>
                <a:sym typeface="Calibri"/>
              </a:rPr>
              <a:t> customer relationship length &amp; AOV</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Least recency &amp; Frequency</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Low Monetary &amp; CLV </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Location: California</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Gender: Female</a:t>
            </a:r>
            <a:endParaRPr sz="1600">
              <a:solidFill>
                <a:srgbClr val="050305"/>
              </a:solidFill>
              <a:latin typeface="Calibri"/>
              <a:ea typeface="Calibri"/>
              <a:cs typeface="Calibri"/>
              <a:sym typeface="Calibri"/>
            </a:endParaRPr>
          </a:p>
          <a:p>
            <a:pPr indent="0" lvl="0" marL="457200" rtl="0" algn="l">
              <a:spcBef>
                <a:spcPts val="0"/>
              </a:spcBef>
              <a:spcAft>
                <a:spcPts val="0"/>
              </a:spcAft>
              <a:buNone/>
            </a:pPr>
            <a:r>
              <a:t/>
            </a:r>
            <a:endParaRPr sz="1600">
              <a:solidFill>
                <a:srgbClr val="050305"/>
              </a:solidFill>
              <a:latin typeface="Calibri"/>
              <a:ea typeface="Calibri"/>
              <a:cs typeface="Calibri"/>
              <a:sym typeface="Calibri"/>
            </a:endParaRPr>
          </a:p>
          <a:p>
            <a:pPr indent="0" lvl="0" marL="0" rtl="0" algn="l">
              <a:spcBef>
                <a:spcPts val="0"/>
              </a:spcBef>
              <a:spcAft>
                <a:spcPts val="0"/>
              </a:spcAft>
              <a:buNone/>
            </a:pPr>
            <a:r>
              <a:t/>
            </a:r>
            <a:endParaRPr sz="1600">
              <a:solidFill>
                <a:srgbClr val="050305"/>
              </a:solidFill>
              <a:latin typeface="Calibri"/>
              <a:ea typeface="Calibri"/>
              <a:cs typeface="Calibri"/>
              <a:sym typeface="Calibri"/>
            </a:endParaRPr>
          </a:p>
        </p:txBody>
      </p:sp>
      <p:sp>
        <p:nvSpPr>
          <p:cNvPr id="991" name="Google Shape;991;p48"/>
          <p:cNvSpPr txBox="1"/>
          <p:nvPr/>
        </p:nvSpPr>
        <p:spPr>
          <a:xfrm>
            <a:off x="3292400" y="2721975"/>
            <a:ext cx="3268500" cy="1949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Average customer relationship length</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Average Recency &amp; Frequency</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High  AOV</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Average Monetary &amp; CLV</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Location: </a:t>
            </a:r>
            <a:r>
              <a:rPr lang="en-GB" sz="1600">
                <a:solidFill>
                  <a:srgbClr val="050305"/>
                </a:solidFill>
                <a:latin typeface="Calibri"/>
                <a:ea typeface="Calibri"/>
                <a:cs typeface="Calibri"/>
                <a:sym typeface="Calibri"/>
              </a:rPr>
              <a:t>California</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Gender: Female</a:t>
            </a:r>
            <a:endParaRPr sz="1600">
              <a:solidFill>
                <a:srgbClr val="050305"/>
              </a:solidFill>
              <a:latin typeface="Calibri"/>
              <a:ea typeface="Calibri"/>
              <a:cs typeface="Calibri"/>
              <a:sym typeface="Calibri"/>
            </a:endParaRPr>
          </a:p>
          <a:p>
            <a:pPr indent="0" lvl="0" marL="457200" rtl="0" algn="l">
              <a:spcBef>
                <a:spcPts val="0"/>
              </a:spcBef>
              <a:spcAft>
                <a:spcPts val="0"/>
              </a:spcAft>
              <a:buNone/>
            </a:pPr>
            <a:r>
              <a:t/>
            </a:r>
            <a:endParaRPr sz="1600">
              <a:solidFill>
                <a:srgbClr val="050305"/>
              </a:solidFill>
              <a:latin typeface="Calibri"/>
              <a:ea typeface="Calibri"/>
              <a:cs typeface="Calibri"/>
              <a:sym typeface="Calibri"/>
            </a:endParaRPr>
          </a:p>
          <a:p>
            <a:pPr indent="0" lvl="0" marL="457200" rtl="0" algn="l">
              <a:spcBef>
                <a:spcPts val="0"/>
              </a:spcBef>
              <a:spcAft>
                <a:spcPts val="0"/>
              </a:spcAft>
              <a:buNone/>
            </a:pPr>
            <a:r>
              <a:t/>
            </a:r>
            <a:endParaRPr sz="1600">
              <a:solidFill>
                <a:srgbClr val="050305"/>
              </a:solidFill>
              <a:latin typeface="Calibri"/>
              <a:ea typeface="Calibri"/>
              <a:cs typeface="Calibri"/>
              <a:sym typeface="Calibri"/>
            </a:endParaRPr>
          </a:p>
          <a:p>
            <a:pPr indent="0" lvl="0" marL="0" rtl="0" algn="l">
              <a:spcBef>
                <a:spcPts val="0"/>
              </a:spcBef>
              <a:spcAft>
                <a:spcPts val="0"/>
              </a:spcAft>
              <a:buNone/>
            </a:pPr>
            <a:r>
              <a:t/>
            </a:r>
            <a:endParaRPr sz="1600">
              <a:solidFill>
                <a:srgbClr val="050305"/>
              </a:solidFill>
              <a:latin typeface="Calibri"/>
              <a:ea typeface="Calibri"/>
              <a:cs typeface="Calibri"/>
              <a:sym typeface="Calibri"/>
            </a:endParaRPr>
          </a:p>
        </p:txBody>
      </p:sp>
      <p:sp>
        <p:nvSpPr>
          <p:cNvPr id="992" name="Google Shape;992;p48"/>
          <p:cNvSpPr txBox="1"/>
          <p:nvPr/>
        </p:nvSpPr>
        <p:spPr>
          <a:xfrm>
            <a:off x="6866250" y="2645775"/>
            <a:ext cx="2354100" cy="210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Longest customer relationship length</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Highest Frequency &amp; Recency</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Highest Monetary, AOV &amp; CLV</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Location: Chicago</a:t>
            </a:r>
            <a:endParaRPr sz="1600">
              <a:solidFill>
                <a:srgbClr val="050305"/>
              </a:solidFill>
              <a:latin typeface="Calibri"/>
              <a:ea typeface="Calibri"/>
              <a:cs typeface="Calibri"/>
              <a:sym typeface="Calibri"/>
            </a:endParaRPr>
          </a:p>
          <a:p>
            <a:pPr indent="-330200" lvl="0" marL="457200" rtl="0" algn="l">
              <a:spcBef>
                <a:spcPts val="0"/>
              </a:spcBef>
              <a:spcAft>
                <a:spcPts val="0"/>
              </a:spcAft>
              <a:buClr>
                <a:srgbClr val="050305"/>
              </a:buClr>
              <a:buSzPts val="1600"/>
              <a:buFont typeface="Calibri"/>
              <a:buChar char="❖"/>
            </a:pPr>
            <a:r>
              <a:rPr lang="en-GB" sz="1600">
                <a:solidFill>
                  <a:srgbClr val="050305"/>
                </a:solidFill>
                <a:latin typeface="Calibri"/>
                <a:ea typeface="Calibri"/>
                <a:cs typeface="Calibri"/>
                <a:sym typeface="Calibri"/>
              </a:rPr>
              <a:t>Gender: Female</a:t>
            </a:r>
            <a:endParaRPr sz="1600">
              <a:solidFill>
                <a:srgbClr val="050305"/>
              </a:solidFill>
              <a:latin typeface="Calibri"/>
              <a:ea typeface="Calibri"/>
              <a:cs typeface="Calibri"/>
              <a:sym typeface="Calibri"/>
            </a:endParaRPr>
          </a:p>
          <a:p>
            <a:pPr indent="0" lvl="0" marL="457200" rtl="0" algn="l">
              <a:spcBef>
                <a:spcPts val="0"/>
              </a:spcBef>
              <a:spcAft>
                <a:spcPts val="0"/>
              </a:spcAft>
              <a:buNone/>
            </a:pPr>
            <a:r>
              <a:t/>
            </a:r>
            <a:endParaRPr sz="1600">
              <a:solidFill>
                <a:srgbClr val="050305"/>
              </a:solidFill>
              <a:latin typeface="Calibri"/>
              <a:ea typeface="Calibri"/>
              <a:cs typeface="Calibri"/>
              <a:sym typeface="Calibri"/>
            </a:endParaRPr>
          </a:p>
          <a:p>
            <a:pPr indent="0" lvl="0" marL="457200" rtl="0" algn="l">
              <a:spcBef>
                <a:spcPts val="0"/>
              </a:spcBef>
              <a:spcAft>
                <a:spcPts val="0"/>
              </a:spcAft>
              <a:buNone/>
            </a:pPr>
            <a:r>
              <a:t/>
            </a:r>
            <a:endParaRPr sz="1600">
              <a:solidFill>
                <a:srgbClr val="050305"/>
              </a:solidFill>
              <a:latin typeface="Calibri"/>
              <a:ea typeface="Calibri"/>
              <a:cs typeface="Calibri"/>
              <a:sym typeface="Calibri"/>
            </a:endParaRPr>
          </a:p>
          <a:p>
            <a:pPr indent="0" lvl="0" marL="0" rtl="0" algn="l">
              <a:spcBef>
                <a:spcPts val="0"/>
              </a:spcBef>
              <a:spcAft>
                <a:spcPts val="0"/>
              </a:spcAft>
              <a:buNone/>
            </a:pPr>
            <a:r>
              <a:t/>
            </a:r>
            <a:endParaRPr sz="1600">
              <a:solidFill>
                <a:srgbClr val="050305"/>
              </a:solidFill>
              <a:latin typeface="Calibri"/>
              <a:ea typeface="Calibri"/>
              <a:cs typeface="Calibri"/>
              <a:sym typeface="Calibri"/>
            </a:endParaRPr>
          </a:p>
        </p:txBody>
      </p:sp>
      <p:grpSp>
        <p:nvGrpSpPr>
          <p:cNvPr id="993" name="Google Shape;993;p48"/>
          <p:cNvGrpSpPr/>
          <p:nvPr/>
        </p:nvGrpSpPr>
        <p:grpSpPr>
          <a:xfrm>
            <a:off x="7818896" y="1505786"/>
            <a:ext cx="428819" cy="440408"/>
            <a:chOff x="853568" y="1975538"/>
            <a:chExt cx="337334" cy="353599"/>
          </a:xfrm>
        </p:grpSpPr>
        <p:sp>
          <p:nvSpPr>
            <p:cNvPr id="994" name="Google Shape;994;p48"/>
            <p:cNvSpPr/>
            <p:nvPr/>
          </p:nvSpPr>
          <p:spPr>
            <a:xfrm>
              <a:off x="853568" y="1975538"/>
              <a:ext cx="337334" cy="353599"/>
            </a:xfrm>
            <a:custGeom>
              <a:rect b="b" l="l" r="r" t="t"/>
              <a:pathLst>
                <a:path extrusionOk="0" h="11109" w="10598">
                  <a:moveTo>
                    <a:pt x="8180" y="322"/>
                  </a:moveTo>
                  <a:lnTo>
                    <a:pt x="5823" y="3596"/>
                  </a:lnTo>
                  <a:lnTo>
                    <a:pt x="5501" y="3132"/>
                  </a:lnTo>
                  <a:lnTo>
                    <a:pt x="7502" y="322"/>
                  </a:lnTo>
                  <a:close/>
                  <a:moveTo>
                    <a:pt x="9252" y="322"/>
                  </a:moveTo>
                  <a:lnTo>
                    <a:pt x="6371" y="4346"/>
                  </a:lnTo>
                  <a:lnTo>
                    <a:pt x="6049" y="3882"/>
                  </a:lnTo>
                  <a:lnTo>
                    <a:pt x="8597" y="322"/>
                  </a:lnTo>
                  <a:close/>
                  <a:moveTo>
                    <a:pt x="2072" y="322"/>
                  </a:moveTo>
                  <a:lnTo>
                    <a:pt x="4966" y="4358"/>
                  </a:lnTo>
                  <a:cubicBezTo>
                    <a:pt x="4906" y="4382"/>
                    <a:pt x="4859" y="4430"/>
                    <a:pt x="4811" y="4477"/>
                  </a:cubicBezTo>
                  <a:cubicBezTo>
                    <a:pt x="4750" y="4538"/>
                    <a:pt x="4652" y="4579"/>
                    <a:pt x="4557" y="4579"/>
                  </a:cubicBezTo>
                  <a:cubicBezTo>
                    <a:pt x="4521" y="4579"/>
                    <a:pt x="4486" y="4574"/>
                    <a:pt x="4454" y="4561"/>
                  </a:cubicBezTo>
                  <a:lnTo>
                    <a:pt x="1418" y="322"/>
                  </a:lnTo>
                  <a:close/>
                  <a:moveTo>
                    <a:pt x="3084" y="322"/>
                  </a:moveTo>
                  <a:lnTo>
                    <a:pt x="6121" y="4584"/>
                  </a:lnTo>
                  <a:cubicBezTo>
                    <a:pt x="6100" y="4589"/>
                    <a:pt x="6079" y="4591"/>
                    <a:pt x="6057" y="4591"/>
                  </a:cubicBezTo>
                  <a:cubicBezTo>
                    <a:pt x="5957" y="4591"/>
                    <a:pt x="5854" y="4546"/>
                    <a:pt x="5775" y="4477"/>
                  </a:cubicBezTo>
                  <a:cubicBezTo>
                    <a:pt x="5644" y="4346"/>
                    <a:pt x="5466" y="4287"/>
                    <a:pt x="5287" y="4287"/>
                  </a:cubicBezTo>
                  <a:lnTo>
                    <a:pt x="2453" y="334"/>
                  </a:lnTo>
                  <a:lnTo>
                    <a:pt x="3084" y="334"/>
                  </a:lnTo>
                  <a:lnTo>
                    <a:pt x="3084" y="322"/>
                  </a:lnTo>
                  <a:close/>
                  <a:moveTo>
                    <a:pt x="1013" y="322"/>
                  </a:moveTo>
                  <a:lnTo>
                    <a:pt x="4025" y="4537"/>
                  </a:lnTo>
                  <a:cubicBezTo>
                    <a:pt x="3858" y="4584"/>
                    <a:pt x="3716" y="4668"/>
                    <a:pt x="3608" y="4823"/>
                  </a:cubicBezTo>
                  <a:lnTo>
                    <a:pt x="394" y="322"/>
                  </a:lnTo>
                  <a:close/>
                  <a:moveTo>
                    <a:pt x="10216" y="322"/>
                  </a:moveTo>
                  <a:lnTo>
                    <a:pt x="7002" y="4823"/>
                  </a:lnTo>
                  <a:cubicBezTo>
                    <a:pt x="6906" y="4680"/>
                    <a:pt x="6775" y="4596"/>
                    <a:pt x="6633" y="4549"/>
                  </a:cubicBezTo>
                  <a:lnTo>
                    <a:pt x="9645" y="322"/>
                  </a:lnTo>
                  <a:close/>
                  <a:moveTo>
                    <a:pt x="5268" y="4599"/>
                  </a:moveTo>
                  <a:cubicBezTo>
                    <a:pt x="5362" y="4599"/>
                    <a:pt x="5454" y="4638"/>
                    <a:pt x="5525" y="4715"/>
                  </a:cubicBezTo>
                  <a:cubicBezTo>
                    <a:pt x="5652" y="4842"/>
                    <a:pt x="5822" y="4911"/>
                    <a:pt x="5994" y="4911"/>
                  </a:cubicBezTo>
                  <a:cubicBezTo>
                    <a:pt x="6081" y="4911"/>
                    <a:pt x="6168" y="4894"/>
                    <a:pt x="6252" y="4858"/>
                  </a:cubicBezTo>
                  <a:cubicBezTo>
                    <a:pt x="6295" y="4843"/>
                    <a:pt x="6338" y="4836"/>
                    <a:pt x="6380" y="4836"/>
                  </a:cubicBezTo>
                  <a:cubicBezTo>
                    <a:pt x="6534" y="4836"/>
                    <a:pt x="6672" y="4932"/>
                    <a:pt x="6728" y="5073"/>
                  </a:cubicBezTo>
                  <a:cubicBezTo>
                    <a:pt x="6728" y="5084"/>
                    <a:pt x="6752" y="5096"/>
                    <a:pt x="6752" y="5120"/>
                  </a:cubicBezTo>
                  <a:cubicBezTo>
                    <a:pt x="6823" y="5311"/>
                    <a:pt x="6954" y="5382"/>
                    <a:pt x="6954" y="5382"/>
                  </a:cubicBezTo>
                  <a:cubicBezTo>
                    <a:pt x="7109" y="5454"/>
                    <a:pt x="7240" y="5513"/>
                    <a:pt x="7371" y="5513"/>
                  </a:cubicBezTo>
                  <a:cubicBezTo>
                    <a:pt x="7561" y="5537"/>
                    <a:pt x="7728" y="5692"/>
                    <a:pt x="7716" y="5906"/>
                  </a:cubicBezTo>
                  <a:cubicBezTo>
                    <a:pt x="7704" y="6168"/>
                    <a:pt x="7847" y="6430"/>
                    <a:pt x="8085" y="6561"/>
                  </a:cubicBezTo>
                  <a:cubicBezTo>
                    <a:pt x="8264" y="6644"/>
                    <a:pt x="8335" y="6870"/>
                    <a:pt x="8252" y="7049"/>
                  </a:cubicBezTo>
                  <a:cubicBezTo>
                    <a:pt x="8133" y="7287"/>
                    <a:pt x="8157" y="7585"/>
                    <a:pt x="8323" y="7799"/>
                  </a:cubicBezTo>
                  <a:cubicBezTo>
                    <a:pt x="8442" y="7954"/>
                    <a:pt x="8430" y="8180"/>
                    <a:pt x="8264" y="8311"/>
                  </a:cubicBezTo>
                  <a:cubicBezTo>
                    <a:pt x="8061" y="8490"/>
                    <a:pt x="7966" y="8763"/>
                    <a:pt x="8026" y="9025"/>
                  </a:cubicBezTo>
                  <a:cubicBezTo>
                    <a:pt x="8073" y="9228"/>
                    <a:pt x="7966" y="9430"/>
                    <a:pt x="7776" y="9478"/>
                  </a:cubicBezTo>
                  <a:cubicBezTo>
                    <a:pt x="7502" y="9549"/>
                    <a:pt x="7311" y="9775"/>
                    <a:pt x="7264" y="10026"/>
                  </a:cubicBezTo>
                  <a:cubicBezTo>
                    <a:pt x="7242" y="10196"/>
                    <a:pt x="7087" y="10329"/>
                    <a:pt x="6909" y="10329"/>
                  </a:cubicBezTo>
                  <a:cubicBezTo>
                    <a:pt x="6889" y="10329"/>
                    <a:pt x="6868" y="10327"/>
                    <a:pt x="6847" y="10323"/>
                  </a:cubicBezTo>
                  <a:cubicBezTo>
                    <a:pt x="6809" y="10316"/>
                    <a:pt x="6770" y="10313"/>
                    <a:pt x="6732" y="10313"/>
                  </a:cubicBezTo>
                  <a:cubicBezTo>
                    <a:pt x="6508" y="10313"/>
                    <a:pt x="6290" y="10429"/>
                    <a:pt x="6168" y="10633"/>
                  </a:cubicBezTo>
                  <a:cubicBezTo>
                    <a:pt x="6100" y="10740"/>
                    <a:pt x="5977" y="10802"/>
                    <a:pt x="5854" y="10802"/>
                  </a:cubicBezTo>
                  <a:cubicBezTo>
                    <a:pt x="5785" y="10802"/>
                    <a:pt x="5716" y="10783"/>
                    <a:pt x="5656" y="10740"/>
                  </a:cubicBezTo>
                  <a:cubicBezTo>
                    <a:pt x="5537" y="10668"/>
                    <a:pt x="5418" y="10633"/>
                    <a:pt x="5287" y="10633"/>
                  </a:cubicBezTo>
                  <a:cubicBezTo>
                    <a:pt x="5156" y="10633"/>
                    <a:pt x="5025" y="10668"/>
                    <a:pt x="4918" y="10740"/>
                  </a:cubicBezTo>
                  <a:cubicBezTo>
                    <a:pt x="4858" y="10779"/>
                    <a:pt x="4788" y="10797"/>
                    <a:pt x="4719" y="10797"/>
                  </a:cubicBezTo>
                  <a:cubicBezTo>
                    <a:pt x="4596" y="10797"/>
                    <a:pt x="4475" y="10739"/>
                    <a:pt x="4406" y="10633"/>
                  </a:cubicBezTo>
                  <a:cubicBezTo>
                    <a:pt x="4275" y="10437"/>
                    <a:pt x="4035" y="10320"/>
                    <a:pt x="3794" y="10320"/>
                  </a:cubicBezTo>
                  <a:cubicBezTo>
                    <a:pt x="3772" y="10320"/>
                    <a:pt x="3750" y="10321"/>
                    <a:pt x="3727" y="10323"/>
                  </a:cubicBezTo>
                  <a:cubicBezTo>
                    <a:pt x="3708" y="10327"/>
                    <a:pt x="3688" y="10329"/>
                    <a:pt x="3668" y="10329"/>
                  </a:cubicBezTo>
                  <a:cubicBezTo>
                    <a:pt x="3497" y="10329"/>
                    <a:pt x="3332" y="10196"/>
                    <a:pt x="3311" y="10026"/>
                  </a:cubicBezTo>
                  <a:cubicBezTo>
                    <a:pt x="3263" y="9764"/>
                    <a:pt x="3073" y="9537"/>
                    <a:pt x="2799" y="9478"/>
                  </a:cubicBezTo>
                  <a:cubicBezTo>
                    <a:pt x="2608" y="9418"/>
                    <a:pt x="2489" y="9228"/>
                    <a:pt x="2549" y="9025"/>
                  </a:cubicBezTo>
                  <a:cubicBezTo>
                    <a:pt x="2620" y="8763"/>
                    <a:pt x="2537" y="8490"/>
                    <a:pt x="2311" y="8311"/>
                  </a:cubicBezTo>
                  <a:cubicBezTo>
                    <a:pt x="2168" y="8180"/>
                    <a:pt x="2132" y="7954"/>
                    <a:pt x="2251" y="7799"/>
                  </a:cubicBezTo>
                  <a:cubicBezTo>
                    <a:pt x="2418" y="7585"/>
                    <a:pt x="2442" y="7287"/>
                    <a:pt x="2322" y="7049"/>
                  </a:cubicBezTo>
                  <a:cubicBezTo>
                    <a:pt x="2239" y="6870"/>
                    <a:pt x="2311" y="6644"/>
                    <a:pt x="2489" y="6561"/>
                  </a:cubicBezTo>
                  <a:cubicBezTo>
                    <a:pt x="2727" y="6442"/>
                    <a:pt x="2882" y="6192"/>
                    <a:pt x="2858" y="5906"/>
                  </a:cubicBezTo>
                  <a:cubicBezTo>
                    <a:pt x="2846" y="5715"/>
                    <a:pt x="3013" y="5537"/>
                    <a:pt x="3204" y="5513"/>
                  </a:cubicBezTo>
                  <a:cubicBezTo>
                    <a:pt x="3418" y="5501"/>
                    <a:pt x="3608" y="5394"/>
                    <a:pt x="3727" y="5215"/>
                  </a:cubicBezTo>
                  <a:lnTo>
                    <a:pt x="3727" y="5204"/>
                  </a:lnTo>
                  <a:cubicBezTo>
                    <a:pt x="3751" y="5156"/>
                    <a:pt x="3787" y="5120"/>
                    <a:pt x="3799" y="5073"/>
                  </a:cubicBezTo>
                  <a:cubicBezTo>
                    <a:pt x="3854" y="4925"/>
                    <a:pt x="3995" y="4835"/>
                    <a:pt x="4145" y="4835"/>
                  </a:cubicBezTo>
                  <a:cubicBezTo>
                    <a:pt x="4188" y="4835"/>
                    <a:pt x="4232" y="4842"/>
                    <a:pt x="4275" y="4858"/>
                  </a:cubicBezTo>
                  <a:cubicBezTo>
                    <a:pt x="4355" y="4889"/>
                    <a:pt x="4438" y="4903"/>
                    <a:pt x="4521" y="4903"/>
                  </a:cubicBezTo>
                  <a:cubicBezTo>
                    <a:pt x="4698" y="4903"/>
                    <a:pt x="4872" y="4837"/>
                    <a:pt x="5001" y="4715"/>
                  </a:cubicBezTo>
                  <a:cubicBezTo>
                    <a:pt x="5079" y="4638"/>
                    <a:pt x="5174" y="4599"/>
                    <a:pt x="5268" y="4599"/>
                  </a:cubicBezTo>
                  <a:close/>
                  <a:moveTo>
                    <a:pt x="298" y="0"/>
                  </a:moveTo>
                  <a:cubicBezTo>
                    <a:pt x="203" y="0"/>
                    <a:pt x="108" y="60"/>
                    <a:pt x="48" y="143"/>
                  </a:cubicBezTo>
                  <a:cubicBezTo>
                    <a:pt x="1" y="239"/>
                    <a:pt x="1" y="358"/>
                    <a:pt x="60" y="429"/>
                  </a:cubicBezTo>
                  <a:lnTo>
                    <a:pt x="3418" y="5096"/>
                  </a:lnTo>
                  <a:cubicBezTo>
                    <a:pt x="3358" y="5144"/>
                    <a:pt x="3275" y="5168"/>
                    <a:pt x="3204" y="5168"/>
                  </a:cubicBezTo>
                  <a:cubicBezTo>
                    <a:pt x="2834" y="5192"/>
                    <a:pt x="2537" y="5513"/>
                    <a:pt x="2549" y="5906"/>
                  </a:cubicBezTo>
                  <a:cubicBezTo>
                    <a:pt x="2549" y="6049"/>
                    <a:pt x="2477" y="6180"/>
                    <a:pt x="2358" y="6239"/>
                  </a:cubicBezTo>
                  <a:cubicBezTo>
                    <a:pt x="2013" y="6418"/>
                    <a:pt x="1882" y="6835"/>
                    <a:pt x="2061" y="7168"/>
                  </a:cubicBezTo>
                  <a:cubicBezTo>
                    <a:pt x="2120" y="7299"/>
                    <a:pt x="2108" y="7454"/>
                    <a:pt x="2013" y="7573"/>
                  </a:cubicBezTo>
                  <a:cubicBezTo>
                    <a:pt x="1775" y="7871"/>
                    <a:pt x="1822" y="8299"/>
                    <a:pt x="2120" y="8537"/>
                  </a:cubicBezTo>
                  <a:cubicBezTo>
                    <a:pt x="2215" y="8621"/>
                    <a:pt x="2275" y="8775"/>
                    <a:pt x="2239" y="8906"/>
                  </a:cubicBezTo>
                  <a:cubicBezTo>
                    <a:pt x="2132" y="9275"/>
                    <a:pt x="2358" y="9656"/>
                    <a:pt x="2727" y="9752"/>
                  </a:cubicBezTo>
                  <a:cubicBezTo>
                    <a:pt x="2858" y="9799"/>
                    <a:pt x="2965" y="9906"/>
                    <a:pt x="3001" y="10049"/>
                  </a:cubicBezTo>
                  <a:cubicBezTo>
                    <a:pt x="3056" y="10399"/>
                    <a:pt x="3361" y="10639"/>
                    <a:pt x="3697" y="10639"/>
                  </a:cubicBezTo>
                  <a:cubicBezTo>
                    <a:pt x="3727" y="10639"/>
                    <a:pt x="3757" y="10637"/>
                    <a:pt x="3787" y="10633"/>
                  </a:cubicBezTo>
                  <a:cubicBezTo>
                    <a:pt x="3799" y="10632"/>
                    <a:pt x="3811" y="10631"/>
                    <a:pt x="3823" y="10631"/>
                  </a:cubicBezTo>
                  <a:cubicBezTo>
                    <a:pt x="3953" y="10631"/>
                    <a:pt x="4079" y="10690"/>
                    <a:pt x="4144" y="10799"/>
                  </a:cubicBezTo>
                  <a:cubicBezTo>
                    <a:pt x="4274" y="10998"/>
                    <a:pt x="4502" y="11109"/>
                    <a:pt x="4731" y="11109"/>
                  </a:cubicBezTo>
                  <a:cubicBezTo>
                    <a:pt x="4858" y="11109"/>
                    <a:pt x="4986" y="11074"/>
                    <a:pt x="5097" y="11002"/>
                  </a:cubicBezTo>
                  <a:cubicBezTo>
                    <a:pt x="5156" y="10966"/>
                    <a:pt x="5228" y="10948"/>
                    <a:pt x="5299" y="10948"/>
                  </a:cubicBezTo>
                  <a:cubicBezTo>
                    <a:pt x="5370" y="10948"/>
                    <a:pt x="5442" y="10966"/>
                    <a:pt x="5501" y="11002"/>
                  </a:cubicBezTo>
                  <a:cubicBezTo>
                    <a:pt x="5621" y="11085"/>
                    <a:pt x="5740" y="11109"/>
                    <a:pt x="5871" y="11109"/>
                  </a:cubicBezTo>
                  <a:cubicBezTo>
                    <a:pt x="6097" y="11109"/>
                    <a:pt x="6311" y="11002"/>
                    <a:pt x="6454" y="10799"/>
                  </a:cubicBezTo>
                  <a:cubicBezTo>
                    <a:pt x="6519" y="10690"/>
                    <a:pt x="6645" y="10631"/>
                    <a:pt x="6775" y="10631"/>
                  </a:cubicBezTo>
                  <a:cubicBezTo>
                    <a:pt x="6787" y="10631"/>
                    <a:pt x="6799" y="10632"/>
                    <a:pt x="6811" y="10633"/>
                  </a:cubicBezTo>
                  <a:cubicBezTo>
                    <a:pt x="6848" y="10639"/>
                    <a:pt x="6884" y="10641"/>
                    <a:pt x="6920" y="10641"/>
                  </a:cubicBezTo>
                  <a:cubicBezTo>
                    <a:pt x="7248" y="10641"/>
                    <a:pt x="7543" y="10403"/>
                    <a:pt x="7597" y="10049"/>
                  </a:cubicBezTo>
                  <a:cubicBezTo>
                    <a:pt x="7621" y="9906"/>
                    <a:pt x="7728" y="9799"/>
                    <a:pt x="7859" y="9752"/>
                  </a:cubicBezTo>
                  <a:cubicBezTo>
                    <a:pt x="8240" y="9656"/>
                    <a:pt x="8442" y="9275"/>
                    <a:pt x="8359" y="8906"/>
                  </a:cubicBezTo>
                  <a:cubicBezTo>
                    <a:pt x="8323" y="8775"/>
                    <a:pt x="8371" y="8621"/>
                    <a:pt x="8478" y="8537"/>
                  </a:cubicBezTo>
                  <a:cubicBezTo>
                    <a:pt x="8776" y="8299"/>
                    <a:pt x="8811" y="7871"/>
                    <a:pt x="8573" y="7573"/>
                  </a:cubicBezTo>
                  <a:cubicBezTo>
                    <a:pt x="8490" y="7454"/>
                    <a:pt x="8478" y="7299"/>
                    <a:pt x="8538" y="7168"/>
                  </a:cubicBezTo>
                  <a:cubicBezTo>
                    <a:pt x="8692" y="6823"/>
                    <a:pt x="8561" y="6406"/>
                    <a:pt x="8240" y="6239"/>
                  </a:cubicBezTo>
                  <a:cubicBezTo>
                    <a:pt x="8097" y="6180"/>
                    <a:pt x="8026" y="6037"/>
                    <a:pt x="8037" y="5906"/>
                  </a:cubicBezTo>
                  <a:cubicBezTo>
                    <a:pt x="8061" y="5525"/>
                    <a:pt x="7776" y="5204"/>
                    <a:pt x="7383" y="5168"/>
                  </a:cubicBezTo>
                  <a:cubicBezTo>
                    <a:pt x="7311" y="5168"/>
                    <a:pt x="7240" y="5144"/>
                    <a:pt x="7180" y="5096"/>
                  </a:cubicBezTo>
                  <a:lnTo>
                    <a:pt x="10526" y="429"/>
                  </a:lnTo>
                  <a:cubicBezTo>
                    <a:pt x="10585" y="358"/>
                    <a:pt x="10597" y="251"/>
                    <a:pt x="10538" y="143"/>
                  </a:cubicBezTo>
                  <a:cubicBezTo>
                    <a:pt x="10490" y="60"/>
                    <a:pt x="10395" y="0"/>
                    <a:pt x="10288" y="0"/>
                  </a:cubicBezTo>
                  <a:lnTo>
                    <a:pt x="7478" y="0"/>
                  </a:lnTo>
                  <a:cubicBezTo>
                    <a:pt x="7383" y="0"/>
                    <a:pt x="7299" y="36"/>
                    <a:pt x="7252" y="120"/>
                  </a:cubicBezTo>
                  <a:lnTo>
                    <a:pt x="5287" y="2858"/>
                  </a:lnTo>
                  <a:lnTo>
                    <a:pt x="3335" y="120"/>
                  </a:lnTo>
                  <a:cubicBezTo>
                    <a:pt x="3299" y="36"/>
                    <a:pt x="3204" y="0"/>
                    <a:pt x="3120" y="0"/>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AA98"/>
                </a:solidFill>
              </a:endParaRPr>
            </a:p>
          </p:txBody>
        </p:sp>
        <p:sp>
          <p:nvSpPr>
            <p:cNvPr id="995" name="Google Shape;995;p48"/>
            <p:cNvSpPr/>
            <p:nvPr/>
          </p:nvSpPr>
          <p:spPr>
            <a:xfrm>
              <a:off x="938458" y="2136979"/>
              <a:ext cx="166789" cy="76742"/>
            </a:xfrm>
            <a:custGeom>
              <a:rect b="b" l="l" r="r" t="t"/>
              <a:pathLst>
                <a:path extrusionOk="0" h="2411" w="5240">
                  <a:moveTo>
                    <a:pt x="2620" y="1"/>
                  </a:moveTo>
                  <a:cubicBezTo>
                    <a:pt x="2001" y="1"/>
                    <a:pt x="1370" y="227"/>
                    <a:pt x="894" y="643"/>
                  </a:cubicBezTo>
                  <a:cubicBezTo>
                    <a:pt x="417" y="1036"/>
                    <a:pt x="108" y="1608"/>
                    <a:pt x="13" y="2227"/>
                  </a:cubicBezTo>
                  <a:cubicBezTo>
                    <a:pt x="1" y="2322"/>
                    <a:pt x="60" y="2406"/>
                    <a:pt x="156" y="2406"/>
                  </a:cubicBezTo>
                  <a:lnTo>
                    <a:pt x="179" y="2406"/>
                  </a:lnTo>
                  <a:cubicBezTo>
                    <a:pt x="251" y="2406"/>
                    <a:pt x="334" y="2346"/>
                    <a:pt x="346" y="2275"/>
                  </a:cubicBezTo>
                  <a:cubicBezTo>
                    <a:pt x="429" y="1739"/>
                    <a:pt x="703" y="1251"/>
                    <a:pt x="1120" y="894"/>
                  </a:cubicBezTo>
                  <a:cubicBezTo>
                    <a:pt x="1537" y="536"/>
                    <a:pt x="2072" y="322"/>
                    <a:pt x="2620" y="322"/>
                  </a:cubicBezTo>
                  <a:cubicBezTo>
                    <a:pt x="3168" y="322"/>
                    <a:pt x="3704" y="524"/>
                    <a:pt x="4120" y="894"/>
                  </a:cubicBezTo>
                  <a:cubicBezTo>
                    <a:pt x="4537" y="1251"/>
                    <a:pt x="4811" y="1739"/>
                    <a:pt x="4894" y="2275"/>
                  </a:cubicBezTo>
                  <a:cubicBezTo>
                    <a:pt x="4904" y="2356"/>
                    <a:pt x="4975" y="2411"/>
                    <a:pt x="5040" y="2411"/>
                  </a:cubicBezTo>
                  <a:cubicBezTo>
                    <a:pt x="5051" y="2411"/>
                    <a:pt x="5062" y="2409"/>
                    <a:pt x="5073" y="2406"/>
                  </a:cubicBezTo>
                  <a:cubicBezTo>
                    <a:pt x="5180" y="2394"/>
                    <a:pt x="5240" y="2322"/>
                    <a:pt x="5228" y="2227"/>
                  </a:cubicBezTo>
                  <a:cubicBezTo>
                    <a:pt x="5132" y="1620"/>
                    <a:pt x="4823" y="1060"/>
                    <a:pt x="4347" y="643"/>
                  </a:cubicBezTo>
                  <a:cubicBezTo>
                    <a:pt x="3870" y="227"/>
                    <a:pt x="3263" y="1"/>
                    <a:pt x="2620" y="1"/>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AA98"/>
                </a:solidFill>
              </a:endParaRPr>
            </a:p>
          </p:txBody>
        </p:sp>
        <p:sp>
          <p:nvSpPr>
            <p:cNvPr id="996" name="Google Shape;996;p48"/>
            <p:cNvSpPr/>
            <p:nvPr/>
          </p:nvSpPr>
          <p:spPr>
            <a:xfrm>
              <a:off x="938840" y="2227377"/>
              <a:ext cx="166407" cy="76774"/>
            </a:xfrm>
            <a:custGeom>
              <a:rect b="b" l="l" r="r" t="t"/>
              <a:pathLst>
                <a:path extrusionOk="0" h="2412" w="5228">
                  <a:moveTo>
                    <a:pt x="193" y="1"/>
                  </a:moveTo>
                  <a:cubicBezTo>
                    <a:pt x="181" y="1"/>
                    <a:pt x="168" y="3"/>
                    <a:pt x="155" y="6"/>
                  </a:cubicBezTo>
                  <a:cubicBezTo>
                    <a:pt x="60" y="18"/>
                    <a:pt x="1" y="101"/>
                    <a:pt x="24" y="197"/>
                  </a:cubicBezTo>
                  <a:cubicBezTo>
                    <a:pt x="108" y="804"/>
                    <a:pt x="417" y="1375"/>
                    <a:pt x="894" y="1768"/>
                  </a:cubicBezTo>
                  <a:cubicBezTo>
                    <a:pt x="1370" y="2185"/>
                    <a:pt x="1989" y="2411"/>
                    <a:pt x="2608" y="2411"/>
                  </a:cubicBezTo>
                  <a:cubicBezTo>
                    <a:pt x="3239" y="2411"/>
                    <a:pt x="3858" y="2185"/>
                    <a:pt x="4335" y="1768"/>
                  </a:cubicBezTo>
                  <a:cubicBezTo>
                    <a:pt x="4811" y="1375"/>
                    <a:pt x="5120" y="804"/>
                    <a:pt x="5216" y="185"/>
                  </a:cubicBezTo>
                  <a:cubicBezTo>
                    <a:pt x="5228" y="101"/>
                    <a:pt x="5168" y="18"/>
                    <a:pt x="5085" y="6"/>
                  </a:cubicBezTo>
                  <a:cubicBezTo>
                    <a:pt x="5070" y="3"/>
                    <a:pt x="5056" y="1"/>
                    <a:pt x="5043" y="1"/>
                  </a:cubicBezTo>
                  <a:cubicBezTo>
                    <a:pt x="4966" y="1"/>
                    <a:pt x="4906" y="56"/>
                    <a:pt x="4906" y="137"/>
                  </a:cubicBezTo>
                  <a:cubicBezTo>
                    <a:pt x="4811" y="673"/>
                    <a:pt x="4549" y="1161"/>
                    <a:pt x="4132" y="1518"/>
                  </a:cubicBezTo>
                  <a:cubicBezTo>
                    <a:pt x="3715" y="1875"/>
                    <a:pt x="3180" y="2090"/>
                    <a:pt x="2620" y="2090"/>
                  </a:cubicBezTo>
                  <a:cubicBezTo>
                    <a:pt x="2072" y="2090"/>
                    <a:pt x="1537" y="1887"/>
                    <a:pt x="1120" y="1518"/>
                  </a:cubicBezTo>
                  <a:cubicBezTo>
                    <a:pt x="703" y="1161"/>
                    <a:pt x="441" y="673"/>
                    <a:pt x="346" y="137"/>
                  </a:cubicBezTo>
                  <a:cubicBezTo>
                    <a:pt x="336" y="56"/>
                    <a:pt x="265" y="1"/>
                    <a:pt x="193" y="1"/>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AA98"/>
                </a:solidFill>
              </a:endParaRPr>
            </a:p>
          </p:txBody>
        </p:sp>
        <p:sp>
          <p:nvSpPr>
            <p:cNvPr id="997" name="Google Shape;997;p48"/>
            <p:cNvSpPr/>
            <p:nvPr/>
          </p:nvSpPr>
          <p:spPr>
            <a:xfrm>
              <a:off x="1007052" y="2185106"/>
              <a:ext cx="19003" cy="70153"/>
            </a:xfrm>
            <a:custGeom>
              <a:rect b="b" l="l" r="r" t="t"/>
              <a:pathLst>
                <a:path extrusionOk="0" h="2204" w="597">
                  <a:moveTo>
                    <a:pt x="453" y="1"/>
                  </a:moveTo>
                  <a:cubicBezTo>
                    <a:pt x="418" y="1"/>
                    <a:pt x="394" y="24"/>
                    <a:pt x="382" y="36"/>
                  </a:cubicBezTo>
                  <a:lnTo>
                    <a:pt x="60" y="334"/>
                  </a:lnTo>
                  <a:cubicBezTo>
                    <a:pt x="25" y="358"/>
                    <a:pt x="1" y="405"/>
                    <a:pt x="1" y="453"/>
                  </a:cubicBezTo>
                  <a:cubicBezTo>
                    <a:pt x="1" y="513"/>
                    <a:pt x="48" y="584"/>
                    <a:pt x="108" y="584"/>
                  </a:cubicBezTo>
                  <a:cubicBezTo>
                    <a:pt x="120" y="584"/>
                    <a:pt x="156" y="572"/>
                    <a:pt x="167" y="560"/>
                  </a:cubicBezTo>
                  <a:lnTo>
                    <a:pt x="275" y="417"/>
                  </a:lnTo>
                  <a:lnTo>
                    <a:pt x="275" y="2108"/>
                  </a:lnTo>
                  <a:cubicBezTo>
                    <a:pt x="275" y="2179"/>
                    <a:pt x="346" y="2203"/>
                    <a:pt x="441" y="2203"/>
                  </a:cubicBezTo>
                  <a:cubicBezTo>
                    <a:pt x="513" y="2203"/>
                    <a:pt x="596" y="2179"/>
                    <a:pt x="596" y="2108"/>
                  </a:cubicBezTo>
                  <a:lnTo>
                    <a:pt x="596" y="96"/>
                  </a:lnTo>
                  <a:cubicBezTo>
                    <a:pt x="584" y="48"/>
                    <a:pt x="513" y="1"/>
                    <a:pt x="453" y="1"/>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5AA98"/>
                </a:solidFill>
              </a:endParaRPr>
            </a:p>
          </p:txBody>
        </p:sp>
      </p:grpSp>
      <p:grpSp>
        <p:nvGrpSpPr>
          <p:cNvPr id="998" name="Google Shape;998;p48"/>
          <p:cNvGrpSpPr/>
          <p:nvPr/>
        </p:nvGrpSpPr>
        <p:grpSpPr>
          <a:xfrm>
            <a:off x="4651540" y="1525431"/>
            <a:ext cx="221902" cy="380795"/>
            <a:chOff x="916127" y="3807056"/>
            <a:chExt cx="221902" cy="380795"/>
          </a:xfrm>
        </p:grpSpPr>
        <p:sp>
          <p:nvSpPr>
            <p:cNvPr id="999" name="Google Shape;999;p48"/>
            <p:cNvSpPr/>
            <p:nvPr/>
          </p:nvSpPr>
          <p:spPr>
            <a:xfrm>
              <a:off x="916127" y="3807056"/>
              <a:ext cx="221902" cy="380795"/>
            </a:xfrm>
            <a:custGeom>
              <a:rect b="b" l="l" r="r" t="t"/>
              <a:pathLst>
                <a:path extrusionOk="0" h="11954" w="6966">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p:cNvSpPr/>
            <p:nvPr/>
          </p:nvSpPr>
          <p:spPr>
            <a:xfrm>
              <a:off x="969580" y="3869746"/>
              <a:ext cx="110792" cy="102955"/>
            </a:xfrm>
            <a:custGeom>
              <a:rect b="b" l="l" r="r" t="t"/>
              <a:pathLst>
                <a:path extrusionOk="0" h="3232" w="3478">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8"/>
            <p:cNvSpPr/>
            <p:nvPr/>
          </p:nvSpPr>
          <p:spPr>
            <a:xfrm>
              <a:off x="982863" y="4127517"/>
              <a:ext cx="88015" cy="11404"/>
            </a:xfrm>
            <a:custGeom>
              <a:rect b="b" l="l" r="r" t="t"/>
              <a:pathLst>
                <a:path extrusionOk="0" h="358" w="2763">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982863" y="4152173"/>
              <a:ext cx="88015" cy="11404"/>
            </a:xfrm>
            <a:custGeom>
              <a:rect b="b" l="l" r="r" t="t"/>
              <a:pathLst>
                <a:path extrusionOk="0" h="358" w="2763">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48"/>
          <p:cNvGrpSpPr/>
          <p:nvPr/>
        </p:nvGrpSpPr>
        <p:grpSpPr>
          <a:xfrm>
            <a:off x="1281735" y="1546228"/>
            <a:ext cx="324698" cy="372863"/>
            <a:chOff x="2212084" y="1960358"/>
            <a:chExt cx="324698" cy="372863"/>
          </a:xfrm>
        </p:grpSpPr>
        <p:sp>
          <p:nvSpPr>
            <p:cNvPr id="1004" name="Google Shape;1004;p48"/>
            <p:cNvSpPr/>
            <p:nvPr/>
          </p:nvSpPr>
          <p:spPr>
            <a:xfrm>
              <a:off x="2291371" y="2128011"/>
              <a:ext cx="166888" cy="166888"/>
            </a:xfrm>
            <a:custGeom>
              <a:rect b="b" l="l" r="r" t="t"/>
              <a:pathLst>
                <a:path extrusionOk="0" h="5239" w="5239">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8"/>
            <p:cNvSpPr/>
            <p:nvPr/>
          </p:nvSpPr>
          <p:spPr>
            <a:xfrm>
              <a:off x="2212084" y="1960358"/>
              <a:ext cx="324698" cy="372863"/>
            </a:xfrm>
            <a:custGeom>
              <a:rect b="b" l="l" r="r" t="t"/>
              <a:pathLst>
                <a:path extrusionOk="0" h="11705" w="10193">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8"/>
            <p:cNvSpPr/>
            <p:nvPr/>
          </p:nvSpPr>
          <p:spPr>
            <a:xfrm>
              <a:off x="2319435" y="2157190"/>
              <a:ext cx="108880" cy="103210"/>
            </a:xfrm>
            <a:custGeom>
              <a:rect b="b" l="l" r="r" t="t"/>
              <a:pathLst>
                <a:path extrusionOk="0" h="3240" w="3418">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rgbClr val="A5AA98"/>
            </a:solidFill>
            <a:ln cap="flat" cmpd="sng" w="9525">
              <a:solidFill>
                <a:srgbClr val="36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7" name="Google Shape;1007;p48"/>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50305"/>
              </a:solidFill>
              <a:highlight>
                <a:srgbClr val="050305"/>
              </a:highlight>
              <a:latin typeface="Tajawal"/>
              <a:ea typeface="Tajawal"/>
              <a:cs typeface="Tajawal"/>
              <a:sym typeface="Tajawal"/>
            </a:endParaRPr>
          </a:p>
        </p:txBody>
      </p:sp>
      <p:sp>
        <p:nvSpPr>
          <p:cNvPr id="1008" name="Google Shape;1008;p48"/>
          <p:cNvSpPr txBox="1"/>
          <p:nvPr/>
        </p:nvSpPr>
        <p:spPr>
          <a:xfrm>
            <a:off x="311300" y="4813800"/>
            <a:ext cx="1456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1009" name="Google Shape;1009;p48"/>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10" name="Google Shape;1010;p48"/>
          <p:cNvSpPr/>
          <p:nvPr/>
        </p:nvSpPr>
        <p:spPr>
          <a:xfrm>
            <a:off x="34947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11" name="Google Shape;1011;p48"/>
          <p:cNvSpPr/>
          <p:nvPr/>
        </p:nvSpPr>
        <p:spPr>
          <a:xfrm>
            <a:off x="50949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12" name="Google Shape;1012;p48"/>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13" name="Google Shape;1013;p48"/>
          <p:cNvSpPr txBox="1"/>
          <p:nvPr/>
        </p:nvSpPr>
        <p:spPr>
          <a:xfrm>
            <a:off x="2036887" y="4813800"/>
            <a:ext cx="132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1014" name="Google Shape;1014;p48"/>
          <p:cNvSpPr txBox="1"/>
          <p:nvPr/>
        </p:nvSpPr>
        <p:spPr>
          <a:xfrm>
            <a:off x="3630075" y="4813800"/>
            <a:ext cx="1517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Analytical Approach</a:t>
            </a:r>
            <a:endParaRPr b="1" sz="1100">
              <a:solidFill>
                <a:srgbClr val="050305"/>
              </a:solidFill>
              <a:latin typeface="Roboto"/>
              <a:ea typeface="Roboto"/>
              <a:cs typeface="Roboto"/>
              <a:sym typeface="Roboto"/>
            </a:endParaRPr>
          </a:p>
        </p:txBody>
      </p:sp>
      <p:sp>
        <p:nvSpPr>
          <p:cNvPr id="1015" name="Google Shape;1015;p48"/>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Results</a:t>
            </a:r>
            <a:endParaRPr b="1" sz="1100">
              <a:solidFill>
                <a:srgbClr val="FFFFFF"/>
              </a:solidFill>
              <a:latin typeface="Roboto"/>
              <a:ea typeface="Roboto"/>
              <a:cs typeface="Roboto"/>
              <a:sym typeface="Roboto"/>
            </a:endParaRPr>
          </a:p>
        </p:txBody>
      </p:sp>
      <p:sp>
        <p:nvSpPr>
          <p:cNvPr id="1016" name="Google Shape;1016;p48"/>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49"/>
          <p:cNvSpPr txBox="1"/>
          <p:nvPr>
            <p:ph type="title"/>
          </p:nvPr>
        </p:nvSpPr>
        <p:spPr>
          <a:xfrm>
            <a:off x="553525" y="1924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Model</a:t>
            </a:r>
            <a:endParaRPr/>
          </a:p>
        </p:txBody>
      </p:sp>
      <p:sp>
        <p:nvSpPr>
          <p:cNvPr id="1022" name="Google Shape;102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1023" name="Google Shape;1023;p49"/>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50305"/>
              </a:solidFill>
              <a:highlight>
                <a:srgbClr val="050305"/>
              </a:highlight>
              <a:latin typeface="Tajawal"/>
              <a:ea typeface="Tajawal"/>
              <a:cs typeface="Tajawal"/>
              <a:sym typeface="Tajawal"/>
            </a:endParaRPr>
          </a:p>
        </p:txBody>
      </p:sp>
      <p:sp>
        <p:nvSpPr>
          <p:cNvPr id="1024" name="Google Shape;1024;p49"/>
          <p:cNvSpPr txBox="1"/>
          <p:nvPr/>
        </p:nvSpPr>
        <p:spPr>
          <a:xfrm>
            <a:off x="311300" y="4813800"/>
            <a:ext cx="1456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1025" name="Google Shape;1025;p49"/>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26" name="Google Shape;1026;p49"/>
          <p:cNvSpPr/>
          <p:nvPr/>
        </p:nvSpPr>
        <p:spPr>
          <a:xfrm>
            <a:off x="34947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27" name="Google Shape;1027;p49"/>
          <p:cNvSpPr/>
          <p:nvPr/>
        </p:nvSpPr>
        <p:spPr>
          <a:xfrm>
            <a:off x="50949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28" name="Google Shape;1028;p49"/>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29" name="Google Shape;1029;p49"/>
          <p:cNvSpPr txBox="1"/>
          <p:nvPr/>
        </p:nvSpPr>
        <p:spPr>
          <a:xfrm>
            <a:off x="2036887" y="4813800"/>
            <a:ext cx="132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1030" name="Google Shape;1030;p49"/>
          <p:cNvSpPr txBox="1"/>
          <p:nvPr/>
        </p:nvSpPr>
        <p:spPr>
          <a:xfrm>
            <a:off x="3630075" y="4813800"/>
            <a:ext cx="1517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Analytical Approach</a:t>
            </a:r>
            <a:endParaRPr b="1" sz="1100">
              <a:solidFill>
                <a:srgbClr val="050305"/>
              </a:solidFill>
              <a:latin typeface="Roboto"/>
              <a:ea typeface="Roboto"/>
              <a:cs typeface="Roboto"/>
              <a:sym typeface="Roboto"/>
            </a:endParaRPr>
          </a:p>
        </p:txBody>
      </p:sp>
      <p:sp>
        <p:nvSpPr>
          <p:cNvPr id="1031" name="Google Shape;1031;p49"/>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Results</a:t>
            </a:r>
            <a:endParaRPr b="1" sz="1100">
              <a:solidFill>
                <a:srgbClr val="FFFFFF"/>
              </a:solidFill>
              <a:latin typeface="Roboto"/>
              <a:ea typeface="Roboto"/>
              <a:cs typeface="Roboto"/>
              <a:sym typeface="Roboto"/>
            </a:endParaRPr>
          </a:p>
        </p:txBody>
      </p:sp>
      <p:sp>
        <p:nvSpPr>
          <p:cNvPr id="1032" name="Google Shape;1032;p49"/>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1033" name="Google Shape;1033;p49"/>
          <p:cNvSpPr txBox="1"/>
          <p:nvPr/>
        </p:nvSpPr>
        <p:spPr>
          <a:xfrm>
            <a:off x="682150" y="1025888"/>
            <a:ext cx="344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050305"/>
                </a:solidFill>
                <a:latin typeface="Calibri"/>
                <a:ea typeface="Calibri"/>
                <a:cs typeface="Calibri"/>
                <a:sym typeface="Calibri"/>
              </a:rPr>
              <a:t>Balance data in training set:</a:t>
            </a:r>
            <a:endParaRPr b="1" sz="2100">
              <a:solidFill>
                <a:srgbClr val="050305"/>
              </a:solidFill>
              <a:latin typeface="Calibri"/>
              <a:ea typeface="Calibri"/>
              <a:cs typeface="Calibri"/>
              <a:sym typeface="Calibri"/>
            </a:endParaRPr>
          </a:p>
        </p:txBody>
      </p:sp>
      <p:sp>
        <p:nvSpPr>
          <p:cNvPr id="1034" name="Google Shape;1034;p49"/>
          <p:cNvSpPr txBox="1"/>
          <p:nvPr/>
        </p:nvSpPr>
        <p:spPr>
          <a:xfrm>
            <a:off x="1350475" y="1601825"/>
            <a:ext cx="2460000" cy="16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latin typeface="Calibri"/>
                <a:ea typeface="Calibri"/>
                <a:cs typeface="Calibri"/>
                <a:sym typeface="Calibri"/>
              </a:rPr>
              <a:t>Customer_Segment</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2000">
                <a:latin typeface="Calibri"/>
                <a:ea typeface="Calibri"/>
                <a:cs typeface="Calibri"/>
                <a:sym typeface="Calibri"/>
              </a:rPr>
              <a:t>0    			1232</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2000">
                <a:latin typeface="Calibri"/>
                <a:ea typeface="Calibri"/>
                <a:cs typeface="Calibri"/>
                <a:sym typeface="Calibri"/>
              </a:rPr>
              <a:t>1    			235</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2000">
                <a:latin typeface="Calibri"/>
                <a:ea typeface="Calibri"/>
                <a:cs typeface="Calibri"/>
                <a:sym typeface="Calibri"/>
              </a:rPr>
              <a:t>2       		7</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2000">
                <a:latin typeface="Calibri"/>
                <a:ea typeface="Calibri"/>
                <a:cs typeface="Calibri"/>
                <a:sym typeface="Calibri"/>
              </a:rPr>
              <a:t>dtype: int64</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
        <p:nvSpPr>
          <p:cNvPr id="1035" name="Google Shape;1035;p49"/>
          <p:cNvSpPr txBox="1"/>
          <p:nvPr/>
        </p:nvSpPr>
        <p:spPr>
          <a:xfrm>
            <a:off x="5891125" y="1601825"/>
            <a:ext cx="2895000" cy="14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Calibri"/>
                <a:ea typeface="Calibri"/>
                <a:cs typeface="Calibri"/>
                <a:sym typeface="Calibri"/>
              </a:rPr>
              <a:t>Customer_Segment</a:t>
            </a:r>
            <a:endParaRPr sz="2000">
              <a:latin typeface="Calibri"/>
              <a:ea typeface="Calibri"/>
              <a:cs typeface="Calibri"/>
              <a:sym typeface="Calibri"/>
            </a:endParaRPr>
          </a:p>
          <a:p>
            <a:pPr indent="0" lvl="0" marL="0" rtl="0" algn="l">
              <a:spcBef>
                <a:spcPts val="0"/>
              </a:spcBef>
              <a:spcAft>
                <a:spcPts val="0"/>
              </a:spcAft>
              <a:buNone/>
            </a:pPr>
            <a:r>
              <a:rPr lang="en-GB" sz="2000">
                <a:latin typeface="Calibri"/>
                <a:ea typeface="Calibri"/>
                <a:cs typeface="Calibri"/>
                <a:sym typeface="Calibri"/>
              </a:rPr>
              <a:t>0    			1202</a:t>
            </a:r>
            <a:endParaRPr sz="2000">
              <a:latin typeface="Calibri"/>
              <a:ea typeface="Calibri"/>
              <a:cs typeface="Calibri"/>
              <a:sym typeface="Calibri"/>
            </a:endParaRPr>
          </a:p>
          <a:p>
            <a:pPr indent="0" lvl="0" marL="0" rtl="0" algn="l">
              <a:spcBef>
                <a:spcPts val="0"/>
              </a:spcBef>
              <a:spcAft>
                <a:spcPts val="0"/>
              </a:spcAft>
              <a:buNone/>
            </a:pPr>
            <a:r>
              <a:rPr lang="en-GB" sz="2000">
                <a:latin typeface="Calibri"/>
                <a:ea typeface="Calibri"/>
                <a:cs typeface="Calibri"/>
                <a:sym typeface="Calibri"/>
              </a:rPr>
              <a:t>1    			1202</a:t>
            </a:r>
            <a:endParaRPr sz="2000">
              <a:latin typeface="Calibri"/>
              <a:ea typeface="Calibri"/>
              <a:cs typeface="Calibri"/>
              <a:sym typeface="Calibri"/>
            </a:endParaRPr>
          </a:p>
          <a:p>
            <a:pPr indent="0" lvl="0" marL="0" rtl="0" algn="l">
              <a:spcBef>
                <a:spcPts val="0"/>
              </a:spcBef>
              <a:spcAft>
                <a:spcPts val="0"/>
              </a:spcAft>
              <a:buNone/>
            </a:pPr>
            <a:r>
              <a:rPr lang="en-GB" sz="2000">
                <a:latin typeface="Calibri"/>
                <a:ea typeface="Calibri"/>
                <a:cs typeface="Calibri"/>
                <a:sym typeface="Calibri"/>
              </a:rPr>
              <a:t>2       		1232</a:t>
            </a:r>
            <a:endParaRPr sz="2000">
              <a:latin typeface="Calibri"/>
              <a:ea typeface="Calibri"/>
              <a:cs typeface="Calibri"/>
              <a:sym typeface="Calibri"/>
            </a:endParaRPr>
          </a:p>
          <a:p>
            <a:pPr indent="0" lvl="0" marL="0" rtl="0" algn="l">
              <a:spcBef>
                <a:spcPts val="0"/>
              </a:spcBef>
              <a:spcAft>
                <a:spcPts val="0"/>
              </a:spcAft>
              <a:buNone/>
            </a:pPr>
            <a:r>
              <a:rPr lang="en-GB" sz="2000">
                <a:latin typeface="Calibri"/>
                <a:ea typeface="Calibri"/>
                <a:cs typeface="Calibri"/>
                <a:sym typeface="Calibri"/>
              </a:rPr>
              <a:t>dtype: int64</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
        <p:nvSpPr>
          <p:cNvPr id="1036" name="Google Shape;1036;p49"/>
          <p:cNvSpPr/>
          <p:nvPr/>
        </p:nvSpPr>
        <p:spPr>
          <a:xfrm>
            <a:off x="3692200" y="2080273"/>
            <a:ext cx="21210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037" name="Google Shape;1037;p49"/>
          <p:cNvSpPr txBox="1"/>
          <p:nvPr/>
        </p:nvSpPr>
        <p:spPr>
          <a:xfrm>
            <a:off x="3692200" y="2117075"/>
            <a:ext cx="2212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Calibri"/>
                <a:ea typeface="Calibri"/>
                <a:cs typeface="Calibri"/>
                <a:sym typeface="Calibri"/>
              </a:rPr>
              <a:t>SMOTE - Tomek</a:t>
            </a:r>
            <a:endParaRPr b="1" sz="2000">
              <a:latin typeface="Calibri"/>
              <a:ea typeface="Calibri"/>
              <a:cs typeface="Calibri"/>
              <a:sym typeface="Calibri"/>
            </a:endParaRPr>
          </a:p>
        </p:txBody>
      </p:sp>
      <p:sp>
        <p:nvSpPr>
          <p:cNvPr id="1038" name="Google Shape;1038;p49"/>
          <p:cNvSpPr txBox="1"/>
          <p:nvPr/>
        </p:nvSpPr>
        <p:spPr>
          <a:xfrm>
            <a:off x="570600" y="3926775"/>
            <a:ext cx="7636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50305"/>
                </a:solidFill>
                <a:latin typeface="Calibri"/>
                <a:ea typeface="Calibri"/>
                <a:cs typeface="Calibri"/>
                <a:sym typeface="Calibri"/>
              </a:rPr>
              <a:t>SMOTE</a:t>
            </a:r>
            <a:r>
              <a:rPr lang="en-GB" sz="1300">
                <a:solidFill>
                  <a:srgbClr val="050305"/>
                </a:solidFill>
                <a:latin typeface="Calibri"/>
                <a:ea typeface="Calibri"/>
                <a:cs typeface="Calibri"/>
                <a:sym typeface="Calibri"/>
              </a:rPr>
              <a:t>: generating synthetic examples from the minority class</a:t>
            </a:r>
            <a:endParaRPr sz="1300">
              <a:solidFill>
                <a:srgbClr val="050305"/>
              </a:solidFill>
              <a:latin typeface="Calibri"/>
              <a:ea typeface="Calibri"/>
              <a:cs typeface="Calibri"/>
              <a:sym typeface="Calibri"/>
            </a:endParaRPr>
          </a:p>
          <a:p>
            <a:pPr indent="0" lvl="0" marL="0" rtl="0" algn="l">
              <a:spcBef>
                <a:spcPts val="0"/>
              </a:spcBef>
              <a:spcAft>
                <a:spcPts val="0"/>
              </a:spcAft>
              <a:buNone/>
            </a:pPr>
            <a:r>
              <a:rPr lang="en-GB" sz="1300">
                <a:solidFill>
                  <a:srgbClr val="050305"/>
                </a:solidFill>
                <a:latin typeface="Calibri"/>
                <a:ea typeface="Calibri"/>
                <a:cs typeface="Calibri"/>
                <a:sym typeface="Calibri"/>
              </a:rPr>
              <a:t>Tomek: removing the majority class examples that are near the decision boundary</a:t>
            </a:r>
            <a:endParaRPr sz="1300">
              <a:solidFill>
                <a:srgbClr val="050305"/>
              </a:solidFill>
              <a:latin typeface="Calibri"/>
              <a:ea typeface="Calibri"/>
              <a:cs typeface="Calibri"/>
              <a:sym typeface="Calibri"/>
            </a:endParaRPr>
          </a:p>
        </p:txBody>
      </p:sp>
      <p:sp>
        <p:nvSpPr>
          <p:cNvPr id="1039" name="Google Shape;1039;p49"/>
          <p:cNvSpPr txBox="1"/>
          <p:nvPr/>
        </p:nvSpPr>
        <p:spPr>
          <a:xfrm>
            <a:off x="1336300" y="3219150"/>
            <a:ext cx="15171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Calibri"/>
                <a:ea typeface="Calibri"/>
                <a:cs typeface="Calibri"/>
                <a:sym typeface="Calibri"/>
              </a:rPr>
              <a:t>Before balance</a:t>
            </a:r>
            <a:endParaRPr b="1" sz="1500">
              <a:latin typeface="Calibri"/>
              <a:ea typeface="Calibri"/>
              <a:cs typeface="Calibri"/>
              <a:sym typeface="Calibri"/>
            </a:endParaRPr>
          </a:p>
        </p:txBody>
      </p:sp>
      <p:sp>
        <p:nvSpPr>
          <p:cNvPr id="1040" name="Google Shape;1040;p49"/>
          <p:cNvSpPr txBox="1"/>
          <p:nvPr/>
        </p:nvSpPr>
        <p:spPr>
          <a:xfrm>
            <a:off x="6530125" y="3219750"/>
            <a:ext cx="15171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Calibri"/>
                <a:ea typeface="Calibri"/>
                <a:cs typeface="Calibri"/>
                <a:sym typeface="Calibri"/>
              </a:rPr>
              <a:t>After </a:t>
            </a:r>
            <a:r>
              <a:rPr b="1" lang="en-GB" sz="1500">
                <a:latin typeface="Calibri"/>
                <a:ea typeface="Calibri"/>
                <a:cs typeface="Calibri"/>
                <a:sym typeface="Calibri"/>
              </a:rPr>
              <a:t>balance</a:t>
            </a:r>
            <a:endParaRPr b="1"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50"/>
          <p:cNvSpPr txBox="1"/>
          <p:nvPr>
            <p:ph type="title"/>
          </p:nvPr>
        </p:nvSpPr>
        <p:spPr>
          <a:xfrm>
            <a:off x="522000" y="189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 Selection</a:t>
            </a:r>
            <a:endParaRPr/>
          </a:p>
        </p:txBody>
      </p:sp>
      <p:sp>
        <p:nvSpPr>
          <p:cNvPr id="1046" name="Google Shape;1046;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graphicFrame>
        <p:nvGraphicFramePr>
          <p:cNvPr id="1047" name="Google Shape;1047;p50"/>
          <p:cNvGraphicFramePr/>
          <p:nvPr/>
        </p:nvGraphicFramePr>
        <p:xfrm>
          <a:off x="783025" y="2351850"/>
          <a:ext cx="3000000" cy="3000000"/>
        </p:xfrm>
        <a:graphic>
          <a:graphicData uri="http://schemas.openxmlformats.org/drawingml/2006/table">
            <a:tbl>
              <a:tblPr>
                <a:noFill/>
                <a:tableStyleId>{AE1527F9-5608-42A3-B2E3-06C16EF05EE1}</a:tableStyleId>
              </a:tblPr>
              <a:tblGrid>
                <a:gridCol w="1589125"/>
                <a:gridCol w="1589125"/>
                <a:gridCol w="1781350"/>
                <a:gridCol w="1569900"/>
                <a:gridCol w="1416150"/>
              </a:tblGrid>
              <a:tr h="1003025">
                <a:tc>
                  <a:txBody>
                    <a:bodyPr/>
                    <a:lstStyle/>
                    <a:p>
                      <a:pPr indent="0" lvl="0" marL="0" rtl="0" algn="ctr">
                        <a:spcBef>
                          <a:spcPts val="0"/>
                        </a:spcBef>
                        <a:spcAft>
                          <a:spcPts val="0"/>
                        </a:spcAft>
                        <a:buNone/>
                      </a:pPr>
                      <a:r>
                        <a:t/>
                      </a:r>
                      <a:endParaRPr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1700">
                          <a:latin typeface="Calibri"/>
                          <a:ea typeface="Calibri"/>
                          <a:cs typeface="Calibri"/>
                          <a:sym typeface="Calibri"/>
                        </a:rPr>
                        <a:t>Multinomial Logistic Regression</a:t>
                      </a:r>
                      <a:endParaRPr b="1"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1700">
                          <a:latin typeface="Calibri"/>
                          <a:ea typeface="Calibri"/>
                          <a:cs typeface="Calibri"/>
                          <a:sym typeface="Calibri"/>
                        </a:rPr>
                        <a:t>Classification Tree</a:t>
                      </a:r>
                      <a:endParaRPr b="1"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1700">
                          <a:latin typeface="Calibri"/>
                          <a:ea typeface="Calibri"/>
                          <a:cs typeface="Calibri"/>
                          <a:sym typeface="Calibri"/>
                        </a:rPr>
                        <a:t>Random Forest</a:t>
                      </a:r>
                      <a:endParaRPr b="1"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GB" sz="1700">
                          <a:latin typeface="Calibri"/>
                          <a:ea typeface="Calibri"/>
                          <a:cs typeface="Calibri"/>
                          <a:sym typeface="Calibri"/>
                        </a:rPr>
                        <a:t>XGBoost</a:t>
                      </a:r>
                      <a:endParaRPr b="1"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38875">
                <a:tc>
                  <a:txBody>
                    <a:bodyPr/>
                    <a:lstStyle/>
                    <a:p>
                      <a:pPr indent="0" lvl="0" marL="0" rtl="0" algn="ctr">
                        <a:spcBef>
                          <a:spcPts val="0"/>
                        </a:spcBef>
                        <a:spcAft>
                          <a:spcPts val="0"/>
                        </a:spcAft>
                        <a:buNone/>
                      </a:pPr>
                      <a:r>
                        <a:rPr b="1" lang="en-GB" sz="1700">
                          <a:latin typeface="Calibri"/>
                          <a:ea typeface="Calibri"/>
                          <a:cs typeface="Calibri"/>
                          <a:sym typeface="Calibri"/>
                        </a:rPr>
                        <a:t>Accuracy</a:t>
                      </a:r>
                      <a:endParaRPr b="1"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sz="1700">
                          <a:latin typeface="Calibri"/>
                          <a:ea typeface="Calibri"/>
                          <a:cs typeface="Calibri"/>
                          <a:sym typeface="Calibri"/>
                        </a:rPr>
                        <a:t>0.89</a:t>
                      </a:r>
                      <a:endParaRPr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sz="1700">
                          <a:latin typeface="Calibri"/>
                          <a:ea typeface="Calibri"/>
                          <a:cs typeface="Calibri"/>
                          <a:sym typeface="Calibri"/>
                        </a:rPr>
                        <a:t>0.92</a:t>
                      </a:r>
                      <a:endParaRPr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sz="1700">
                          <a:latin typeface="Calibri"/>
                          <a:ea typeface="Calibri"/>
                          <a:cs typeface="Calibri"/>
                          <a:sym typeface="Calibri"/>
                        </a:rPr>
                        <a:t>0.95</a:t>
                      </a:r>
                      <a:endParaRPr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sz="1700">
                          <a:latin typeface="Calibri"/>
                          <a:ea typeface="Calibri"/>
                          <a:cs typeface="Calibri"/>
                          <a:sym typeface="Calibri"/>
                        </a:rPr>
                        <a:t>0.94</a:t>
                      </a:r>
                      <a:endParaRPr sz="17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1048" name="Google Shape;1048;p50"/>
          <p:cNvSpPr txBox="1"/>
          <p:nvPr/>
        </p:nvSpPr>
        <p:spPr>
          <a:xfrm>
            <a:off x="34075" y="1072050"/>
            <a:ext cx="89505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rgbClr val="050305"/>
                </a:solidFill>
                <a:latin typeface="Calibri"/>
                <a:ea typeface="Calibri"/>
                <a:cs typeface="Calibri"/>
                <a:sym typeface="Calibri"/>
              </a:rPr>
              <a:t>Q: What is the best technique to classify CLV segment for E-commerce?</a:t>
            </a:r>
            <a:endParaRPr b="1" sz="2200">
              <a:solidFill>
                <a:srgbClr val="050305"/>
              </a:solidFill>
              <a:latin typeface="Calibri"/>
              <a:ea typeface="Calibri"/>
              <a:cs typeface="Calibri"/>
              <a:sym typeface="Calibri"/>
            </a:endParaRPr>
          </a:p>
        </p:txBody>
      </p:sp>
      <p:sp>
        <p:nvSpPr>
          <p:cNvPr id="1049" name="Google Shape;1049;p50"/>
          <p:cNvSpPr txBox="1"/>
          <p:nvPr/>
        </p:nvSpPr>
        <p:spPr>
          <a:xfrm>
            <a:off x="630625" y="1522075"/>
            <a:ext cx="79458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050305"/>
                </a:solidFill>
                <a:latin typeface="Calibri"/>
                <a:ea typeface="Calibri"/>
                <a:cs typeface="Calibri"/>
                <a:sym typeface="Calibri"/>
              </a:rPr>
              <a:t>Model: P(Customer Segment | Quantity, Gender, Location, Tenure, AOV)</a:t>
            </a:r>
            <a:endParaRPr sz="2000">
              <a:solidFill>
                <a:srgbClr val="050305"/>
              </a:solidFill>
              <a:latin typeface="Calibri"/>
              <a:ea typeface="Calibri"/>
              <a:cs typeface="Calibri"/>
              <a:sym typeface="Calibri"/>
            </a:endParaRPr>
          </a:p>
        </p:txBody>
      </p:sp>
      <p:sp>
        <p:nvSpPr>
          <p:cNvPr id="1050" name="Google Shape;1050;p50"/>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50305"/>
              </a:solidFill>
              <a:highlight>
                <a:srgbClr val="050305"/>
              </a:highlight>
              <a:latin typeface="Tajawal"/>
              <a:ea typeface="Tajawal"/>
              <a:cs typeface="Tajawal"/>
              <a:sym typeface="Tajawal"/>
            </a:endParaRPr>
          </a:p>
        </p:txBody>
      </p:sp>
      <p:sp>
        <p:nvSpPr>
          <p:cNvPr id="1051" name="Google Shape;1051;p50"/>
          <p:cNvSpPr txBox="1"/>
          <p:nvPr/>
        </p:nvSpPr>
        <p:spPr>
          <a:xfrm>
            <a:off x="311300" y="4813800"/>
            <a:ext cx="1456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1052" name="Google Shape;1052;p50"/>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53" name="Google Shape;1053;p50"/>
          <p:cNvSpPr/>
          <p:nvPr/>
        </p:nvSpPr>
        <p:spPr>
          <a:xfrm>
            <a:off x="34947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54" name="Google Shape;1054;p50"/>
          <p:cNvSpPr/>
          <p:nvPr/>
        </p:nvSpPr>
        <p:spPr>
          <a:xfrm>
            <a:off x="50949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55" name="Google Shape;1055;p50"/>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56" name="Google Shape;1056;p50"/>
          <p:cNvSpPr txBox="1"/>
          <p:nvPr/>
        </p:nvSpPr>
        <p:spPr>
          <a:xfrm>
            <a:off x="2036887" y="4813800"/>
            <a:ext cx="132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1057" name="Google Shape;1057;p50"/>
          <p:cNvSpPr txBox="1"/>
          <p:nvPr/>
        </p:nvSpPr>
        <p:spPr>
          <a:xfrm>
            <a:off x="3630075" y="4813800"/>
            <a:ext cx="1517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Analytical Approach</a:t>
            </a:r>
            <a:endParaRPr b="1" sz="1100">
              <a:solidFill>
                <a:srgbClr val="050305"/>
              </a:solidFill>
              <a:latin typeface="Roboto"/>
              <a:ea typeface="Roboto"/>
              <a:cs typeface="Roboto"/>
              <a:sym typeface="Roboto"/>
            </a:endParaRPr>
          </a:p>
        </p:txBody>
      </p:sp>
      <p:sp>
        <p:nvSpPr>
          <p:cNvPr id="1058" name="Google Shape;1058;p50"/>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Results</a:t>
            </a:r>
            <a:endParaRPr b="1" sz="1100">
              <a:solidFill>
                <a:srgbClr val="FFFFFF"/>
              </a:solidFill>
              <a:latin typeface="Roboto"/>
              <a:ea typeface="Roboto"/>
              <a:cs typeface="Roboto"/>
              <a:sym typeface="Roboto"/>
            </a:endParaRPr>
          </a:p>
        </p:txBody>
      </p:sp>
      <p:sp>
        <p:nvSpPr>
          <p:cNvPr id="1059" name="Google Shape;1059;p50"/>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1060" name="Google Shape;1060;p50"/>
          <p:cNvSpPr/>
          <p:nvPr/>
        </p:nvSpPr>
        <p:spPr>
          <a:xfrm>
            <a:off x="5619700" y="2199650"/>
            <a:ext cx="1814100" cy="1855500"/>
          </a:xfrm>
          <a:prstGeom prst="rect">
            <a:avLst/>
          </a:prstGeom>
          <a:noFill/>
          <a:ln cap="flat" cmpd="sng" w="1905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066" name="Google Shape;1066;p51"/>
          <p:cNvPicPr preferRelativeResize="0"/>
          <p:nvPr/>
        </p:nvPicPr>
        <p:blipFill rotWithShape="1">
          <a:blip r:embed="rId3">
            <a:alphaModFix/>
          </a:blip>
          <a:srcRect b="0" l="0" r="0" t="3762"/>
          <a:stretch/>
        </p:blipFill>
        <p:spPr>
          <a:xfrm>
            <a:off x="173665" y="1335825"/>
            <a:ext cx="3656885" cy="2665575"/>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067" name="Google Shape;1067;p51"/>
          <p:cNvSpPr txBox="1"/>
          <p:nvPr/>
        </p:nvSpPr>
        <p:spPr>
          <a:xfrm>
            <a:off x="522000" y="3944100"/>
            <a:ext cx="3284700" cy="7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Calibri"/>
                <a:ea typeface="Calibri"/>
                <a:cs typeface="Calibri"/>
                <a:sym typeface="Calibri"/>
              </a:rPr>
              <a:t>Class 0: Silver</a:t>
            </a:r>
            <a:endParaRPr sz="1500">
              <a:latin typeface="Calibri"/>
              <a:ea typeface="Calibri"/>
              <a:cs typeface="Calibri"/>
              <a:sym typeface="Calibri"/>
            </a:endParaRPr>
          </a:p>
          <a:p>
            <a:pPr indent="0" lvl="0" marL="0" rtl="0" algn="l">
              <a:spcBef>
                <a:spcPts val="0"/>
              </a:spcBef>
              <a:spcAft>
                <a:spcPts val="0"/>
              </a:spcAft>
              <a:buNone/>
            </a:pPr>
            <a:r>
              <a:rPr lang="en-GB" sz="1500">
                <a:latin typeface="Calibri"/>
                <a:ea typeface="Calibri"/>
                <a:cs typeface="Calibri"/>
                <a:sym typeface="Calibri"/>
              </a:rPr>
              <a:t>Class 1:  Gold</a:t>
            </a:r>
            <a:endParaRPr sz="1500">
              <a:latin typeface="Calibri"/>
              <a:ea typeface="Calibri"/>
              <a:cs typeface="Calibri"/>
              <a:sym typeface="Calibri"/>
            </a:endParaRPr>
          </a:p>
          <a:p>
            <a:pPr indent="0" lvl="0" marL="0" rtl="0" algn="l">
              <a:spcBef>
                <a:spcPts val="0"/>
              </a:spcBef>
              <a:spcAft>
                <a:spcPts val="0"/>
              </a:spcAft>
              <a:buNone/>
            </a:pPr>
            <a:r>
              <a:rPr lang="en-GB" sz="1500">
                <a:latin typeface="Calibri"/>
                <a:ea typeface="Calibri"/>
                <a:cs typeface="Calibri"/>
                <a:sym typeface="Calibri"/>
              </a:rPr>
              <a:t>Class 2: Premium</a:t>
            </a:r>
            <a:endParaRPr sz="1500">
              <a:latin typeface="Calibri"/>
              <a:ea typeface="Calibri"/>
              <a:cs typeface="Calibri"/>
              <a:sym typeface="Calibri"/>
            </a:endParaRPr>
          </a:p>
        </p:txBody>
      </p:sp>
      <p:sp>
        <p:nvSpPr>
          <p:cNvPr id="1068" name="Google Shape;1068;p51"/>
          <p:cNvSpPr txBox="1"/>
          <p:nvPr>
            <p:ph idx="17" type="title"/>
          </p:nvPr>
        </p:nvSpPr>
        <p:spPr>
          <a:xfrm>
            <a:off x="522000" y="189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 Evaluation</a:t>
            </a:r>
            <a:endParaRPr/>
          </a:p>
        </p:txBody>
      </p:sp>
      <p:pic>
        <p:nvPicPr>
          <p:cNvPr id="1069" name="Google Shape;1069;p51"/>
          <p:cNvPicPr preferRelativeResize="0"/>
          <p:nvPr/>
        </p:nvPicPr>
        <p:blipFill>
          <a:blip r:embed="rId4">
            <a:alphaModFix/>
          </a:blip>
          <a:stretch>
            <a:fillRect/>
          </a:stretch>
        </p:blipFill>
        <p:spPr>
          <a:xfrm>
            <a:off x="4069675" y="1335825"/>
            <a:ext cx="4939299" cy="2665576"/>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070" name="Google Shape;1070;p51"/>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50305"/>
              </a:solidFill>
              <a:highlight>
                <a:srgbClr val="050305"/>
              </a:highlight>
              <a:latin typeface="Tajawal"/>
              <a:ea typeface="Tajawal"/>
              <a:cs typeface="Tajawal"/>
              <a:sym typeface="Tajawal"/>
            </a:endParaRPr>
          </a:p>
        </p:txBody>
      </p:sp>
      <p:sp>
        <p:nvSpPr>
          <p:cNvPr id="1071" name="Google Shape;1071;p51"/>
          <p:cNvSpPr txBox="1"/>
          <p:nvPr/>
        </p:nvSpPr>
        <p:spPr>
          <a:xfrm>
            <a:off x="311300" y="4813800"/>
            <a:ext cx="1456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1072" name="Google Shape;1072;p51"/>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73" name="Google Shape;1073;p51"/>
          <p:cNvSpPr/>
          <p:nvPr/>
        </p:nvSpPr>
        <p:spPr>
          <a:xfrm>
            <a:off x="34947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74" name="Google Shape;1074;p51"/>
          <p:cNvSpPr/>
          <p:nvPr/>
        </p:nvSpPr>
        <p:spPr>
          <a:xfrm>
            <a:off x="50949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75" name="Google Shape;1075;p51"/>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076" name="Google Shape;1076;p51"/>
          <p:cNvSpPr txBox="1"/>
          <p:nvPr/>
        </p:nvSpPr>
        <p:spPr>
          <a:xfrm>
            <a:off x="2036887" y="4813800"/>
            <a:ext cx="132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1077" name="Google Shape;1077;p51"/>
          <p:cNvSpPr txBox="1"/>
          <p:nvPr/>
        </p:nvSpPr>
        <p:spPr>
          <a:xfrm>
            <a:off x="3630075" y="4813800"/>
            <a:ext cx="1517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Analytical Approach</a:t>
            </a:r>
            <a:endParaRPr b="1" sz="1100">
              <a:solidFill>
                <a:srgbClr val="050305"/>
              </a:solidFill>
              <a:latin typeface="Roboto"/>
              <a:ea typeface="Roboto"/>
              <a:cs typeface="Roboto"/>
              <a:sym typeface="Roboto"/>
            </a:endParaRPr>
          </a:p>
        </p:txBody>
      </p:sp>
      <p:sp>
        <p:nvSpPr>
          <p:cNvPr id="1078" name="Google Shape;1078;p51"/>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Results</a:t>
            </a:r>
            <a:endParaRPr b="1" sz="1100">
              <a:solidFill>
                <a:srgbClr val="FFFFFF"/>
              </a:solidFill>
              <a:latin typeface="Roboto"/>
              <a:ea typeface="Roboto"/>
              <a:cs typeface="Roboto"/>
              <a:sym typeface="Roboto"/>
            </a:endParaRPr>
          </a:p>
        </p:txBody>
      </p:sp>
      <p:sp>
        <p:nvSpPr>
          <p:cNvPr id="1079" name="Google Shape;1079;p51"/>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1080" name="Google Shape;1080;p51"/>
          <p:cNvSpPr txBox="1"/>
          <p:nvPr/>
        </p:nvSpPr>
        <p:spPr>
          <a:xfrm>
            <a:off x="4191775" y="903700"/>
            <a:ext cx="46812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Calibri"/>
                <a:ea typeface="Calibri"/>
                <a:cs typeface="Calibri"/>
                <a:sym typeface="Calibri"/>
              </a:rPr>
              <a:t>The importance of variables for the model</a:t>
            </a:r>
            <a:endParaRPr b="1" sz="2000">
              <a:latin typeface="Calibri"/>
              <a:ea typeface="Calibri"/>
              <a:cs typeface="Calibri"/>
              <a:sym typeface="Calibri"/>
            </a:endParaRPr>
          </a:p>
        </p:txBody>
      </p:sp>
      <p:sp>
        <p:nvSpPr>
          <p:cNvPr id="1081" name="Google Shape;1081;p51"/>
          <p:cNvSpPr txBox="1"/>
          <p:nvPr/>
        </p:nvSpPr>
        <p:spPr>
          <a:xfrm>
            <a:off x="1338213" y="878025"/>
            <a:ext cx="13278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Calibri"/>
                <a:ea typeface="Calibri"/>
                <a:cs typeface="Calibri"/>
                <a:sym typeface="Calibri"/>
              </a:rPr>
              <a:t>ROC Curve</a:t>
            </a:r>
            <a:endParaRPr b="1"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1087" name="Google Shape;1087;p52"/>
          <p:cNvSpPr txBox="1"/>
          <p:nvPr>
            <p:ph type="title"/>
          </p:nvPr>
        </p:nvSpPr>
        <p:spPr>
          <a:xfrm>
            <a:off x="540000" y="-118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400"/>
              <a:t>Market Basket Analysis</a:t>
            </a:r>
            <a:endParaRPr sz="3400"/>
          </a:p>
        </p:txBody>
      </p:sp>
      <p:graphicFrame>
        <p:nvGraphicFramePr>
          <p:cNvPr id="1088" name="Google Shape;1088;p52"/>
          <p:cNvGraphicFramePr/>
          <p:nvPr/>
        </p:nvGraphicFramePr>
        <p:xfrm>
          <a:off x="456775" y="720300"/>
          <a:ext cx="3000000" cy="3000000"/>
        </p:xfrm>
        <a:graphic>
          <a:graphicData uri="http://schemas.openxmlformats.org/drawingml/2006/table">
            <a:tbl>
              <a:tblPr>
                <a:noFill/>
                <a:tableStyleId>{AE1527F9-5608-42A3-B2E3-06C16EF05EE1}</a:tableStyleId>
              </a:tblPr>
              <a:tblGrid>
                <a:gridCol w="1231425"/>
                <a:gridCol w="1187875"/>
                <a:gridCol w="1367550"/>
                <a:gridCol w="1423450"/>
                <a:gridCol w="1553925"/>
              </a:tblGrid>
              <a:tr h="360425">
                <a:tc>
                  <a:txBody>
                    <a:bodyPr/>
                    <a:lstStyle/>
                    <a:p>
                      <a:pPr indent="0" lvl="0" marL="0" rtl="0" algn="ctr">
                        <a:spcBef>
                          <a:spcPts val="0"/>
                        </a:spcBef>
                        <a:spcAft>
                          <a:spcPts val="0"/>
                        </a:spcAft>
                        <a:buNone/>
                      </a:pPr>
                      <a:r>
                        <a:rPr b="1" lang="en-GB">
                          <a:latin typeface="Calibri"/>
                          <a:ea typeface="Calibri"/>
                          <a:cs typeface="Calibri"/>
                          <a:sym typeface="Calibri"/>
                        </a:rPr>
                        <a:t>Antecedents</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Calibri"/>
                          <a:ea typeface="Calibri"/>
                          <a:cs typeface="Calibri"/>
                          <a:sym typeface="Calibri"/>
                        </a:rPr>
                        <a:t>Consequents</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Calibri"/>
                          <a:ea typeface="Calibri"/>
                          <a:cs typeface="Calibri"/>
                          <a:sym typeface="Calibri"/>
                        </a:rPr>
                        <a:t>Support</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Calibri"/>
                          <a:ea typeface="Calibri"/>
                          <a:cs typeface="Calibri"/>
                          <a:sym typeface="Calibri"/>
                        </a:rPr>
                        <a:t>Confidence</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Calibri"/>
                          <a:ea typeface="Calibri"/>
                          <a:cs typeface="Calibri"/>
                          <a:sym typeface="Calibri"/>
                        </a:rPr>
                        <a:t>Lift</a:t>
                      </a:r>
                      <a:endParaRPr b="1">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latin typeface="Calibri"/>
                          <a:ea typeface="Calibri"/>
                          <a:cs typeface="Calibri"/>
                          <a:sym typeface="Calibri"/>
                        </a:rPr>
                        <a:t>Drinkware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Apparel</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0.045010</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0.446910</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1.377784</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latin typeface="Calibri"/>
                          <a:ea typeface="Calibri"/>
                          <a:cs typeface="Calibri"/>
                          <a:sym typeface="Calibri"/>
                        </a:rPr>
                        <a:t>Apparel</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Drinkware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0.045010</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0.138762</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1.377784</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latin typeface="Calibri"/>
                          <a:ea typeface="Calibri"/>
                          <a:cs typeface="Calibri"/>
                          <a:sym typeface="Calibri"/>
                        </a:rPr>
                        <a:t>Lifestyle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Apparel</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0.033079</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0.484229</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1.492836</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Apparel</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Lifestyle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0.033079</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0.101981</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1.492836</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latin typeface="Calibri"/>
                          <a:ea typeface="Calibri"/>
                          <a:cs typeface="Calibri"/>
                          <a:sym typeface="Calibri"/>
                        </a:rPr>
                        <a:t>Office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Apparel</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0.062128</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0.441577</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1.361343</a:t>
                      </a:r>
                      <a:endParaRPr>
                        <a:solidFill>
                          <a:schemeClr val="dk1"/>
                        </a:solidFill>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Apparel</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Office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0.062128</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0.191536</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1.361343</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Office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Drinkware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a:t>
                      </a:r>
                      <a:r>
                        <a:rPr lang="en-GB">
                          <a:solidFill>
                            <a:schemeClr val="dk1"/>
                          </a:solidFill>
                          <a:latin typeface="Calibri"/>
                          <a:ea typeface="Calibri"/>
                          <a:cs typeface="Calibri"/>
                          <a:sym typeface="Calibri"/>
                        </a:rPr>
                        <a:t>046287</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0.328985</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3.266516</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Drinkware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Office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0.046287</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0.459588</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3.266516</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Office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Lifestyle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0.035114</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0.249575</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3.653381</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60425">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Lifestyle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Calibri"/>
                          <a:ea typeface="Calibri"/>
                          <a:cs typeface="Calibri"/>
                          <a:sym typeface="Calibri"/>
                        </a:rPr>
                        <a:t>Office</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0.035114</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0.514019</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Calibri"/>
                          <a:ea typeface="Calibri"/>
                          <a:cs typeface="Calibri"/>
                          <a:sym typeface="Calibri"/>
                        </a:rPr>
                        <a:t>3.653381</a:t>
                      </a:r>
                      <a:endParaRPr>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1089" name="Google Shape;1089;p52"/>
          <p:cNvSpPr/>
          <p:nvPr/>
        </p:nvSpPr>
        <p:spPr>
          <a:xfrm>
            <a:off x="5888475" y="1179000"/>
            <a:ext cx="1102200" cy="257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cxnSp>
        <p:nvCxnSpPr>
          <p:cNvPr id="1090" name="Google Shape;1090;p52"/>
          <p:cNvCxnSpPr>
            <a:stCxn id="1089" idx="6"/>
          </p:cNvCxnSpPr>
          <p:nvPr/>
        </p:nvCxnSpPr>
        <p:spPr>
          <a:xfrm>
            <a:off x="6990675" y="1307850"/>
            <a:ext cx="371100" cy="170100"/>
          </a:xfrm>
          <a:prstGeom prst="straightConnector1">
            <a:avLst/>
          </a:prstGeom>
          <a:noFill/>
          <a:ln cap="flat" cmpd="sng" w="9525">
            <a:solidFill>
              <a:schemeClr val="dk1"/>
            </a:solidFill>
            <a:prstDash val="solid"/>
            <a:round/>
            <a:headEnd len="med" w="med" type="none"/>
            <a:tailEnd len="med" w="med" type="triangle"/>
          </a:ln>
        </p:spPr>
      </p:cxnSp>
      <p:sp>
        <p:nvSpPr>
          <p:cNvPr id="1091" name="Google Shape;1091;p52"/>
          <p:cNvSpPr txBox="1"/>
          <p:nvPr/>
        </p:nvSpPr>
        <p:spPr>
          <a:xfrm>
            <a:off x="7434475" y="1311900"/>
            <a:ext cx="1823400" cy="14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Calibri"/>
                <a:ea typeface="Calibri"/>
                <a:cs typeface="Calibri"/>
                <a:sym typeface="Calibri"/>
              </a:rPr>
              <a:t>Your chances of getting Apparel are 1.38 times better if you use the rule than if you select randomly</a:t>
            </a:r>
            <a:endParaRPr sz="1500">
              <a:latin typeface="Calibri"/>
              <a:ea typeface="Calibri"/>
              <a:cs typeface="Calibri"/>
              <a:sym typeface="Calibri"/>
            </a:endParaRPr>
          </a:p>
        </p:txBody>
      </p:sp>
      <p:sp>
        <p:nvSpPr>
          <p:cNvPr id="1092" name="Google Shape;1092;p52"/>
          <p:cNvSpPr/>
          <p:nvPr/>
        </p:nvSpPr>
        <p:spPr>
          <a:xfrm>
            <a:off x="4440675" y="1179000"/>
            <a:ext cx="1102200" cy="257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cxnSp>
        <p:nvCxnSpPr>
          <p:cNvPr id="1093" name="Google Shape;1093;p52"/>
          <p:cNvCxnSpPr>
            <a:stCxn id="1092" idx="6"/>
          </p:cNvCxnSpPr>
          <p:nvPr/>
        </p:nvCxnSpPr>
        <p:spPr>
          <a:xfrm flipH="1" rot="10800000">
            <a:off x="5542875" y="502950"/>
            <a:ext cx="1375500" cy="804900"/>
          </a:xfrm>
          <a:prstGeom prst="straightConnector1">
            <a:avLst/>
          </a:prstGeom>
          <a:noFill/>
          <a:ln cap="flat" cmpd="sng" w="9525">
            <a:solidFill>
              <a:schemeClr val="dk2"/>
            </a:solidFill>
            <a:prstDash val="solid"/>
            <a:round/>
            <a:headEnd len="med" w="med" type="none"/>
            <a:tailEnd len="med" w="med" type="triangle"/>
          </a:ln>
        </p:spPr>
      </p:cxnSp>
      <p:sp>
        <p:nvSpPr>
          <p:cNvPr id="1094" name="Google Shape;1094;p52"/>
          <p:cNvSpPr txBox="1"/>
          <p:nvPr/>
        </p:nvSpPr>
        <p:spPr>
          <a:xfrm>
            <a:off x="6846300" y="265800"/>
            <a:ext cx="24117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P(Apparel) if you use the rule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graphicFrame>
        <p:nvGraphicFramePr>
          <p:cNvPr id="1100" name="Google Shape;1100;p53"/>
          <p:cNvGraphicFramePr/>
          <p:nvPr/>
        </p:nvGraphicFramePr>
        <p:xfrm>
          <a:off x="1231925" y="1175200"/>
          <a:ext cx="3000000" cy="3000000"/>
        </p:xfrm>
        <a:graphic>
          <a:graphicData uri="http://schemas.openxmlformats.org/drawingml/2006/table">
            <a:tbl>
              <a:tblPr>
                <a:noFill/>
                <a:tableStyleId>{AE1527F9-5608-42A3-B2E3-06C16EF05EE1}</a:tableStyleId>
              </a:tblPr>
              <a:tblGrid>
                <a:gridCol w="1916650"/>
                <a:gridCol w="5082925"/>
              </a:tblGrid>
              <a:tr h="315075">
                <a:tc>
                  <a:txBody>
                    <a:bodyPr/>
                    <a:lstStyle/>
                    <a:p>
                      <a:pPr indent="0" lvl="0" marL="0" rtl="0" algn="ctr">
                        <a:spcBef>
                          <a:spcPts val="0"/>
                        </a:spcBef>
                        <a:spcAft>
                          <a:spcPts val="0"/>
                        </a:spcAft>
                        <a:buNone/>
                      </a:pPr>
                      <a:r>
                        <a:rPr b="1" lang="en-GB" sz="1500">
                          <a:latin typeface="Calibri"/>
                          <a:ea typeface="Calibri"/>
                          <a:cs typeface="Calibri"/>
                          <a:sym typeface="Calibri"/>
                        </a:rPr>
                        <a:t>Combo</a:t>
                      </a:r>
                      <a:endParaRPr b="1" sz="15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500">
                          <a:latin typeface="Calibri"/>
                          <a:ea typeface="Calibri"/>
                          <a:cs typeface="Calibri"/>
                          <a:sym typeface="Calibri"/>
                        </a:rPr>
                        <a:t>The customers who may buy these combo</a:t>
                      </a:r>
                      <a:endParaRPr b="1" sz="15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12425">
                <a:tc>
                  <a:txBody>
                    <a:bodyPr/>
                    <a:lstStyle/>
                    <a:p>
                      <a:pPr indent="0" lvl="0" marL="0" rtl="0" algn="ctr">
                        <a:spcBef>
                          <a:spcPts val="0"/>
                        </a:spcBef>
                        <a:spcAft>
                          <a:spcPts val="0"/>
                        </a:spcAft>
                        <a:buNone/>
                      </a:pPr>
                      <a:r>
                        <a:rPr lang="en-GB" sz="1500">
                          <a:latin typeface="Calibri"/>
                          <a:ea typeface="Calibri"/>
                          <a:cs typeface="Calibri"/>
                          <a:sym typeface="Calibri"/>
                        </a:rPr>
                        <a:t>Drinkware + </a:t>
                      </a:r>
                      <a:r>
                        <a:rPr lang="en-GB" sz="1500">
                          <a:solidFill>
                            <a:schemeClr val="dk1"/>
                          </a:solidFill>
                          <a:latin typeface="Calibri"/>
                          <a:ea typeface="Calibri"/>
                          <a:cs typeface="Calibri"/>
                          <a:sym typeface="Calibri"/>
                        </a:rPr>
                        <a:t>Apparel</a:t>
                      </a:r>
                      <a:endParaRPr sz="15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Calibri"/>
                          <a:ea typeface="Calibri"/>
                          <a:cs typeface="Calibri"/>
                          <a:sym typeface="Calibri"/>
                        </a:rPr>
                        <a:t>ID 12356| Female | </a:t>
                      </a:r>
                      <a:r>
                        <a:rPr lang="en-GB" sz="1500">
                          <a:latin typeface="Calibri"/>
                          <a:ea typeface="Calibri"/>
                          <a:cs typeface="Calibri"/>
                          <a:sym typeface="Calibri"/>
                        </a:rPr>
                        <a:t>Chicago</a:t>
                      </a:r>
                      <a:r>
                        <a:rPr lang="en-GB" sz="1500">
                          <a:latin typeface="Calibri"/>
                          <a:ea typeface="Calibri"/>
                          <a:cs typeface="Calibri"/>
                          <a:sym typeface="Calibri"/>
                        </a:rPr>
                        <a:t> | Silver Member</a:t>
                      </a:r>
                      <a:endParaRPr sz="15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15075">
                <a:tc>
                  <a:txBody>
                    <a:bodyPr/>
                    <a:lstStyle/>
                    <a:p>
                      <a:pPr indent="0" lvl="0" marL="0" rtl="0" algn="ctr">
                        <a:spcBef>
                          <a:spcPts val="0"/>
                        </a:spcBef>
                        <a:spcAft>
                          <a:spcPts val="0"/>
                        </a:spcAft>
                        <a:buNone/>
                      </a:pPr>
                      <a:r>
                        <a:rPr lang="en-GB" sz="1500">
                          <a:latin typeface="Calibri"/>
                          <a:ea typeface="Calibri"/>
                          <a:cs typeface="Calibri"/>
                          <a:sym typeface="Calibri"/>
                        </a:rPr>
                        <a:t>Lifestyle </a:t>
                      </a:r>
                      <a:r>
                        <a:rPr lang="en-GB" sz="1500">
                          <a:solidFill>
                            <a:schemeClr val="dk1"/>
                          </a:solidFill>
                          <a:latin typeface="Calibri"/>
                          <a:ea typeface="Calibri"/>
                          <a:cs typeface="Calibri"/>
                          <a:sym typeface="Calibri"/>
                        </a:rPr>
                        <a:t>+ Apparel</a:t>
                      </a:r>
                      <a:endParaRPr sz="15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Calibri"/>
                          <a:ea typeface="Calibri"/>
                          <a:cs typeface="Calibri"/>
                          <a:sym typeface="Calibri"/>
                        </a:rPr>
                        <a:t>ID 12347 | Male | New York |Gold Member</a:t>
                      </a:r>
                      <a:endParaRPr sz="15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15075">
                <a:tc>
                  <a:txBody>
                    <a:bodyPr/>
                    <a:lstStyle/>
                    <a:p>
                      <a:pPr indent="0" lvl="0" marL="0" rtl="0" algn="ctr">
                        <a:spcBef>
                          <a:spcPts val="0"/>
                        </a:spcBef>
                        <a:spcAft>
                          <a:spcPts val="0"/>
                        </a:spcAft>
                        <a:buNone/>
                      </a:pPr>
                      <a:r>
                        <a:rPr lang="en-GB" sz="1500">
                          <a:latin typeface="Calibri"/>
                          <a:ea typeface="Calibri"/>
                          <a:cs typeface="Calibri"/>
                          <a:sym typeface="Calibri"/>
                        </a:rPr>
                        <a:t>Office </a:t>
                      </a:r>
                      <a:r>
                        <a:rPr lang="en-GB" sz="1500">
                          <a:solidFill>
                            <a:schemeClr val="dk1"/>
                          </a:solidFill>
                          <a:latin typeface="Calibri"/>
                          <a:ea typeface="Calibri"/>
                          <a:cs typeface="Calibri"/>
                          <a:sym typeface="Calibri"/>
                        </a:rPr>
                        <a:t>+ Apparel</a:t>
                      </a:r>
                      <a:endParaRPr sz="15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Calibri"/>
                          <a:ea typeface="Calibri"/>
                          <a:cs typeface="Calibri"/>
                          <a:sym typeface="Calibri"/>
                        </a:rPr>
                        <a:t>ID  12348 | Male | California | Silver Member</a:t>
                      </a:r>
                      <a:endParaRPr sz="1500">
                        <a:latin typeface="Calibri"/>
                        <a:ea typeface="Calibri"/>
                        <a:cs typeface="Calibri"/>
                        <a:sym typeface="Calibri"/>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1101" name="Google Shape;1101;p53"/>
          <p:cNvSpPr txBox="1"/>
          <p:nvPr/>
        </p:nvSpPr>
        <p:spPr>
          <a:xfrm>
            <a:off x="615975" y="3459000"/>
            <a:ext cx="85281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Calibri"/>
                <a:ea typeface="Calibri"/>
                <a:cs typeface="Calibri"/>
                <a:sym typeface="Calibri"/>
              </a:rPr>
              <a:t>Personalized marketing strategy</a:t>
            </a:r>
            <a:endParaRPr sz="1600">
              <a:latin typeface="Calibri"/>
              <a:ea typeface="Calibri"/>
              <a:cs typeface="Calibri"/>
              <a:sym typeface="Calibri"/>
            </a:endParaRPr>
          </a:p>
          <a:p>
            <a:pPr indent="0" lvl="0" marL="0" rtl="0" algn="l">
              <a:spcBef>
                <a:spcPts val="0"/>
              </a:spcBef>
              <a:spcAft>
                <a:spcPts val="0"/>
              </a:spcAft>
              <a:buNone/>
            </a:pPr>
            <a:r>
              <a:rPr lang="en-GB" sz="1600">
                <a:latin typeface="Calibri"/>
                <a:ea typeface="Calibri"/>
                <a:cs typeface="Calibri"/>
                <a:sym typeface="Calibri"/>
              </a:rPr>
              <a:t>Implement Segment-Specific Campaigns to target customers based on their segment preferences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
        <p:nvSpPr>
          <p:cNvPr id="1102" name="Google Shape;1102;p53"/>
          <p:cNvSpPr txBox="1"/>
          <p:nvPr/>
        </p:nvSpPr>
        <p:spPr>
          <a:xfrm>
            <a:off x="1474600" y="510550"/>
            <a:ext cx="65295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latin typeface="Calibri"/>
                <a:ea typeface="Calibri"/>
                <a:cs typeface="Calibri"/>
                <a:sym typeface="Calibri"/>
              </a:rPr>
              <a:t>Integrate</a:t>
            </a:r>
            <a:r>
              <a:rPr b="1" lang="en-GB" sz="2200">
                <a:latin typeface="Calibri"/>
                <a:ea typeface="Calibri"/>
                <a:cs typeface="Calibri"/>
                <a:sym typeface="Calibri"/>
              </a:rPr>
              <a:t> Customer ID with Combination Preference</a:t>
            </a:r>
            <a:endParaRPr b="1" sz="2200">
              <a:latin typeface="Calibri"/>
              <a:ea typeface="Calibri"/>
              <a:cs typeface="Calibri"/>
              <a:sym typeface="Calibri"/>
            </a:endParaRPr>
          </a:p>
        </p:txBody>
      </p:sp>
      <p:pic>
        <p:nvPicPr>
          <p:cNvPr id="1103" name="Google Shape;1103;p53"/>
          <p:cNvPicPr preferRelativeResize="0"/>
          <p:nvPr/>
        </p:nvPicPr>
        <p:blipFill>
          <a:blip r:embed="rId3">
            <a:alphaModFix/>
          </a:blip>
          <a:stretch>
            <a:fillRect/>
          </a:stretch>
        </p:blipFill>
        <p:spPr>
          <a:xfrm>
            <a:off x="167850" y="1557975"/>
            <a:ext cx="393600" cy="393600"/>
          </a:xfrm>
          <a:prstGeom prst="rect">
            <a:avLst/>
          </a:prstGeom>
          <a:noFill/>
          <a:ln>
            <a:noFill/>
          </a:ln>
        </p:spPr>
      </p:pic>
      <p:pic>
        <p:nvPicPr>
          <p:cNvPr id="1104" name="Google Shape;1104;p53"/>
          <p:cNvPicPr preferRelativeResize="0"/>
          <p:nvPr/>
        </p:nvPicPr>
        <p:blipFill>
          <a:blip r:embed="rId4">
            <a:alphaModFix/>
          </a:blip>
          <a:stretch>
            <a:fillRect/>
          </a:stretch>
        </p:blipFill>
        <p:spPr>
          <a:xfrm>
            <a:off x="744988" y="1614775"/>
            <a:ext cx="348600" cy="348600"/>
          </a:xfrm>
          <a:prstGeom prst="rect">
            <a:avLst/>
          </a:prstGeom>
          <a:noFill/>
          <a:ln>
            <a:noFill/>
          </a:ln>
        </p:spPr>
      </p:pic>
      <p:pic>
        <p:nvPicPr>
          <p:cNvPr id="1105" name="Google Shape;1105;p53"/>
          <p:cNvPicPr preferRelativeResize="0"/>
          <p:nvPr/>
        </p:nvPicPr>
        <p:blipFill>
          <a:blip r:embed="rId3">
            <a:alphaModFix/>
          </a:blip>
          <a:stretch>
            <a:fillRect/>
          </a:stretch>
        </p:blipFill>
        <p:spPr>
          <a:xfrm>
            <a:off x="722488" y="1999075"/>
            <a:ext cx="393600" cy="393600"/>
          </a:xfrm>
          <a:prstGeom prst="rect">
            <a:avLst/>
          </a:prstGeom>
          <a:noFill/>
          <a:ln>
            <a:noFill/>
          </a:ln>
        </p:spPr>
      </p:pic>
      <p:pic>
        <p:nvPicPr>
          <p:cNvPr id="1106" name="Google Shape;1106;p53"/>
          <p:cNvPicPr preferRelativeResize="0"/>
          <p:nvPr/>
        </p:nvPicPr>
        <p:blipFill>
          <a:blip r:embed="rId3">
            <a:alphaModFix/>
          </a:blip>
          <a:stretch>
            <a:fillRect/>
          </a:stretch>
        </p:blipFill>
        <p:spPr>
          <a:xfrm>
            <a:off x="669100" y="2428375"/>
            <a:ext cx="393600" cy="393600"/>
          </a:xfrm>
          <a:prstGeom prst="rect">
            <a:avLst/>
          </a:prstGeom>
          <a:noFill/>
          <a:ln>
            <a:noFill/>
          </a:ln>
        </p:spPr>
      </p:pic>
      <p:sp>
        <p:nvSpPr>
          <p:cNvPr id="1107" name="Google Shape;1107;p53"/>
          <p:cNvSpPr/>
          <p:nvPr/>
        </p:nvSpPr>
        <p:spPr>
          <a:xfrm>
            <a:off x="2392850" y="3078763"/>
            <a:ext cx="309000" cy="303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108" name="Google Shape;1108;p53"/>
          <p:cNvPicPr preferRelativeResize="0"/>
          <p:nvPr/>
        </p:nvPicPr>
        <p:blipFill>
          <a:blip r:embed="rId5">
            <a:alphaModFix/>
          </a:blip>
          <a:stretch>
            <a:fillRect/>
          </a:stretch>
        </p:blipFill>
        <p:spPr>
          <a:xfrm>
            <a:off x="167850" y="2440176"/>
            <a:ext cx="393600" cy="370000"/>
          </a:xfrm>
          <a:prstGeom prst="rect">
            <a:avLst/>
          </a:prstGeom>
          <a:noFill/>
          <a:ln>
            <a:noFill/>
          </a:ln>
        </p:spPr>
      </p:pic>
      <p:pic>
        <p:nvPicPr>
          <p:cNvPr id="1109" name="Google Shape;1109;p53"/>
          <p:cNvPicPr preferRelativeResize="0"/>
          <p:nvPr/>
        </p:nvPicPr>
        <p:blipFill>
          <a:blip r:embed="rId6">
            <a:alphaModFix/>
          </a:blip>
          <a:stretch>
            <a:fillRect/>
          </a:stretch>
        </p:blipFill>
        <p:spPr>
          <a:xfrm>
            <a:off x="122677" y="2044229"/>
            <a:ext cx="483998" cy="303300"/>
          </a:xfrm>
          <a:prstGeom prst="rect">
            <a:avLst/>
          </a:prstGeom>
          <a:noFill/>
          <a:ln>
            <a:noFill/>
          </a:ln>
        </p:spPr>
      </p:pic>
      <p:sp>
        <p:nvSpPr>
          <p:cNvPr id="1110" name="Google Shape;1110;p53"/>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50305"/>
              </a:solidFill>
              <a:highlight>
                <a:srgbClr val="050305"/>
              </a:highlight>
              <a:latin typeface="Tajawal"/>
              <a:ea typeface="Tajawal"/>
              <a:cs typeface="Tajawal"/>
              <a:sym typeface="Tajawal"/>
            </a:endParaRPr>
          </a:p>
        </p:txBody>
      </p:sp>
      <p:sp>
        <p:nvSpPr>
          <p:cNvPr id="1111" name="Google Shape;1111;p53"/>
          <p:cNvSpPr txBox="1"/>
          <p:nvPr/>
        </p:nvSpPr>
        <p:spPr>
          <a:xfrm>
            <a:off x="311300" y="4813800"/>
            <a:ext cx="1456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1112" name="Google Shape;1112;p53"/>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113" name="Google Shape;1113;p53"/>
          <p:cNvSpPr/>
          <p:nvPr/>
        </p:nvSpPr>
        <p:spPr>
          <a:xfrm>
            <a:off x="34947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114" name="Google Shape;1114;p53"/>
          <p:cNvSpPr/>
          <p:nvPr/>
        </p:nvSpPr>
        <p:spPr>
          <a:xfrm>
            <a:off x="50949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115" name="Google Shape;1115;p53"/>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116" name="Google Shape;1116;p53"/>
          <p:cNvSpPr txBox="1"/>
          <p:nvPr/>
        </p:nvSpPr>
        <p:spPr>
          <a:xfrm>
            <a:off x="2036887" y="4813800"/>
            <a:ext cx="132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1117" name="Google Shape;1117;p53"/>
          <p:cNvSpPr txBox="1"/>
          <p:nvPr/>
        </p:nvSpPr>
        <p:spPr>
          <a:xfrm>
            <a:off x="3630075" y="4813800"/>
            <a:ext cx="1517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Analytical Approach</a:t>
            </a:r>
            <a:endParaRPr b="1" sz="1100">
              <a:solidFill>
                <a:srgbClr val="050305"/>
              </a:solidFill>
              <a:latin typeface="Roboto"/>
              <a:ea typeface="Roboto"/>
              <a:cs typeface="Roboto"/>
              <a:sym typeface="Roboto"/>
            </a:endParaRPr>
          </a:p>
        </p:txBody>
      </p:sp>
      <p:sp>
        <p:nvSpPr>
          <p:cNvPr id="1118" name="Google Shape;1118;p53"/>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Results</a:t>
            </a:r>
            <a:endParaRPr b="1" sz="1100">
              <a:solidFill>
                <a:srgbClr val="FFFFFF"/>
              </a:solidFill>
              <a:latin typeface="Roboto"/>
              <a:ea typeface="Roboto"/>
              <a:cs typeface="Roboto"/>
              <a:sym typeface="Roboto"/>
            </a:endParaRPr>
          </a:p>
        </p:txBody>
      </p:sp>
      <p:sp>
        <p:nvSpPr>
          <p:cNvPr id="1119" name="Google Shape;1119;p53"/>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54"/>
          <p:cNvSpPr txBox="1"/>
          <p:nvPr>
            <p:ph type="title"/>
          </p:nvPr>
        </p:nvSpPr>
        <p:spPr>
          <a:xfrm>
            <a:off x="4638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Recommendations</a:t>
            </a:r>
            <a:endParaRPr/>
          </a:p>
        </p:txBody>
      </p:sp>
      <p:sp>
        <p:nvSpPr>
          <p:cNvPr id="1125" name="Google Shape;112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1126" name="Google Shape;1126;p54"/>
          <p:cNvSpPr txBox="1"/>
          <p:nvPr/>
        </p:nvSpPr>
        <p:spPr>
          <a:xfrm>
            <a:off x="526575" y="1362925"/>
            <a:ext cx="7503900" cy="30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1127" name="Google Shape;1127;p54"/>
          <p:cNvSpPr txBox="1"/>
          <p:nvPr/>
        </p:nvSpPr>
        <p:spPr>
          <a:xfrm>
            <a:off x="311300" y="1543375"/>
            <a:ext cx="8679900" cy="3020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600">
                <a:solidFill>
                  <a:schemeClr val="dk1"/>
                </a:solidFill>
                <a:latin typeface="Calibri"/>
                <a:ea typeface="Calibri"/>
                <a:cs typeface="Calibri"/>
                <a:sym typeface="Calibri"/>
              </a:rPr>
              <a:t>Personalized</a:t>
            </a:r>
            <a:r>
              <a:rPr b="1" lang="en-GB" sz="1600">
                <a:solidFill>
                  <a:schemeClr val="dk1"/>
                </a:solidFill>
                <a:latin typeface="Calibri"/>
                <a:ea typeface="Calibri"/>
                <a:cs typeface="Calibri"/>
                <a:sym typeface="Calibri"/>
              </a:rPr>
              <a:t> Advertisement</a:t>
            </a:r>
            <a:r>
              <a:rPr lang="en-GB" sz="1600">
                <a:solidFill>
                  <a:schemeClr val="dk1"/>
                </a:solidFill>
                <a:latin typeface="Calibri"/>
                <a:ea typeface="Calibri"/>
                <a:cs typeface="Calibri"/>
                <a:sym typeface="Calibri"/>
              </a:rPr>
              <a:t>: Send targeted email campaigns to customers based on their preferences. Additionally, create compelling ad content featuring relevant product combinations and guide users to optimized landing pages.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GB" sz="1600">
                <a:solidFill>
                  <a:schemeClr val="dk1"/>
                </a:solidFill>
                <a:latin typeface="Calibri"/>
                <a:ea typeface="Calibri"/>
                <a:cs typeface="Calibri"/>
                <a:sym typeface="Calibri"/>
              </a:rPr>
              <a:t>Dynamic Website Content Enhancement</a:t>
            </a:r>
            <a:r>
              <a:rPr lang="en-GB" sz="1600">
                <a:solidFill>
                  <a:schemeClr val="dk1"/>
                </a:solidFill>
                <a:latin typeface="Calibri"/>
                <a:ea typeface="Calibri"/>
                <a:cs typeface="Calibri"/>
                <a:sym typeface="Calibri"/>
              </a:rPr>
              <a:t>: Tailor the content displayed to customers on the company website to emphasize combinations that resonate with the preferences of their respective segments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GB" sz="1600">
                <a:solidFill>
                  <a:schemeClr val="dk1"/>
                </a:solidFill>
                <a:latin typeface="Calibri"/>
                <a:ea typeface="Calibri"/>
                <a:cs typeface="Calibri"/>
                <a:sym typeface="Calibri"/>
              </a:rPr>
              <a:t>Price Strategies: </a:t>
            </a:r>
            <a:r>
              <a:rPr lang="en-GB" sz="1600">
                <a:solidFill>
                  <a:schemeClr val="dk1"/>
                </a:solidFill>
                <a:latin typeface="Calibri"/>
                <a:ea typeface="Calibri"/>
                <a:cs typeface="Calibri"/>
                <a:sym typeface="Calibri"/>
              </a:rPr>
              <a:t>Premium pricing for high-CLV customers or low pricing for low-CLV</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GB" sz="1600">
                <a:solidFill>
                  <a:schemeClr val="dk1"/>
                </a:solidFill>
                <a:latin typeface="Calibri"/>
                <a:ea typeface="Calibri"/>
                <a:cs typeface="Calibri"/>
                <a:sym typeface="Calibri"/>
              </a:rPr>
              <a:t>Retention Strategies:</a:t>
            </a:r>
            <a:r>
              <a:rPr lang="en-GB" sz="1600">
                <a:solidFill>
                  <a:schemeClr val="dk1"/>
                </a:solidFill>
                <a:latin typeface="Calibri"/>
                <a:ea typeface="Calibri"/>
                <a:cs typeface="Calibri"/>
                <a:sym typeface="Calibri"/>
              </a:rPr>
              <a:t> Offering limited-time deals, bundle offers, or discounts for Silver and exclusive benefits, and personalized experiences for Premium group</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GB" sz="1600">
                <a:solidFill>
                  <a:schemeClr val="dk1"/>
                </a:solidFill>
                <a:latin typeface="Calibri"/>
                <a:ea typeface="Calibri"/>
                <a:cs typeface="Calibri"/>
                <a:sym typeface="Calibri"/>
              </a:rPr>
              <a:t>Basket Product Development:</a:t>
            </a:r>
            <a:r>
              <a:rPr lang="en-GB" sz="1600">
                <a:solidFill>
                  <a:schemeClr val="dk1"/>
                </a:solidFill>
                <a:latin typeface="Calibri"/>
                <a:ea typeface="Calibri"/>
                <a:cs typeface="Calibri"/>
                <a:sym typeface="Calibri"/>
              </a:rPr>
              <a:t> Recommend combo products that align with their preferences</a:t>
            </a:r>
            <a:endParaRPr sz="1600">
              <a:solidFill>
                <a:schemeClr val="dk1"/>
              </a:solidFill>
              <a:latin typeface="Calibri"/>
              <a:ea typeface="Calibri"/>
              <a:cs typeface="Calibri"/>
              <a:sym typeface="Calibri"/>
            </a:endParaRPr>
          </a:p>
        </p:txBody>
      </p:sp>
      <p:sp>
        <p:nvSpPr>
          <p:cNvPr id="1128" name="Google Shape;1128;p54"/>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50305"/>
              </a:solidFill>
              <a:highlight>
                <a:srgbClr val="050305"/>
              </a:highlight>
              <a:latin typeface="Tajawal"/>
              <a:ea typeface="Tajawal"/>
              <a:cs typeface="Tajawal"/>
              <a:sym typeface="Tajawal"/>
            </a:endParaRPr>
          </a:p>
        </p:txBody>
      </p:sp>
      <p:sp>
        <p:nvSpPr>
          <p:cNvPr id="1129" name="Google Shape;1129;p54"/>
          <p:cNvSpPr txBox="1"/>
          <p:nvPr/>
        </p:nvSpPr>
        <p:spPr>
          <a:xfrm>
            <a:off x="311300" y="4813800"/>
            <a:ext cx="1456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1130" name="Google Shape;1130;p54"/>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131" name="Google Shape;1131;p54"/>
          <p:cNvSpPr/>
          <p:nvPr/>
        </p:nvSpPr>
        <p:spPr>
          <a:xfrm>
            <a:off x="34947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132" name="Google Shape;1132;p54"/>
          <p:cNvSpPr/>
          <p:nvPr/>
        </p:nvSpPr>
        <p:spPr>
          <a:xfrm>
            <a:off x="5094975" y="4838100"/>
            <a:ext cx="1787700" cy="305400"/>
          </a:xfrm>
          <a:prstGeom prst="chevron">
            <a:avLst>
              <a:gd fmla="val 50000" name="adj"/>
            </a:avLst>
          </a:prstGeom>
          <a:solidFill>
            <a:schemeClr val="l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133" name="Google Shape;1133;p54"/>
          <p:cNvSpPr/>
          <p:nvPr/>
        </p:nvSpPr>
        <p:spPr>
          <a:xfrm>
            <a:off x="6713350" y="4838100"/>
            <a:ext cx="1880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1134" name="Google Shape;1134;p54"/>
          <p:cNvSpPr txBox="1"/>
          <p:nvPr/>
        </p:nvSpPr>
        <p:spPr>
          <a:xfrm>
            <a:off x="2036887" y="4813800"/>
            <a:ext cx="132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1135" name="Google Shape;1135;p54"/>
          <p:cNvSpPr txBox="1"/>
          <p:nvPr/>
        </p:nvSpPr>
        <p:spPr>
          <a:xfrm>
            <a:off x="3630075" y="4813800"/>
            <a:ext cx="1517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Analytical Approach</a:t>
            </a:r>
            <a:endParaRPr b="1" sz="1100">
              <a:solidFill>
                <a:srgbClr val="050305"/>
              </a:solidFill>
              <a:latin typeface="Roboto"/>
              <a:ea typeface="Roboto"/>
              <a:cs typeface="Roboto"/>
              <a:sym typeface="Roboto"/>
            </a:endParaRPr>
          </a:p>
        </p:txBody>
      </p:sp>
      <p:sp>
        <p:nvSpPr>
          <p:cNvPr id="1136" name="Google Shape;1136;p54"/>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chemeClr val="dk1"/>
                </a:solidFill>
                <a:latin typeface="Roboto"/>
                <a:ea typeface="Roboto"/>
                <a:cs typeface="Roboto"/>
                <a:sym typeface="Roboto"/>
              </a:rPr>
              <a:t>Results</a:t>
            </a:r>
            <a:endParaRPr b="1" sz="1100">
              <a:solidFill>
                <a:schemeClr val="dk1"/>
              </a:solidFill>
              <a:latin typeface="Roboto"/>
              <a:ea typeface="Roboto"/>
              <a:cs typeface="Roboto"/>
              <a:sym typeface="Roboto"/>
            </a:endParaRPr>
          </a:p>
        </p:txBody>
      </p:sp>
      <p:sp>
        <p:nvSpPr>
          <p:cNvPr id="1137" name="Google Shape;1137;p54"/>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chemeClr val="lt1"/>
                </a:solidFill>
                <a:latin typeface="Roboto"/>
                <a:ea typeface="Roboto"/>
                <a:cs typeface="Roboto"/>
                <a:sym typeface="Roboto"/>
              </a:rPr>
              <a:t>Recommendations</a:t>
            </a:r>
            <a:endParaRPr b="1" sz="11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1" name="Shape 1141"/>
        <p:cNvGrpSpPr/>
        <p:nvPr/>
      </p:nvGrpSpPr>
      <p:grpSpPr>
        <a:xfrm>
          <a:off x="0" y="0"/>
          <a:ext cx="0" cy="0"/>
          <a:chOff x="0" y="0"/>
          <a:chExt cx="0" cy="0"/>
        </a:xfrm>
      </p:grpSpPr>
      <p:sp>
        <p:nvSpPr>
          <p:cNvPr id="1142" name="Google Shape;1142;p55"/>
          <p:cNvSpPr txBox="1"/>
          <p:nvPr>
            <p:ph type="title"/>
          </p:nvPr>
        </p:nvSpPr>
        <p:spPr>
          <a:xfrm>
            <a:off x="616200" y="34200"/>
            <a:ext cx="5261700" cy="2490300"/>
          </a:xfrm>
          <a:prstGeom prst="rect">
            <a:avLst/>
          </a:prstGeom>
          <a:effectLst>
            <a:outerShdw blurRad="57150" rotWithShape="0" algn="bl" dir="10920000" dist="19050">
              <a:schemeClr val="accent1">
                <a:alpha val="64999"/>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t>Thank You</a:t>
            </a:r>
            <a:endParaRPr/>
          </a:p>
        </p:txBody>
      </p:sp>
      <p:sp>
        <p:nvSpPr>
          <p:cNvPr id="1143" name="Google Shape;1143;p55"/>
          <p:cNvSpPr/>
          <p:nvPr/>
        </p:nvSpPr>
        <p:spPr>
          <a:xfrm>
            <a:off x="7183000" y="3552850"/>
            <a:ext cx="428700" cy="42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5"/>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5"/>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5"/>
          <p:cNvSpPr/>
          <p:nvPr/>
        </p:nvSpPr>
        <p:spPr>
          <a:xfrm>
            <a:off x="7356437" y="2695028"/>
            <a:ext cx="321780" cy="345919"/>
          </a:xfrm>
          <a:custGeom>
            <a:rect b="b" l="l" r="r" t="t"/>
            <a:pathLst>
              <a:path extrusionOk="0" h="26553" w="24719">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1148" name="Google Shape;1148;p55"/>
          <p:cNvGrpSpPr/>
          <p:nvPr/>
        </p:nvGrpSpPr>
        <p:grpSpPr>
          <a:xfrm>
            <a:off x="4828840" y="911562"/>
            <a:ext cx="3658429" cy="3575323"/>
            <a:chOff x="4981419" y="541059"/>
            <a:chExt cx="3959767" cy="3869816"/>
          </a:xfrm>
        </p:grpSpPr>
        <p:sp>
          <p:nvSpPr>
            <p:cNvPr id="1149" name="Google Shape;1149;p55"/>
            <p:cNvSpPr/>
            <p:nvPr/>
          </p:nvSpPr>
          <p:spPr>
            <a:xfrm>
              <a:off x="4981419" y="2256088"/>
              <a:ext cx="3945689" cy="2154787"/>
            </a:xfrm>
            <a:custGeom>
              <a:rect b="b" l="l" r="r" t="t"/>
              <a:pathLst>
                <a:path extrusionOk="0" h="107578" w="196474">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5"/>
            <p:cNvSpPr/>
            <p:nvPr/>
          </p:nvSpPr>
          <p:spPr>
            <a:xfrm>
              <a:off x="7573247" y="2743157"/>
              <a:ext cx="1166974" cy="672187"/>
            </a:xfrm>
            <a:custGeom>
              <a:rect b="b" l="l" r="r" t="t"/>
              <a:pathLst>
                <a:path extrusionOk="0" h="33559" w="58109">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5"/>
            <p:cNvSpPr/>
            <p:nvPr/>
          </p:nvSpPr>
          <p:spPr>
            <a:xfrm>
              <a:off x="5590341" y="2721785"/>
              <a:ext cx="2253558" cy="1298224"/>
            </a:xfrm>
            <a:custGeom>
              <a:rect b="b" l="l" r="r" t="t"/>
              <a:pathLst>
                <a:path extrusionOk="0" h="64814" w="112215">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5"/>
            <p:cNvSpPr/>
            <p:nvPr/>
          </p:nvSpPr>
          <p:spPr>
            <a:xfrm>
              <a:off x="5522020" y="2701074"/>
              <a:ext cx="1122090" cy="646108"/>
            </a:xfrm>
            <a:custGeom>
              <a:rect b="b" l="l" r="r" t="t"/>
              <a:pathLst>
                <a:path extrusionOk="0" h="32257" w="55874">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5"/>
            <p:cNvSpPr/>
            <p:nvPr/>
          </p:nvSpPr>
          <p:spPr>
            <a:xfrm>
              <a:off x="5156920" y="3456746"/>
              <a:ext cx="828684" cy="477075"/>
            </a:xfrm>
            <a:custGeom>
              <a:rect b="b" l="l" r="r" t="t"/>
              <a:pathLst>
                <a:path extrusionOk="0" h="23818" w="41264">
                  <a:moveTo>
                    <a:pt x="19848" y="0"/>
                  </a:moveTo>
                  <a:lnTo>
                    <a:pt x="1" y="11475"/>
                  </a:lnTo>
                  <a:lnTo>
                    <a:pt x="21383" y="23817"/>
                  </a:lnTo>
                  <a:lnTo>
                    <a:pt x="41264" y="12342"/>
                  </a:lnTo>
                  <a:lnTo>
                    <a:pt x="198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5"/>
            <p:cNvSpPr/>
            <p:nvPr/>
          </p:nvSpPr>
          <p:spPr>
            <a:xfrm>
              <a:off x="5629200" y="3751387"/>
              <a:ext cx="751648" cy="431647"/>
            </a:xfrm>
            <a:custGeom>
              <a:rect b="b" l="l" r="r" t="t"/>
              <a:pathLst>
                <a:path extrusionOk="0" h="21550" w="37428">
                  <a:moveTo>
                    <a:pt x="16045" y="1"/>
                  </a:moveTo>
                  <a:lnTo>
                    <a:pt x="1" y="9207"/>
                  </a:lnTo>
                  <a:lnTo>
                    <a:pt x="21383" y="21549"/>
                  </a:lnTo>
                  <a:lnTo>
                    <a:pt x="37427" y="12343"/>
                  </a:lnTo>
                  <a:lnTo>
                    <a:pt x="1604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5"/>
            <p:cNvSpPr/>
            <p:nvPr/>
          </p:nvSpPr>
          <p:spPr>
            <a:xfrm>
              <a:off x="6424367" y="541059"/>
              <a:ext cx="412013" cy="513289"/>
            </a:xfrm>
            <a:custGeom>
              <a:rect b="b" l="l" r="r" t="t"/>
              <a:pathLst>
                <a:path extrusionOk="0" h="25626" w="20516">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5"/>
            <p:cNvSpPr/>
            <p:nvPr/>
          </p:nvSpPr>
          <p:spPr>
            <a:xfrm>
              <a:off x="6427058" y="736712"/>
              <a:ext cx="96476" cy="305377"/>
            </a:xfrm>
            <a:custGeom>
              <a:rect b="b" l="l" r="r" t="t"/>
              <a:pathLst>
                <a:path extrusionOk="0" h="15246" w="4804">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5"/>
            <p:cNvSpPr/>
            <p:nvPr/>
          </p:nvSpPr>
          <p:spPr>
            <a:xfrm>
              <a:off x="6459210" y="561189"/>
              <a:ext cx="377169" cy="492718"/>
            </a:xfrm>
            <a:custGeom>
              <a:rect b="b" l="l" r="r" t="t"/>
              <a:pathLst>
                <a:path extrusionOk="0" h="24599" w="18781">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5"/>
            <p:cNvSpPr/>
            <p:nvPr/>
          </p:nvSpPr>
          <p:spPr>
            <a:xfrm>
              <a:off x="6498050" y="599627"/>
              <a:ext cx="299470" cy="416484"/>
            </a:xfrm>
            <a:custGeom>
              <a:rect b="b" l="l" r="r" t="t"/>
              <a:pathLst>
                <a:path extrusionOk="0" h="20793" w="14912">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5"/>
            <p:cNvSpPr/>
            <p:nvPr/>
          </p:nvSpPr>
          <p:spPr>
            <a:xfrm>
              <a:off x="6648106" y="665766"/>
              <a:ext cx="13435" cy="171857"/>
            </a:xfrm>
            <a:custGeom>
              <a:rect b="b" l="l" r="r" t="t"/>
              <a:pathLst>
                <a:path extrusionOk="0" h="8580" w="669">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5"/>
            <p:cNvSpPr/>
            <p:nvPr/>
          </p:nvSpPr>
          <p:spPr>
            <a:xfrm>
              <a:off x="6597880" y="837603"/>
              <a:ext cx="54946" cy="78458"/>
            </a:xfrm>
            <a:custGeom>
              <a:rect b="b" l="l" r="r" t="t"/>
              <a:pathLst>
                <a:path extrusionOk="0" h="3917" w="2736">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5"/>
            <p:cNvSpPr/>
            <p:nvPr/>
          </p:nvSpPr>
          <p:spPr>
            <a:xfrm>
              <a:off x="6652805" y="818655"/>
              <a:ext cx="41551" cy="87852"/>
            </a:xfrm>
            <a:custGeom>
              <a:rect b="b" l="l" r="r" t="t"/>
              <a:pathLst>
                <a:path extrusionOk="0" h="4386" w="2069">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5"/>
            <p:cNvSpPr/>
            <p:nvPr/>
          </p:nvSpPr>
          <p:spPr>
            <a:xfrm>
              <a:off x="6633526" y="792756"/>
              <a:ext cx="44443" cy="58347"/>
            </a:xfrm>
            <a:custGeom>
              <a:rect b="b" l="l" r="r" t="t"/>
              <a:pathLst>
                <a:path extrusionOk="0" h="2913" w="2213">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5"/>
            <p:cNvSpPr/>
            <p:nvPr/>
          </p:nvSpPr>
          <p:spPr>
            <a:xfrm>
              <a:off x="6033160" y="2571620"/>
              <a:ext cx="22111" cy="724786"/>
            </a:xfrm>
            <a:custGeom>
              <a:rect b="b" l="l" r="r" t="t"/>
              <a:pathLst>
                <a:path extrusionOk="0" h="36185" w="1101">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5"/>
            <p:cNvSpPr/>
            <p:nvPr/>
          </p:nvSpPr>
          <p:spPr>
            <a:xfrm>
              <a:off x="6250352" y="2472752"/>
              <a:ext cx="242376" cy="567750"/>
            </a:xfrm>
            <a:custGeom>
              <a:rect b="b" l="l" r="r" t="t"/>
              <a:pathLst>
                <a:path extrusionOk="0" h="28345" w="12069">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5"/>
            <p:cNvSpPr/>
            <p:nvPr/>
          </p:nvSpPr>
          <p:spPr>
            <a:xfrm>
              <a:off x="5619822" y="2520003"/>
              <a:ext cx="850112" cy="455022"/>
            </a:xfrm>
            <a:custGeom>
              <a:rect b="b" l="l" r="r" t="t"/>
              <a:pathLst>
                <a:path extrusionOk="0" h="22717" w="42331">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5"/>
            <p:cNvSpPr/>
            <p:nvPr/>
          </p:nvSpPr>
          <p:spPr>
            <a:xfrm>
              <a:off x="5595703" y="2473073"/>
              <a:ext cx="242376" cy="567430"/>
            </a:xfrm>
            <a:custGeom>
              <a:rect b="b" l="l" r="r" t="t"/>
              <a:pathLst>
                <a:path extrusionOk="0" h="28329" w="12069">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5"/>
            <p:cNvSpPr/>
            <p:nvPr/>
          </p:nvSpPr>
          <p:spPr>
            <a:xfrm>
              <a:off x="6442461" y="2958300"/>
              <a:ext cx="51592" cy="84887"/>
            </a:xfrm>
            <a:custGeom>
              <a:rect b="b" l="l" r="r" t="t"/>
              <a:pathLst>
                <a:path extrusionOk="0" h="4238" w="2569">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5"/>
            <p:cNvSpPr/>
            <p:nvPr/>
          </p:nvSpPr>
          <p:spPr>
            <a:xfrm>
              <a:off x="5594377" y="2958300"/>
              <a:ext cx="51592" cy="84887"/>
            </a:xfrm>
            <a:custGeom>
              <a:rect b="b" l="l" r="r" t="t"/>
              <a:pathLst>
                <a:path extrusionOk="0" h="4238" w="2569">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5"/>
            <p:cNvSpPr/>
            <p:nvPr/>
          </p:nvSpPr>
          <p:spPr>
            <a:xfrm>
              <a:off x="6031814" y="3227903"/>
              <a:ext cx="24802" cy="72509"/>
            </a:xfrm>
            <a:custGeom>
              <a:rect b="b" l="l" r="r" t="t"/>
              <a:pathLst>
                <a:path extrusionOk="0" h="3620" w="1235">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5"/>
            <p:cNvSpPr/>
            <p:nvPr/>
          </p:nvSpPr>
          <p:spPr>
            <a:xfrm>
              <a:off x="5539432" y="1694647"/>
              <a:ext cx="995490" cy="1075451"/>
            </a:xfrm>
            <a:custGeom>
              <a:rect b="b" l="l" r="r" t="t"/>
              <a:pathLst>
                <a:path extrusionOk="0" h="53692" w="4957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5"/>
            <p:cNvSpPr/>
            <p:nvPr/>
          </p:nvSpPr>
          <p:spPr>
            <a:xfrm>
              <a:off x="5609781" y="2183920"/>
              <a:ext cx="939881" cy="547821"/>
            </a:xfrm>
            <a:custGeom>
              <a:rect b="b" l="l" r="r" t="t"/>
              <a:pathLst>
                <a:path extrusionOk="0" h="27350" w="46801">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5"/>
            <p:cNvSpPr/>
            <p:nvPr/>
          </p:nvSpPr>
          <p:spPr>
            <a:xfrm>
              <a:off x="5570921" y="1694367"/>
              <a:ext cx="342346" cy="200280"/>
            </a:xfrm>
            <a:custGeom>
              <a:rect b="b" l="l" r="r" t="t"/>
              <a:pathLst>
                <a:path extrusionOk="0" h="9999" w="17047">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5"/>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5"/>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5"/>
            <p:cNvSpPr/>
            <p:nvPr/>
          </p:nvSpPr>
          <p:spPr>
            <a:xfrm>
              <a:off x="8268583" y="3106642"/>
              <a:ext cx="308186" cy="149103"/>
            </a:xfrm>
            <a:custGeom>
              <a:rect b="b" l="l" r="r" t="t"/>
              <a:pathLst>
                <a:path extrusionOk="0" h="7444" w="15346">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5"/>
            <p:cNvSpPr/>
            <p:nvPr/>
          </p:nvSpPr>
          <p:spPr>
            <a:xfrm>
              <a:off x="8263221" y="3001384"/>
              <a:ext cx="328951" cy="235292"/>
            </a:xfrm>
            <a:custGeom>
              <a:rect b="b" l="l" r="r" t="t"/>
              <a:pathLst>
                <a:path extrusionOk="0" h="11747" w="1638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5"/>
            <p:cNvSpPr/>
            <p:nvPr/>
          </p:nvSpPr>
          <p:spPr>
            <a:xfrm>
              <a:off x="8418640" y="3125149"/>
              <a:ext cx="168171" cy="117095"/>
            </a:xfrm>
            <a:custGeom>
              <a:rect b="b" l="l" r="r" t="t"/>
              <a:pathLst>
                <a:path extrusionOk="0" h="5846" w="8374">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5"/>
            <p:cNvSpPr/>
            <p:nvPr/>
          </p:nvSpPr>
          <p:spPr>
            <a:xfrm>
              <a:off x="7689806" y="2793272"/>
              <a:ext cx="232475" cy="271847"/>
            </a:xfrm>
            <a:custGeom>
              <a:rect b="b" l="l" r="r" t="t"/>
              <a:pathLst>
                <a:path extrusionOk="0" h="13572" w="11576">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5"/>
            <p:cNvSpPr/>
            <p:nvPr/>
          </p:nvSpPr>
          <p:spPr>
            <a:xfrm>
              <a:off x="7699847" y="2737429"/>
              <a:ext cx="217072" cy="299789"/>
            </a:xfrm>
            <a:custGeom>
              <a:rect b="b" l="l" r="r" t="t"/>
              <a:pathLst>
                <a:path extrusionOk="0" h="14967" w="10809">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5"/>
            <p:cNvSpPr/>
            <p:nvPr/>
          </p:nvSpPr>
          <p:spPr>
            <a:xfrm>
              <a:off x="7764151" y="2942496"/>
              <a:ext cx="178212" cy="105378"/>
            </a:xfrm>
            <a:custGeom>
              <a:rect b="b" l="l" r="r" t="t"/>
              <a:pathLst>
                <a:path extrusionOk="0" h="5261" w="8874">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5"/>
            <p:cNvSpPr/>
            <p:nvPr/>
          </p:nvSpPr>
          <p:spPr>
            <a:xfrm>
              <a:off x="7737361" y="1782378"/>
              <a:ext cx="646476" cy="1049672"/>
            </a:xfrm>
            <a:custGeom>
              <a:rect b="b" l="l" r="r" t="t"/>
              <a:pathLst>
                <a:path extrusionOk="0" h="52405" w="32191">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5"/>
            <p:cNvSpPr/>
            <p:nvPr/>
          </p:nvSpPr>
          <p:spPr>
            <a:xfrm>
              <a:off x="8044844" y="2286814"/>
              <a:ext cx="98505" cy="304035"/>
            </a:xfrm>
            <a:custGeom>
              <a:rect b="b" l="l" r="r" t="t"/>
              <a:pathLst>
                <a:path extrusionOk="0" h="15179" w="4905">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5"/>
            <p:cNvSpPr/>
            <p:nvPr/>
          </p:nvSpPr>
          <p:spPr>
            <a:xfrm>
              <a:off x="8235086" y="1921346"/>
              <a:ext cx="122624" cy="352127"/>
            </a:xfrm>
            <a:custGeom>
              <a:rect b="b" l="l" r="r" t="t"/>
              <a:pathLst>
                <a:path extrusionOk="0" h="17580" w="6106">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5"/>
            <p:cNvSpPr/>
            <p:nvPr/>
          </p:nvSpPr>
          <p:spPr>
            <a:xfrm>
              <a:off x="7948388" y="1792393"/>
              <a:ext cx="447498" cy="1254900"/>
            </a:xfrm>
            <a:custGeom>
              <a:rect b="b" l="l" r="r" t="t"/>
              <a:pathLst>
                <a:path extrusionOk="0" h="62651" w="22283">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5"/>
            <p:cNvSpPr/>
            <p:nvPr/>
          </p:nvSpPr>
          <p:spPr>
            <a:xfrm>
              <a:off x="7967808" y="795961"/>
              <a:ext cx="111217" cy="302253"/>
            </a:xfrm>
            <a:custGeom>
              <a:rect b="b" l="l" r="r" t="t"/>
              <a:pathLst>
                <a:path extrusionOk="0" h="15090" w="5538">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5"/>
            <p:cNvSpPr/>
            <p:nvPr/>
          </p:nvSpPr>
          <p:spPr>
            <a:xfrm>
              <a:off x="8103786" y="776812"/>
              <a:ext cx="221771" cy="189384"/>
            </a:xfrm>
            <a:custGeom>
              <a:rect b="b" l="l" r="r" t="t"/>
              <a:pathLst>
                <a:path extrusionOk="0" h="9455" w="11043">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5"/>
            <p:cNvSpPr/>
            <p:nvPr/>
          </p:nvSpPr>
          <p:spPr>
            <a:xfrm>
              <a:off x="7943026" y="821499"/>
              <a:ext cx="370462" cy="425698"/>
            </a:xfrm>
            <a:custGeom>
              <a:rect b="b" l="l" r="r" t="t"/>
              <a:pathLst>
                <a:path extrusionOk="0" h="21253" w="18447">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684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5"/>
            <p:cNvSpPr/>
            <p:nvPr/>
          </p:nvSpPr>
          <p:spPr>
            <a:xfrm>
              <a:off x="8142646" y="951854"/>
              <a:ext cx="28838" cy="28763"/>
            </a:xfrm>
            <a:custGeom>
              <a:rect b="b" l="l" r="r" t="t"/>
              <a:pathLst>
                <a:path extrusionOk="0" h="1436" w="1436">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5"/>
            <p:cNvSpPr/>
            <p:nvPr/>
          </p:nvSpPr>
          <p:spPr>
            <a:xfrm>
              <a:off x="8252517" y="946526"/>
              <a:ext cx="28818" cy="28743"/>
            </a:xfrm>
            <a:custGeom>
              <a:rect b="b" l="l" r="r" t="t"/>
              <a:pathLst>
                <a:path extrusionOk="0" h="1435" w="1435">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5"/>
            <p:cNvSpPr/>
            <p:nvPr/>
          </p:nvSpPr>
          <p:spPr>
            <a:xfrm>
              <a:off x="8066955" y="1086156"/>
              <a:ext cx="125957" cy="76855"/>
            </a:xfrm>
            <a:custGeom>
              <a:rect b="b" l="l" r="r" t="t"/>
              <a:pathLst>
                <a:path extrusionOk="0" h="3837" w="6272">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44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5"/>
            <p:cNvSpPr/>
            <p:nvPr/>
          </p:nvSpPr>
          <p:spPr>
            <a:xfrm>
              <a:off x="8008675" y="717103"/>
              <a:ext cx="311520" cy="184877"/>
            </a:xfrm>
            <a:custGeom>
              <a:rect b="b" l="l" r="r" t="t"/>
              <a:pathLst>
                <a:path extrusionOk="0" h="9230" w="15512">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5"/>
            <p:cNvSpPr/>
            <p:nvPr/>
          </p:nvSpPr>
          <p:spPr>
            <a:xfrm>
              <a:off x="8118527" y="917683"/>
              <a:ext cx="33518" cy="26179"/>
            </a:xfrm>
            <a:custGeom>
              <a:rect b="b" l="l" r="r" t="t"/>
              <a:pathLst>
                <a:path extrusionOk="0" h="1307" w="1669">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5"/>
            <p:cNvSpPr/>
            <p:nvPr/>
          </p:nvSpPr>
          <p:spPr>
            <a:xfrm>
              <a:off x="8169436" y="1055430"/>
              <a:ext cx="49604" cy="30806"/>
            </a:xfrm>
            <a:custGeom>
              <a:rect b="b" l="l" r="r" t="t"/>
              <a:pathLst>
                <a:path extrusionOk="0" h="1538" w="247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44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5"/>
            <p:cNvSpPr/>
            <p:nvPr/>
          </p:nvSpPr>
          <p:spPr>
            <a:xfrm>
              <a:off x="8172127" y="1064123"/>
              <a:ext cx="26810" cy="22053"/>
            </a:xfrm>
            <a:custGeom>
              <a:rect b="b" l="l" r="r" t="t"/>
              <a:pathLst>
                <a:path extrusionOk="0" h="1101" w="1335">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5"/>
            <p:cNvSpPr/>
            <p:nvPr/>
          </p:nvSpPr>
          <p:spPr>
            <a:xfrm>
              <a:off x="8261896" y="910893"/>
              <a:ext cx="34180" cy="24296"/>
            </a:xfrm>
            <a:custGeom>
              <a:rect b="b" l="l" r="r" t="t"/>
              <a:pathLst>
                <a:path extrusionOk="0" h="1213" w="1702">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5"/>
            <p:cNvSpPr/>
            <p:nvPr/>
          </p:nvSpPr>
          <p:spPr>
            <a:xfrm>
              <a:off x="8206287" y="946526"/>
              <a:ext cx="55629" cy="92218"/>
            </a:xfrm>
            <a:custGeom>
              <a:rect b="b" l="l" r="r" t="t"/>
              <a:pathLst>
                <a:path extrusionOk="0" h="4604" w="2770">
                  <a:moveTo>
                    <a:pt x="1" y="0"/>
                  </a:moveTo>
                  <a:lnTo>
                    <a:pt x="401" y="4603"/>
                  </a:lnTo>
                  <a:lnTo>
                    <a:pt x="2769" y="3770"/>
                  </a:lnTo>
                  <a:lnTo>
                    <a:pt x="1" y="0"/>
                  </a:lnTo>
                  <a:close/>
                </a:path>
              </a:pathLst>
            </a:custGeom>
            <a:solidFill>
              <a:srgbClr val="44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5"/>
            <p:cNvSpPr/>
            <p:nvPr/>
          </p:nvSpPr>
          <p:spPr>
            <a:xfrm>
              <a:off x="8323529" y="1148128"/>
              <a:ext cx="617657" cy="467440"/>
            </a:xfrm>
            <a:custGeom>
              <a:rect b="b" l="l" r="r" t="t"/>
              <a:pathLst>
                <a:path extrusionOk="0" h="23337" w="30756">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684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5"/>
            <p:cNvSpPr/>
            <p:nvPr/>
          </p:nvSpPr>
          <p:spPr>
            <a:xfrm>
              <a:off x="8323529" y="1238504"/>
              <a:ext cx="403297" cy="381451"/>
            </a:xfrm>
            <a:custGeom>
              <a:rect b="b" l="l" r="r" t="t"/>
              <a:pathLst>
                <a:path extrusionOk="0" h="19044" w="20082">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5"/>
            <p:cNvSpPr/>
            <p:nvPr/>
          </p:nvSpPr>
          <p:spPr>
            <a:xfrm>
              <a:off x="7857273" y="1182380"/>
              <a:ext cx="528571" cy="698927"/>
            </a:xfrm>
            <a:custGeom>
              <a:rect b="b" l="l" r="r" t="t"/>
              <a:pathLst>
                <a:path extrusionOk="0" h="34894" w="2632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5"/>
            <p:cNvSpPr/>
            <p:nvPr/>
          </p:nvSpPr>
          <p:spPr>
            <a:xfrm>
              <a:off x="8112502" y="1215109"/>
              <a:ext cx="221088" cy="687550"/>
            </a:xfrm>
            <a:custGeom>
              <a:rect b="b" l="l" r="r" t="t"/>
              <a:pathLst>
                <a:path extrusionOk="0" h="34326" w="11009">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5"/>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5"/>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5"/>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5"/>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5"/>
            <p:cNvSpPr/>
            <p:nvPr/>
          </p:nvSpPr>
          <p:spPr>
            <a:xfrm>
              <a:off x="8184859" y="1159666"/>
              <a:ext cx="54283" cy="91717"/>
            </a:xfrm>
            <a:custGeom>
              <a:rect b="b" l="l" r="r" t="t"/>
              <a:pathLst>
                <a:path extrusionOk="0" h="4579" w="2703">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5"/>
            <p:cNvSpPr/>
            <p:nvPr/>
          </p:nvSpPr>
          <p:spPr>
            <a:xfrm>
              <a:off x="7983211" y="1123572"/>
              <a:ext cx="201668" cy="163044"/>
            </a:xfrm>
            <a:custGeom>
              <a:rect b="b" l="l" r="r" t="t"/>
              <a:pathLst>
                <a:path extrusionOk="0" h="8140" w="10042">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5"/>
            <p:cNvSpPr/>
            <p:nvPr/>
          </p:nvSpPr>
          <p:spPr>
            <a:xfrm>
              <a:off x="8194238" y="1356761"/>
              <a:ext cx="96476" cy="387540"/>
            </a:xfrm>
            <a:custGeom>
              <a:rect b="b" l="l" r="r" t="t"/>
              <a:pathLst>
                <a:path extrusionOk="0" h="19348" w="4804">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5"/>
            <p:cNvSpPr/>
            <p:nvPr/>
          </p:nvSpPr>
          <p:spPr>
            <a:xfrm>
              <a:off x="8194238" y="1356761"/>
              <a:ext cx="28156" cy="14722"/>
            </a:xfrm>
            <a:custGeom>
              <a:rect b="b" l="l" r="r" t="t"/>
              <a:pathLst>
                <a:path extrusionOk="0" h="735" w="1402">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5"/>
            <p:cNvSpPr/>
            <p:nvPr/>
          </p:nvSpPr>
          <p:spPr>
            <a:xfrm>
              <a:off x="8174135" y="1294628"/>
              <a:ext cx="56291" cy="66860"/>
            </a:xfrm>
            <a:custGeom>
              <a:rect b="b" l="l" r="r" t="t"/>
              <a:pathLst>
                <a:path extrusionOk="0" h="3338" w="2803">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5"/>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5"/>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5"/>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5"/>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5"/>
            <p:cNvSpPr/>
            <p:nvPr/>
          </p:nvSpPr>
          <p:spPr>
            <a:xfrm>
              <a:off x="7974515" y="1999524"/>
              <a:ext cx="19440" cy="169714"/>
            </a:xfrm>
            <a:custGeom>
              <a:rect b="b" l="l" r="r" t="t"/>
              <a:pathLst>
                <a:path extrusionOk="0" h="8473" w="968">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5"/>
            <p:cNvSpPr/>
            <p:nvPr/>
          </p:nvSpPr>
          <p:spPr>
            <a:xfrm>
              <a:off x="7837854" y="1921346"/>
              <a:ext cx="19440" cy="169734"/>
            </a:xfrm>
            <a:custGeom>
              <a:rect b="b" l="l" r="r" t="t"/>
              <a:pathLst>
                <a:path extrusionOk="0" h="8474" w="968">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5"/>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5"/>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5"/>
            <p:cNvSpPr/>
            <p:nvPr/>
          </p:nvSpPr>
          <p:spPr>
            <a:xfrm>
              <a:off x="7895450" y="1963430"/>
              <a:ext cx="53620" cy="58828"/>
            </a:xfrm>
            <a:custGeom>
              <a:rect b="b" l="l" r="r" t="t"/>
              <a:pathLst>
                <a:path extrusionOk="0" h="2937" w="2670">
                  <a:moveTo>
                    <a:pt x="101" y="1"/>
                  </a:moveTo>
                  <a:lnTo>
                    <a:pt x="1" y="1435"/>
                  </a:lnTo>
                  <a:lnTo>
                    <a:pt x="2569" y="2936"/>
                  </a:lnTo>
                  <a:lnTo>
                    <a:pt x="2669" y="1502"/>
                  </a:lnTo>
                  <a:lnTo>
                    <a:pt x="1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5"/>
            <p:cNvSpPr/>
            <p:nvPr/>
          </p:nvSpPr>
          <p:spPr>
            <a:xfrm>
              <a:off x="7697839" y="1251203"/>
              <a:ext cx="375824" cy="855241"/>
            </a:xfrm>
            <a:custGeom>
              <a:rect b="b" l="l" r="r" t="t"/>
              <a:pathLst>
                <a:path extrusionOk="0" h="42698" w="18714">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684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5"/>
            <p:cNvSpPr/>
            <p:nvPr/>
          </p:nvSpPr>
          <p:spPr>
            <a:xfrm>
              <a:off x="7691814" y="1243171"/>
              <a:ext cx="249887" cy="557255"/>
            </a:xfrm>
            <a:custGeom>
              <a:rect b="b" l="l" r="r" t="t"/>
              <a:pathLst>
                <a:path extrusionOk="0" h="27821" w="12443">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5"/>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5"/>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5"/>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5"/>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5"/>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5"/>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5"/>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5"/>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5"/>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5"/>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5"/>
            <p:cNvSpPr/>
            <p:nvPr/>
          </p:nvSpPr>
          <p:spPr>
            <a:xfrm>
              <a:off x="6121583" y="2425121"/>
              <a:ext cx="546646" cy="313389"/>
            </a:xfrm>
            <a:custGeom>
              <a:rect b="b" l="l" r="r" t="t"/>
              <a:pathLst>
                <a:path extrusionOk="0" h="15646" w="2722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5"/>
            <p:cNvSpPr/>
            <p:nvPr/>
          </p:nvSpPr>
          <p:spPr>
            <a:xfrm>
              <a:off x="6121583" y="2409097"/>
              <a:ext cx="547308" cy="314030"/>
            </a:xfrm>
            <a:custGeom>
              <a:rect b="b" l="l" r="r" t="t"/>
              <a:pathLst>
                <a:path extrusionOk="0" h="15678" w="27253">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5"/>
            <p:cNvSpPr/>
            <p:nvPr/>
          </p:nvSpPr>
          <p:spPr>
            <a:xfrm>
              <a:off x="6136986" y="2409097"/>
              <a:ext cx="515839" cy="291316"/>
            </a:xfrm>
            <a:custGeom>
              <a:rect b="b" l="l" r="r" t="t"/>
              <a:pathLst>
                <a:path extrusionOk="0" h="14544" w="25686">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5"/>
            <p:cNvSpPr/>
            <p:nvPr/>
          </p:nvSpPr>
          <p:spPr>
            <a:xfrm>
              <a:off x="6120900" y="2379032"/>
              <a:ext cx="547328" cy="313369"/>
            </a:xfrm>
            <a:custGeom>
              <a:rect b="b" l="l" r="r" t="t"/>
              <a:pathLst>
                <a:path extrusionOk="0" h="15645" w="27254">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5"/>
            <p:cNvSpPr/>
            <p:nvPr/>
          </p:nvSpPr>
          <p:spPr>
            <a:xfrm>
              <a:off x="5920678" y="2621415"/>
              <a:ext cx="267238" cy="152508"/>
            </a:xfrm>
            <a:custGeom>
              <a:rect b="b" l="l" r="r" t="t"/>
              <a:pathLst>
                <a:path extrusionOk="0" h="7614" w="13307">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5"/>
            <p:cNvSpPr/>
            <p:nvPr/>
          </p:nvSpPr>
          <p:spPr>
            <a:xfrm>
              <a:off x="5932004" y="2600183"/>
              <a:ext cx="19440" cy="24076"/>
            </a:xfrm>
            <a:custGeom>
              <a:rect b="b" l="l" r="r" t="t"/>
              <a:pathLst>
                <a:path extrusionOk="0" h="1202" w="968">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5"/>
            <p:cNvSpPr/>
            <p:nvPr/>
          </p:nvSpPr>
          <p:spPr>
            <a:xfrm>
              <a:off x="5934013" y="2600844"/>
              <a:ext cx="229784" cy="147681"/>
            </a:xfrm>
            <a:custGeom>
              <a:rect b="b" l="l" r="r" t="t"/>
              <a:pathLst>
                <a:path extrusionOk="0" h="7373" w="11442">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5"/>
            <p:cNvSpPr/>
            <p:nvPr/>
          </p:nvSpPr>
          <p:spPr>
            <a:xfrm>
              <a:off x="6147028" y="2723007"/>
              <a:ext cx="20123" cy="26279"/>
            </a:xfrm>
            <a:custGeom>
              <a:rect b="b" l="l" r="r" t="t"/>
              <a:pathLst>
                <a:path extrusionOk="0" h="1312" w="1002">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5"/>
            <p:cNvSpPr/>
            <p:nvPr/>
          </p:nvSpPr>
          <p:spPr>
            <a:xfrm>
              <a:off x="6147028" y="2723608"/>
              <a:ext cx="32855" cy="30265"/>
            </a:xfrm>
            <a:custGeom>
              <a:rect b="b" l="l" r="r" t="t"/>
              <a:pathLst>
                <a:path extrusionOk="0" h="1511" w="1636">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5"/>
            <p:cNvSpPr/>
            <p:nvPr/>
          </p:nvSpPr>
          <p:spPr>
            <a:xfrm>
              <a:off x="6005687" y="2646453"/>
              <a:ext cx="166143" cy="98067"/>
            </a:xfrm>
            <a:custGeom>
              <a:rect b="b" l="l" r="r" t="t"/>
              <a:pathLst>
                <a:path extrusionOk="0" h="4896" w="8273">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5"/>
            <p:cNvSpPr/>
            <p:nvPr/>
          </p:nvSpPr>
          <p:spPr>
            <a:xfrm>
              <a:off x="6147711" y="2727794"/>
              <a:ext cx="24802" cy="16725"/>
            </a:xfrm>
            <a:custGeom>
              <a:rect b="b" l="l" r="r" t="t"/>
              <a:pathLst>
                <a:path extrusionOk="0" h="835" w="1235">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5"/>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5"/>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5"/>
            <p:cNvSpPr/>
            <p:nvPr/>
          </p:nvSpPr>
          <p:spPr>
            <a:xfrm>
              <a:off x="6168476" y="2738651"/>
              <a:ext cx="16086" cy="15223"/>
            </a:xfrm>
            <a:custGeom>
              <a:rect b="b" l="l" r="r" t="t"/>
              <a:pathLst>
                <a:path extrusionOk="0" h="760" w="801">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5"/>
            <p:cNvSpPr/>
            <p:nvPr/>
          </p:nvSpPr>
          <p:spPr>
            <a:xfrm>
              <a:off x="6177854" y="2745581"/>
              <a:ext cx="6708" cy="8533"/>
            </a:xfrm>
            <a:custGeom>
              <a:rect b="b" l="l" r="r" t="t"/>
              <a:pathLst>
                <a:path extrusionOk="0" h="426" w="334">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5"/>
            <p:cNvSpPr/>
            <p:nvPr/>
          </p:nvSpPr>
          <p:spPr>
            <a:xfrm>
              <a:off x="5967510" y="2624239"/>
              <a:ext cx="44222" cy="30746"/>
            </a:xfrm>
            <a:custGeom>
              <a:rect b="b" l="l" r="r" t="t"/>
              <a:pathLst>
                <a:path extrusionOk="0" h="1535" w="2202">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5"/>
            <p:cNvSpPr/>
            <p:nvPr/>
          </p:nvSpPr>
          <p:spPr>
            <a:xfrm>
              <a:off x="5967510" y="2624399"/>
              <a:ext cx="7370" cy="9214"/>
            </a:xfrm>
            <a:custGeom>
              <a:rect b="b" l="l" r="r" t="t"/>
              <a:pathLst>
                <a:path extrusionOk="0" h="460" w="367">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5"/>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5"/>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5"/>
            <p:cNvSpPr/>
            <p:nvPr/>
          </p:nvSpPr>
          <p:spPr>
            <a:xfrm>
              <a:off x="5950761" y="2610759"/>
              <a:ext cx="18094" cy="23635"/>
            </a:xfrm>
            <a:custGeom>
              <a:rect b="b" l="l" r="r" t="t"/>
              <a:pathLst>
                <a:path extrusionOk="0" h="1180" w="901">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5"/>
            <p:cNvSpPr/>
            <p:nvPr/>
          </p:nvSpPr>
          <p:spPr>
            <a:xfrm>
              <a:off x="6179863" y="2747844"/>
              <a:ext cx="10061" cy="7872"/>
            </a:xfrm>
            <a:custGeom>
              <a:rect b="b" l="l" r="r" t="t"/>
              <a:pathLst>
                <a:path extrusionOk="0" h="393" w="501">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5"/>
            <p:cNvSpPr/>
            <p:nvPr/>
          </p:nvSpPr>
          <p:spPr>
            <a:xfrm>
              <a:off x="6186550" y="2751850"/>
              <a:ext cx="3374" cy="4026"/>
            </a:xfrm>
            <a:custGeom>
              <a:rect b="b" l="l" r="r" t="t"/>
              <a:pathLst>
                <a:path extrusionOk="0" h="201" w="168">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5"/>
            <p:cNvSpPr/>
            <p:nvPr/>
          </p:nvSpPr>
          <p:spPr>
            <a:xfrm>
              <a:off x="6250192" y="2889156"/>
              <a:ext cx="196969" cy="103575"/>
            </a:xfrm>
            <a:custGeom>
              <a:rect b="b" l="l" r="r" t="t"/>
              <a:pathLst>
                <a:path extrusionOk="0" h="5171" w="9808">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5"/>
            <p:cNvSpPr/>
            <p:nvPr/>
          </p:nvSpPr>
          <p:spPr>
            <a:xfrm>
              <a:off x="6248866" y="2819992"/>
              <a:ext cx="195624" cy="142333"/>
            </a:xfrm>
            <a:custGeom>
              <a:rect b="b" l="l" r="r" t="t"/>
              <a:pathLst>
                <a:path extrusionOk="0" h="7106" w="9741">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5"/>
            <p:cNvSpPr/>
            <p:nvPr/>
          </p:nvSpPr>
          <p:spPr>
            <a:xfrm>
              <a:off x="6256899" y="2797278"/>
              <a:ext cx="180220" cy="94401"/>
            </a:xfrm>
            <a:custGeom>
              <a:rect b="b" l="l" r="r" t="t"/>
              <a:pathLst>
                <a:path extrusionOk="0" h="4713" w="8974">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5"/>
            <p:cNvSpPr/>
            <p:nvPr/>
          </p:nvSpPr>
          <p:spPr>
            <a:xfrm>
              <a:off x="6292405" y="2815486"/>
              <a:ext cx="109209" cy="57807"/>
            </a:xfrm>
            <a:custGeom>
              <a:rect b="b" l="l" r="r" t="t"/>
              <a:pathLst>
                <a:path extrusionOk="0" h="2886" w="5438">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5"/>
            <p:cNvSpPr/>
            <p:nvPr/>
          </p:nvSpPr>
          <p:spPr>
            <a:xfrm>
              <a:off x="6299775" y="2834855"/>
              <a:ext cx="93805" cy="38438"/>
            </a:xfrm>
            <a:custGeom>
              <a:rect b="b" l="l" r="r" t="t"/>
              <a:pathLst>
                <a:path extrusionOk="0" h="1919" w="4671">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5"/>
            <p:cNvSpPr/>
            <p:nvPr/>
          </p:nvSpPr>
          <p:spPr>
            <a:xfrm>
              <a:off x="6266940" y="2706803"/>
              <a:ext cx="147406" cy="147881"/>
            </a:xfrm>
            <a:custGeom>
              <a:rect b="b" l="l" r="r" t="t"/>
              <a:pathLst>
                <a:path extrusionOk="0" h="7383" w="734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5"/>
            <p:cNvSpPr/>
            <p:nvPr/>
          </p:nvSpPr>
          <p:spPr>
            <a:xfrm>
              <a:off x="6344660" y="2708586"/>
              <a:ext cx="8053" cy="7211"/>
            </a:xfrm>
            <a:custGeom>
              <a:rect b="b" l="l" r="r" t="t"/>
              <a:pathLst>
                <a:path extrusionOk="0" h="360" w="401">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5"/>
            <p:cNvSpPr/>
            <p:nvPr/>
          </p:nvSpPr>
          <p:spPr>
            <a:xfrm>
              <a:off x="6359380" y="2724169"/>
              <a:ext cx="20805" cy="111207"/>
            </a:xfrm>
            <a:custGeom>
              <a:rect b="b" l="l" r="r" t="t"/>
              <a:pathLst>
                <a:path extrusionOk="0" h="5552" w="1036">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5"/>
            <p:cNvSpPr/>
            <p:nvPr/>
          </p:nvSpPr>
          <p:spPr>
            <a:xfrm>
              <a:off x="6354038" y="2848054"/>
              <a:ext cx="4699" cy="8052"/>
            </a:xfrm>
            <a:custGeom>
              <a:rect b="b" l="l" r="r" t="t"/>
              <a:pathLst>
                <a:path extrusionOk="0" h="402" w="234">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5"/>
            <p:cNvSpPr/>
            <p:nvPr/>
          </p:nvSpPr>
          <p:spPr>
            <a:xfrm>
              <a:off x="6344660" y="2848054"/>
              <a:ext cx="4037" cy="8052"/>
            </a:xfrm>
            <a:custGeom>
              <a:rect b="b" l="l" r="r" t="t"/>
              <a:pathLst>
                <a:path extrusionOk="0" h="402" w="201">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5"/>
            <p:cNvSpPr/>
            <p:nvPr/>
          </p:nvSpPr>
          <p:spPr>
            <a:xfrm>
              <a:off x="6344660" y="2728455"/>
              <a:ext cx="4699" cy="107601"/>
            </a:xfrm>
            <a:custGeom>
              <a:rect b="b" l="l" r="r" t="t"/>
              <a:pathLst>
                <a:path extrusionOk="0" h="5372" w="234">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5"/>
            <p:cNvSpPr/>
            <p:nvPr/>
          </p:nvSpPr>
          <p:spPr>
            <a:xfrm>
              <a:off x="6344660" y="2708586"/>
              <a:ext cx="4037" cy="7872"/>
            </a:xfrm>
            <a:custGeom>
              <a:rect b="b" l="l" r="r" t="t"/>
              <a:pathLst>
                <a:path extrusionOk="0" h="393" w="201">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5"/>
            <p:cNvSpPr/>
            <p:nvPr/>
          </p:nvSpPr>
          <p:spPr>
            <a:xfrm>
              <a:off x="6343977" y="2708425"/>
              <a:ext cx="59645" cy="127631"/>
            </a:xfrm>
            <a:custGeom>
              <a:rect b="b" l="l" r="r" t="t"/>
              <a:pathLst>
                <a:path extrusionOk="0" h="6372" w="297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5"/>
            <p:cNvSpPr/>
            <p:nvPr/>
          </p:nvSpPr>
          <p:spPr>
            <a:xfrm>
              <a:off x="6341306" y="2708085"/>
              <a:ext cx="8053" cy="7031"/>
            </a:xfrm>
            <a:custGeom>
              <a:rect b="b" l="l" r="r" t="t"/>
              <a:pathLst>
                <a:path extrusionOk="0" h="351" w="401">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5"/>
            <p:cNvSpPr/>
            <p:nvPr/>
          </p:nvSpPr>
          <p:spPr>
            <a:xfrm>
              <a:off x="6313833" y="2724950"/>
              <a:ext cx="21067" cy="110425"/>
            </a:xfrm>
            <a:custGeom>
              <a:rect b="b" l="l" r="r" t="t"/>
              <a:pathLst>
                <a:path extrusionOk="0" h="5513" w="1049">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5"/>
            <p:cNvSpPr/>
            <p:nvPr/>
          </p:nvSpPr>
          <p:spPr>
            <a:xfrm>
              <a:off x="6335944" y="2848054"/>
              <a:ext cx="4037" cy="8232"/>
            </a:xfrm>
            <a:custGeom>
              <a:rect b="b" l="l" r="r" t="t"/>
              <a:pathLst>
                <a:path extrusionOk="0" h="411" w="201">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5"/>
            <p:cNvSpPr/>
            <p:nvPr/>
          </p:nvSpPr>
          <p:spPr>
            <a:xfrm>
              <a:off x="6290397" y="2707744"/>
              <a:ext cx="58962" cy="128312"/>
            </a:xfrm>
            <a:custGeom>
              <a:rect b="b" l="l" r="r" t="t"/>
              <a:pathLst>
                <a:path extrusionOk="0" h="6406" w="2936">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5"/>
            <p:cNvSpPr/>
            <p:nvPr/>
          </p:nvSpPr>
          <p:spPr>
            <a:xfrm>
              <a:off x="5864547" y="2670889"/>
              <a:ext cx="240307" cy="139108"/>
            </a:xfrm>
            <a:custGeom>
              <a:rect b="b" l="l" r="r" t="t"/>
              <a:pathLst>
                <a:path extrusionOk="0" h="6945" w="11966">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5"/>
            <p:cNvSpPr/>
            <p:nvPr/>
          </p:nvSpPr>
          <p:spPr>
            <a:xfrm>
              <a:off x="5869789" y="2661515"/>
              <a:ext cx="42133" cy="32889"/>
            </a:xfrm>
            <a:custGeom>
              <a:rect b="b" l="l" r="r" t="t"/>
              <a:pathLst>
                <a:path extrusionOk="0" h="1642" w="2098">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5"/>
            <p:cNvSpPr/>
            <p:nvPr/>
          </p:nvSpPr>
          <p:spPr>
            <a:xfrm>
              <a:off x="5869789" y="2661515"/>
              <a:ext cx="10644" cy="8833"/>
            </a:xfrm>
            <a:custGeom>
              <a:rect b="b" l="l" r="r" t="t"/>
              <a:pathLst>
                <a:path extrusionOk="0" h="441" w="53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5"/>
            <p:cNvSpPr/>
            <p:nvPr/>
          </p:nvSpPr>
          <p:spPr>
            <a:xfrm>
              <a:off x="5896499" y="2669667"/>
              <a:ext cx="166825" cy="110926"/>
            </a:xfrm>
            <a:custGeom>
              <a:rect b="b" l="l" r="r" t="t"/>
              <a:pathLst>
                <a:path extrusionOk="0" h="5538" w="8307">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5"/>
            <p:cNvSpPr/>
            <p:nvPr/>
          </p:nvSpPr>
          <p:spPr>
            <a:xfrm>
              <a:off x="6026452" y="2744319"/>
              <a:ext cx="24139" cy="29604"/>
            </a:xfrm>
            <a:custGeom>
              <a:rect b="b" l="l" r="r" t="t"/>
              <a:pathLst>
                <a:path extrusionOk="0" h="1478" w="1202">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5"/>
            <p:cNvSpPr/>
            <p:nvPr/>
          </p:nvSpPr>
          <p:spPr>
            <a:xfrm>
              <a:off x="6029404" y="2747644"/>
              <a:ext cx="26549" cy="29604"/>
            </a:xfrm>
            <a:custGeom>
              <a:rect b="b" l="l" r="r" t="t"/>
              <a:pathLst>
                <a:path extrusionOk="0" h="1478" w="1322">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5"/>
            <p:cNvSpPr/>
            <p:nvPr/>
          </p:nvSpPr>
          <p:spPr>
            <a:xfrm>
              <a:off x="6036694" y="2751730"/>
              <a:ext cx="25947" cy="28863"/>
            </a:xfrm>
            <a:custGeom>
              <a:rect b="b" l="l" r="r" t="t"/>
              <a:pathLst>
                <a:path extrusionOk="0" h="1441" w="1292">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5"/>
            <p:cNvSpPr/>
            <p:nvPr/>
          </p:nvSpPr>
          <p:spPr>
            <a:xfrm>
              <a:off x="5870371" y="2661655"/>
              <a:ext cx="182891" cy="119619"/>
            </a:xfrm>
            <a:custGeom>
              <a:rect b="b" l="l" r="r" t="t"/>
              <a:pathLst>
                <a:path extrusionOk="0" h="5972" w="9107">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5"/>
            <p:cNvSpPr/>
            <p:nvPr/>
          </p:nvSpPr>
          <p:spPr>
            <a:xfrm>
              <a:off x="6046555" y="2755696"/>
              <a:ext cx="53600" cy="43185"/>
            </a:xfrm>
            <a:custGeom>
              <a:rect b="b" l="l" r="r" t="t"/>
              <a:pathLst>
                <a:path extrusionOk="0" h="2156" w="2669">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5"/>
            <p:cNvSpPr/>
            <p:nvPr/>
          </p:nvSpPr>
          <p:spPr>
            <a:xfrm>
              <a:off x="6076699" y="2773463"/>
              <a:ext cx="23456" cy="25719"/>
            </a:xfrm>
            <a:custGeom>
              <a:rect b="b" l="l" r="r" t="t"/>
              <a:pathLst>
                <a:path extrusionOk="0" h="1284" w="1168">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5"/>
            <p:cNvSpPr/>
            <p:nvPr/>
          </p:nvSpPr>
          <p:spPr>
            <a:xfrm>
              <a:off x="6702369" y="2646773"/>
              <a:ext cx="182911" cy="91898"/>
            </a:xfrm>
            <a:custGeom>
              <a:rect b="b" l="l" r="r" t="t"/>
              <a:pathLst>
                <a:path extrusionOk="0" h="4588" w="9108">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5"/>
            <p:cNvSpPr/>
            <p:nvPr/>
          </p:nvSpPr>
          <p:spPr>
            <a:xfrm>
              <a:off x="6713093" y="2547104"/>
              <a:ext cx="161463" cy="54722"/>
            </a:xfrm>
            <a:custGeom>
              <a:rect b="b" l="l" r="r" t="t"/>
              <a:pathLst>
                <a:path extrusionOk="0" h="2732" w="804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5"/>
            <p:cNvSpPr/>
            <p:nvPr/>
          </p:nvSpPr>
          <p:spPr>
            <a:xfrm>
              <a:off x="6717792" y="2518000"/>
              <a:ext cx="149394" cy="202924"/>
            </a:xfrm>
            <a:custGeom>
              <a:rect b="b" l="l" r="r" t="t"/>
              <a:pathLst>
                <a:path extrusionOk="0" h="10131" w="7439">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5"/>
            <p:cNvSpPr/>
            <p:nvPr/>
          </p:nvSpPr>
          <p:spPr>
            <a:xfrm>
              <a:off x="6717792" y="2518000"/>
              <a:ext cx="148731" cy="54522"/>
            </a:xfrm>
            <a:custGeom>
              <a:rect b="b" l="l" r="r" t="t"/>
              <a:pathLst>
                <a:path extrusionOk="0" h="2722" w="7406">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5"/>
            <p:cNvSpPr/>
            <p:nvPr/>
          </p:nvSpPr>
          <p:spPr>
            <a:xfrm>
              <a:off x="6707731" y="2484870"/>
              <a:ext cx="168834" cy="74632"/>
            </a:xfrm>
            <a:custGeom>
              <a:rect b="b" l="l" r="r" t="t"/>
              <a:pathLst>
                <a:path extrusionOk="0" h="3726" w="8407">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5"/>
            <p:cNvSpPr/>
            <p:nvPr/>
          </p:nvSpPr>
          <p:spPr>
            <a:xfrm>
              <a:off x="6699035" y="2464159"/>
              <a:ext cx="185562" cy="68282"/>
            </a:xfrm>
            <a:custGeom>
              <a:rect b="b" l="l" r="r" t="t"/>
              <a:pathLst>
                <a:path extrusionOk="0" h="3409" w="924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5"/>
            <p:cNvSpPr/>
            <p:nvPr/>
          </p:nvSpPr>
          <p:spPr>
            <a:xfrm>
              <a:off x="6720463" y="2467885"/>
              <a:ext cx="142706" cy="54602"/>
            </a:xfrm>
            <a:custGeom>
              <a:rect b="b" l="l" r="r" t="t"/>
              <a:pathLst>
                <a:path extrusionOk="0" h="2726" w="7106">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5"/>
            <p:cNvSpPr/>
            <p:nvPr/>
          </p:nvSpPr>
          <p:spPr>
            <a:xfrm>
              <a:off x="6721126" y="2448696"/>
              <a:ext cx="140035" cy="47311"/>
            </a:xfrm>
            <a:custGeom>
              <a:rect b="b" l="l" r="r" t="t"/>
              <a:pathLst>
                <a:path extrusionOk="0" h="2362" w="6973">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5"/>
            <p:cNvSpPr/>
            <p:nvPr/>
          </p:nvSpPr>
          <p:spPr>
            <a:xfrm>
              <a:off x="6736549" y="2457069"/>
              <a:ext cx="109209" cy="30345"/>
            </a:xfrm>
            <a:custGeom>
              <a:rect b="b" l="l" r="r" t="t"/>
              <a:pathLst>
                <a:path extrusionOk="0" h="1515" w="5438">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5"/>
            <p:cNvSpPr/>
            <p:nvPr/>
          </p:nvSpPr>
          <p:spPr>
            <a:xfrm>
              <a:off x="6739220" y="2463759"/>
              <a:ext cx="103847" cy="23655"/>
            </a:xfrm>
            <a:custGeom>
              <a:rect b="b" l="l" r="r" t="t"/>
              <a:pathLst>
                <a:path extrusionOk="0" h="1181" w="5171">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5"/>
            <p:cNvSpPr/>
            <p:nvPr/>
          </p:nvSpPr>
          <p:spPr>
            <a:xfrm>
              <a:off x="6812903" y="2472973"/>
              <a:ext cx="16769" cy="8553"/>
            </a:xfrm>
            <a:custGeom>
              <a:rect b="b" l="l" r="r" t="t"/>
              <a:pathLst>
                <a:path extrusionOk="0" h="427" w="835">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5"/>
            <p:cNvSpPr/>
            <p:nvPr/>
          </p:nvSpPr>
          <p:spPr>
            <a:xfrm>
              <a:off x="6720463" y="2572782"/>
              <a:ext cx="146723" cy="92018"/>
            </a:xfrm>
            <a:custGeom>
              <a:rect b="b" l="l" r="r" t="t"/>
              <a:pathLst>
                <a:path extrusionOk="0" h="4594" w="7306">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5"/>
            <p:cNvSpPr/>
            <p:nvPr/>
          </p:nvSpPr>
          <p:spPr>
            <a:xfrm>
              <a:off x="6740767" y="2617950"/>
              <a:ext cx="37996" cy="33771"/>
            </a:xfrm>
            <a:custGeom>
              <a:rect b="b" l="l" r="r" t="t"/>
              <a:pathLst>
                <a:path extrusionOk="0" h="1686" w="1892">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5"/>
            <p:cNvSpPr/>
            <p:nvPr/>
          </p:nvSpPr>
          <p:spPr>
            <a:xfrm>
              <a:off x="6751270" y="2610178"/>
              <a:ext cx="38217" cy="35293"/>
            </a:xfrm>
            <a:custGeom>
              <a:rect b="b" l="l" r="r" t="t"/>
              <a:pathLst>
                <a:path extrusionOk="0" h="1762" w="1903">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5"/>
            <p:cNvSpPr/>
            <p:nvPr/>
          </p:nvSpPr>
          <p:spPr>
            <a:xfrm>
              <a:off x="6960951" y="2244230"/>
              <a:ext cx="607616" cy="348442"/>
            </a:xfrm>
            <a:custGeom>
              <a:rect b="b" l="l" r="r" t="t"/>
              <a:pathLst>
                <a:path extrusionOk="0" h="17396" w="30256">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5"/>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5"/>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5"/>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5"/>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5"/>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5"/>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5"/>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5"/>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5"/>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5"/>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5"/>
            <p:cNvSpPr/>
            <p:nvPr/>
          </p:nvSpPr>
          <p:spPr>
            <a:xfrm>
              <a:off x="7220739" y="2018091"/>
              <a:ext cx="73321" cy="98107"/>
            </a:xfrm>
            <a:custGeom>
              <a:rect b="b" l="l" r="r" t="t"/>
              <a:pathLst>
                <a:path extrusionOk="0" h="4898" w="3651">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5"/>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5"/>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5"/>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5"/>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5"/>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5"/>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5"/>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5"/>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5"/>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5"/>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5"/>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5"/>
            <p:cNvSpPr/>
            <p:nvPr/>
          </p:nvSpPr>
          <p:spPr>
            <a:xfrm>
              <a:off x="5256068" y="3491658"/>
              <a:ext cx="645130" cy="371997"/>
            </a:xfrm>
            <a:custGeom>
              <a:rect b="b" l="l" r="r" t="t"/>
              <a:pathLst>
                <a:path extrusionOk="0" h="18572" w="32124">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5"/>
            <p:cNvSpPr/>
            <p:nvPr/>
          </p:nvSpPr>
          <p:spPr>
            <a:xfrm>
              <a:off x="5256068" y="3452059"/>
              <a:ext cx="645813" cy="370835"/>
            </a:xfrm>
            <a:custGeom>
              <a:rect b="b" l="l" r="r" t="t"/>
              <a:pathLst>
                <a:path extrusionOk="0" h="18514" w="32158">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5"/>
            <p:cNvSpPr/>
            <p:nvPr/>
          </p:nvSpPr>
          <p:spPr>
            <a:xfrm>
              <a:off x="5256068" y="3610416"/>
              <a:ext cx="369799" cy="252578"/>
            </a:xfrm>
            <a:custGeom>
              <a:rect b="b" l="l" r="r" t="t"/>
              <a:pathLst>
                <a:path extrusionOk="0" h="12610" w="18414">
                  <a:moveTo>
                    <a:pt x="1" y="0"/>
                  </a:moveTo>
                  <a:lnTo>
                    <a:pt x="1" y="2002"/>
                  </a:lnTo>
                  <a:lnTo>
                    <a:pt x="18414" y="12609"/>
                  </a:lnTo>
                  <a:lnTo>
                    <a:pt x="18414" y="10608"/>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5"/>
            <p:cNvSpPr/>
            <p:nvPr/>
          </p:nvSpPr>
          <p:spPr>
            <a:xfrm>
              <a:off x="5618476" y="3801222"/>
              <a:ext cx="14761" cy="7651"/>
            </a:xfrm>
            <a:custGeom>
              <a:rect b="b" l="l" r="r" t="t"/>
              <a:pathLst>
                <a:path extrusionOk="0" h="382" w="735">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5"/>
            <p:cNvSpPr/>
            <p:nvPr/>
          </p:nvSpPr>
          <p:spPr>
            <a:xfrm>
              <a:off x="5578954" y="3796034"/>
              <a:ext cx="50266" cy="62273"/>
            </a:xfrm>
            <a:custGeom>
              <a:rect b="b" l="l" r="r" t="t"/>
              <a:pathLst>
                <a:path extrusionOk="0" h="3109" w="2503">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5"/>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5"/>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5"/>
            <p:cNvSpPr/>
            <p:nvPr/>
          </p:nvSpPr>
          <p:spPr>
            <a:xfrm>
              <a:off x="5216545" y="3435354"/>
              <a:ext cx="694714" cy="368832"/>
            </a:xfrm>
            <a:custGeom>
              <a:rect b="b" l="l" r="r" t="t"/>
              <a:pathLst>
                <a:path extrusionOk="0" h="18414" w="34593">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5"/>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5"/>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5"/>
            <p:cNvSpPr/>
            <p:nvPr/>
          </p:nvSpPr>
          <p:spPr>
            <a:xfrm>
              <a:off x="5479144" y="3775443"/>
              <a:ext cx="50929" cy="62153"/>
            </a:xfrm>
            <a:custGeom>
              <a:rect b="b" l="l" r="r" t="t"/>
              <a:pathLst>
                <a:path extrusionOk="0" h="3103" w="2536">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5"/>
            <p:cNvSpPr/>
            <p:nvPr/>
          </p:nvSpPr>
          <p:spPr>
            <a:xfrm>
              <a:off x="5483843" y="3779910"/>
              <a:ext cx="40868" cy="53220"/>
            </a:xfrm>
            <a:custGeom>
              <a:rect b="b" l="l" r="r" t="t"/>
              <a:pathLst>
                <a:path extrusionOk="0" h="2657" w="2035">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5"/>
            <p:cNvSpPr/>
            <p:nvPr/>
          </p:nvSpPr>
          <p:spPr>
            <a:xfrm>
              <a:off x="5245364" y="3636295"/>
              <a:ext cx="205002" cy="157696"/>
            </a:xfrm>
            <a:custGeom>
              <a:rect b="b" l="l" r="r" t="t"/>
              <a:pathLst>
                <a:path extrusionOk="0" h="7873" w="10208">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5"/>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5"/>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5"/>
            <p:cNvSpPr/>
            <p:nvPr/>
          </p:nvSpPr>
          <p:spPr>
            <a:xfrm>
              <a:off x="5219899" y="3406631"/>
              <a:ext cx="698710" cy="385197"/>
            </a:xfrm>
            <a:custGeom>
              <a:rect b="b" l="l" r="r" t="t"/>
              <a:pathLst>
                <a:path extrusionOk="0" h="19231" w="34792">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5"/>
            <p:cNvSpPr/>
            <p:nvPr/>
          </p:nvSpPr>
          <p:spPr>
            <a:xfrm>
              <a:off x="5219899" y="3570316"/>
              <a:ext cx="369799" cy="221191"/>
            </a:xfrm>
            <a:custGeom>
              <a:rect b="b" l="l" r="r" t="t"/>
              <a:pathLst>
                <a:path extrusionOk="0" h="11043" w="18414">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5"/>
            <p:cNvSpPr/>
            <p:nvPr/>
          </p:nvSpPr>
          <p:spPr>
            <a:xfrm>
              <a:off x="5221907" y="3406631"/>
              <a:ext cx="696702" cy="377525"/>
            </a:xfrm>
            <a:custGeom>
              <a:rect b="b" l="l" r="r" t="t"/>
              <a:pathLst>
                <a:path extrusionOk="0" h="18848" w="34692">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5"/>
            <p:cNvSpPr/>
            <p:nvPr/>
          </p:nvSpPr>
          <p:spPr>
            <a:xfrm>
              <a:off x="5589678" y="3619770"/>
              <a:ext cx="328931" cy="171737"/>
            </a:xfrm>
            <a:custGeom>
              <a:rect b="b" l="l" r="r" t="t"/>
              <a:pathLst>
                <a:path extrusionOk="0" h="8574" w="16379">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5"/>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5"/>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5"/>
            <p:cNvSpPr/>
            <p:nvPr/>
          </p:nvSpPr>
          <p:spPr>
            <a:xfrm>
              <a:off x="5219899" y="3376566"/>
              <a:ext cx="649809" cy="391887"/>
            </a:xfrm>
            <a:custGeom>
              <a:rect b="b" l="l" r="r" t="t"/>
              <a:pathLst>
                <a:path extrusionOk="0" h="19565" w="32357">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5"/>
            <p:cNvSpPr/>
            <p:nvPr/>
          </p:nvSpPr>
          <p:spPr>
            <a:xfrm>
              <a:off x="5221907" y="3376566"/>
              <a:ext cx="647801" cy="362483"/>
            </a:xfrm>
            <a:custGeom>
              <a:rect b="b" l="l" r="r" t="t"/>
              <a:pathLst>
                <a:path extrusionOk="0" h="18097" w="32257">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5"/>
            <p:cNvSpPr/>
            <p:nvPr/>
          </p:nvSpPr>
          <p:spPr>
            <a:xfrm>
              <a:off x="5831512" y="3585699"/>
              <a:ext cx="15423" cy="7371"/>
            </a:xfrm>
            <a:custGeom>
              <a:rect b="b" l="l" r="r" t="t"/>
              <a:pathLst>
                <a:path extrusionOk="0" h="368" w="768">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5"/>
            <p:cNvSpPr/>
            <p:nvPr/>
          </p:nvSpPr>
          <p:spPr>
            <a:xfrm>
              <a:off x="5219899" y="3526230"/>
              <a:ext cx="369799" cy="242543"/>
            </a:xfrm>
            <a:custGeom>
              <a:rect b="b" l="l" r="r" t="t"/>
              <a:pathLst>
                <a:path extrusionOk="0" h="12109" w="18414">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5"/>
            <p:cNvSpPr/>
            <p:nvPr/>
          </p:nvSpPr>
          <p:spPr>
            <a:xfrm>
              <a:off x="5838882" y="3548744"/>
              <a:ext cx="54946" cy="85748"/>
            </a:xfrm>
            <a:custGeom>
              <a:rect b="b" l="l" r="r" t="t"/>
              <a:pathLst>
                <a:path extrusionOk="0" h="4281" w="2736">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5"/>
            <p:cNvSpPr/>
            <p:nvPr/>
          </p:nvSpPr>
          <p:spPr>
            <a:xfrm>
              <a:off x="5219899" y="3312430"/>
              <a:ext cx="698710" cy="419268"/>
            </a:xfrm>
            <a:custGeom>
              <a:rect b="b" l="l" r="r" t="t"/>
              <a:pathLst>
                <a:path extrusionOk="0" h="20932" w="34792">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5"/>
            <p:cNvSpPr/>
            <p:nvPr/>
          </p:nvSpPr>
          <p:spPr>
            <a:xfrm>
              <a:off x="5219236" y="3510186"/>
              <a:ext cx="370462" cy="221171"/>
            </a:xfrm>
            <a:custGeom>
              <a:rect b="b" l="l" r="r" t="t"/>
              <a:pathLst>
                <a:path extrusionOk="0" h="11042" w="18447">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5"/>
            <p:cNvSpPr/>
            <p:nvPr/>
          </p:nvSpPr>
          <p:spPr>
            <a:xfrm>
              <a:off x="5221907" y="3312430"/>
              <a:ext cx="696702" cy="411596"/>
            </a:xfrm>
            <a:custGeom>
              <a:rect b="b" l="l" r="r" t="t"/>
              <a:pathLst>
                <a:path extrusionOk="0" h="20549" w="34692">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5"/>
            <p:cNvSpPr/>
            <p:nvPr/>
          </p:nvSpPr>
          <p:spPr>
            <a:xfrm>
              <a:off x="5589678" y="3524888"/>
              <a:ext cx="328931" cy="206469"/>
            </a:xfrm>
            <a:custGeom>
              <a:rect b="b" l="l" r="r" t="t"/>
              <a:pathLst>
                <a:path extrusionOk="0" h="10308" w="16379">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5"/>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5"/>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5"/>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5"/>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5"/>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5"/>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5"/>
            <p:cNvSpPr/>
            <p:nvPr/>
          </p:nvSpPr>
          <p:spPr>
            <a:xfrm>
              <a:off x="5256068" y="3301734"/>
              <a:ext cx="645130" cy="370835"/>
            </a:xfrm>
            <a:custGeom>
              <a:rect b="b" l="l" r="r" t="t"/>
              <a:pathLst>
                <a:path extrusionOk="0" h="18514" w="32124">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5"/>
            <p:cNvSpPr/>
            <p:nvPr/>
          </p:nvSpPr>
          <p:spPr>
            <a:xfrm>
              <a:off x="5256068" y="3261634"/>
              <a:ext cx="645813" cy="371516"/>
            </a:xfrm>
            <a:custGeom>
              <a:rect b="b" l="l" r="r" t="t"/>
              <a:pathLst>
                <a:path extrusionOk="0" h="18548" w="32158">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5"/>
            <p:cNvSpPr/>
            <p:nvPr/>
          </p:nvSpPr>
          <p:spPr>
            <a:xfrm>
              <a:off x="5256068" y="3419991"/>
              <a:ext cx="369799" cy="252578"/>
            </a:xfrm>
            <a:custGeom>
              <a:rect b="b" l="l" r="r" t="t"/>
              <a:pathLst>
                <a:path extrusionOk="0" h="12610" w="18414">
                  <a:moveTo>
                    <a:pt x="1" y="1"/>
                  </a:moveTo>
                  <a:lnTo>
                    <a:pt x="1" y="2002"/>
                  </a:lnTo>
                  <a:lnTo>
                    <a:pt x="18414" y="12610"/>
                  </a:lnTo>
                  <a:lnTo>
                    <a:pt x="18414" y="10641"/>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5"/>
            <p:cNvSpPr/>
            <p:nvPr/>
          </p:nvSpPr>
          <p:spPr>
            <a:xfrm>
              <a:off x="5618476" y="3611077"/>
              <a:ext cx="14761" cy="7872"/>
            </a:xfrm>
            <a:custGeom>
              <a:rect b="b" l="l" r="r" t="t"/>
              <a:pathLst>
                <a:path extrusionOk="0" h="393" w="735">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5"/>
            <p:cNvSpPr/>
            <p:nvPr/>
          </p:nvSpPr>
          <p:spPr>
            <a:xfrm>
              <a:off x="5578954" y="3605068"/>
              <a:ext cx="50266" cy="62834"/>
            </a:xfrm>
            <a:custGeom>
              <a:rect b="b" l="l" r="r" t="t"/>
              <a:pathLst>
                <a:path extrusionOk="0" h="3137" w="2503">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5"/>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5"/>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5"/>
            <p:cNvSpPr/>
            <p:nvPr/>
          </p:nvSpPr>
          <p:spPr>
            <a:xfrm>
              <a:off x="5216545" y="3245610"/>
              <a:ext cx="694714" cy="368171"/>
            </a:xfrm>
            <a:custGeom>
              <a:rect b="b" l="l" r="r" t="t"/>
              <a:pathLst>
                <a:path extrusionOk="0" h="18381" w="34593">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5"/>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5"/>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5"/>
            <p:cNvSpPr/>
            <p:nvPr/>
          </p:nvSpPr>
          <p:spPr>
            <a:xfrm>
              <a:off x="5479144" y="3585018"/>
              <a:ext cx="50929" cy="62153"/>
            </a:xfrm>
            <a:custGeom>
              <a:rect b="b" l="l" r="r" t="t"/>
              <a:pathLst>
                <a:path extrusionOk="0" h="3103" w="2536">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5"/>
            <p:cNvSpPr/>
            <p:nvPr/>
          </p:nvSpPr>
          <p:spPr>
            <a:xfrm>
              <a:off x="5483843" y="3589906"/>
              <a:ext cx="40868" cy="52799"/>
            </a:xfrm>
            <a:custGeom>
              <a:rect b="b" l="l" r="r" t="t"/>
              <a:pathLst>
                <a:path extrusionOk="0" h="2636" w="2035">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5"/>
            <p:cNvSpPr/>
            <p:nvPr/>
          </p:nvSpPr>
          <p:spPr>
            <a:xfrm>
              <a:off x="5245364" y="3446250"/>
              <a:ext cx="205002" cy="157436"/>
            </a:xfrm>
            <a:custGeom>
              <a:rect b="b" l="l" r="r" t="t"/>
              <a:pathLst>
                <a:path extrusionOk="0" h="7860" w="10208">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5"/>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5"/>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5"/>
            <p:cNvSpPr/>
            <p:nvPr/>
          </p:nvSpPr>
          <p:spPr>
            <a:xfrm>
              <a:off x="5219899" y="3210858"/>
              <a:ext cx="698710" cy="384716"/>
            </a:xfrm>
            <a:custGeom>
              <a:rect b="b" l="l" r="r" t="t"/>
              <a:pathLst>
                <a:path extrusionOk="0" h="19207" w="34792">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5"/>
            <p:cNvSpPr/>
            <p:nvPr/>
          </p:nvSpPr>
          <p:spPr>
            <a:xfrm>
              <a:off x="5219236" y="3374563"/>
              <a:ext cx="370462" cy="220510"/>
            </a:xfrm>
            <a:custGeom>
              <a:rect b="b" l="l" r="r" t="t"/>
              <a:pathLst>
                <a:path extrusionOk="0" h="11009"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5"/>
            <p:cNvSpPr/>
            <p:nvPr/>
          </p:nvSpPr>
          <p:spPr>
            <a:xfrm>
              <a:off x="5221907" y="3210858"/>
              <a:ext cx="696702" cy="377525"/>
            </a:xfrm>
            <a:custGeom>
              <a:rect b="b" l="l" r="r" t="t"/>
              <a:pathLst>
                <a:path extrusionOk="0" h="18848" w="34692">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5"/>
            <p:cNvSpPr/>
            <p:nvPr/>
          </p:nvSpPr>
          <p:spPr>
            <a:xfrm>
              <a:off x="5589678" y="3423336"/>
              <a:ext cx="328931" cy="171737"/>
            </a:xfrm>
            <a:custGeom>
              <a:rect b="b" l="l" r="r" t="t"/>
              <a:pathLst>
                <a:path extrusionOk="0" h="8574" w="16379">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5"/>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5"/>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5"/>
            <p:cNvSpPr/>
            <p:nvPr/>
          </p:nvSpPr>
          <p:spPr>
            <a:xfrm>
              <a:off x="5219899" y="3180793"/>
              <a:ext cx="649809" cy="391887"/>
            </a:xfrm>
            <a:custGeom>
              <a:rect b="b" l="l" r="r" t="t"/>
              <a:pathLst>
                <a:path extrusionOk="0" h="19565" w="32357">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5"/>
            <p:cNvSpPr/>
            <p:nvPr/>
          </p:nvSpPr>
          <p:spPr>
            <a:xfrm>
              <a:off x="5221907" y="3180793"/>
              <a:ext cx="647801" cy="362483"/>
            </a:xfrm>
            <a:custGeom>
              <a:rect b="b" l="l" r="r" t="t"/>
              <a:pathLst>
                <a:path extrusionOk="0" h="18097" w="32257">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5"/>
            <p:cNvSpPr/>
            <p:nvPr/>
          </p:nvSpPr>
          <p:spPr>
            <a:xfrm>
              <a:off x="5831512" y="3389265"/>
              <a:ext cx="15423" cy="7872"/>
            </a:xfrm>
            <a:custGeom>
              <a:rect b="b" l="l" r="r" t="t"/>
              <a:pathLst>
                <a:path extrusionOk="0" h="393" w="768">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5"/>
            <p:cNvSpPr/>
            <p:nvPr/>
          </p:nvSpPr>
          <p:spPr>
            <a:xfrm>
              <a:off x="5219899" y="3330457"/>
              <a:ext cx="369799" cy="242563"/>
            </a:xfrm>
            <a:custGeom>
              <a:rect b="b" l="l" r="r" t="t"/>
              <a:pathLst>
                <a:path extrusionOk="0" h="12110" w="18414">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5"/>
            <p:cNvSpPr/>
            <p:nvPr/>
          </p:nvSpPr>
          <p:spPr>
            <a:xfrm>
              <a:off x="5838882" y="3352750"/>
              <a:ext cx="54946" cy="85969"/>
            </a:xfrm>
            <a:custGeom>
              <a:rect b="b" l="l" r="r" t="t"/>
              <a:pathLst>
                <a:path extrusionOk="0" h="4292" w="2736">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5"/>
            <p:cNvSpPr/>
            <p:nvPr/>
          </p:nvSpPr>
          <p:spPr>
            <a:xfrm>
              <a:off x="5219899" y="3116657"/>
              <a:ext cx="698710" cy="419288"/>
            </a:xfrm>
            <a:custGeom>
              <a:rect b="b" l="l" r="r" t="t"/>
              <a:pathLst>
                <a:path extrusionOk="0" h="20933" w="34792">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5"/>
            <p:cNvSpPr/>
            <p:nvPr/>
          </p:nvSpPr>
          <p:spPr>
            <a:xfrm>
              <a:off x="5219236" y="3314433"/>
              <a:ext cx="370462" cy="220490"/>
            </a:xfrm>
            <a:custGeom>
              <a:rect b="b" l="l" r="r" t="t"/>
              <a:pathLst>
                <a:path extrusionOk="0" h="11008"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5"/>
            <p:cNvSpPr/>
            <p:nvPr/>
          </p:nvSpPr>
          <p:spPr>
            <a:xfrm>
              <a:off x="5221907" y="3115996"/>
              <a:ext cx="696702" cy="412257"/>
            </a:xfrm>
            <a:custGeom>
              <a:rect b="b" l="l" r="r" t="t"/>
              <a:pathLst>
                <a:path extrusionOk="0" h="20582" w="34692">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5"/>
            <p:cNvSpPr/>
            <p:nvPr/>
          </p:nvSpPr>
          <p:spPr>
            <a:xfrm>
              <a:off x="5589678" y="3329115"/>
              <a:ext cx="328931" cy="205808"/>
            </a:xfrm>
            <a:custGeom>
              <a:rect b="b" l="l" r="r" t="t"/>
              <a:pathLst>
                <a:path extrusionOk="0" h="10275" w="16379">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5"/>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5"/>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5"/>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5"/>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5"/>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5"/>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5"/>
            <p:cNvSpPr/>
            <p:nvPr/>
          </p:nvSpPr>
          <p:spPr>
            <a:xfrm>
              <a:off x="5256068" y="3105300"/>
              <a:ext cx="645130" cy="371496"/>
            </a:xfrm>
            <a:custGeom>
              <a:rect b="b" l="l" r="r" t="t"/>
              <a:pathLst>
                <a:path extrusionOk="0" h="18547" w="32124">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5"/>
            <p:cNvSpPr/>
            <p:nvPr/>
          </p:nvSpPr>
          <p:spPr>
            <a:xfrm>
              <a:off x="5256068" y="3065881"/>
              <a:ext cx="645813" cy="370835"/>
            </a:xfrm>
            <a:custGeom>
              <a:rect b="b" l="l" r="r" t="t"/>
              <a:pathLst>
                <a:path extrusionOk="0" h="18514" w="32158">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5"/>
            <p:cNvSpPr/>
            <p:nvPr/>
          </p:nvSpPr>
          <p:spPr>
            <a:xfrm>
              <a:off x="5256068" y="3224218"/>
              <a:ext cx="369799" cy="252578"/>
            </a:xfrm>
            <a:custGeom>
              <a:rect b="b" l="l" r="r" t="t"/>
              <a:pathLst>
                <a:path extrusionOk="0" h="12610" w="18414">
                  <a:moveTo>
                    <a:pt x="1" y="1"/>
                  </a:moveTo>
                  <a:lnTo>
                    <a:pt x="1" y="1969"/>
                  </a:lnTo>
                  <a:lnTo>
                    <a:pt x="18414" y="12610"/>
                  </a:lnTo>
                  <a:lnTo>
                    <a:pt x="18414" y="10608"/>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5"/>
            <p:cNvSpPr/>
            <p:nvPr/>
          </p:nvSpPr>
          <p:spPr>
            <a:xfrm>
              <a:off x="5618476" y="3415044"/>
              <a:ext cx="14761" cy="7631"/>
            </a:xfrm>
            <a:custGeom>
              <a:rect b="b" l="l" r="r" t="t"/>
              <a:pathLst>
                <a:path extrusionOk="0" h="381" w="735">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5"/>
            <p:cNvSpPr/>
            <p:nvPr/>
          </p:nvSpPr>
          <p:spPr>
            <a:xfrm>
              <a:off x="5578954" y="3409295"/>
              <a:ext cx="50266" cy="62834"/>
            </a:xfrm>
            <a:custGeom>
              <a:rect b="b" l="l" r="r" t="t"/>
              <a:pathLst>
                <a:path extrusionOk="0" h="3137" w="2503">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5"/>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5"/>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5"/>
            <p:cNvSpPr/>
            <p:nvPr/>
          </p:nvSpPr>
          <p:spPr>
            <a:xfrm>
              <a:off x="5216545" y="3049176"/>
              <a:ext cx="694714" cy="368171"/>
            </a:xfrm>
            <a:custGeom>
              <a:rect b="b" l="l" r="r" t="t"/>
              <a:pathLst>
                <a:path extrusionOk="0" h="18381" w="34593">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5"/>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5"/>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5"/>
            <p:cNvSpPr/>
            <p:nvPr/>
          </p:nvSpPr>
          <p:spPr>
            <a:xfrm>
              <a:off x="5479144" y="3388584"/>
              <a:ext cx="50929" cy="62834"/>
            </a:xfrm>
            <a:custGeom>
              <a:rect b="b" l="l" r="r" t="t"/>
              <a:pathLst>
                <a:path extrusionOk="0" h="3137" w="2536">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5"/>
            <p:cNvSpPr/>
            <p:nvPr/>
          </p:nvSpPr>
          <p:spPr>
            <a:xfrm>
              <a:off x="5483843" y="3393732"/>
              <a:ext cx="40868" cy="52799"/>
            </a:xfrm>
            <a:custGeom>
              <a:rect b="b" l="l" r="r" t="t"/>
              <a:pathLst>
                <a:path extrusionOk="0" h="2636" w="2035">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5"/>
            <p:cNvSpPr/>
            <p:nvPr/>
          </p:nvSpPr>
          <p:spPr>
            <a:xfrm>
              <a:off x="5245364" y="3249796"/>
              <a:ext cx="205002" cy="157977"/>
            </a:xfrm>
            <a:custGeom>
              <a:rect b="b" l="l" r="r" t="t"/>
              <a:pathLst>
                <a:path extrusionOk="0" h="7887" w="10208">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5"/>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5"/>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5"/>
            <p:cNvSpPr/>
            <p:nvPr/>
          </p:nvSpPr>
          <p:spPr>
            <a:xfrm>
              <a:off x="5681455" y="3696605"/>
              <a:ext cx="380523" cy="452358"/>
            </a:xfrm>
            <a:custGeom>
              <a:rect b="b" l="l" r="r" t="t"/>
              <a:pathLst>
                <a:path extrusionOk="0" h="22584" w="18948">
                  <a:moveTo>
                    <a:pt x="1" y="0"/>
                  </a:moveTo>
                  <a:lnTo>
                    <a:pt x="1" y="11609"/>
                  </a:lnTo>
                  <a:lnTo>
                    <a:pt x="18947" y="22583"/>
                  </a:lnTo>
                  <a:lnTo>
                    <a:pt x="18947" y="10942"/>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5"/>
            <p:cNvSpPr/>
            <p:nvPr/>
          </p:nvSpPr>
          <p:spPr>
            <a:xfrm>
              <a:off x="6061958" y="3764086"/>
              <a:ext cx="263964" cy="384876"/>
            </a:xfrm>
            <a:custGeom>
              <a:rect b="b" l="l" r="r" t="t"/>
              <a:pathLst>
                <a:path extrusionOk="0" h="19215" w="13144">
                  <a:moveTo>
                    <a:pt x="13143" y="1"/>
                  </a:moveTo>
                  <a:lnTo>
                    <a:pt x="0" y="7573"/>
                  </a:lnTo>
                  <a:lnTo>
                    <a:pt x="0" y="19214"/>
                  </a:lnTo>
                  <a:lnTo>
                    <a:pt x="13143" y="11609"/>
                  </a:lnTo>
                  <a:lnTo>
                    <a:pt x="1314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5"/>
            <p:cNvSpPr/>
            <p:nvPr/>
          </p:nvSpPr>
          <p:spPr>
            <a:xfrm>
              <a:off x="5681455" y="3544257"/>
              <a:ext cx="644468" cy="371516"/>
            </a:xfrm>
            <a:custGeom>
              <a:rect b="b" l="l" r="r" t="t"/>
              <a:pathLst>
                <a:path extrusionOk="0" h="18548" w="32091">
                  <a:moveTo>
                    <a:pt x="13143" y="1"/>
                  </a:moveTo>
                  <a:lnTo>
                    <a:pt x="1" y="7606"/>
                  </a:lnTo>
                  <a:lnTo>
                    <a:pt x="18947" y="18548"/>
                  </a:lnTo>
                  <a:lnTo>
                    <a:pt x="32090" y="10976"/>
                  </a:lnTo>
                  <a:lnTo>
                    <a:pt x="1314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5"/>
            <p:cNvSpPr/>
            <p:nvPr/>
          </p:nvSpPr>
          <p:spPr>
            <a:xfrm>
              <a:off x="5879750" y="3889034"/>
              <a:ext cx="291417" cy="111587"/>
            </a:xfrm>
            <a:custGeom>
              <a:rect b="b" l="l" r="r" t="t"/>
              <a:pathLst>
                <a:path extrusionOk="0" h="5571" w="14511">
                  <a:moveTo>
                    <a:pt x="0" y="0"/>
                  </a:moveTo>
                  <a:lnTo>
                    <a:pt x="9073" y="5571"/>
                  </a:lnTo>
                  <a:lnTo>
                    <a:pt x="14511" y="2102"/>
                  </a:lnTo>
                  <a:lnTo>
                    <a:pt x="9073" y="523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5"/>
            <p:cNvSpPr/>
            <p:nvPr/>
          </p:nvSpPr>
          <p:spPr>
            <a:xfrm>
              <a:off x="5770561" y="3884347"/>
              <a:ext cx="510477" cy="174421"/>
            </a:xfrm>
            <a:custGeom>
              <a:rect b="b" l="l" r="r" t="t"/>
              <a:pathLst>
                <a:path extrusionOk="0" h="8708" w="25419">
                  <a:moveTo>
                    <a:pt x="0" y="1"/>
                  </a:moveTo>
                  <a:lnTo>
                    <a:pt x="14510" y="8707"/>
                  </a:lnTo>
                  <a:lnTo>
                    <a:pt x="25418" y="2102"/>
                  </a:lnTo>
                  <a:lnTo>
                    <a:pt x="25418" y="2102"/>
                  </a:lnTo>
                  <a:lnTo>
                    <a:pt x="14510" y="8407"/>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5"/>
            <p:cNvSpPr/>
            <p:nvPr/>
          </p:nvSpPr>
          <p:spPr>
            <a:xfrm>
              <a:off x="5713607" y="3782794"/>
              <a:ext cx="129311" cy="72188"/>
            </a:xfrm>
            <a:custGeom>
              <a:rect b="b" l="l" r="r" t="t"/>
              <a:pathLst>
                <a:path extrusionOk="0" h="3604" w="6439">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5"/>
            <p:cNvSpPr/>
            <p:nvPr/>
          </p:nvSpPr>
          <p:spPr>
            <a:xfrm>
              <a:off x="5704911" y="3782794"/>
              <a:ext cx="138007" cy="72188"/>
            </a:xfrm>
            <a:custGeom>
              <a:rect b="b" l="l" r="r" t="t"/>
              <a:pathLst>
                <a:path extrusionOk="0" h="3604" w="6872">
                  <a:moveTo>
                    <a:pt x="634" y="1"/>
                  </a:moveTo>
                  <a:lnTo>
                    <a:pt x="0" y="1602"/>
                  </a:lnTo>
                  <a:lnTo>
                    <a:pt x="6872" y="3603"/>
                  </a:lnTo>
                  <a:lnTo>
                    <a:pt x="63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5"/>
            <p:cNvSpPr/>
            <p:nvPr/>
          </p:nvSpPr>
          <p:spPr>
            <a:xfrm>
              <a:off x="5879750" y="3983916"/>
              <a:ext cx="167488" cy="126289"/>
            </a:xfrm>
            <a:custGeom>
              <a:rect b="b" l="l" r="r" t="t"/>
              <a:pathLst>
                <a:path extrusionOk="0" h="6305" w="8340">
                  <a:moveTo>
                    <a:pt x="0" y="0"/>
                  </a:moveTo>
                  <a:lnTo>
                    <a:pt x="6838" y="6305"/>
                  </a:lnTo>
                  <a:cubicBezTo>
                    <a:pt x="6838" y="6305"/>
                    <a:pt x="7039" y="5437"/>
                    <a:pt x="8340" y="4803"/>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5"/>
            <p:cNvSpPr/>
            <p:nvPr/>
          </p:nvSpPr>
          <p:spPr>
            <a:xfrm>
              <a:off x="5879750" y="3983916"/>
              <a:ext cx="167488" cy="108242"/>
            </a:xfrm>
            <a:custGeom>
              <a:rect b="b" l="l" r="r" t="t"/>
              <a:pathLst>
                <a:path extrusionOk="0" h="5404" w="8340">
                  <a:moveTo>
                    <a:pt x="0" y="0"/>
                  </a:moveTo>
                  <a:lnTo>
                    <a:pt x="6405" y="5404"/>
                  </a:lnTo>
                  <a:lnTo>
                    <a:pt x="8340" y="4837"/>
                  </a:lnTo>
                  <a:lnTo>
                    <a:pt x="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5"/>
            <p:cNvSpPr/>
            <p:nvPr/>
          </p:nvSpPr>
          <p:spPr>
            <a:xfrm>
              <a:off x="6193920" y="3854963"/>
              <a:ext cx="99167" cy="50115"/>
            </a:xfrm>
            <a:custGeom>
              <a:rect b="b" l="l" r="r" t="t"/>
              <a:pathLst>
                <a:path extrusionOk="0" h="2502" w="4938">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5"/>
            <p:cNvSpPr/>
            <p:nvPr/>
          </p:nvSpPr>
          <p:spPr>
            <a:xfrm>
              <a:off x="6193920" y="3854963"/>
              <a:ext cx="115916" cy="50115"/>
            </a:xfrm>
            <a:custGeom>
              <a:rect b="b" l="l" r="r" t="t"/>
              <a:pathLst>
                <a:path extrusionOk="0" h="2502" w="5772">
                  <a:moveTo>
                    <a:pt x="4337" y="0"/>
                  </a:moveTo>
                  <a:lnTo>
                    <a:pt x="1" y="2502"/>
                  </a:lnTo>
                  <a:lnTo>
                    <a:pt x="5772" y="767"/>
                  </a:lnTo>
                  <a:lnTo>
                    <a:pt x="433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5"/>
            <p:cNvSpPr/>
            <p:nvPr/>
          </p:nvSpPr>
          <p:spPr>
            <a:xfrm>
              <a:off x="5743751" y="3579650"/>
              <a:ext cx="227113" cy="132999"/>
            </a:xfrm>
            <a:custGeom>
              <a:rect b="b" l="l" r="r" t="t"/>
              <a:pathLst>
                <a:path extrusionOk="0" h="6640" w="11309">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5"/>
            <p:cNvSpPr/>
            <p:nvPr/>
          </p:nvSpPr>
          <p:spPr>
            <a:xfrm>
              <a:off x="5780602" y="3600822"/>
              <a:ext cx="227374" cy="132559"/>
            </a:xfrm>
            <a:custGeom>
              <a:rect b="b" l="l" r="r" t="t"/>
              <a:pathLst>
                <a:path extrusionOk="0" h="6618" w="11322">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5"/>
            <p:cNvSpPr/>
            <p:nvPr/>
          </p:nvSpPr>
          <p:spPr>
            <a:xfrm>
              <a:off x="5817454" y="3621813"/>
              <a:ext cx="227796" cy="132939"/>
            </a:xfrm>
            <a:custGeom>
              <a:rect b="b" l="l" r="r" t="t"/>
              <a:pathLst>
                <a:path extrusionOk="0" h="6637" w="11343">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5"/>
            <p:cNvSpPr/>
            <p:nvPr/>
          </p:nvSpPr>
          <p:spPr>
            <a:xfrm>
              <a:off x="5852940" y="3642745"/>
              <a:ext cx="228659" cy="132719"/>
            </a:xfrm>
            <a:custGeom>
              <a:rect b="b" l="l" r="r" t="t"/>
              <a:pathLst>
                <a:path extrusionOk="0" h="6626" w="11386">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5"/>
            <p:cNvSpPr/>
            <p:nvPr/>
          </p:nvSpPr>
          <p:spPr>
            <a:xfrm>
              <a:off x="5889128" y="3663856"/>
              <a:ext cx="229081" cy="132979"/>
            </a:xfrm>
            <a:custGeom>
              <a:rect b="b" l="l" r="r" t="t"/>
              <a:pathLst>
                <a:path extrusionOk="0" h="6639" w="11407">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5"/>
            <p:cNvSpPr/>
            <p:nvPr/>
          </p:nvSpPr>
          <p:spPr>
            <a:xfrm>
              <a:off x="5925960" y="3684808"/>
              <a:ext cx="228519" cy="132759"/>
            </a:xfrm>
            <a:custGeom>
              <a:rect b="b" l="l" r="r" t="t"/>
              <a:pathLst>
                <a:path extrusionOk="0" h="6628" w="11379">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5"/>
            <p:cNvSpPr/>
            <p:nvPr/>
          </p:nvSpPr>
          <p:spPr>
            <a:xfrm>
              <a:off x="5963474" y="3705719"/>
              <a:ext cx="226711" cy="132559"/>
            </a:xfrm>
            <a:custGeom>
              <a:rect b="b" l="l" r="r" t="t"/>
              <a:pathLst>
                <a:path extrusionOk="0" h="6618" w="11289">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5"/>
            <p:cNvSpPr/>
            <p:nvPr/>
          </p:nvSpPr>
          <p:spPr>
            <a:xfrm>
              <a:off x="5999662" y="3726670"/>
              <a:ext cx="227736" cy="132979"/>
            </a:xfrm>
            <a:custGeom>
              <a:rect b="b" l="l" r="r" t="t"/>
              <a:pathLst>
                <a:path extrusionOk="0" h="6639" w="1134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5"/>
            <p:cNvSpPr/>
            <p:nvPr/>
          </p:nvSpPr>
          <p:spPr>
            <a:xfrm>
              <a:off x="6035168" y="3747782"/>
              <a:ext cx="227776" cy="132579"/>
            </a:xfrm>
            <a:custGeom>
              <a:rect b="b" l="l" r="r" t="t"/>
              <a:pathLst>
                <a:path extrusionOk="0" h="6619" w="11342">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5"/>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5"/>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5"/>
            <p:cNvSpPr/>
            <p:nvPr/>
          </p:nvSpPr>
          <p:spPr>
            <a:xfrm>
              <a:off x="7677736" y="985264"/>
              <a:ext cx="93143" cy="88893"/>
            </a:xfrm>
            <a:custGeom>
              <a:rect b="b" l="l" r="r" t="t"/>
              <a:pathLst>
                <a:path extrusionOk="0" h="4438" w="4638">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5"/>
            <p:cNvSpPr/>
            <p:nvPr/>
          </p:nvSpPr>
          <p:spPr>
            <a:xfrm>
              <a:off x="7072831" y="855811"/>
              <a:ext cx="621674" cy="624415"/>
            </a:xfrm>
            <a:custGeom>
              <a:rect b="b" l="l" r="r" t="t"/>
              <a:pathLst>
                <a:path extrusionOk="0" h="31174" w="30956">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5"/>
            <p:cNvSpPr/>
            <p:nvPr/>
          </p:nvSpPr>
          <p:spPr>
            <a:xfrm>
              <a:off x="7072831" y="1175690"/>
              <a:ext cx="80410" cy="304296"/>
            </a:xfrm>
            <a:custGeom>
              <a:rect b="b" l="l" r="r" t="t"/>
              <a:pathLst>
                <a:path extrusionOk="0" h="15192" w="4004">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5"/>
            <p:cNvSpPr/>
            <p:nvPr/>
          </p:nvSpPr>
          <p:spPr>
            <a:xfrm>
              <a:off x="7080864" y="855991"/>
              <a:ext cx="612978" cy="353129"/>
            </a:xfrm>
            <a:custGeom>
              <a:rect b="b" l="l" r="r" t="t"/>
              <a:pathLst>
                <a:path extrusionOk="0" h="17630" w="30523">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5"/>
            <p:cNvSpPr/>
            <p:nvPr/>
          </p:nvSpPr>
          <p:spPr>
            <a:xfrm>
              <a:off x="7174649" y="1244673"/>
              <a:ext cx="58299" cy="130656"/>
            </a:xfrm>
            <a:custGeom>
              <a:rect b="b" l="l" r="r" t="t"/>
              <a:pathLst>
                <a:path extrusionOk="0" h="6523" w="2903">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5"/>
            <p:cNvSpPr/>
            <p:nvPr/>
          </p:nvSpPr>
          <p:spPr>
            <a:xfrm>
              <a:off x="7238291" y="1226305"/>
              <a:ext cx="61653" cy="101752"/>
            </a:xfrm>
            <a:custGeom>
              <a:rect b="b" l="l" r="r" t="t"/>
              <a:pathLst>
                <a:path extrusionOk="0" h="5080" w="307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5"/>
            <p:cNvSpPr/>
            <p:nvPr/>
          </p:nvSpPr>
          <p:spPr>
            <a:xfrm>
              <a:off x="7304603" y="1161168"/>
              <a:ext cx="48921" cy="123445"/>
            </a:xfrm>
            <a:custGeom>
              <a:rect b="b" l="l" r="r" t="t"/>
              <a:pathLst>
                <a:path extrusionOk="0" h="6163" w="2436">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5"/>
            <p:cNvSpPr/>
            <p:nvPr/>
          </p:nvSpPr>
          <p:spPr>
            <a:xfrm>
              <a:off x="7362882" y="1119986"/>
              <a:ext cx="32192" cy="44627"/>
            </a:xfrm>
            <a:custGeom>
              <a:rect b="b" l="l" r="r" t="t"/>
              <a:pathLst>
                <a:path extrusionOk="0" h="2228" w="1603">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5"/>
            <p:cNvSpPr/>
            <p:nvPr/>
          </p:nvSpPr>
          <p:spPr>
            <a:xfrm>
              <a:off x="7405096" y="1131824"/>
              <a:ext cx="56954" cy="102293"/>
            </a:xfrm>
            <a:custGeom>
              <a:rect b="b" l="l" r="r" t="t"/>
              <a:pathLst>
                <a:path extrusionOk="0" h="5107" w="2836">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5"/>
            <p:cNvSpPr/>
            <p:nvPr/>
          </p:nvSpPr>
          <p:spPr>
            <a:xfrm>
              <a:off x="7492856" y="1069631"/>
              <a:ext cx="60970" cy="149504"/>
            </a:xfrm>
            <a:custGeom>
              <a:rect b="b" l="l" r="r" t="t"/>
              <a:pathLst>
                <a:path extrusionOk="0" h="7464" w="3036">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5"/>
            <p:cNvSpPr/>
            <p:nvPr/>
          </p:nvSpPr>
          <p:spPr>
            <a:xfrm>
              <a:off x="7563868" y="1038725"/>
              <a:ext cx="62316" cy="102253"/>
            </a:xfrm>
            <a:custGeom>
              <a:rect b="b" l="l" r="r" t="t"/>
              <a:pathLst>
                <a:path extrusionOk="0" h="5105" w="3103">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5"/>
            <p:cNvSpPr/>
            <p:nvPr/>
          </p:nvSpPr>
          <p:spPr>
            <a:xfrm>
              <a:off x="7636888" y="978755"/>
              <a:ext cx="20103" cy="130816"/>
            </a:xfrm>
            <a:custGeom>
              <a:rect b="b" l="l" r="r" t="t"/>
              <a:pathLst>
                <a:path extrusionOk="0" h="6531" w="1001">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8"/>
          <p:cNvSpPr/>
          <p:nvPr/>
        </p:nvSpPr>
        <p:spPr>
          <a:xfrm flipH="1">
            <a:off x="4219375" y="1728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flipH="1">
            <a:off x="6915050" y="1728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flipH="1">
            <a:off x="1523700" y="1728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Table of Contents</a:t>
            </a:r>
            <a:endParaRPr/>
          </a:p>
        </p:txBody>
      </p:sp>
      <p:sp>
        <p:nvSpPr>
          <p:cNvPr id="547" name="Google Shape;547;p38"/>
          <p:cNvSpPr txBox="1"/>
          <p:nvPr>
            <p:ph type="title"/>
          </p:nvPr>
        </p:nvSpPr>
        <p:spPr>
          <a:xfrm flipH="1">
            <a:off x="849300" y="17963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01</a:t>
            </a:r>
            <a:endParaRPr sz="3000"/>
          </a:p>
        </p:txBody>
      </p:sp>
      <p:sp>
        <p:nvSpPr>
          <p:cNvPr id="548" name="Google Shape;548;p38"/>
          <p:cNvSpPr txBox="1"/>
          <p:nvPr>
            <p:ph idx="3" type="subTitle"/>
          </p:nvPr>
        </p:nvSpPr>
        <p:spPr>
          <a:xfrm>
            <a:off x="849300" y="215637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000"/>
              <a:t>INTRODUCTION</a:t>
            </a:r>
            <a:endParaRPr sz="2000"/>
          </a:p>
        </p:txBody>
      </p:sp>
      <p:sp>
        <p:nvSpPr>
          <p:cNvPr id="549" name="Google Shape;549;p38"/>
          <p:cNvSpPr txBox="1"/>
          <p:nvPr>
            <p:ph idx="4" type="subTitle"/>
          </p:nvPr>
        </p:nvSpPr>
        <p:spPr>
          <a:xfrm>
            <a:off x="3570925" y="215637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000"/>
              <a:t>OBJECTIVE</a:t>
            </a:r>
            <a:endParaRPr sz="2000"/>
          </a:p>
        </p:txBody>
      </p:sp>
      <p:sp>
        <p:nvSpPr>
          <p:cNvPr id="550" name="Google Shape;550;p38"/>
          <p:cNvSpPr txBox="1"/>
          <p:nvPr>
            <p:ph idx="5" type="subTitle"/>
          </p:nvPr>
        </p:nvSpPr>
        <p:spPr>
          <a:xfrm>
            <a:off x="6292550" y="2156375"/>
            <a:ext cx="28515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000"/>
              <a:t>ANALYTICAL APPROACH</a:t>
            </a:r>
            <a:endParaRPr sz="2000"/>
          </a:p>
        </p:txBody>
      </p:sp>
      <p:sp>
        <p:nvSpPr>
          <p:cNvPr id="551" name="Google Shape;551;p38"/>
          <p:cNvSpPr txBox="1"/>
          <p:nvPr>
            <p:ph idx="6" type="subTitle"/>
          </p:nvPr>
        </p:nvSpPr>
        <p:spPr>
          <a:xfrm>
            <a:off x="2297100" y="3733425"/>
            <a:ext cx="21393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000"/>
              <a:t>RESULTS</a:t>
            </a:r>
            <a:endParaRPr sz="2000"/>
          </a:p>
        </p:txBody>
      </p:sp>
      <p:sp>
        <p:nvSpPr>
          <p:cNvPr id="552" name="Google Shape;552;p38"/>
          <p:cNvSpPr txBox="1"/>
          <p:nvPr>
            <p:ph idx="7" type="subTitle"/>
          </p:nvPr>
        </p:nvSpPr>
        <p:spPr>
          <a:xfrm>
            <a:off x="5018725" y="3733425"/>
            <a:ext cx="2891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000"/>
              <a:t>RECOMMENDATION</a:t>
            </a:r>
            <a:endParaRPr sz="2000"/>
          </a:p>
        </p:txBody>
      </p:sp>
      <p:sp>
        <p:nvSpPr>
          <p:cNvPr id="553" name="Google Shape;553;p38"/>
          <p:cNvSpPr txBox="1"/>
          <p:nvPr>
            <p:ph idx="9" type="title"/>
          </p:nvPr>
        </p:nvSpPr>
        <p:spPr>
          <a:xfrm>
            <a:off x="3570925" y="17963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02</a:t>
            </a:r>
            <a:endParaRPr sz="3000"/>
          </a:p>
        </p:txBody>
      </p:sp>
      <p:sp>
        <p:nvSpPr>
          <p:cNvPr id="554" name="Google Shape;554;p38"/>
          <p:cNvSpPr txBox="1"/>
          <p:nvPr>
            <p:ph idx="13" type="title"/>
          </p:nvPr>
        </p:nvSpPr>
        <p:spPr>
          <a:xfrm>
            <a:off x="6292550" y="17963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03</a:t>
            </a:r>
            <a:endParaRPr sz="3000"/>
          </a:p>
        </p:txBody>
      </p:sp>
      <p:sp>
        <p:nvSpPr>
          <p:cNvPr id="555" name="Google Shape;555;p38"/>
          <p:cNvSpPr txBox="1"/>
          <p:nvPr>
            <p:ph idx="14" type="title"/>
          </p:nvPr>
        </p:nvSpPr>
        <p:spPr>
          <a:xfrm flipH="1">
            <a:off x="2297100" y="337342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04</a:t>
            </a:r>
            <a:endParaRPr sz="3000"/>
          </a:p>
        </p:txBody>
      </p:sp>
      <p:sp>
        <p:nvSpPr>
          <p:cNvPr id="556" name="Google Shape;556;p38"/>
          <p:cNvSpPr txBox="1"/>
          <p:nvPr>
            <p:ph idx="15" type="title"/>
          </p:nvPr>
        </p:nvSpPr>
        <p:spPr>
          <a:xfrm>
            <a:off x="5018725" y="337342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05</a:t>
            </a:r>
            <a:endParaRPr sz="3000"/>
          </a:p>
        </p:txBody>
      </p:sp>
      <p:sp>
        <p:nvSpPr>
          <p:cNvPr id="557" name="Google Shape;557;p38"/>
          <p:cNvSpPr/>
          <p:nvPr/>
        </p:nvSpPr>
        <p:spPr>
          <a:xfrm flipH="1">
            <a:off x="5667175" y="33084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flipH="1">
            <a:off x="2971500" y="33084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56"/>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a:t>
            </a:r>
            <a:r>
              <a:rPr b="1" lang="en-GB" sz="2500">
                <a:latin typeface="Calibri"/>
                <a:ea typeface="Calibri"/>
                <a:cs typeface="Calibri"/>
                <a:sym typeface="Calibri"/>
              </a:rPr>
              <a:t>Data Visualization</a:t>
            </a:r>
            <a:endParaRPr b="1" sz="25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2500">
              <a:latin typeface="Calibri"/>
              <a:ea typeface="Calibri"/>
              <a:cs typeface="Calibri"/>
              <a:sym typeface="Calibri"/>
            </a:endParaRPr>
          </a:p>
          <a:p>
            <a:pPr indent="0" lvl="0" marL="0" rtl="0" algn="ctr">
              <a:spcBef>
                <a:spcPts val="0"/>
              </a:spcBef>
              <a:spcAft>
                <a:spcPts val="0"/>
              </a:spcAft>
              <a:buNone/>
            </a:pPr>
            <a:r>
              <a:t/>
            </a:r>
            <a:endParaRPr b="1" sz="2500">
              <a:latin typeface="Calibri"/>
              <a:ea typeface="Calibri"/>
              <a:cs typeface="Calibri"/>
              <a:sym typeface="Calibri"/>
            </a:endParaRPr>
          </a:p>
        </p:txBody>
      </p:sp>
      <p:sp>
        <p:nvSpPr>
          <p:cNvPr id="1444" name="Google Shape;1444;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445" name="Google Shape;1445;p56"/>
          <p:cNvPicPr preferRelativeResize="0"/>
          <p:nvPr/>
        </p:nvPicPr>
        <p:blipFill>
          <a:blip r:embed="rId3">
            <a:alphaModFix/>
          </a:blip>
          <a:stretch>
            <a:fillRect/>
          </a:stretch>
        </p:blipFill>
        <p:spPr>
          <a:xfrm>
            <a:off x="319400" y="859500"/>
            <a:ext cx="4420666" cy="2807725"/>
          </a:xfrm>
          <a:prstGeom prst="rect">
            <a:avLst/>
          </a:prstGeom>
          <a:noFill/>
          <a:ln cap="flat" cmpd="sng" w="9525">
            <a:solidFill>
              <a:schemeClr val="dk1"/>
            </a:solidFill>
            <a:prstDash val="solid"/>
            <a:round/>
            <a:headEnd len="sm" w="sm" type="none"/>
            <a:tailEnd len="sm" w="sm" type="none"/>
          </a:ln>
        </p:spPr>
      </p:pic>
      <p:pic>
        <p:nvPicPr>
          <p:cNvPr id="1446" name="Google Shape;1446;p56"/>
          <p:cNvPicPr preferRelativeResize="0"/>
          <p:nvPr/>
        </p:nvPicPr>
        <p:blipFill rotWithShape="1">
          <a:blip r:embed="rId4">
            <a:alphaModFix/>
          </a:blip>
          <a:srcRect b="0" l="3334" r="0" t="0"/>
          <a:stretch/>
        </p:blipFill>
        <p:spPr>
          <a:xfrm>
            <a:off x="5028794" y="811550"/>
            <a:ext cx="3611207" cy="28077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57"/>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a:t>
            </a:r>
            <a:r>
              <a:rPr b="1" lang="en-GB" sz="2500">
                <a:latin typeface="Calibri"/>
                <a:ea typeface="Calibri"/>
                <a:cs typeface="Calibri"/>
                <a:sym typeface="Calibri"/>
              </a:rPr>
              <a:t>Data Visualization</a:t>
            </a:r>
            <a:endParaRPr b="1" sz="25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2500">
              <a:latin typeface="Calibri"/>
              <a:ea typeface="Calibri"/>
              <a:cs typeface="Calibri"/>
              <a:sym typeface="Calibri"/>
            </a:endParaRPr>
          </a:p>
          <a:p>
            <a:pPr indent="0" lvl="0" marL="0" rtl="0" algn="ctr">
              <a:spcBef>
                <a:spcPts val="0"/>
              </a:spcBef>
              <a:spcAft>
                <a:spcPts val="0"/>
              </a:spcAft>
              <a:buNone/>
            </a:pPr>
            <a:r>
              <a:t/>
            </a:r>
            <a:endParaRPr b="1" sz="2500">
              <a:latin typeface="Calibri"/>
              <a:ea typeface="Calibri"/>
              <a:cs typeface="Calibri"/>
              <a:sym typeface="Calibri"/>
            </a:endParaRPr>
          </a:p>
        </p:txBody>
      </p:sp>
      <p:sp>
        <p:nvSpPr>
          <p:cNvPr id="1452" name="Google Shape;145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453" name="Google Shape;1453;p57"/>
          <p:cNvPicPr preferRelativeResize="0"/>
          <p:nvPr/>
        </p:nvPicPr>
        <p:blipFill>
          <a:blip r:embed="rId3">
            <a:alphaModFix/>
          </a:blip>
          <a:stretch>
            <a:fillRect/>
          </a:stretch>
        </p:blipFill>
        <p:spPr>
          <a:xfrm>
            <a:off x="274875" y="1067538"/>
            <a:ext cx="4548000" cy="2076400"/>
          </a:xfrm>
          <a:prstGeom prst="rect">
            <a:avLst/>
          </a:prstGeom>
          <a:noFill/>
          <a:ln cap="flat" cmpd="sng" w="9525">
            <a:solidFill>
              <a:schemeClr val="dk1"/>
            </a:solidFill>
            <a:prstDash val="solid"/>
            <a:round/>
            <a:headEnd len="sm" w="sm" type="none"/>
            <a:tailEnd len="sm" w="sm" type="none"/>
          </a:ln>
        </p:spPr>
      </p:pic>
      <p:pic>
        <p:nvPicPr>
          <p:cNvPr id="1454" name="Google Shape;1454;p57"/>
          <p:cNvPicPr preferRelativeResize="0"/>
          <p:nvPr/>
        </p:nvPicPr>
        <p:blipFill>
          <a:blip r:embed="rId4">
            <a:alphaModFix/>
          </a:blip>
          <a:stretch>
            <a:fillRect/>
          </a:stretch>
        </p:blipFill>
        <p:spPr>
          <a:xfrm>
            <a:off x="5136249" y="1033575"/>
            <a:ext cx="3721751" cy="21443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58"/>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Data Visualization</a:t>
            </a:r>
            <a:endParaRPr b="1" sz="2500">
              <a:latin typeface="Calibri"/>
              <a:ea typeface="Calibri"/>
              <a:cs typeface="Calibri"/>
              <a:sym typeface="Calibri"/>
            </a:endParaRPr>
          </a:p>
        </p:txBody>
      </p:sp>
      <p:sp>
        <p:nvSpPr>
          <p:cNvPr id="1460" name="Google Shape;146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461" name="Google Shape;1461;p58"/>
          <p:cNvSpPr txBox="1"/>
          <p:nvPr/>
        </p:nvSpPr>
        <p:spPr>
          <a:xfrm>
            <a:off x="656825" y="1033425"/>
            <a:ext cx="80298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ibre Franklin"/>
                <a:ea typeface="Libre Franklin"/>
                <a:cs typeface="Libre Franklin"/>
                <a:sym typeface="Libre Franklin"/>
              </a:rPr>
              <a:t>Variable standardization for K-Means - Before and After</a:t>
            </a:r>
            <a:endParaRPr b="1">
              <a:latin typeface="Libre Franklin"/>
              <a:ea typeface="Libre Franklin"/>
              <a:cs typeface="Libre Franklin"/>
              <a:sym typeface="Libre Franklin"/>
            </a:endParaRPr>
          </a:p>
        </p:txBody>
      </p:sp>
      <p:pic>
        <p:nvPicPr>
          <p:cNvPr id="1462" name="Google Shape;1462;p58"/>
          <p:cNvPicPr preferRelativeResize="0"/>
          <p:nvPr/>
        </p:nvPicPr>
        <p:blipFill>
          <a:blip r:embed="rId3">
            <a:alphaModFix/>
          </a:blip>
          <a:stretch>
            <a:fillRect/>
          </a:stretch>
        </p:blipFill>
        <p:spPr>
          <a:xfrm>
            <a:off x="433800" y="1640975"/>
            <a:ext cx="4132826" cy="2605199"/>
          </a:xfrm>
          <a:prstGeom prst="rect">
            <a:avLst/>
          </a:prstGeom>
          <a:noFill/>
          <a:ln cap="flat" cmpd="sng" w="9525">
            <a:solidFill>
              <a:schemeClr val="dk1"/>
            </a:solidFill>
            <a:prstDash val="solid"/>
            <a:round/>
            <a:headEnd len="sm" w="sm" type="none"/>
            <a:tailEnd len="sm" w="sm" type="none"/>
          </a:ln>
        </p:spPr>
      </p:pic>
      <p:pic>
        <p:nvPicPr>
          <p:cNvPr id="1463" name="Google Shape;1463;p58"/>
          <p:cNvPicPr preferRelativeResize="0"/>
          <p:nvPr/>
        </p:nvPicPr>
        <p:blipFill>
          <a:blip r:embed="rId4">
            <a:alphaModFix/>
          </a:blip>
          <a:stretch>
            <a:fillRect/>
          </a:stretch>
        </p:blipFill>
        <p:spPr>
          <a:xfrm>
            <a:off x="4842417" y="1618050"/>
            <a:ext cx="3919106" cy="26281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59"/>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a:t>
            </a:r>
            <a:r>
              <a:rPr b="1" lang="en-GB" sz="2500">
                <a:latin typeface="Calibri"/>
                <a:ea typeface="Calibri"/>
                <a:cs typeface="Calibri"/>
                <a:sym typeface="Calibri"/>
              </a:rPr>
              <a:t>Data Visualization</a:t>
            </a:r>
            <a:endParaRPr b="1" sz="2500">
              <a:latin typeface="Calibri"/>
              <a:ea typeface="Calibri"/>
              <a:cs typeface="Calibri"/>
              <a:sym typeface="Calibri"/>
            </a:endParaRPr>
          </a:p>
        </p:txBody>
      </p:sp>
      <p:sp>
        <p:nvSpPr>
          <p:cNvPr id="1469" name="Google Shape;146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470" name="Google Shape;1470;p59"/>
          <p:cNvPicPr preferRelativeResize="0"/>
          <p:nvPr/>
        </p:nvPicPr>
        <p:blipFill rotWithShape="1">
          <a:blip r:embed="rId3">
            <a:alphaModFix/>
          </a:blip>
          <a:srcRect b="0" l="4834" r="0" t="0"/>
          <a:stretch/>
        </p:blipFill>
        <p:spPr>
          <a:xfrm>
            <a:off x="540000" y="594875"/>
            <a:ext cx="2394650" cy="2013039"/>
          </a:xfrm>
          <a:prstGeom prst="rect">
            <a:avLst/>
          </a:prstGeom>
          <a:noFill/>
          <a:ln cap="flat" cmpd="sng" w="9525">
            <a:solidFill>
              <a:schemeClr val="dk1"/>
            </a:solidFill>
            <a:prstDash val="solid"/>
            <a:round/>
            <a:headEnd len="sm" w="sm" type="none"/>
            <a:tailEnd len="sm" w="sm" type="none"/>
          </a:ln>
        </p:spPr>
      </p:pic>
      <p:pic>
        <p:nvPicPr>
          <p:cNvPr id="1471" name="Google Shape;1471;p59"/>
          <p:cNvPicPr preferRelativeResize="0"/>
          <p:nvPr/>
        </p:nvPicPr>
        <p:blipFill>
          <a:blip r:embed="rId4">
            <a:alphaModFix/>
          </a:blip>
          <a:stretch>
            <a:fillRect/>
          </a:stretch>
        </p:blipFill>
        <p:spPr>
          <a:xfrm>
            <a:off x="3424338" y="594865"/>
            <a:ext cx="2394650" cy="1975910"/>
          </a:xfrm>
          <a:prstGeom prst="rect">
            <a:avLst/>
          </a:prstGeom>
          <a:noFill/>
          <a:ln cap="flat" cmpd="sng" w="9525">
            <a:solidFill>
              <a:schemeClr val="dk1"/>
            </a:solidFill>
            <a:prstDash val="solid"/>
            <a:round/>
            <a:headEnd len="sm" w="sm" type="none"/>
            <a:tailEnd len="sm" w="sm" type="none"/>
          </a:ln>
        </p:spPr>
      </p:pic>
      <p:pic>
        <p:nvPicPr>
          <p:cNvPr id="1472" name="Google Shape;1472;p59"/>
          <p:cNvPicPr preferRelativeResize="0"/>
          <p:nvPr/>
        </p:nvPicPr>
        <p:blipFill>
          <a:blip r:embed="rId5">
            <a:alphaModFix/>
          </a:blip>
          <a:stretch>
            <a:fillRect/>
          </a:stretch>
        </p:blipFill>
        <p:spPr>
          <a:xfrm>
            <a:off x="6308675" y="596138"/>
            <a:ext cx="2536450" cy="2010517"/>
          </a:xfrm>
          <a:prstGeom prst="rect">
            <a:avLst/>
          </a:prstGeom>
          <a:noFill/>
          <a:ln cap="flat" cmpd="sng" w="9525">
            <a:solidFill>
              <a:schemeClr val="dk1"/>
            </a:solidFill>
            <a:prstDash val="solid"/>
            <a:round/>
            <a:headEnd len="sm" w="sm" type="none"/>
            <a:tailEnd len="sm" w="sm" type="none"/>
          </a:ln>
        </p:spPr>
      </p:pic>
      <p:pic>
        <p:nvPicPr>
          <p:cNvPr id="1473" name="Google Shape;1473;p59"/>
          <p:cNvPicPr preferRelativeResize="0"/>
          <p:nvPr/>
        </p:nvPicPr>
        <p:blipFill rotWithShape="1">
          <a:blip r:embed="rId6">
            <a:alphaModFix/>
          </a:blip>
          <a:srcRect b="0" l="4361" r="0" t="0"/>
          <a:stretch/>
        </p:blipFill>
        <p:spPr>
          <a:xfrm>
            <a:off x="540000" y="2812875"/>
            <a:ext cx="2444626" cy="2112525"/>
          </a:xfrm>
          <a:prstGeom prst="rect">
            <a:avLst/>
          </a:prstGeom>
          <a:noFill/>
          <a:ln cap="flat" cmpd="sng" w="9525">
            <a:solidFill>
              <a:schemeClr val="dk1"/>
            </a:solidFill>
            <a:prstDash val="solid"/>
            <a:round/>
            <a:headEnd len="sm" w="sm" type="none"/>
            <a:tailEnd len="sm" w="sm" type="none"/>
          </a:ln>
        </p:spPr>
      </p:pic>
      <p:pic>
        <p:nvPicPr>
          <p:cNvPr id="1474" name="Google Shape;1474;p59"/>
          <p:cNvPicPr preferRelativeResize="0"/>
          <p:nvPr/>
        </p:nvPicPr>
        <p:blipFill>
          <a:blip r:embed="rId7">
            <a:alphaModFix/>
          </a:blip>
          <a:stretch>
            <a:fillRect/>
          </a:stretch>
        </p:blipFill>
        <p:spPr>
          <a:xfrm>
            <a:off x="3395600" y="2849678"/>
            <a:ext cx="2444625" cy="2036047"/>
          </a:xfrm>
          <a:prstGeom prst="rect">
            <a:avLst/>
          </a:prstGeom>
          <a:noFill/>
          <a:ln cap="flat" cmpd="sng" w="9525">
            <a:solidFill>
              <a:schemeClr val="dk1"/>
            </a:solidFill>
            <a:prstDash val="solid"/>
            <a:round/>
            <a:headEnd len="sm" w="sm" type="none"/>
            <a:tailEnd len="sm" w="sm" type="none"/>
          </a:ln>
        </p:spPr>
      </p:pic>
      <p:pic>
        <p:nvPicPr>
          <p:cNvPr id="1475" name="Google Shape;1475;p59"/>
          <p:cNvPicPr preferRelativeResize="0"/>
          <p:nvPr/>
        </p:nvPicPr>
        <p:blipFill>
          <a:blip r:embed="rId8">
            <a:alphaModFix/>
          </a:blip>
          <a:stretch>
            <a:fillRect/>
          </a:stretch>
        </p:blipFill>
        <p:spPr>
          <a:xfrm>
            <a:off x="6308675" y="2871302"/>
            <a:ext cx="2536450" cy="201442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60"/>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Profiling Result</a:t>
            </a:r>
            <a:endParaRPr b="1" sz="2500">
              <a:latin typeface="Calibri"/>
              <a:ea typeface="Calibri"/>
              <a:cs typeface="Calibri"/>
              <a:sym typeface="Calibri"/>
            </a:endParaRPr>
          </a:p>
        </p:txBody>
      </p:sp>
      <p:sp>
        <p:nvSpPr>
          <p:cNvPr id="1481" name="Google Shape;148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482" name="Google Shape;1482;p60"/>
          <p:cNvPicPr preferRelativeResize="0"/>
          <p:nvPr/>
        </p:nvPicPr>
        <p:blipFill rotWithShape="1">
          <a:blip r:embed="rId3">
            <a:alphaModFix/>
          </a:blip>
          <a:srcRect b="0" l="1477" r="0" t="0"/>
          <a:stretch/>
        </p:blipFill>
        <p:spPr>
          <a:xfrm>
            <a:off x="2217725" y="560625"/>
            <a:ext cx="5116775" cy="2705400"/>
          </a:xfrm>
          <a:prstGeom prst="rect">
            <a:avLst/>
          </a:prstGeom>
          <a:noFill/>
          <a:ln>
            <a:noFill/>
          </a:ln>
          <a:effectLst>
            <a:outerShdw blurRad="57150" rotWithShape="0" algn="bl" dir="5400000" dist="19050">
              <a:srgbClr val="000000">
                <a:alpha val="50000"/>
              </a:srgbClr>
            </a:outerShdw>
          </a:effectLst>
        </p:spPr>
      </p:pic>
      <p:pic>
        <p:nvPicPr>
          <p:cNvPr id="1483" name="Google Shape;1483;p60"/>
          <p:cNvPicPr preferRelativeResize="0"/>
          <p:nvPr/>
        </p:nvPicPr>
        <p:blipFill>
          <a:blip r:embed="rId4">
            <a:alphaModFix/>
          </a:blip>
          <a:stretch>
            <a:fillRect/>
          </a:stretch>
        </p:blipFill>
        <p:spPr>
          <a:xfrm>
            <a:off x="1654363" y="3377775"/>
            <a:ext cx="6166587" cy="16003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61"/>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a:t>
            </a:r>
            <a:r>
              <a:rPr b="1" lang="en-GB" sz="2500">
                <a:latin typeface="Calibri"/>
                <a:ea typeface="Calibri"/>
                <a:cs typeface="Calibri"/>
                <a:sym typeface="Calibri"/>
              </a:rPr>
              <a:t>Multinomial</a:t>
            </a:r>
            <a:r>
              <a:rPr b="1" lang="en-GB" sz="2500">
                <a:latin typeface="Calibri"/>
                <a:ea typeface="Calibri"/>
                <a:cs typeface="Calibri"/>
                <a:sym typeface="Calibri"/>
              </a:rPr>
              <a:t> Logistic Regression</a:t>
            </a:r>
            <a:endParaRPr b="1" sz="2500">
              <a:latin typeface="Calibri"/>
              <a:ea typeface="Calibri"/>
              <a:cs typeface="Calibri"/>
              <a:sym typeface="Calibri"/>
            </a:endParaRPr>
          </a:p>
        </p:txBody>
      </p:sp>
      <p:sp>
        <p:nvSpPr>
          <p:cNvPr id="1489" name="Google Shape;14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490" name="Google Shape;1490;p61"/>
          <p:cNvPicPr preferRelativeResize="0"/>
          <p:nvPr/>
        </p:nvPicPr>
        <p:blipFill>
          <a:blip r:embed="rId3">
            <a:alphaModFix/>
          </a:blip>
          <a:stretch>
            <a:fillRect/>
          </a:stretch>
        </p:blipFill>
        <p:spPr>
          <a:xfrm>
            <a:off x="152400" y="800325"/>
            <a:ext cx="8601777" cy="990225"/>
          </a:xfrm>
          <a:prstGeom prst="rect">
            <a:avLst/>
          </a:prstGeom>
          <a:noFill/>
          <a:ln>
            <a:noFill/>
          </a:ln>
        </p:spPr>
      </p:pic>
      <p:pic>
        <p:nvPicPr>
          <p:cNvPr id="1491" name="Google Shape;1491;p61"/>
          <p:cNvPicPr preferRelativeResize="0"/>
          <p:nvPr/>
        </p:nvPicPr>
        <p:blipFill>
          <a:blip r:embed="rId4">
            <a:alphaModFix/>
          </a:blip>
          <a:stretch>
            <a:fillRect/>
          </a:stretch>
        </p:blipFill>
        <p:spPr>
          <a:xfrm>
            <a:off x="152400" y="1942940"/>
            <a:ext cx="8704100" cy="265451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62"/>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Classification Tree</a:t>
            </a:r>
            <a:endParaRPr b="1" sz="2500">
              <a:latin typeface="Calibri"/>
              <a:ea typeface="Calibri"/>
              <a:cs typeface="Calibri"/>
              <a:sym typeface="Calibri"/>
            </a:endParaRPr>
          </a:p>
        </p:txBody>
      </p:sp>
      <p:sp>
        <p:nvSpPr>
          <p:cNvPr id="1497" name="Google Shape;1497;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498" name="Google Shape;1498;p62"/>
          <p:cNvPicPr preferRelativeResize="0"/>
          <p:nvPr/>
        </p:nvPicPr>
        <p:blipFill>
          <a:blip r:embed="rId3">
            <a:alphaModFix/>
          </a:blip>
          <a:stretch>
            <a:fillRect/>
          </a:stretch>
        </p:blipFill>
        <p:spPr>
          <a:xfrm>
            <a:off x="152400" y="759300"/>
            <a:ext cx="8839198" cy="21682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63"/>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Random Forest</a:t>
            </a:r>
            <a:endParaRPr b="1" sz="2500">
              <a:latin typeface="Calibri"/>
              <a:ea typeface="Calibri"/>
              <a:cs typeface="Calibri"/>
              <a:sym typeface="Calibri"/>
            </a:endParaRPr>
          </a:p>
        </p:txBody>
      </p:sp>
      <p:sp>
        <p:nvSpPr>
          <p:cNvPr id="1504" name="Google Shape;1504;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505" name="Google Shape;1505;p63"/>
          <p:cNvPicPr preferRelativeResize="0"/>
          <p:nvPr/>
        </p:nvPicPr>
        <p:blipFill rotWithShape="1">
          <a:blip r:embed="rId3">
            <a:alphaModFix/>
          </a:blip>
          <a:srcRect b="872" l="0" r="0" t="0"/>
          <a:stretch/>
        </p:blipFill>
        <p:spPr>
          <a:xfrm>
            <a:off x="358291" y="759300"/>
            <a:ext cx="8462651" cy="38046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64"/>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XGBoost</a:t>
            </a:r>
            <a:endParaRPr b="1" sz="2500">
              <a:latin typeface="Calibri"/>
              <a:ea typeface="Calibri"/>
              <a:cs typeface="Calibri"/>
              <a:sym typeface="Calibri"/>
            </a:endParaRPr>
          </a:p>
        </p:txBody>
      </p:sp>
      <p:sp>
        <p:nvSpPr>
          <p:cNvPr id="1511" name="Google Shape;1511;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512" name="Google Shape;1512;p64"/>
          <p:cNvPicPr preferRelativeResize="0"/>
          <p:nvPr/>
        </p:nvPicPr>
        <p:blipFill>
          <a:blip r:embed="rId3">
            <a:alphaModFix/>
          </a:blip>
          <a:stretch>
            <a:fillRect/>
          </a:stretch>
        </p:blipFill>
        <p:spPr>
          <a:xfrm>
            <a:off x="457200" y="759300"/>
            <a:ext cx="8251984" cy="40298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65"/>
          <p:cNvSpPr txBox="1"/>
          <p:nvPr>
            <p:ph idx="17" type="title"/>
          </p:nvPr>
        </p:nvSpPr>
        <p:spPr>
          <a:xfrm>
            <a:off x="540000" y="342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latin typeface="Calibri"/>
                <a:ea typeface="Calibri"/>
                <a:cs typeface="Calibri"/>
                <a:sym typeface="Calibri"/>
              </a:rPr>
              <a:t>Appendix: Association Rule</a:t>
            </a:r>
            <a:endParaRPr b="1" sz="2500">
              <a:latin typeface="Calibri"/>
              <a:ea typeface="Calibri"/>
              <a:cs typeface="Calibri"/>
              <a:sym typeface="Calibri"/>
            </a:endParaRPr>
          </a:p>
        </p:txBody>
      </p:sp>
      <p:sp>
        <p:nvSpPr>
          <p:cNvPr id="1518" name="Google Shape;1518;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519" name="Google Shape;1519;p65"/>
          <p:cNvPicPr preferRelativeResize="0"/>
          <p:nvPr/>
        </p:nvPicPr>
        <p:blipFill>
          <a:blip r:embed="rId3">
            <a:alphaModFix/>
          </a:blip>
          <a:stretch>
            <a:fillRect/>
          </a:stretch>
        </p:blipFill>
        <p:spPr>
          <a:xfrm>
            <a:off x="2033025" y="528950"/>
            <a:ext cx="5265925" cy="43852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9"/>
          <p:cNvSpPr txBox="1"/>
          <p:nvPr>
            <p:ph type="title"/>
          </p:nvPr>
        </p:nvSpPr>
        <p:spPr>
          <a:xfrm>
            <a:off x="5400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WHAT IS CUSTOMER LIFETIME VALUE?</a:t>
            </a:r>
            <a:endParaRPr sz="3000"/>
          </a:p>
          <a:p>
            <a:pPr indent="0" lvl="0" marL="0" rtl="0" algn="ctr">
              <a:spcBef>
                <a:spcPts val="0"/>
              </a:spcBef>
              <a:spcAft>
                <a:spcPts val="0"/>
              </a:spcAft>
              <a:buNone/>
            </a:pPr>
            <a:r>
              <a:t/>
            </a:r>
            <a:endParaRPr/>
          </a:p>
        </p:txBody>
      </p:sp>
      <p:sp>
        <p:nvSpPr>
          <p:cNvPr id="565" name="Google Shape;565;p39"/>
          <p:cNvSpPr txBox="1"/>
          <p:nvPr/>
        </p:nvSpPr>
        <p:spPr>
          <a:xfrm>
            <a:off x="1019800" y="1147100"/>
            <a:ext cx="682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Customer Lifetime Value (CLV) is the total revenue a business can reasonably expect from an existing customer throughout the business relationship </a:t>
            </a:r>
            <a:endParaRPr/>
          </a:p>
        </p:txBody>
      </p:sp>
      <p:sp>
        <p:nvSpPr>
          <p:cNvPr id="566" name="Google Shape;566;p39"/>
          <p:cNvSpPr/>
          <p:nvPr/>
        </p:nvSpPr>
        <p:spPr>
          <a:xfrm>
            <a:off x="1213100" y="2068300"/>
            <a:ext cx="1036200" cy="619800"/>
          </a:xfrm>
          <a:prstGeom prst="ellipse">
            <a:avLst/>
          </a:prstGeom>
          <a:solidFill>
            <a:schemeClr val="accent1"/>
          </a:solidFill>
          <a:ln cap="flat" cmpd="sng" w="28575">
            <a:solidFill>
              <a:schemeClr val="lt1"/>
            </a:solidFill>
            <a:prstDash val="solid"/>
            <a:round/>
            <a:headEnd len="sm" w="sm" type="none"/>
            <a:tailEnd len="sm" w="sm" type="none"/>
          </a:ln>
          <a:effectLst>
            <a:outerShdw blurRad="57150" rotWithShape="0" algn="bl" dir="5400000" dist="9525">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solidFill>
                  <a:srgbClr val="F3F3F3"/>
                </a:solidFill>
              </a:rPr>
              <a:t>CLV</a:t>
            </a:r>
            <a:endParaRPr b="1" sz="1500">
              <a:solidFill>
                <a:srgbClr val="F3F3F3"/>
              </a:solidFill>
              <a:latin typeface="Darker Grotesque"/>
              <a:ea typeface="Darker Grotesque"/>
              <a:cs typeface="Darker Grotesque"/>
              <a:sym typeface="Darker Grotesque"/>
            </a:endParaRPr>
          </a:p>
        </p:txBody>
      </p:sp>
      <p:sp>
        <p:nvSpPr>
          <p:cNvPr id="567" name="Google Shape;567;p39"/>
          <p:cNvSpPr/>
          <p:nvPr/>
        </p:nvSpPr>
        <p:spPr>
          <a:xfrm>
            <a:off x="2627975" y="2091838"/>
            <a:ext cx="1711500" cy="572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1500">
                <a:solidFill>
                  <a:srgbClr val="FFFFFF"/>
                </a:solidFill>
              </a:rPr>
              <a:t>Customer Value</a:t>
            </a:r>
            <a:endParaRPr b="1" sz="1500">
              <a:solidFill>
                <a:srgbClr val="FFFFFF"/>
              </a:solidFill>
              <a:latin typeface="Darker Grotesque"/>
              <a:ea typeface="Darker Grotesque"/>
              <a:cs typeface="Darker Grotesque"/>
              <a:sym typeface="Darker Grotesque"/>
            </a:endParaRPr>
          </a:p>
        </p:txBody>
      </p:sp>
      <p:sp>
        <p:nvSpPr>
          <p:cNvPr id="568" name="Google Shape;568;p39"/>
          <p:cNvSpPr/>
          <p:nvPr/>
        </p:nvSpPr>
        <p:spPr>
          <a:xfrm>
            <a:off x="4677325" y="2085450"/>
            <a:ext cx="2812800" cy="572700"/>
          </a:xfrm>
          <a:prstGeom prst="roundRect">
            <a:avLst>
              <a:gd fmla="val 16667" name="adj"/>
            </a:avLst>
          </a:prstGeom>
          <a:solidFill>
            <a:srgbClr val="FFC100"/>
          </a:solidFill>
          <a:ln cap="flat" cmpd="sng" w="28575">
            <a:solidFill>
              <a:schemeClr val="lt1"/>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1500">
                <a:solidFill>
                  <a:srgbClr val="FFFFFF"/>
                </a:solidFill>
              </a:rPr>
              <a:t>Average Customer Lifespan</a:t>
            </a:r>
            <a:endParaRPr b="1" sz="1500">
              <a:solidFill>
                <a:srgbClr val="FFFFFF"/>
              </a:solidFill>
              <a:latin typeface="Darker Grotesque"/>
              <a:ea typeface="Darker Grotesque"/>
              <a:cs typeface="Darker Grotesque"/>
              <a:sym typeface="Darker Grotesque"/>
            </a:endParaRPr>
          </a:p>
        </p:txBody>
      </p:sp>
      <p:sp>
        <p:nvSpPr>
          <p:cNvPr id="569" name="Google Shape;569;p39"/>
          <p:cNvSpPr txBox="1"/>
          <p:nvPr/>
        </p:nvSpPr>
        <p:spPr>
          <a:xfrm>
            <a:off x="2297747" y="2194300"/>
            <a:ext cx="41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a:t>
            </a:r>
            <a:endParaRPr b="1" sz="1600"/>
          </a:p>
        </p:txBody>
      </p:sp>
      <p:sp>
        <p:nvSpPr>
          <p:cNvPr id="570" name="Google Shape;570;p39"/>
          <p:cNvSpPr txBox="1"/>
          <p:nvPr/>
        </p:nvSpPr>
        <p:spPr>
          <a:xfrm>
            <a:off x="4343400" y="2133600"/>
            <a:ext cx="319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x</a:t>
            </a:r>
            <a:endParaRPr b="1" sz="1600"/>
          </a:p>
        </p:txBody>
      </p:sp>
      <p:sp>
        <p:nvSpPr>
          <p:cNvPr id="571" name="Google Shape;571;p39"/>
          <p:cNvSpPr txBox="1"/>
          <p:nvPr/>
        </p:nvSpPr>
        <p:spPr>
          <a:xfrm>
            <a:off x="722050" y="2941825"/>
            <a:ext cx="80235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b="1" lang="en-GB" sz="1500">
                <a:latin typeface="Calibri"/>
                <a:ea typeface="Calibri"/>
                <a:cs typeface="Calibri"/>
                <a:sym typeface="Calibri"/>
              </a:rPr>
              <a:t>Customer Value</a:t>
            </a:r>
            <a:r>
              <a:rPr lang="en-GB" sz="1500">
                <a:latin typeface="Calibri"/>
                <a:ea typeface="Calibri"/>
                <a:cs typeface="Calibri"/>
                <a:sym typeface="Calibri"/>
              </a:rPr>
              <a:t> = Average Purchase Value * Average Frequency Rate</a:t>
            </a:r>
            <a:endParaRPr sz="1500">
              <a:latin typeface="Calibri"/>
              <a:ea typeface="Calibri"/>
              <a:cs typeface="Calibri"/>
              <a:sym typeface="Calibri"/>
            </a:endParaRPr>
          </a:p>
          <a:p>
            <a:pPr indent="-323850" lvl="0" marL="457200" rtl="0" algn="l">
              <a:spcBef>
                <a:spcPts val="0"/>
              </a:spcBef>
              <a:spcAft>
                <a:spcPts val="0"/>
              </a:spcAft>
              <a:buSzPts val="1500"/>
              <a:buChar char="❖"/>
            </a:pPr>
            <a:r>
              <a:rPr b="1" lang="en-GB" sz="1500">
                <a:latin typeface="Calibri"/>
                <a:ea typeface="Calibri"/>
                <a:cs typeface="Calibri"/>
                <a:sym typeface="Calibri"/>
              </a:rPr>
              <a:t>Average Purchase Value</a:t>
            </a:r>
            <a:r>
              <a:rPr lang="en-GB" sz="1500">
                <a:latin typeface="Calibri"/>
                <a:ea typeface="Calibri"/>
                <a:cs typeface="Calibri"/>
                <a:sym typeface="Calibri"/>
              </a:rPr>
              <a:t> = Total Revenue over a time frame / Total number of purchase over the same time frame</a:t>
            </a:r>
            <a:endParaRPr sz="1500">
              <a:latin typeface="Calibri"/>
              <a:ea typeface="Calibri"/>
              <a:cs typeface="Calibri"/>
              <a:sym typeface="Calibri"/>
            </a:endParaRPr>
          </a:p>
          <a:p>
            <a:pPr indent="-323850" lvl="0" marL="457200" rtl="0" algn="l">
              <a:spcBef>
                <a:spcPts val="0"/>
              </a:spcBef>
              <a:spcAft>
                <a:spcPts val="0"/>
              </a:spcAft>
              <a:buSzPts val="1500"/>
              <a:buChar char="❖"/>
            </a:pPr>
            <a:r>
              <a:rPr b="1" lang="en-GB" sz="1500">
                <a:latin typeface="Calibri"/>
                <a:ea typeface="Calibri"/>
                <a:cs typeface="Calibri"/>
                <a:sym typeface="Calibri"/>
              </a:rPr>
              <a:t>Average Frequency Rate</a:t>
            </a:r>
            <a:r>
              <a:rPr lang="en-GB" sz="1500">
                <a:latin typeface="Calibri"/>
                <a:ea typeface="Calibri"/>
                <a:cs typeface="Calibri"/>
                <a:sym typeface="Calibri"/>
              </a:rPr>
              <a:t> = Total number of purchases over a period / Total number of customers during the same period</a:t>
            </a:r>
            <a:endParaRPr sz="1500">
              <a:latin typeface="Calibri"/>
              <a:ea typeface="Calibri"/>
              <a:cs typeface="Calibri"/>
              <a:sym typeface="Calibri"/>
            </a:endParaRPr>
          </a:p>
          <a:p>
            <a:pPr indent="-323850" lvl="0" marL="457200" rtl="0" algn="l">
              <a:spcBef>
                <a:spcPts val="0"/>
              </a:spcBef>
              <a:spcAft>
                <a:spcPts val="0"/>
              </a:spcAft>
              <a:buSzPts val="1500"/>
              <a:buChar char="❖"/>
            </a:pPr>
            <a:r>
              <a:rPr b="1" lang="en-GB" sz="1500">
                <a:latin typeface="Calibri"/>
                <a:ea typeface="Calibri"/>
                <a:cs typeface="Calibri"/>
                <a:sym typeface="Calibri"/>
              </a:rPr>
              <a:t>Average Customer Lifespan</a:t>
            </a:r>
            <a:r>
              <a:rPr lang="en-GB" sz="1500">
                <a:latin typeface="Calibri"/>
                <a:ea typeface="Calibri"/>
                <a:cs typeface="Calibri"/>
                <a:sym typeface="Calibri"/>
              </a:rPr>
              <a:t> = Average number of days customers stay active / Total number of customers</a:t>
            </a:r>
            <a:endParaRPr sz="1500">
              <a:latin typeface="Calibri"/>
              <a:ea typeface="Calibri"/>
              <a:cs typeface="Calibri"/>
              <a:sym typeface="Calibri"/>
            </a:endParaRPr>
          </a:p>
        </p:txBody>
      </p:sp>
      <p:sp>
        <p:nvSpPr>
          <p:cNvPr id="572" name="Google Shape;57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573" name="Google Shape;573;p39"/>
          <p:cNvSpPr/>
          <p:nvPr/>
        </p:nvSpPr>
        <p:spPr>
          <a:xfrm>
            <a:off x="30300" y="4838225"/>
            <a:ext cx="1880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74" name="Google Shape;574;p39"/>
          <p:cNvSpPr txBox="1"/>
          <p:nvPr/>
        </p:nvSpPr>
        <p:spPr>
          <a:xfrm>
            <a:off x="331900" y="4813800"/>
            <a:ext cx="135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chemeClr val="lt1"/>
                </a:solidFill>
                <a:latin typeface="Roboto"/>
                <a:ea typeface="Roboto"/>
                <a:cs typeface="Roboto"/>
                <a:sym typeface="Roboto"/>
              </a:rPr>
              <a:t>Introduction</a:t>
            </a:r>
            <a:endParaRPr b="1" sz="1100">
              <a:solidFill>
                <a:schemeClr val="lt1"/>
              </a:solidFill>
              <a:latin typeface="Roboto"/>
              <a:ea typeface="Roboto"/>
              <a:cs typeface="Roboto"/>
              <a:sym typeface="Roboto"/>
            </a:endParaRPr>
          </a:p>
        </p:txBody>
      </p:sp>
      <p:sp>
        <p:nvSpPr>
          <p:cNvPr id="575" name="Google Shape;575;p39"/>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76" name="Google Shape;576;p39"/>
          <p:cNvSpPr/>
          <p:nvPr/>
        </p:nvSpPr>
        <p:spPr>
          <a:xfrm>
            <a:off x="3494775" y="4838100"/>
            <a:ext cx="1787700" cy="305400"/>
          </a:xfrm>
          <a:prstGeom prst="chevron">
            <a:avLst>
              <a:gd fmla="val 50000" name="adj"/>
            </a:avLst>
          </a:prstGeom>
          <a:solidFill>
            <a:schemeClr val="l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77" name="Google Shape;577;p39"/>
          <p:cNvSpPr/>
          <p:nvPr/>
        </p:nvSpPr>
        <p:spPr>
          <a:xfrm>
            <a:off x="50949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78" name="Google Shape;578;p39"/>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79" name="Google Shape;579;p39"/>
          <p:cNvSpPr txBox="1"/>
          <p:nvPr/>
        </p:nvSpPr>
        <p:spPr>
          <a:xfrm>
            <a:off x="1834800" y="4813800"/>
            <a:ext cx="17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580" name="Google Shape;580;p39"/>
          <p:cNvSpPr txBox="1"/>
          <p:nvPr/>
        </p:nvSpPr>
        <p:spPr>
          <a:xfrm>
            <a:off x="3571725" y="4813800"/>
            <a:ext cx="163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chemeClr val="dk1"/>
                </a:solidFill>
                <a:latin typeface="Roboto"/>
                <a:ea typeface="Roboto"/>
                <a:cs typeface="Roboto"/>
                <a:sym typeface="Roboto"/>
              </a:rPr>
              <a:t>Analytical Approach</a:t>
            </a:r>
            <a:endParaRPr b="1" sz="1100">
              <a:solidFill>
                <a:schemeClr val="dk1"/>
              </a:solidFill>
              <a:latin typeface="Roboto"/>
              <a:ea typeface="Roboto"/>
              <a:cs typeface="Roboto"/>
              <a:sym typeface="Roboto"/>
            </a:endParaRPr>
          </a:p>
        </p:txBody>
      </p:sp>
      <p:sp>
        <p:nvSpPr>
          <p:cNvPr id="581" name="Google Shape;581;p39"/>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Results</a:t>
            </a:r>
            <a:endParaRPr b="1" sz="1100">
              <a:solidFill>
                <a:srgbClr val="050305"/>
              </a:solidFill>
              <a:latin typeface="Roboto"/>
              <a:ea typeface="Roboto"/>
              <a:cs typeface="Roboto"/>
              <a:sym typeface="Roboto"/>
            </a:endParaRPr>
          </a:p>
        </p:txBody>
      </p:sp>
      <p:sp>
        <p:nvSpPr>
          <p:cNvPr id="582" name="Google Shape;582;p39"/>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0"/>
          <p:cNvSpPr txBox="1"/>
          <p:nvPr>
            <p:ph type="title"/>
          </p:nvPr>
        </p:nvSpPr>
        <p:spPr>
          <a:xfrm>
            <a:off x="540000" y="1866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Objective</a:t>
            </a:r>
            <a:endParaRPr/>
          </a:p>
        </p:txBody>
      </p:sp>
      <p:sp>
        <p:nvSpPr>
          <p:cNvPr id="588" name="Google Shape;588;p40"/>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89" name="Google Shape;589;p40"/>
          <p:cNvSpPr txBox="1"/>
          <p:nvPr/>
        </p:nvSpPr>
        <p:spPr>
          <a:xfrm>
            <a:off x="331900" y="4813800"/>
            <a:ext cx="135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590" name="Google Shape;590;p40"/>
          <p:cNvSpPr/>
          <p:nvPr/>
        </p:nvSpPr>
        <p:spPr>
          <a:xfrm>
            <a:off x="1768050" y="4838225"/>
            <a:ext cx="1880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91" name="Google Shape;591;p40"/>
          <p:cNvSpPr/>
          <p:nvPr/>
        </p:nvSpPr>
        <p:spPr>
          <a:xfrm>
            <a:off x="3494775" y="4838100"/>
            <a:ext cx="1787700" cy="305400"/>
          </a:xfrm>
          <a:prstGeom prst="chevron">
            <a:avLst>
              <a:gd fmla="val 50000" name="adj"/>
            </a:avLst>
          </a:prstGeom>
          <a:solidFill>
            <a:schemeClr val="l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92" name="Google Shape;592;p40"/>
          <p:cNvSpPr/>
          <p:nvPr/>
        </p:nvSpPr>
        <p:spPr>
          <a:xfrm>
            <a:off x="50949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93" name="Google Shape;593;p40"/>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594" name="Google Shape;594;p40"/>
          <p:cNvSpPr txBox="1"/>
          <p:nvPr/>
        </p:nvSpPr>
        <p:spPr>
          <a:xfrm>
            <a:off x="1834800" y="4813800"/>
            <a:ext cx="17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chemeClr val="lt1"/>
                </a:solidFill>
                <a:latin typeface="Roboto"/>
                <a:ea typeface="Roboto"/>
                <a:cs typeface="Roboto"/>
                <a:sym typeface="Roboto"/>
              </a:rPr>
              <a:t>Objective</a:t>
            </a:r>
            <a:endParaRPr b="1" sz="1100">
              <a:solidFill>
                <a:schemeClr val="lt1"/>
              </a:solidFill>
              <a:latin typeface="Roboto"/>
              <a:ea typeface="Roboto"/>
              <a:cs typeface="Roboto"/>
              <a:sym typeface="Roboto"/>
            </a:endParaRPr>
          </a:p>
        </p:txBody>
      </p:sp>
      <p:sp>
        <p:nvSpPr>
          <p:cNvPr id="595" name="Google Shape;595;p40"/>
          <p:cNvSpPr txBox="1"/>
          <p:nvPr/>
        </p:nvSpPr>
        <p:spPr>
          <a:xfrm>
            <a:off x="3571725" y="4813800"/>
            <a:ext cx="163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chemeClr val="dk1"/>
                </a:solidFill>
                <a:latin typeface="Roboto"/>
                <a:ea typeface="Roboto"/>
                <a:cs typeface="Roboto"/>
                <a:sym typeface="Roboto"/>
              </a:rPr>
              <a:t>Analytical Approach</a:t>
            </a:r>
            <a:endParaRPr b="1" sz="1100">
              <a:solidFill>
                <a:schemeClr val="dk1"/>
              </a:solidFill>
              <a:latin typeface="Roboto"/>
              <a:ea typeface="Roboto"/>
              <a:cs typeface="Roboto"/>
              <a:sym typeface="Roboto"/>
            </a:endParaRPr>
          </a:p>
        </p:txBody>
      </p:sp>
      <p:sp>
        <p:nvSpPr>
          <p:cNvPr id="596" name="Google Shape;596;p40"/>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Results</a:t>
            </a:r>
            <a:endParaRPr b="1" sz="1100">
              <a:solidFill>
                <a:srgbClr val="050305"/>
              </a:solidFill>
              <a:latin typeface="Roboto"/>
              <a:ea typeface="Roboto"/>
              <a:cs typeface="Roboto"/>
              <a:sym typeface="Roboto"/>
            </a:endParaRPr>
          </a:p>
        </p:txBody>
      </p:sp>
      <p:sp>
        <p:nvSpPr>
          <p:cNvPr id="597" name="Google Shape;597;p40"/>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598" name="Google Shape;598;p40"/>
          <p:cNvSpPr/>
          <p:nvPr/>
        </p:nvSpPr>
        <p:spPr>
          <a:xfrm>
            <a:off x="5224900" y="1242300"/>
            <a:ext cx="3052800" cy="1112400"/>
          </a:xfrm>
          <a:prstGeom prst="roundRect">
            <a:avLst>
              <a:gd fmla="val 16667" name="adj"/>
            </a:avLst>
          </a:prstGeom>
          <a:solidFill>
            <a:srgbClr val="F3F3F3"/>
          </a:solidFill>
          <a:ln cap="flat" cmpd="sng" w="19050">
            <a:solidFill>
              <a:schemeClr val="accen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arker Grotesque Medium"/>
              <a:ea typeface="Darker Grotesque Medium"/>
              <a:cs typeface="Darker Grotesque Medium"/>
              <a:sym typeface="Darker Grotesque Medium"/>
            </a:endParaRPr>
          </a:p>
        </p:txBody>
      </p:sp>
      <p:sp>
        <p:nvSpPr>
          <p:cNvPr id="599" name="Google Shape;599;p40"/>
          <p:cNvSpPr/>
          <p:nvPr/>
        </p:nvSpPr>
        <p:spPr>
          <a:xfrm>
            <a:off x="1033900" y="1242300"/>
            <a:ext cx="3052800" cy="1112400"/>
          </a:xfrm>
          <a:prstGeom prst="roundRect">
            <a:avLst>
              <a:gd fmla="val 16667" name="adj"/>
            </a:avLst>
          </a:prstGeom>
          <a:solidFill>
            <a:srgbClr val="F3F3F3"/>
          </a:solidFill>
          <a:ln cap="flat" cmpd="sng" w="19050">
            <a:solidFill>
              <a:schemeClr val="accen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arker Grotesque Medium"/>
              <a:ea typeface="Darker Grotesque Medium"/>
              <a:cs typeface="Darker Grotesque Medium"/>
              <a:sym typeface="Darker Grotesque Medium"/>
            </a:endParaRPr>
          </a:p>
        </p:txBody>
      </p:sp>
      <p:sp>
        <p:nvSpPr>
          <p:cNvPr id="600" name="Google Shape;600;p40"/>
          <p:cNvSpPr txBox="1"/>
          <p:nvPr/>
        </p:nvSpPr>
        <p:spPr>
          <a:xfrm>
            <a:off x="1077800" y="1242000"/>
            <a:ext cx="3052800" cy="1112400"/>
          </a:xfrm>
          <a:prstGeom prst="rect">
            <a:avLst/>
          </a:prstGeom>
          <a:noFill/>
          <a:ln>
            <a:noFill/>
          </a:ln>
          <a:effectLst>
            <a:outerShdw blurRad="57150" rotWithShape="0" algn="bl" dir="5400000" dist="19050">
              <a:srgbClr val="000000">
                <a:alpha val="11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363434"/>
                </a:solidFill>
                <a:latin typeface="Darker Grotesque"/>
                <a:ea typeface="Darker Grotesque"/>
                <a:cs typeface="Darker Grotesque"/>
                <a:sym typeface="Darker Grotesque"/>
              </a:rPr>
              <a:t>Enhance the efficiency of marketing spend by focusing on high-value customers</a:t>
            </a:r>
            <a:endParaRPr b="1" sz="2000">
              <a:solidFill>
                <a:srgbClr val="363434"/>
              </a:solidFill>
              <a:latin typeface="Darker Grotesque"/>
              <a:ea typeface="Darker Grotesque"/>
              <a:cs typeface="Darker Grotesque"/>
              <a:sym typeface="Darker Grotesque"/>
            </a:endParaRPr>
          </a:p>
          <a:p>
            <a:pPr indent="0" lvl="0" marL="0" rtl="0" algn="l">
              <a:spcBef>
                <a:spcPts val="0"/>
              </a:spcBef>
              <a:spcAft>
                <a:spcPts val="0"/>
              </a:spcAft>
              <a:buNone/>
            </a:pPr>
            <a:r>
              <a:t/>
            </a:r>
            <a:endParaRPr sz="1900">
              <a:solidFill>
                <a:srgbClr val="363434"/>
              </a:solidFill>
              <a:latin typeface="Darker Grotesque Medium"/>
              <a:ea typeface="Darker Grotesque Medium"/>
              <a:cs typeface="Darker Grotesque Medium"/>
              <a:sym typeface="Darker Grotesque Medium"/>
            </a:endParaRPr>
          </a:p>
        </p:txBody>
      </p:sp>
      <p:sp>
        <p:nvSpPr>
          <p:cNvPr id="601" name="Google Shape;601;p40"/>
          <p:cNvSpPr txBox="1"/>
          <p:nvPr/>
        </p:nvSpPr>
        <p:spPr>
          <a:xfrm>
            <a:off x="659525" y="2799725"/>
            <a:ext cx="8271600" cy="12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u="sng">
                <a:solidFill>
                  <a:srgbClr val="363434"/>
                </a:solidFill>
                <a:latin typeface="Darker Grotesque"/>
                <a:ea typeface="Darker Grotesque"/>
                <a:cs typeface="Darker Grotesque"/>
                <a:sym typeface="Darker Grotesque"/>
              </a:rPr>
              <a:t>Tasks:</a:t>
            </a:r>
            <a:endParaRPr b="1" sz="2000" u="sng">
              <a:solidFill>
                <a:srgbClr val="363434"/>
              </a:solidFill>
              <a:latin typeface="Darker Grotesque"/>
              <a:ea typeface="Darker Grotesque"/>
              <a:cs typeface="Darker Grotesque"/>
              <a:sym typeface="Darker Grotesque"/>
            </a:endParaRPr>
          </a:p>
          <a:p>
            <a:pPr indent="-355600" lvl="0" marL="457200" rtl="0" algn="l">
              <a:spcBef>
                <a:spcPts val="0"/>
              </a:spcBef>
              <a:spcAft>
                <a:spcPts val="0"/>
              </a:spcAft>
              <a:buClr>
                <a:srgbClr val="363434"/>
              </a:buClr>
              <a:buSzPts val="2000"/>
              <a:buFont typeface="Darker Grotesque Medium"/>
              <a:buChar char="●"/>
            </a:pPr>
            <a:r>
              <a:rPr lang="en-GB" sz="2000">
                <a:solidFill>
                  <a:srgbClr val="363434"/>
                </a:solidFill>
                <a:latin typeface="Darker Grotesque Medium"/>
                <a:ea typeface="Darker Grotesque Medium"/>
                <a:cs typeface="Darker Grotesque Medium"/>
                <a:sym typeface="Darker Grotesque Medium"/>
              </a:rPr>
              <a:t>Profiling customers based on behaviors, demographic information, and preference</a:t>
            </a:r>
            <a:endParaRPr sz="2000">
              <a:solidFill>
                <a:srgbClr val="363434"/>
              </a:solidFill>
              <a:latin typeface="Darker Grotesque Medium"/>
              <a:ea typeface="Darker Grotesque Medium"/>
              <a:cs typeface="Darker Grotesque Medium"/>
              <a:sym typeface="Darker Grotesque Medium"/>
            </a:endParaRPr>
          </a:p>
          <a:p>
            <a:pPr indent="-355600" lvl="0" marL="457200" rtl="0" algn="l">
              <a:spcBef>
                <a:spcPts val="0"/>
              </a:spcBef>
              <a:spcAft>
                <a:spcPts val="0"/>
              </a:spcAft>
              <a:buClr>
                <a:srgbClr val="363434"/>
              </a:buClr>
              <a:buSzPts val="2000"/>
              <a:buFont typeface="Darker Grotesque Medium"/>
              <a:buChar char="●"/>
            </a:pPr>
            <a:r>
              <a:rPr lang="en-GB" sz="2000">
                <a:solidFill>
                  <a:srgbClr val="363434"/>
                </a:solidFill>
                <a:latin typeface="Darker Grotesque Medium"/>
                <a:ea typeface="Darker Grotesque Medium"/>
                <a:cs typeface="Darker Grotesque Medium"/>
                <a:sym typeface="Darker Grotesque Medium"/>
              </a:rPr>
              <a:t>Determine best method to classify customer segment for E-commerce</a:t>
            </a:r>
            <a:endParaRPr sz="2000">
              <a:solidFill>
                <a:srgbClr val="363434"/>
              </a:solidFill>
              <a:latin typeface="Darker Grotesque Medium"/>
              <a:ea typeface="Darker Grotesque Medium"/>
              <a:cs typeface="Darker Grotesque Medium"/>
              <a:sym typeface="Darker Grotesque Medium"/>
            </a:endParaRPr>
          </a:p>
          <a:p>
            <a:pPr indent="0" lvl="0" marL="0" rtl="0" algn="l">
              <a:spcBef>
                <a:spcPts val="0"/>
              </a:spcBef>
              <a:spcAft>
                <a:spcPts val="0"/>
              </a:spcAft>
              <a:buNone/>
            </a:pPr>
            <a:r>
              <a:t/>
            </a:r>
            <a:endParaRPr sz="2000">
              <a:solidFill>
                <a:srgbClr val="363434"/>
              </a:solidFill>
              <a:latin typeface="Darker Grotesque Medium"/>
              <a:ea typeface="Darker Grotesque Medium"/>
              <a:cs typeface="Darker Grotesque Medium"/>
              <a:sym typeface="Darker Grotesque Medium"/>
            </a:endParaRPr>
          </a:p>
        </p:txBody>
      </p:sp>
      <p:sp>
        <p:nvSpPr>
          <p:cNvPr id="602" name="Google Shape;602;p40"/>
          <p:cNvSpPr txBox="1"/>
          <p:nvPr/>
        </p:nvSpPr>
        <p:spPr>
          <a:xfrm>
            <a:off x="5270825" y="1198700"/>
            <a:ext cx="3203100" cy="1008300"/>
          </a:xfrm>
          <a:prstGeom prst="rect">
            <a:avLst/>
          </a:prstGeom>
          <a:noFill/>
          <a:ln>
            <a:noFill/>
          </a:ln>
          <a:effectLst>
            <a:outerShdw blurRad="57150" rotWithShape="0" algn="bl" dir="9960000" dist="19050">
              <a:srgbClr val="000000">
                <a:alpha val="11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363434"/>
                </a:solidFill>
                <a:latin typeface="Darker Grotesque"/>
                <a:ea typeface="Darker Grotesque"/>
                <a:cs typeface="Darker Grotesque"/>
                <a:sym typeface="Darker Grotesque"/>
              </a:rPr>
              <a:t>Improve customer retention through personalized marketing strategies</a:t>
            </a:r>
            <a:endParaRPr b="1" sz="2100">
              <a:solidFill>
                <a:srgbClr val="363434"/>
              </a:solidFill>
              <a:latin typeface="Darker Grotesque"/>
              <a:ea typeface="Darker Grotesque"/>
              <a:cs typeface="Darker Grotesque"/>
              <a:sym typeface="Darker Grotesque"/>
            </a:endParaRPr>
          </a:p>
          <a:p>
            <a:pPr indent="0" lvl="0" marL="0" rtl="0" algn="l">
              <a:spcBef>
                <a:spcPts val="0"/>
              </a:spcBef>
              <a:spcAft>
                <a:spcPts val="0"/>
              </a:spcAft>
              <a:buNone/>
            </a:pPr>
            <a:r>
              <a:t/>
            </a:r>
            <a:endParaRPr sz="1600">
              <a:solidFill>
                <a:srgbClr val="363434"/>
              </a:solidFill>
              <a:latin typeface="Darker Grotesque Medium"/>
              <a:ea typeface="Darker Grotesque Medium"/>
              <a:cs typeface="Darker Grotesque Medium"/>
              <a:sym typeface="Darker Grotesque Medium"/>
            </a:endParaRPr>
          </a:p>
        </p:txBody>
      </p:sp>
      <p:cxnSp>
        <p:nvCxnSpPr>
          <p:cNvPr id="603" name="Google Shape;603;p40"/>
          <p:cNvCxnSpPr/>
          <p:nvPr/>
        </p:nvCxnSpPr>
        <p:spPr>
          <a:xfrm>
            <a:off x="4155867" y="1556825"/>
            <a:ext cx="1017600" cy="536700"/>
          </a:xfrm>
          <a:prstGeom prst="bentConnector3">
            <a:avLst>
              <a:gd fmla="val 50000" name="adj1"/>
            </a:avLst>
          </a:prstGeom>
          <a:noFill/>
          <a:ln cap="flat" cmpd="sng" w="28575">
            <a:solidFill>
              <a:schemeClr val="accent1"/>
            </a:solidFill>
            <a:prstDash val="solid"/>
            <a:round/>
            <a:headEnd len="med" w="med" type="oval"/>
            <a:tailEnd len="med" w="med" type="oval"/>
          </a:ln>
        </p:spPr>
      </p:cxnSp>
      <p:grpSp>
        <p:nvGrpSpPr>
          <p:cNvPr id="604" name="Google Shape;604;p40"/>
          <p:cNvGrpSpPr/>
          <p:nvPr/>
        </p:nvGrpSpPr>
        <p:grpSpPr>
          <a:xfrm>
            <a:off x="419282" y="2858530"/>
            <a:ext cx="271213" cy="383088"/>
            <a:chOff x="1333682" y="3344330"/>
            <a:chExt cx="271213" cy="383088"/>
          </a:xfrm>
        </p:grpSpPr>
        <p:sp>
          <p:nvSpPr>
            <p:cNvPr id="605" name="Google Shape;605;p40"/>
            <p:cNvSpPr/>
            <p:nvPr/>
          </p:nvSpPr>
          <p:spPr>
            <a:xfrm>
              <a:off x="1334065" y="3377332"/>
              <a:ext cx="270831" cy="350086"/>
            </a:xfrm>
            <a:custGeom>
              <a:rect b="b" l="l" r="r" t="t"/>
              <a:pathLst>
                <a:path extrusionOk="0" h="10990" w="8502">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1333682" y="3344330"/>
              <a:ext cx="189697" cy="292461"/>
            </a:xfrm>
            <a:custGeom>
              <a:rect b="b" l="l" r="r" t="t"/>
              <a:pathLst>
                <a:path extrusionOk="0" h="9181" w="5955">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1444060" y="3469488"/>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1444060" y="3493762"/>
              <a:ext cx="100917" cy="11404"/>
            </a:xfrm>
            <a:custGeom>
              <a:rect b="b" l="l" r="r" t="t"/>
              <a:pathLst>
                <a:path extrusionOk="0" h="358" w="3168">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1444060" y="3541927"/>
              <a:ext cx="100917" cy="11404"/>
            </a:xfrm>
            <a:custGeom>
              <a:rect b="b" l="l" r="r" t="t"/>
              <a:pathLst>
                <a:path extrusionOk="0" h="358" w="3168">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1444060" y="3565818"/>
              <a:ext cx="100917" cy="11404"/>
            </a:xfrm>
            <a:custGeom>
              <a:rect b="b" l="l" r="r" t="t"/>
              <a:pathLst>
                <a:path extrusionOk="0" h="358" w="3168">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1444060" y="3614747"/>
              <a:ext cx="100917" cy="11404"/>
            </a:xfrm>
            <a:custGeom>
              <a:rect b="b" l="l" r="r" t="t"/>
              <a:pathLst>
                <a:path extrusionOk="0" h="358" w="3168">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1444060" y="3638256"/>
              <a:ext cx="100917" cy="11404"/>
            </a:xfrm>
            <a:custGeom>
              <a:rect b="b" l="l" r="r" t="t"/>
              <a:pathLst>
                <a:path extrusionOk="0" h="358" w="3168">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1371622" y="3459454"/>
              <a:ext cx="70208" cy="57084"/>
            </a:xfrm>
            <a:custGeom>
              <a:rect b="b" l="l" r="r" t="t"/>
              <a:pathLst>
                <a:path extrusionOk="0" h="1792" w="2204">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1371622" y="3532434"/>
              <a:ext cx="70208" cy="56543"/>
            </a:xfrm>
            <a:custGeom>
              <a:rect b="b" l="l" r="r" t="t"/>
              <a:pathLst>
                <a:path extrusionOk="0" h="1775" w="2204">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1371622" y="3605254"/>
              <a:ext cx="70208" cy="55810"/>
            </a:xfrm>
            <a:custGeom>
              <a:rect b="b" l="l" r="r" t="t"/>
              <a:pathLst>
                <a:path extrusionOk="0" h="1752" w="2204">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1"/>
          <p:cNvSpPr txBox="1"/>
          <p:nvPr>
            <p:ph type="title"/>
          </p:nvPr>
        </p:nvSpPr>
        <p:spPr>
          <a:xfrm>
            <a:off x="540000" y="1866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Analytical Approach</a:t>
            </a:r>
            <a:endParaRPr/>
          </a:p>
        </p:txBody>
      </p:sp>
      <p:sp>
        <p:nvSpPr>
          <p:cNvPr id="622" name="Google Shape;622;p41"/>
          <p:cNvSpPr txBox="1"/>
          <p:nvPr/>
        </p:nvSpPr>
        <p:spPr>
          <a:xfrm>
            <a:off x="217550" y="1643175"/>
            <a:ext cx="1611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latin typeface="Calibri"/>
                <a:ea typeface="Calibri"/>
                <a:cs typeface="Calibri"/>
                <a:sym typeface="Calibri"/>
              </a:rPr>
              <a:t>DATA PROCESSING </a:t>
            </a:r>
            <a:endParaRPr b="1" sz="1700">
              <a:latin typeface="Calibri"/>
              <a:ea typeface="Calibri"/>
              <a:cs typeface="Calibri"/>
              <a:sym typeface="Calibri"/>
            </a:endParaRPr>
          </a:p>
        </p:txBody>
      </p:sp>
      <p:sp>
        <p:nvSpPr>
          <p:cNvPr id="623" name="Google Shape;623;p41"/>
          <p:cNvSpPr txBox="1"/>
          <p:nvPr/>
        </p:nvSpPr>
        <p:spPr>
          <a:xfrm>
            <a:off x="217550" y="1414575"/>
            <a:ext cx="16119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700">
                <a:solidFill>
                  <a:schemeClr val="accent5"/>
                </a:solidFill>
                <a:latin typeface="Calibri"/>
                <a:ea typeface="Calibri"/>
                <a:cs typeface="Calibri"/>
                <a:sym typeface="Calibri"/>
              </a:rPr>
              <a:t>Step 1</a:t>
            </a:r>
            <a:endParaRPr b="1" sz="2700">
              <a:solidFill>
                <a:schemeClr val="accent5"/>
              </a:solidFill>
              <a:latin typeface="Calibri"/>
              <a:ea typeface="Calibri"/>
              <a:cs typeface="Calibri"/>
              <a:sym typeface="Calibri"/>
            </a:endParaRPr>
          </a:p>
        </p:txBody>
      </p:sp>
      <p:sp>
        <p:nvSpPr>
          <p:cNvPr id="624" name="Google Shape;624;p41"/>
          <p:cNvSpPr txBox="1"/>
          <p:nvPr/>
        </p:nvSpPr>
        <p:spPr>
          <a:xfrm>
            <a:off x="3080250" y="1643175"/>
            <a:ext cx="1611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solidFill>
                  <a:srgbClr val="050305"/>
                </a:solidFill>
                <a:latin typeface="Calibri"/>
                <a:ea typeface="Calibri"/>
                <a:cs typeface="Calibri"/>
                <a:sym typeface="Calibri"/>
              </a:rPr>
              <a:t>CLUSTER ANALYSIS</a:t>
            </a:r>
            <a:endParaRPr b="1" sz="1700">
              <a:solidFill>
                <a:srgbClr val="050305"/>
              </a:solidFill>
              <a:latin typeface="Calibri"/>
              <a:ea typeface="Calibri"/>
              <a:cs typeface="Calibri"/>
              <a:sym typeface="Calibri"/>
            </a:endParaRPr>
          </a:p>
        </p:txBody>
      </p:sp>
      <p:sp>
        <p:nvSpPr>
          <p:cNvPr id="625" name="Google Shape;625;p41"/>
          <p:cNvSpPr txBox="1"/>
          <p:nvPr/>
        </p:nvSpPr>
        <p:spPr>
          <a:xfrm>
            <a:off x="3080250" y="1414575"/>
            <a:ext cx="16119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700">
                <a:solidFill>
                  <a:schemeClr val="accent1"/>
                </a:solidFill>
                <a:latin typeface="Calibri"/>
                <a:ea typeface="Calibri"/>
                <a:cs typeface="Calibri"/>
                <a:sym typeface="Calibri"/>
              </a:rPr>
              <a:t>Step 3</a:t>
            </a:r>
            <a:endParaRPr b="1" sz="2700">
              <a:solidFill>
                <a:schemeClr val="accent1"/>
              </a:solidFill>
              <a:latin typeface="Calibri"/>
              <a:ea typeface="Calibri"/>
              <a:cs typeface="Calibri"/>
              <a:sym typeface="Calibri"/>
            </a:endParaRPr>
          </a:p>
        </p:txBody>
      </p:sp>
      <p:sp>
        <p:nvSpPr>
          <p:cNvPr id="626" name="Google Shape;626;p41"/>
          <p:cNvSpPr txBox="1"/>
          <p:nvPr/>
        </p:nvSpPr>
        <p:spPr>
          <a:xfrm>
            <a:off x="5716025" y="1643175"/>
            <a:ext cx="2091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solidFill>
                  <a:srgbClr val="050305"/>
                </a:solidFill>
                <a:latin typeface="Calibri"/>
                <a:ea typeface="Calibri"/>
                <a:cs typeface="Calibri"/>
                <a:sym typeface="Calibri"/>
              </a:rPr>
              <a:t>PARAMETRIC &amp; NON-PARAMETRIC</a:t>
            </a:r>
            <a:endParaRPr b="1" sz="1700">
              <a:solidFill>
                <a:srgbClr val="050305"/>
              </a:solidFill>
              <a:latin typeface="Calibri"/>
              <a:ea typeface="Calibri"/>
              <a:cs typeface="Calibri"/>
              <a:sym typeface="Calibri"/>
            </a:endParaRPr>
          </a:p>
        </p:txBody>
      </p:sp>
      <p:sp>
        <p:nvSpPr>
          <p:cNvPr id="627" name="Google Shape;627;p41"/>
          <p:cNvSpPr txBox="1"/>
          <p:nvPr/>
        </p:nvSpPr>
        <p:spPr>
          <a:xfrm>
            <a:off x="5942950" y="1414575"/>
            <a:ext cx="16119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700">
                <a:solidFill>
                  <a:schemeClr val="accent1"/>
                </a:solidFill>
                <a:latin typeface="Calibri"/>
                <a:ea typeface="Calibri"/>
                <a:cs typeface="Calibri"/>
                <a:sym typeface="Calibri"/>
              </a:rPr>
              <a:t>Step 5</a:t>
            </a:r>
            <a:endParaRPr b="1" sz="2700">
              <a:solidFill>
                <a:schemeClr val="accent1"/>
              </a:solidFill>
              <a:latin typeface="Calibri"/>
              <a:ea typeface="Calibri"/>
              <a:cs typeface="Calibri"/>
              <a:sym typeface="Calibri"/>
            </a:endParaRPr>
          </a:p>
        </p:txBody>
      </p:sp>
      <p:sp>
        <p:nvSpPr>
          <p:cNvPr id="628" name="Google Shape;628;p41"/>
          <p:cNvSpPr txBox="1"/>
          <p:nvPr/>
        </p:nvSpPr>
        <p:spPr>
          <a:xfrm>
            <a:off x="1563975" y="3053175"/>
            <a:ext cx="188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solidFill>
                  <a:srgbClr val="050305"/>
                </a:solidFill>
                <a:latin typeface="Tajawal"/>
                <a:ea typeface="Tajawal"/>
                <a:cs typeface="Tajawal"/>
                <a:sym typeface="Tajawal"/>
              </a:rPr>
              <a:t>CALCULATING CLV</a:t>
            </a:r>
            <a:endParaRPr b="1" sz="1700">
              <a:solidFill>
                <a:srgbClr val="050305"/>
              </a:solidFill>
              <a:latin typeface="Tajawal"/>
              <a:ea typeface="Tajawal"/>
              <a:cs typeface="Tajawal"/>
              <a:sym typeface="Tajawal"/>
            </a:endParaRPr>
          </a:p>
          <a:p>
            <a:pPr indent="0" lvl="0" marL="0" rtl="0" algn="ctr">
              <a:spcBef>
                <a:spcPts val="0"/>
              </a:spcBef>
              <a:spcAft>
                <a:spcPts val="0"/>
              </a:spcAft>
              <a:buNone/>
            </a:pPr>
            <a:r>
              <a:rPr b="1" lang="en-GB" sz="1700">
                <a:solidFill>
                  <a:srgbClr val="050305"/>
                </a:solidFill>
                <a:latin typeface="Tajawal"/>
                <a:ea typeface="Tajawal"/>
                <a:cs typeface="Tajawal"/>
                <a:sym typeface="Tajawal"/>
              </a:rPr>
              <a:t>RFM MODEL</a:t>
            </a:r>
            <a:endParaRPr b="1" sz="1700">
              <a:solidFill>
                <a:srgbClr val="050305"/>
              </a:solidFill>
              <a:latin typeface="Tajawal"/>
              <a:ea typeface="Tajawal"/>
              <a:cs typeface="Tajawal"/>
              <a:sym typeface="Tajawal"/>
            </a:endParaRPr>
          </a:p>
        </p:txBody>
      </p:sp>
      <p:sp>
        <p:nvSpPr>
          <p:cNvPr id="629" name="Google Shape;629;p41"/>
          <p:cNvSpPr txBox="1"/>
          <p:nvPr/>
        </p:nvSpPr>
        <p:spPr>
          <a:xfrm>
            <a:off x="1563975" y="2824575"/>
            <a:ext cx="16119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700">
                <a:solidFill>
                  <a:schemeClr val="accent1"/>
                </a:solidFill>
                <a:latin typeface="Calibri"/>
                <a:ea typeface="Calibri"/>
                <a:cs typeface="Calibri"/>
                <a:sym typeface="Calibri"/>
              </a:rPr>
              <a:t>Step 2</a:t>
            </a:r>
            <a:endParaRPr b="1" sz="2700">
              <a:solidFill>
                <a:schemeClr val="accent1"/>
              </a:solidFill>
              <a:latin typeface="Calibri"/>
              <a:ea typeface="Calibri"/>
              <a:cs typeface="Calibri"/>
              <a:sym typeface="Calibri"/>
            </a:endParaRPr>
          </a:p>
        </p:txBody>
      </p:sp>
      <p:sp>
        <p:nvSpPr>
          <p:cNvPr id="630" name="Google Shape;630;p41"/>
          <p:cNvSpPr txBox="1"/>
          <p:nvPr/>
        </p:nvSpPr>
        <p:spPr>
          <a:xfrm>
            <a:off x="4542475" y="3053175"/>
            <a:ext cx="1611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solidFill>
                  <a:srgbClr val="050305"/>
                </a:solidFill>
                <a:latin typeface="Calibri"/>
                <a:ea typeface="Calibri"/>
                <a:cs typeface="Calibri"/>
                <a:sym typeface="Calibri"/>
              </a:rPr>
              <a:t>PROFILING</a:t>
            </a:r>
            <a:endParaRPr b="1" sz="1700">
              <a:solidFill>
                <a:srgbClr val="050305"/>
              </a:solidFill>
              <a:latin typeface="Calibri"/>
              <a:ea typeface="Calibri"/>
              <a:cs typeface="Calibri"/>
              <a:sym typeface="Calibri"/>
            </a:endParaRPr>
          </a:p>
        </p:txBody>
      </p:sp>
      <p:sp>
        <p:nvSpPr>
          <p:cNvPr id="631" name="Google Shape;631;p41"/>
          <p:cNvSpPr txBox="1"/>
          <p:nvPr/>
        </p:nvSpPr>
        <p:spPr>
          <a:xfrm>
            <a:off x="4542475" y="2824575"/>
            <a:ext cx="16119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700">
                <a:solidFill>
                  <a:schemeClr val="accent1"/>
                </a:solidFill>
                <a:latin typeface="Calibri"/>
                <a:ea typeface="Calibri"/>
                <a:cs typeface="Calibri"/>
                <a:sym typeface="Calibri"/>
              </a:rPr>
              <a:t>Step 4</a:t>
            </a:r>
            <a:endParaRPr b="1" sz="2700">
              <a:solidFill>
                <a:schemeClr val="accent1"/>
              </a:solidFill>
              <a:latin typeface="Calibri"/>
              <a:ea typeface="Calibri"/>
              <a:cs typeface="Calibri"/>
              <a:sym typeface="Calibri"/>
            </a:endParaRPr>
          </a:p>
        </p:txBody>
      </p:sp>
      <p:cxnSp>
        <p:nvCxnSpPr>
          <p:cNvPr id="632" name="Google Shape;632;p41"/>
          <p:cNvCxnSpPr>
            <a:stCxn id="622" idx="2"/>
            <a:endCxn id="629" idx="1"/>
          </p:cNvCxnSpPr>
          <p:nvPr/>
        </p:nvCxnSpPr>
        <p:spPr>
          <a:xfrm flipH="1" rot="-5400000">
            <a:off x="890750" y="2348625"/>
            <a:ext cx="806100" cy="540600"/>
          </a:xfrm>
          <a:prstGeom prst="bentConnector2">
            <a:avLst/>
          </a:prstGeom>
          <a:noFill/>
          <a:ln cap="flat" cmpd="sng" w="9525">
            <a:solidFill>
              <a:srgbClr val="050305"/>
            </a:solidFill>
            <a:prstDash val="solid"/>
            <a:round/>
            <a:headEnd len="med" w="med" type="none"/>
            <a:tailEnd len="med" w="med" type="triangle"/>
          </a:ln>
        </p:spPr>
      </p:cxnSp>
      <p:cxnSp>
        <p:nvCxnSpPr>
          <p:cNvPr id="633" name="Google Shape;633;p41"/>
          <p:cNvCxnSpPr/>
          <p:nvPr/>
        </p:nvCxnSpPr>
        <p:spPr>
          <a:xfrm rot="-5400000">
            <a:off x="1966350" y="1862925"/>
            <a:ext cx="1212600" cy="710400"/>
          </a:xfrm>
          <a:prstGeom prst="bentConnector3">
            <a:avLst>
              <a:gd fmla="val 100138" name="adj1"/>
            </a:avLst>
          </a:prstGeom>
          <a:noFill/>
          <a:ln cap="flat" cmpd="sng" w="9525">
            <a:solidFill>
              <a:srgbClr val="050305"/>
            </a:solidFill>
            <a:prstDash val="solid"/>
            <a:round/>
            <a:headEnd len="med" w="med" type="none"/>
            <a:tailEnd len="med" w="med" type="triangle"/>
          </a:ln>
        </p:spPr>
      </p:cxnSp>
      <p:cxnSp>
        <p:nvCxnSpPr>
          <p:cNvPr id="634" name="Google Shape;634;p41"/>
          <p:cNvCxnSpPr/>
          <p:nvPr/>
        </p:nvCxnSpPr>
        <p:spPr>
          <a:xfrm flipH="1" rot="-5400000">
            <a:off x="3735025" y="2290575"/>
            <a:ext cx="806100" cy="656400"/>
          </a:xfrm>
          <a:prstGeom prst="bentConnector3">
            <a:avLst>
              <a:gd fmla="val 98263" name="adj1"/>
            </a:avLst>
          </a:prstGeom>
          <a:noFill/>
          <a:ln cap="flat" cmpd="sng" w="9525">
            <a:solidFill>
              <a:srgbClr val="050305"/>
            </a:solidFill>
            <a:prstDash val="solid"/>
            <a:round/>
            <a:headEnd len="med" w="med" type="none"/>
            <a:tailEnd len="med" w="med" type="triangle"/>
          </a:ln>
        </p:spPr>
      </p:cxnSp>
      <p:cxnSp>
        <p:nvCxnSpPr>
          <p:cNvPr id="635" name="Google Shape;635;p41"/>
          <p:cNvCxnSpPr/>
          <p:nvPr/>
        </p:nvCxnSpPr>
        <p:spPr>
          <a:xfrm rot="-5400000">
            <a:off x="4963150" y="1920825"/>
            <a:ext cx="1212600" cy="594600"/>
          </a:xfrm>
          <a:prstGeom prst="bentConnector3">
            <a:avLst>
              <a:gd fmla="val 98602" name="adj1"/>
            </a:avLst>
          </a:prstGeom>
          <a:noFill/>
          <a:ln cap="flat" cmpd="sng" w="9525">
            <a:solidFill>
              <a:srgbClr val="050305"/>
            </a:solidFill>
            <a:prstDash val="solid"/>
            <a:round/>
            <a:headEnd len="med" w="med" type="none"/>
            <a:tailEnd len="med" w="med" type="triangle"/>
          </a:ln>
        </p:spPr>
      </p:cxnSp>
      <p:cxnSp>
        <p:nvCxnSpPr>
          <p:cNvPr id="636" name="Google Shape;636;p41"/>
          <p:cNvCxnSpPr/>
          <p:nvPr/>
        </p:nvCxnSpPr>
        <p:spPr>
          <a:xfrm flipH="1" rot="-5400000">
            <a:off x="6630750" y="2366925"/>
            <a:ext cx="806100" cy="656400"/>
          </a:xfrm>
          <a:prstGeom prst="bentConnector2">
            <a:avLst/>
          </a:prstGeom>
          <a:noFill/>
          <a:ln cap="flat" cmpd="sng" w="9525">
            <a:solidFill>
              <a:srgbClr val="050305"/>
            </a:solidFill>
            <a:prstDash val="solid"/>
            <a:round/>
            <a:headEnd len="med" w="med" type="none"/>
            <a:tailEnd len="med" w="med" type="triangle"/>
          </a:ln>
        </p:spPr>
      </p:cxnSp>
      <p:sp>
        <p:nvSpPr>
          <p:cNvPr id="637" name="Google Shape;637;p41"/>
          <p:cNvSpPr txBox="1"/>
          <p:nvPr/>
        </p:nvSpPr>
        <p:spPr>
          <a:xfrm>
            <a:off x="7110625" y="3053175"/>
            <a:ext cx="2091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solidFill>
                  <a:srgbClr val="050305"/>
                </a:solidFill>
                <a:latin typeface="Calibri"/>
                <a:ea typeface="Calibri"/>
                <a:cs typeface="Calibri"/>
                <a:sym typeface="Calibri"/>
              </a:rPr>
              <a:t>RECOMMENDATION</a:t>
            </a:r>
            <a:endParaRPr b="1" sz="1700">
              <a:solidFill>
                <a:srgbClr val="050305"/>
              </a:solidFill>
              <a:latin typeface="Calibri"/>
              <a:ea typeface="Calibri"/>
              <a:cs typeface="Calibri"/>
              <a:sym typeface="Calibri"/>
            </a:endParaRPr>
          </a:p>
        </p:txBody>
      </p:sp>
      <p:sp>
        <p:nvSpPr>
          <p:cNvPr id="638" name="Google Shape;638;p41"/>
          <p:cNvSpPr txBox="1"/>
          <p:nvPr/>
        </p:nvSpPr>
        <p:spPr>
          <a:xfrm>
            <a:off x="7361875" y="2824575"/>
            <a:ext cx="16119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2700">
                <a:solidFill>
                  <a:schemeClr val="accent1"/>
                </a:solidFill>
                <a:latin typeface="Calibri"/>
                <a:ea typeface="Calibri"/>
                <a:cs typeface="Calibri"/>
                <a:sym typeface="Calibri"/>
              </a:rPr>
              <a:t>Step 6</a:t>
            </a:r>
            <a:endParaRPr b="1" sz="2700">
              <a:solidFill>
                <a:schemeClr val="accent1"/>
              </a:solidFill>
              <a:latin typeface="Calibri"/>
              <a:ea typeface="Calibri"/>
              <a:cs typeface="Calibri"/>
              <a:sym typeface="Calibri"/>
            </a:endParaRPr>
          </a:p>
        </p:txBody>
      </p:sp>
      <p:grpSp>
        <p:nvGrpSpPr>
          <p:cNvPr id="639" name="Google Shape;639;p41"/>
          <p:cNvGrpSpPr/>
          <p:nvPr/>
        </p:nvGrpSpPr>
        <p:grpSpPr>
          <a:xfrm>
            <a:off x="1564106" y="2815485"/>
            <a:ext cx="353954" cy="318880"/>
            <a:chOff x="3988156" y="3380210"/>
            <a:chExt cx="353954" cy="318880"/>
          </a:xfrm>
        </p:grpSpPr>
        <p:sp>
          <p:nvSpPr>
            <p:cNvPr id="640" name="Google Shape;640;p41"/>
            <p:cNvSpPr/>
            <p:nvPr/>
          </p:nvSpPr>
          <p:spPr>
            <a:xfrm>
              <a:off x="4134053" y="3446156"/>
              <a:ext cx="28454" cy="49269"/>
            </a:xfrm>
            <a:custGeom>
              <a:rect b="b" l="l" r="r" t="t"/>
              <a:pathLst>
                <a:path extrusionOk="0" h="1548" w="894">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4188988" y="3398001"/>
              <a:ext cx="81510" cy="81510"/>
            </a:xfrm>
            <a:custGeom>
              <a:rect b="b" l="l" r="r" t="t"/>
              <a:pathLst>
                <a:path extrusionOk="0" h="2561" w="2561">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4090863" y="3380210"/>
              <a:ext cx="195930" cy="146311"/>
            </a:xfrm>
            <a:custGeom>
              <a:rect b="b" l="l" r="r" t="t"/>
              <a:pathLst>
                <a:path extrusionOk="0" h="4597" w="6156">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4215914" y="3415061"/>
              <a:ext cx="28072" cy="49301"/>
            </a:xfrm>
            <a:custGeom>
              <a:rect b="b" l="l" r="r" t="t"/>
              <a:pathLst>
                <a:path extrusionOk="0" h="1549" w="882">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3988156" y="3495935"/>
              <a:ext cx="353954" cy="203155"/>
            </a:xfrm>
            <a:custGeom>
              <a:rect b="b" l="l" r="r" t="t"/>
              <a:pathLst>
                <a:path extrusionOk="0" h="6383" w="11121">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41"/>
          <p:cNvSpPr/>
          <p:nvPr/>
        </p:nvSpPr>
        <p:spPr>
          <a:xfrm>
            <a:off x="3018017" y="1349309"/>
            <a:ext cx="394152" cy="361529"/>
          </a:xfrm>
          <a:custGeom>
            <a:rect b="b" l="l" r="r" t="t"/>
            <a:pathLst>
              <a:path extrusionOk="0" h="11359" w="12384">
                <a:moveTo>
                  <a:pt x="2775" y="1024"/>
                </a:moveTo>
                <a:cubicBezTo>
                  <a:pt x="3346" y="1024"/>
                  <a:pt x="3811" y="1501"/>
                  <a:pt x="3811" y="2060"/>
                </a:cubicBezTo>
                <a:cubicBezTo>
                  <a:pt x="3811" y="2298"/>
                  <a:pt x="3727" y="2536"/>
                  <a:pt x="3573" y="2727"/>
                </a:cubicBezTo>
                <a:cubicBezTo>
                  <a:pt x="3525" y="2786"/>
                  <a:pt x="3513" y="2870"/>
                  <a:pt x="3549" y="2941"/>
                </a:cubicBezTo>
                <a:cubicBezTo>
                  <a:pt x="3573" y="3013"/>
                  <a:pt x="3644" y="3060"/>
                  <a:pt x="3727" y="3060"/>
                </a:cubicBezTo>
                <a:lnTo>
                  <a:pt x="4096" y="3060"/>
                </a:lnTo>
                <a:cubicBezTo>
                  <a:pt x="4120" y="3060"/>
                  <a:pt x="4156" y="3084"/>
                  <a:pt x="4156" y="3120"/>
                </a:cubicBezTo>
                <a:lnTo>
                  <a:pt x="4156" y="3370"/>
                </a:lnTo>
                <a:cubicBezTo>
                  <a:pt x="4156" y="3406"/>
                  <a:pt x="4120" y="3429"/>
                  <a:pt x="4096" y="3429"/>
                </a:cubicBezTo>
                <a:lnTo>
                  <a:pt x="1846" y="3429"/>
                </a:lnTo>
                <a:lnTo>
                  <a:pt x="1453" y="3418"/>
                </a:lnTo>
                <a:cubicBezTo>
                  <a:pt x="1418" y="3418"/>
                  <a:pt x="1394" y="3382"/>
                  <a:pt x="1394" y="3358"/>
                </a:cubicBezTo>
                <a:lnTo>
                  <a:pt x="1394" y="3096"/>
                </a:lnTo>
                <a:cubicBezTo>
                  <a:pt x="1394" y="3072"/>
                  <a:pt x="1418" y="3037"/>
                  <a:pt x="1453" y="3037"/>
                </a:cubicBezTo>
                <a:lnTo>
                  <a:pt x="3132" y="3037"/>
                </a:lnTo>
                <a:cubicBezTo>
                  <a:pt x="3239" y="3037"/>
                  <a:pt x="3323" y="2953"/>
                  <a:pt x="3323" y="2846"/>
                </a:cubicBezTo>
                <a:cubicBezTo>
                  <a:pt x="3323" y="2739"/>
                  <a:pt x="3227" y="2656"/>
                  <a:pt x="3132" y="2656"/>
                </a:cubicBezTo>
                <a:lnTo>
                  <a:pt x="1906" y="2656"/>
                </a:lnTo>
                <a:cubicBezTo>
                  <a:pt x="1787" y="2477"/>
                  <a:pt x="1727" y="2275"/>
                  <a:pt x="1727" y="2060"/>
                </a:cubicBezTo>
                <a:cubicBezTo>
                  <a:pt x="1727" y="1477"/>
                  <a:pt x="2203" y="1024"/>
                  <a:pt x="2775" y="1024"/>
                </a:cubicBezTo>
                <a:close/>
                <a:moveTo>
                  <a:pt x="9597" y="1024"/>
                </a:moveTo>
                <a:cubicBezTo>
                  <a:pt x="10169" y="1024"/>
                  <a:pt x="10645" y="1501"/>
                  <a:pt x="10645" y="2060"/>
                </a:cubicBezTo>
                <a:cubicBezTo>
                  <a:pt x="10645" y="2298"/>
                  <a:pt x="10550" y="2536"/>
                  <a:pt x="10407" y="2727"/>
                </a:cubicBezTo>
                <a:cubicBezTo>
                  <a:pt x="10359" y="2786"/>
                  <a:pt x="10347" y="2870"/>
                  <a:pt x="10371" y="2941"/>
                </a:cubicBezTo>
                <a:cubicBezTo>
                  <a:pt x="10407" y="3013"/>
                  <a:pt x="10478" y="3060"/>
                  <a:pt x="10550" y="3060"/>
                </a:cubicBezTo>
                <a:lnTo>
                  <a:pt x="10931" y="3060"/>
                </a:lnTo>
                <a:cubicBezTo>
                  <a:pt x="10954" y="3060"/>
                  <a:pt x="10990" y="3084"/>
                  <a:pt x="10990" y="3120"/>
                </a:cubicBezTo>
                <a:lnTo>
                  <a:pt x="10990" y="3370"/>
                </a:lnTo>
                <a:cubicBezTo>
                  <a:pt x="10990" y="3406"/>
                  <a:pt x="10954" y="3429"/>
                  <a:pt x="10931" y="3429"/>
                </a:cubicBezTo>
                <a:lnTo>
                  <a:pt x="8276" y="3429"/>
                </a:lnTo>
                <a:lnTo>
                  <a:pt x="8276" y="3418"/>
                </a:lnTo>
                <a:cubicBezTo>
                  <a:pt x="8252" y="3418"/>
                  <a:pt x="8216" y="3382"/>
                  <a:pt x="8216" y="3358"/>
                </a:cubicBezTo>
                <a:lnTo>
                  <a:pt x="8216" y="3096"/>
                </a:lnTo>
                <a:cubicBezTo>
                  <a:pt x="8216" y="3072"/>
                  <a:pt x="8252" y="3037"/>
                  <a:pt x="8276" y="3037"/>
                </a:cubicBezTo>
                <a:lnTo>
                  <a:pt x="9954" y="3037"/>
                </a:lnTo>
                <a:cubicBezTo>
                  <a:pt x="10061" y="3037"/>
                  <a:pt x="10157" y="2953"/>
                  <a:pt x="10157" y="2846"/>
                </a:cubicBezTo>
                <a:cubicBezTo>
                  <a:pt x="10157" y="2739"/>
                  <a:pt x="10061" y="2656"/>
                  <a:pt x="9954" y="2656"/>
                </a:cubicBezTo>
                <a:lnTo>
                  <a:pt x="8740" y="2656"/>
                </a:lnTo>
                <a:cubicBezTo>
                  <a:pt x="8621" y="2477"/>
                  <a:pt x="8561" y="2275"/>
                  <a:pt x="8561" y="2060"/>
                </a:cubicBezTo>
                <a:cubicBezTo>
                  <a:pt x="8561" y="1477"/>
                  <a:pt x="9038" y="1024"/>
                  <a:pt x="9597" y="1024"/>
                </a:cubicBezTo>
                <a:close/>
                <a:moveTo>
                  <a:pt x="6192" y="2691"/>
                </a:moveTo>
                <a:cubicBezTo>
                  <a:pt x="6763" y="2691"/>
                  <a:pt x="7240" y="3167"/>
                  <a:pt x="7240" y="3727"/>
                </a:cubicBezTo>
                <a:cubicBezTo>
                  <a:pt x="7240" y="3965"/>
                  <a:pt x="7144" y="4203"/>
                  <a:pt x="7002" y="4394"/>
                </a:cubicBezTo>
                <a:cubicBezTo>
                  <a:pt x="6954" y="4453"/>
                  <a:pt x="6942" y="4537"/>
                  <a:pt x="6966" y="4608"/>
                </a:cubicBezTo>
                <a:cubicBezTo>
                  <a:pt x="7002" y="4680"/>
                  <a:pt x="7073" y="4727"/>
                  <a:pt x="7144" y="4727"/>
                </a:cubicBezTo>
                <a:lnTo>
                  <a:pt x="7514" y="4727"/>
                </a:lnTo>
                <a:cubicBezTo>
                  <a:pt x="7549" y="4727"/>
                  <a:pt x="7573" y="4751"/>
                  <a:pt x="7573" y="4787"/>
                </a:cubicBezTo>
                <a:lnTo>
                  <a:pt x="7573" y="5037"/>
                </a:lnTo>
                <a:cubicBezTo>
                  <a:pt x="7573" y="5072"/>
                  <a:pt x="7549" y="5096"/>
                  <a:pt x="7514" y="5096"/>
                </a:cubicBezTo>
                <a:lnTo>
                  <a:pt x="4870" y="5096"/>
                </a:lnTo>
                <a:lnTo>
                  <a:pt x="4870" y="5084"/>
                </a:lnTo>
                <a:cubicBezTo>
                  <a:pt x="4847" y="5084"/>
                  <a:pt x="4811" y="5049"/>
                  <a:pt x="4811" y="5025"/>
                </a:cubicBezTo>
                <a:lnTo>
                  <a:pt x="4811" y="4775"/>
                </a:lnTo>
                <a:cubicBezTo>
                  <a:pt x="4811" y="4739"/>
                  <a:pt x="4847" y="4715"/>
                  <a:pt x="4870" y="4715"/>
                </a:cubicBezTo>
                <a:lnTo>
                  <a:pt x="6549" y="4715"/>
                </a:lnTo>
                <a:cubicBezTo>
                  <a:pt x="6656" y="4715"/>
                  <a:pt x="6740" y="4620"/>
                  <a:pt x="6740" y="4513"/>
                </a:cubicBezTo>
                <a:cubicBezTo>
                  <a:pt x="6740" y="4418"/>
                  <a:pt x="6656" y="4322"/>
                  <a:pt x="6549" y="4322"/>
                </a:cubicBezTo>
                <a:lnTo>
                  <a:pt x="5335" y="4322"/>
                </a:lnTo>
                <a:cubicBezTo>
                  <a:pt x="5216" y="4144"/>
                  <a:pt x="5156" y="3941"/>
                  <a:pt x="5156" y="3727"/>
                </a:cubicBezTo>
                <a:cubicBezTo>
                  <a:pt x="5156" y="3144"/>
                  <a:pt x="5632" y="2691"/>
                  <a:pt x="6192" y="2691"/>
                </a:cubicBezTo>
                <a:close/>
                <a:moveTo>
                  <a:pt x="3477" y="3799"/>
                </a:moveTo>
                <a:cubicBezTo>
                  <a:pt x="3442" y="4203"/>
                  <a:pt x="3442" y="5072"/>
                  <a:pt x="3870" y="6335"/>
                </a:cubicBezTo>
                <a:lnTo>
                  <a:pt x="1703" y="6335"/>
                </a:lnTo>
                <a:cubicBezTo>
                  <a:pt x="2132" y="5072"/>
                  <a:pt x="2132" y="4203"/>
                  <a:pt x="2108" y="3799"/>
                </a:cubicBezTo>
                <a:close/>
                <a:moveTo>
                  <a:pt x="10288" y="3799"/>
                </a:moveTo>
                <a:cubicBezTo>
                  <a:pt x="10264" y="4203"/>
                  <a:pt x="10264" y="5072"/>
                  <a:pt x="10693" y="6335"/>
                </a:cubicBezTo>
                <a:lnTo>
                  <a:pt x="8514" y="6335"/>
                </a:lnTo>
                <a:cubicBezTo>
                  <a:pt x="8954" y="5072"/>
                  <a:pt x="8966" y="4203"/>
                  <a:pt x="8918" y="3799"/>
                </a:cubicBezTo>
                <a:close/>
                <a:moveTo>
                  <a:pt x="4037" y="6739"/>
                </a:moveTo>
                <a:lnTo>
                  <a:pt x="4096" y="7097"/>
                </a:lnTo>
                <a:lnTo>
                  <a:pt x="1489" y="7097"/>
                </a:lnTo>
                <a:lnTo>
                  <a:pt x="1549" y="6739"/>
                </a:lnTo>
                <a:close/>
                <a:moveTo>
                  <a:pt x="10859" y="6739"/>
                </a:moveTo>
                <a:lnTo>
                  <a:pt x="10919" y="7097"/>
                </a:lnTo>
                <a:lnTo>
                  <a:pt x="8311" y="7097"/>
                </a:lnTo>
                <a:lnTo>
                  <a:pt x="8371" y="6739"/>
                </a:lnTo>
                <a:close/>
                <a:moveTo>
                  <a:pt x="6883" y="5465"/>
                </a:moveTo>
                <a:cubicBezTo>
                  <a:pt x="6847" y="5870"/>
                  <a:pt x="6847" y="6739"/>
                  <a:pt x="7287" y="8001"/>
                </a:cubicBezTo>
                <a:lnTo>
                  <a:pt x="5108" y="8001"/>
                </a:lnTo>
                <a:cubicBezTo>
                  <a:pt x="5537" y="6751"/>
                  <a:pt x="5537" y="5870"/>
                  <a:pt x="5513" y="5465"/>
                </a:cubicBezTo>
                <a:close/>
                <a:moveTo>
                  <a:pt x="4513" y="7478"/>
                </a:moveTo>
                <a:lnTo>
                  <a:pt x="4668" y="8049"/>
                </a:lnTo>
                <a:lnTo>
                  <a:pt x="4668" y="8061"/>
                </a:lnTo>
                <a:cubicBezTo>
                  <a:pt x="4632" y="8085"/>
                  <a:pt x="4608" y="8132"/>
                  <a:pt x="4608" y="8180"/>
                </a:cubicBezTo>
                <a:lnTo>
                  <a:pt x="4525" y="8561"/>
                </a:lnTo>
                <a:lnTo>
                  <a:pt x="775" y="8561"/>
                </a:lnTo>
                <a:lnTo>
                  <a:pt x="1072" y="7478"/>
                </a:lnTo>
                <a:close/>
                <a:moveTo>
                  <a:pt x="11335" y="7478"/>
                </a:moveTo>
                <a:lnTo>
                  <a:pt x="11633" y="8561"/>
                </a:lnTo>
                <a:lnTo>
                  <a:pt x="7883" y="8561"/>
                </a:lnTo>
                <a:lnTo>
                  <a:pt x="7799" y="8180"/>
                </a:lnTo>
                <a:cubicBezTo>
                  <a:pt x="7787" y="8120"/>
                  <a:pt x="7764" y="8085"/>
                  <a:pt x="7740" y="8049"/>
                </a:cubicBezTo>
                <a:lnTo>
                  <a:pt x="7895" y="7478"/>
                </a:lnTo>
                <a:close/>
                <a:moveTo>
                  <a:pt x="7442" y="8394"/>
                </a:moveTo>
                <a:lnTo>
                  <a:pt x="7502" y="8752"/>
                </a:lnTo>
                <a:lnTo>
                  <a:pt x="4906" y="8752"/>
                </a:lnTo>
                <a:lnTo>
                  <a:pt x="4966" y="8394"/>
                </a:lnTo>
                <a:close/>
                <a:moveTo>
                  <a:pt x="4132" y="8954"/>
                </a:moveTo>
                <a:lnTo>
                  <a:pt x="4037" y="9311"/>
                </a:lnTo>
                <a:lnTo>
                  <a:pt x="406" y="9311"/>
                </a:lnTo>
                <a:lnTo>
                  <a:pt x="406" y="8954"/>
                </a:lnTo>
                <a:close/>
                <a:moveTo>
                  <a:pt x="12002" y="8954"/>
                </a:moveTo>
                <a:lnTo>
                  <a:pt x="12002" y="9311"/>
                </a:lnTo>
                <a:lnTo>
                  <a:pt x="8371" y="9311"/>
                </a:lnTo>
                <a:lnTo>
                  <a:pt x="8276" y="8954"/>
                </a:lnTo>
                <a:close/>
                <a:moveTo>
                  <a:pt x="7906" y="9144"/>
                </a:moveTo>
                <a:lnTo>
                  <a:pt x="8204" y="10228"/>
                </a:lnTo>
                <a:lnTo>
                  <a:pt x="4192" y="10228"/>
                </a:lnTo>
                <a:lnTo>
                  <a:pt x="4489" y="9144"/>
                </a:lnTo>
                <a:close/>
                <a:moveTo>
                  <a:pt x="8573" y="10621"/>
                </a:moveTo>
                <a:lnTo>
                  <a:pt x="8573" y="10978"/>
                </a:lnTo>
                <a:lnTo>
                  <a:pt x="3799" y="10978"/>
                </a:lnTo>
                <a:lnTo>
                  <a:pt x="3799" y="10621"/>
                </a:lnTo>
                <a:close/>
                <a:moveTo>
                  <a:pt x="9621" y="0"/>
                </a:moveTo>
                <a:cubicBezTo>
                  <a:pt x="9514" y="0"/>
                  <a:pt x="9430" y="96"/>
                  <a:pt x="9430" y="203"/>
                </a:cubicBezTo>
                <a:lnTo>
                  <a:pt x="9430" y="596"/>
                </a:lnTo>
                <a:cubicBezTo>
                  <a:pt x="8728" y="691"/>
                  <a:pt x="8180" y="1298"/>
                  <a:pt x="8180" y="2024"/>
                </a:cubicBezTo>
                <a:cubicBezTo>
                  <a:pt x="8180" y="2239"/>
                  <a:pt x="8216" y="2441"/>
                  <a:pt x="8311" y="2620"/>
                </a:cubicBezTo>
                <a:lnTo>
                  <a:pt x="8299" y="2620"/>
                </a:lnTo>
                <a:cubicBezTo>
                  <a:pt x="8037" y="2620"/>
                  <a:pt x="7835" y="2834"/>
                  <a:pt x="7835" y="3084"/>
                </a:cubicBezTo>
                <a:lnTo>
                  <a:pt x="7835" y="3334"/>
                </a:lnTo>
                <a:cubicBezTo>
                  <a:pt x="7835" y="3596"/>
                  <a:pt x="8037" y="3799"/>
                  <a:pt x="8299" y="3799"/>
                </a:cubicBezTo>
                <a:lnTo>
                  <a:pt x="8549" y="3799"/>
                </a:lnTo>
                <a:cubicBezTo>
                  <a:pt x="8573" y="4144"/>
                  <a:pt x="8597" y="5037"/>
                  <a:pt x="8121" y="6358"/>
                </a:cubicBezTo>
                <a:cubicBezTo>
                  <a:pt x="8073" y="6394"/>
                  <a:pt x="8037" y="6442"/>
                  <a:pt x="8026" y="6501"/>
                </a:cubicBezTo>
                <a:lnTo>
                  <a:pt x="7918" y="7073"/>
                </a:lnTo>
                <a:lnTo>
                  <a:pt x="7764" y="7073"/>
                </a:lnTo>
                <a:cubicBezTo>
                  <a:pt x="7668" y="7073"/>
                  <a:pt x="7597" y="7132"/>
                  <a:pt x="7561" y="7228"/>
                </a:cubicBezTo>
                <a:lnTo>
                  <a:pt x="7525" y="7394"/>
                </a:lnTo>
                <a:cubicBezTo>
                  <a:pt x="7252" y="6418"/>
                  <a:pt x="7264" y="5751"/>
                  <a:pt x="7299" y="5465"/>
                </a:cubicBezTo>
                <a:lnTo>
                  <a:pt x="7549" y="5465"/>
                </a:lnTo>
                <a:cubicBezTo>
                  <a:pt x="7799" y="5465"/>
                  <a:pt x="8014" y="5263"/>
                  <a:pt x="8014" y="5013"/>
                </a:cubicBezTo>
                <a:lnTo>
                  <a:pt x="8014" y="4751"/>
                </a:lnTo>
                <a:cubicBezTo>
                  <a:pt x="8014" y="4501"/>
                  <a:pt x="7799" y="4287"/>
                  <a:pt x="7549" y="4287"/>
                </a:cubicBezTo>
                <a:lnTo>
                  <a:pt x="7537" y="4287"/>
                </a:lnTo>
                <a:cubicBezTo>
                  <a:pt x="7621" y="4108"/>
                  <a:pt x="7668" y="3906"/>
                  <a:pt x="7668" y="3691"/>
                </a:cubicBezTo>
                <a:cubicBezTo>
                  <a:pt x="7668" y="2965"/>
                  <a:pt x="7121" y="2358"/>
                  <a:pt x="6418" y="2263"/>
                </a:cubicBezTo>
                <a:lnTo>
                  <a:pt x="6418" y="1882"/>
                </a:lnTo>
                <a:cubicBezTo>
                  <a:pt x="6418" y="1774"/>
                  <a:pt x="6335" y="1691"/>
                  <a:pt x="6228" y="1691"/>
                </a:cubicBezTo>
                <a:cubicBezTo>
                  <a:pt x="6121" y="1691"/>
                  <a:pt x="6037" y="1774"/>
                  <a:pt x="6037" y="1882"/>
                </a:cubicBezTo>
                <a:lnTo>
                  <a:pt x="6037" y="2286"/>
                </a:lnTo>
                <a:cubicBezTo>
                  <a:pt x="5335" y="2370"/>
                  <a:pt x="4787" y="2989"/>
                  <a:pt x="4787" y="3715"/>
                </a:cubicBezTo>
                <a:cubicBezTo>
                  <a:pt x="4787" y="3918"/>
                  <a:pt x="4823" y="4132"/>
                  <a:pt x="4918" y="4310"/>
                </a:cubicBezTo>
                <a:lnTo>
                  <a:pt x="4906" y="4310"/>
                </a:lnTo>
                <a:cubicBezTo>
                  <a:pt x="4644" y="4310"/>
                  <a:pt x="4442" y="4513"/>
                  <a:pt x="4442" y="4775"/>
                </a:cubicBezTo>
                <a:lnTo>
                  <a:pt x="4442" y="5025"/>
                </a:lnTo>
                <a:cubicBezTo>
                  <a:pt x="4442" y="5275"/>
                  <a:pt x="4644" y="5489"/>
                  <a:pt x="4906" y="5489"/>
                </a:cubicBezTo>
                <a:lnTo>
                  <a:pt x="5156" y="5489"/>
                </a:lnTo>
                <a:cubicBezTo>
                  <a:pt x="5180" y="5763"/>
                  <a:pt x="5180" y="6442"/>
                  <a:pt x="4930" y="7406"/>
                </a:cubicBezTo>
                <a:lnTo>
                  <a:pt x="4882" y="7239"/>
                </a:lnTo>
                <a:cubicBezTo>
                  <a:pt x="4858" y="7156"/>
                  <a:pt x="4787" y="7097"/>
                  <a:pt x="4692" y="7097"/>
                </a:cubicBezTo>
                <a:lnTo>
                  <a:pt x="4525" y="7097"/>
                </a:lnTo>
                <a:lnTo>
                  <a:pt x="4430" y="6513"/>
                </a:lnTo>
                <a:cubicBezTo>
                  <a:pt x="4406" y="6454"/>
                  <a:pt x="4382" y="6406"/>
                  <a:pt x="4335" y="6382"/>
                </a:cubicBezTo>
                <a:cubicBezTo>
                  <a:pt x="3858" y="5049"/>
                  <a:pt x="3870" y="4156"/>
                  <a:pt x="3906" y="3822"/>
                </a:cubicBezTo>
                <a:lnTo>
                  <a:pt x="4156" y="3822"/>
                </a:lnTo>
                <a:cubicBezTo>
                  <a:pt x="4406" y="3822"/>
                  <a:pt x="4620" y="3608"/>
                  <a:pt x="4620" y="3358"/>
                </a:cubicBezTo>
                <a:lnTo>
                  <a:pt x="4620" y="3108"/>
                </a:lnTo>
                <a:cubicBezTo>
                  <a:pt x="4620" y="2846"/>
                  <a:pt x="4406" y="2644"/>
                  <a:pt x="4156" y="2644"/>
                </a:cubicBezTo>
                <a:lnTo>
                  <a:pt x="4144" y="2644"/>
                </a:lnTo>
                <a:cubicBezTo>
                  <a:pt x="4227" y="2465"/>
                  <a:pt x="4275" y="2251"/>
                  <a:pt x="4275" y="2048"/>
                </a:cubicBezTo>
                <a:cubicBezTo>
                  <a:pt x="4275" y="1322"/>
                  <a:pt x="3727" y="703"/>
                  <a:pt x="3025" y="620"/>
                </a:cubicBezTo>
                <a:lnTo>
                  <a:pt x="3025" y="215"/>
                </a:lnTo>
                <a:cubicBezTo>
                  <a:pt x="3025" y="108"/>
                  <a:pt x="2942" y="24"/>
                  <a:pt x="2834" y="24"/>
                </a:cubicBezTo>
                <a:cubicBezTo>
                  <a:pt x="2727" y="24"/>
                  <a:pt x="2644" y="108"/>
                  <a:pt x="2644" y="215"/>
                </a:cubicBezTo>
                <a:lnTo>
                  <a:pt x="2644" y="620"/>
                </a:lnTo>
                <a:cubicBezTo>
                  <a:pt x="1941" y="703"/>
                  <a:pt x="1394" y="1322"/>
                  <a:pt x="1394" y="2048"/>
                </a:cubicBezTo>
                <a:cubicBezTo>
                  <a:pt x="1394" y="2251"/>
                  <a:pt x="1429" y="2465"/>
                  <a:pt x="1525" y="2644"/>
                </a:cubicBezTo>
                <a:lnTo>
                  <a:pt x="1513" y="2644"/>
                </a:lnTo>
                <a:cubicBezTo>
                  <a:pt x="1251" y="2644"/>
                  <a:pt x="1048" y="2846"/>
                  <a:pt x="1048" y="3108"/>
                </a:cubicBezTo>
                <a:lnTo>
                  <a:pt x="1048" y="3358"/>
                </a:lnTo>
                <a:cubicBezTo>
                  <a:pt x="1048" y="3608"/>
                  <a:pt x="1251" y="3822"/>
                  <a:pt x="1513" y="3822"/>
                </a:cubicBezTo>
                <a:lnTo>
                  <a:pt x="1763" y="3822"/>
                </a:lnTo>
                <a:cubicBezTo>
                  <a:pt x="1787" y="4156"/>
                  <a:pt x="1810" y="5049"/>
                  <a:pt x="1334" y="6382"/>
                </a:cubicBezTo>
                <a:cubicBezTo>
                  <a:pt x="1287" y="6406"/>
                  <a:pt x="1251" y="6454"/>
                  <a:pt x="1239" y="6513"/>
                </a:cubicBezTo>
                <a:lnTo>
                  <a:pt x="1132" y="7097"/>
                </a:lnTo>
                <a:lnTo>
                  <a:pt x="977" y="7097"/>
                </a:lnTo>
                <a:cubicBezTo>
                  <a:pt x="882" y="7097"/>
                  <a:pt x="810" y="7156"/>
                  <a:pt x="775" y="7239"/>
                </a:cubicBezTo>
                <a:lnTo>
                  <a:pt x="417" y="8561"/>
                </a:lnTo>
                <a:lnTo>
                  <a:pt x="203" y="8561"/>
                </a:lnTo>
                <a:cubicBezTo>
                  <a:pt x="96" y="8561"/>
                  <a:pt x="1" y="8656"/>
                  <a:pt x="1" y="8763"/>
                </a:cubicBezTo>
                <a:lnTo>
                  <a:pt x="1" y="9502"/>
                </a:lnTo>
                <a:cubicBezTo>
                  <a:pt x="1" y="9609"/>
                  <a:pt x="96" y="9692"/>
                  <a:pt x="203" y="9692"/>
                </a:cubicBezTo>
                <a:lnTo>
                  <a:pt x="3918" y="9692"/>
                </a:lnTo>
                <a:lnTo>
                  <a:pt x="3775" y="10228"/>
                </a:lnTo>
                <a:lnTo>
                  <a:pt x="3620" y="10228"/>
                </a:lnTo>
                <a:cubicBezTo>
                  <a:pt x="3513" y="10228"/>
                  <a:pt x="3430" y="10323"/>
                  <a:pt x="3430" y="10430"/>
                </a:cubicBezTo>
                <a:lnTo>
                  <a:pt x="3430" y="11168"/>
                </a:lnTo>
                <a:cubicBezTo>
                  <a:pt x="3430" y="11276"/>
                  <a:pt x="3513" y="11359"/>
                  <a:pt x="3620" y="11359"/>
                </a:cubicBezTo>
                <a:lnTo>
                  <a:pt x="8788" y="11359"/>
                </a:lnTo>
                <a:cubicBezTo>
                  <a:pt x="8895" y="11359"/>
                  <a:pt x="8978" y="11276"/>
                  <a:pt x="8978" y="11168"/>
                </a:cubicBezTo>
                <a:lnTo>
                  <a:pt x="8978" y="10430"/>
                </a:lnTo>
                <a:cubicBezTo>
                  <a:pt x="8978" y="10323"/>
                  <a:pt x="8895" y="10228"/>
                  <a:pt x="8788" y="10228"/>
                </a:cubicBezTo>
                <a:lnTo>
                  <a:pt x="8621" y="10228"/>
                </a:lnTo>
                <a:lnTo>
                  <a:pt x="8478" y="9692"/>
                </a:lnTo>
                <a:lnTo>
                  <a:pt x="12193" y="9692"/>
                </a:lnTo>
                <a:cubicBezTo>
                  <a:pt x="12300" y="9692"/>
                  <a:pt x="12383" y="9609"/>
                  <a:pt x="12383" y="9502"/>
                </a:cubicBezTo>
                <a:lnTo>
                  <a:pt x="12383" y="8763"/>
                </a:lnTo>
                <a:cubicBezTo>
                  <a:pt x="12383" y="8656"/>
                  <a:pt x="12300" y="8561"/>
                  <a:pt x="12193" y="8561"/>
                </a:cubicBezTo>
                <a:lnTo>
                  <a:pt x="12026" y="8561"/>
                </a:lnTo>
                <a:lnTo>
                  <a:pt x="11669" y="7239"/>
                </a:lnTo>
                <a:cubicBezTo>
                  <a:pt x="11645" y="7156"/>
                  <a:pt x="11574" y="7097"/>
                  <a:pt x="11478" y="7097"/>
                </a:cubicBezTo>
                <a:lnTo>
                  <a:pt x="11312" y="7097"/>
                </a:lnTo>
                <a:lnTo>
                  <a:pt x="11216" y="6501"/>
                </a:lnTo>
                <a:cubicBezTo>
                  <a:pt x="11193" y="6442"/>
                  <a:pt x="11169" y="6394"/>
                  <a:pt x="11121" y="6358"/>
                </a:cubicBezTo>
                <a:cubicBezTo>
                  <a:pt x="10645" y="5037"/>
                  <a:pt x="10657" y="4144"/>
                  <a:pt x="10693" y="3799"/>
                </a:cubicBezTo>
                <a:lnTo>
                  <a:pt x="10943" y="3799"/>
                </a:lnTo>
                <a:cubicBezTo>
                  <a:pt x="11193" y="3799"/>
                  <a:pt x="11407" y="3596"/>
                  <a:pt x="11407" y="3334"/>
                </a:cubicBezTo>
                <a:lnTo>
                  <a:pt x="11407" y="3084"/>
                </a:lnTo>
                <a:cubicBezTo>
                  <a:pt x="11407" y="2834"/>
                  <a:pt x="11193" y="2620"/>
                  <a:pt x="10943" y="2620"/>
                </a:cubicBezTo>
                <a:lnTo>
                  <a:pt x="10931" y="2620"/>
                </a:lnTo>
                <a:cubicBezTo>
                  <a:pt x="11014" y="2441"/>
                  <a:pt x="11062" y="2239"/>
                  <a:pt x="11062" y="2024"/>
                </a:cubicBezTo>
                <a:cubicBezTo>
                  <a:pt x="11062" y="1298"/>
                  <a:pt x="10514" y="691"/>
                  <a:pt x="9811" y="596"/>
                </a:cubicBezTo>
                <a:lnTo>
                  <a:pt x="9811" y="203"/>
                </a:lnTo>
                <a:cubicBezTo>
                  <a:pt x="9811" y="96"/>
                  <a:pt x="9728" y="0"/>
                  <a:pt x="9621"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41"/>
          <p:cNvGrpSpPr/>
          <p:nvPr/>
        </p:nvGrpSpPr>
        <p:grpSpPr>
          <a:xfrm>
            <a:off x="4524791" y="2741574"/>
            <a:ext cx="382758" cy="356595"/>
            <a:chOff x="2185128" y="2427549"/>
            <a:chExt cx="382758" cy="356595"/>
          </a:xfrm>
        </p:grpSpPr>
        <p:sp>
          <p:nvSpPr>
            <p:cNvPr id="647" name="Google Shape;647;p41"/>
            <p:cNvSpPr/>
            <p:nvPr/>
          </p:nvSpPr>
          <p:spPr>
            <a:xfrm>
              <a:off x="2313584" y="2612467"/>
              <a:ext cx="119417" cy="103853"/>
            </a:xfrm>
            <a:custGeom>
              <a:rect b="b" l="l" r="r" t="t"/>
              <a:pathLst>
                <a:path extrusionOk="0" h="3263" w="3752">
                  <a:moveTo>
                    <a:pt x="1882" y="0"/>
                  </a:moveTo>
                  <a:cubicBezTo>
                    <a:pt x="1775" y="0"/>
                    <a:pt x="1692" y="96"/>
                    <a:pt x="1692" y="203"/>
                  </a:cubicBezTo>
                  <a:lnTo>
                    <a:pt x="1692" y="2013"/>
                  </a:lnTo>
                  <a:lnTo>
                    <a:pt x="120" y="2917"/>
                  </a:lnTo>
                  <a:cubicBezTo>
                    <a:pt x="37" y="2977"/>
                    <a:pt x="1" y="3084"/>
                    <a:pt x="48" y="3179"/>
                  </a:cubicBezTo>
                  <a:cubicBezTo>
                    <a:pt x="84" y="3239"/>
                    <a:pt x="156" y="3263"/>
                    <a:pt x="215" y="3263"/>
                  </a:cubicBezTo>
                  <a:cubicBezTo>
                    <a:pt x="239" y="3263"/>
                    <a:pt x="275" y="3251"/>
                    <a:pt x="298" y="3239"/>
                  </a:cubicBezTo>
                  <a:lnTo>
                    <a:pt x="1870" y="2322"/>
                  </a:lnTo>
                  <a:lnTo>
                    <a:pt x="3430" y="3239"/>
                  </a:lnTo>
                  <a:cubicBezTo>
                    <a:pt x="3454" y="3251"/>
                    <a:pt x="3489" y="3263"/>
                    <a:pt x="3513" y="3263"/>
                  </a:cubicBezTo>
                  <a:cubicBezTo>
                    <a:pt x="3573" y="3263"/>
                    <a:pt x="3656" y="3239"/>
                    <a:pt x="3680" y="3179"/>
                  </a:cubicBezTo>
                  <a:cubicBezTo>
                    <a:pt x="3751" y="3072"/>
                    <a:pt x="3727" y="2965"/>
                    <a:pt x="3632" y="2906"/>
                  </a:cubicBezTo>
                  <a:lnTo>
                    <a:pt x="2073" y="2001"/>
                  </a:lnTo>
                  <a:lnTo>
                    <a:pt x="2073" y="203"/>
                  </a:lnTo>
                  <a:cubicBezTo>
                    <a:pt x="2073" y="96"/>
                    <a:pt x="1989" y="0"/>
                    <a:pt x="1882"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2311706" y="2427549"/>
              <a:ext cx="129633" cy="171327"/>
            </a:xfrm>
            <a:custGeom>
              <a:rect b="b" l="l" r="r" t="t"/>
              <a:pathLst>
                <a:path extrusionOk="0" h="5383" w="4073">
                  <a:moveTo>
                    <a:pt x="2084" y="369"/>
                  </a:moveTo>
                  <a:cubicBezTo>
                    <a:pt x="2584" y="369"/>
                    <a:pt x="2977" y="774"/>
                    <a:pt x="2977" y="1262"/>
                  </a:cubicBezTo>
                  <a:lnTo>
                    <a:pt x="2977" y="1381"/>
                  </a:lnTo>
                  <a:lnTo>
                    <a:pt x="2965" y="1381"/>
                  </a:lnTo>
                  <a:cubicBezTo>
                    <a:pt x="2703" y="1322"/>
                    <a:pt x="2620" y="965"/>
                    <a:pt x="2620" y="965"/>
                  </a:cubicBezTo>
                  <a:cubicBezTo>
                    <a:pt x="2608" y="893"/>
                    <a:pt x="2548" y="834"/>
                    <a:pt x="2477" y="810"/>
                  </a:cubicBezTo>
                  <a:cubicBezTo>
                    <a:pt x="2468" y="808"/>
                    <a:pt x="2458" y="807"/>
                    <a:pt x="2449" y="807"/>
                  </a:cubicBezTo>
                  <a:cubicBezTo>
                    <a:pt x="2385" y="807"/>
                    <a:pt x="2317" y="841"/>
                    <a:pt x="2286" y="893"/>
                  </a:cubicBezTo>
                  <a:cubicBezTo>
                    <a:pt x="1941" y="1369"/>
                    <a:pt x="1179" y="1369"/>
                    <a:pt x="1167" y="1369"/>
                  </a:cubicBezTo>
                  <a:cubicBezTo>
                    <a:pt x="1155" y="1369"/>
                    <a:pt x="1119" y="1369"/>
                    <a:pt x="1108" y="1381"/>
                  </a:cubicBezTo>
                  <a:lnTo>
                    <a:pt x="1108" y="1262"/>
                  </a:lnTo>
                  <a:cubicBezTo>
                    <a:pt x="1108" y="774"/>
                    <a:pt x="1512" y="369"/>
                    <a:pt x="2001" y="369"/>
                  </a:cubicBezTo>
                  <a:close/>
                  <a:moveTo>
                    <a:pt x="3132" y="1905"/>
                  </a:moveTo>
                  <a:cubicBezTo>
                    <a:pt x="3155" y="1929"/>
                    <a:pt x="3179" y="1953"/>
                    <a:pt x="3179" y="2000"/>
                  </a:cubicBezTo>
                  <a:cubicBezTo>
                    <a:pt x="3179" y="2048"/>
                    <a:pt x="3144" y="2096"/>
                    <a:pt x="3120" y="2119"/>
                  </a:cubicBezTo>
                  <a:lnTo>
                    <a:pt x="3120" y="1905"/>
                  </a:lnTo>
                  <a:close/>
                  <a:moveTo>
                    <a:pt x="977" y="1881"/>
                  </a:moveTo>
                  <a:lnTo>
                    <a:pt x="977" y="2143"/>
                  </a:lnTo>
                  <a:cubicBezTo>
                    <a:pt x="929" y="2108"/>
                    <a:pt x="893" y="2060"/>
                    <a:pt x="893" y="2000"/>
                  </a:cubicBezTo>
                  <a:cubicBezTo>
                    <a:pt x="893" y="1965"/>
                    <a:pt x="917" y="1929"/>
                    <a:pt x="941" y="1905"/>
                  </a:cubicBezTo>
                  <a:cubicBezTo>
                    <a:pt x="953" y="1905"/>
                    <a:pt x="953" y="1905"/>
                    <a:pt x="977" y="1881"/>
                  </a:cubicBezTo>
                  <a:close/>
                  <a:moveTo>
                    <a:pt x="2358" y="1346"/>
                  </a:moveTo>
                  <a:cubicBezTo>
                    <a:pt x="2429" y="1477"/>
                    <a:pt x="2548" y="1619"/>
                    <a:pt x="2715" y="1691"/>
                  </a:cubicBezTo>
                  <a:lnTo>
                    <a:pt x="2715" y="2227"/>
                  </a:lnTo>
                  <a:cubicBezTo>
                    <a:pt x="2739" y="2572"/>
                    <a:pt x="2465" y="2834"/>
                    <a:pt x="2132" y="2834"/>
                  </a:cubicBezTo>
                  <a:lnTo>
                    <a:pt x="1953" y="2834"/>
                  </a:lnTo>
                  <a:cubicBezTo>
                    <a:pt x="1631" y="2834"/>
                    <a:pt x="1346" y="2572"/>
                    <a:pt x="1346" y="2227"/>
                  </a:cubicBezTo>
                  <a:lnTo>
                    <a:pt x="1346" y="1738"/>
                  </a:lnTo>
                  <a:cubicBezTo>
                    <a:pt x="1596" y="1703"/>
                    <a:pt x="2024" y="1619"/>
                    <a:pt x="2358" y="1346"/>
                  </a:cubicBezTo>
                  <a:close/>
                  <a:moveTo>
                    <a:pt x="2262" y="3215"/>
                  </a:moveTo>
                  <a:lnTo>
                    <a:pt x="2262" y="3310"/>
                  </a:lnTo>
                  <a:lnTo>
                    <a:pt x="2251" y="3310"/>
                  </a:lnTo>
                  <a:lnTo>
                    <a:pt x="2048" y="3536"/>
                  </a:lnTo>
                  <a:lnTo>
                    <a:pt x="1846" y="3346"/>
                  </a:lnTo>
                  <a:lnTo>
                    <a:pt x="1846" y="3215"/>
                  </a:lnTo>
                  <a:close/>
                  <a:moveTo>
                    <a:pt x="2001" y="0"/>
                  </a:moveTo>
                  <a:cubicBezTo>
                    <a:pt x="1298" y="0"/>
                    <a:pt x="727" y="560"/>
                    <a:pt x="727" y="1262"/>
                  </a:cubicBezTo>
                  <a:lnTo>
                    <a:pt x="727" y="1584"/>
                  </a:lnTo>
                  <a:cubicBezTo>
                    <a:pt x="608" y="1691"/>
                    <a:pt x="536" y="1846"/>
                    <a:pt x="536" y="2000"/>
                  </a:cubicBezTo>
                  <a:cubicBezTo>
                    <a:pt x="536" y="2286"/>
                    <a:pt x="762" y="2524"/>
                    <a:pt x="1024" y="2536"/>
                  </a:cubicBezTo>
                  <a:cubicBezTo>
                    <a:pt x="1108" y="2762"/>
                    <a:pt x="1262" y="2953"/>
                    <a:pt x="1465" y="3072"/>
                  </a:cubicBezTo>
                  <a:lnTo>
                    <a:pt x="1465" y="3179"/>
                  </a:lnTo>
                  <a:lnTo>
                    <a:pt x="691" y="3477"/>
                  </a:lnTo>
                  <a:cubicBezTo>
                    <a:pt x="608" y="3512"/>
                    <a:pt x="0" y="3751"/>
                    <a:pt x="0" y="4525"/>
                  </a:cubicBezTo>
                  <a:lnTo>
                    <a:pt x="0" y="5191"/>
                  </a:lnTo>
                  <a:cubicBezTo>
                    <a:pt x="0" y="5298"/>
                    <a:pt x="96" y="5382"/>
                    <a:pt x="191" y="5382"/>
                  </a:cubicBezTo>
                  <a:lnTo>
                    <a:pt x="667" y="5382"/>
                  </a:lnTo>
                  <a:cubicBezTo>
                    <a:pt x="774" y="5382"/>
                    <a:pt x="869" y="5298"/>
                    <a:pt x="869" y="5191"/>
                  </a:cubicBezTo>
                  <a:cubicBezTo>
                    <a:pt x="869" y="5084"/>
                    <a:pt x="774" y="5001"/>
                    <a:pt x="667" y="5001"/>
                  </a:cubicBezTo>
                  <a:lnTo>
                    <a:pt x="369" y="5001"/>
                  </a:lnTo>
                  <a:lnTo>
                    <a:pt x="369" y="4501"/>
                  </a:lnTo>
                  <a:cubicBezTo>
                    <a:pt x="369" y="3989"/>
                    <a:pt x="786" y="3834"/>
                    <a:pt x="810" y="3822"/>
                  </a:cubicBezTo>
                  <a:lnTo>
                    <a:pt x="822" y="3822"/>
                  </a:lnTo>
                  <a:lnTo>
                    <a:pt x="1536" y="3536"/>
                  </a:lnTo>
                  <a:lnTo>
                    <a:pt x="1905" y="3905"/>
                  </a:lnTo>
                  <a:cubicBezTo>
                    <a:pt x="1941" y="3941"/>
                    <a:pt x="2001" y="3965"/>
                    <a:pt x="2036" y="3965"/>
                  </a:cubicBezTo>
                  <a:cubicBezTo>
                    <a:pt x="2084" y="3965"/>
                    <a:pt x="2143" y="3953"/>
                    <a:pt x="2179" y="3905"/>
                  </a:cubicBezTo>
                  <a:lnTo>
                    <a:pt x="2536" y="3536"/>
                  </a:lnTo>
                  <a:lnTo>
                    <a:pt x="3251" y="3822"/>
                  </a:lnTo>
                  <a:lnTo>
                    <a:pt x="3263" y="3822"/>
                  </a:lnTo>
                  <a:cubicBezTo>
                    <a:pt x="3275" y="3822"/>
                    <a:pt x="3691" y="3989"/>
                    <a:pt x="3691" y="4501"/>
                  </a:cubicBezTo>
                  <a:lnTo>
                    <a:pt x="3691" y="5001"/>
                  </a:lnTo>
                  <a:lnTo>
                    <a:pt x="1310" y="5001"/>
                  </a:lnTo>
                  <a:cubicBezTo>
                    <a:pt x="1203" y="5001"/>
                    <a:pt x="1119" y="5084"/>
                    <a:pt x="1119" y="5191"/>
                  </a:cubicBezTo>
                  <a:cubicBezTo>
                    <a:pt x="1119" y="5298"/>
                    <a:pt x="1203" y="5382"/>
                    <a:pt x="1310" y="5382"/>
                  </a:cubicBezTo>
                  <a:lnTo>
                    <a:pt x="3882" y="5382"/>
                  </a:lnTo>
                  <a:cubicBezTo>
                    <a:pt x="3888" y="5383"/>
                    <a:pt x="3894" y="5383"/>
                    <a:pt x="3900" y="5383"/>
                  </a:cubicBezTo>
                  <a:cubicBezTo>
                    <a:pt x="3989" y="5383"/>
                    <a:pt x="4072" y="5303"/>
                    <a:pt x="4072" y="5203"/>
                  </a:cubicBezTo>
                  <a:lnTo>
                    <a:pt x="4072" y="4536"/>
                  </a:lnTo>
                  <a:cubicBezTo>
                    <a:pt x="4072" y="3763"/>
                    <a:pt x="3477" y="3524"/>
                    <a:pt x="3382" y="3489"/>
                  </a:cubicBezTo>
                  <a:lnTo>
                    <a:pt x="2620" y="3191"/>
                  </a:lnTo>
                  <a:lnTo>
                    <a:pt x="2620" y="3096"/>
                  </a:lnTo>
                  <a:cubicBezTo>
                    <a:pt x="2834" y="2977"/>
                    <a:pt x="2977" y="2774"/>
                    <a:pt x="3048" y="2536"/>
                  </a:cubicBezTo>
                  <a:cubicBezTo>
                    <a:pt x="3322" y="2524"/>
                    <a:pt x="3548" y="2286"/>
                    <a:pt x="3548" y="2000"/>
                  </a:cubicBezTo>
                  <a:cubicBezTo>
                    <a:pt x="3548" y="1846"/>
                    <a:pt x="3465" y="1691"/>
                    <a:pt x="3346" y="1584"/>
                  </a:cubicBezTo>
                  <a:lnTo>
                    <a:pt x="3346" y="1262"/>
                  </a:lnTo>
                  <a:cubicBezTo>
                    <a:pt x="3346" y="560"/>
                    <a:pt x="2786" y="0"/>
                    <a:pt x="2084"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2438252" y="2611703"/>
              <a:ext cx="129633" cy="172441"/>
            </a:xfrm>
            <a:custGeom>
              <a:rect b="b" l="l" r="r" t="t"/>
              <a:pathLst>
                <a:path extrusionOk="0" h="5418" w="4073">
                  <a:moveTo>
                    <a:pt x="2085" y="370"/>
                  </a:moveTo>
                  <a:cubicBezTo>
                    <a:pt x="2573" y="370"/>
                    <a:pt x="2978" y="774"/>
                    <a:pt x="2978" y="1263"/>
                  </a:cubicBezTo>
                  <a:lnTo>
                    <a:pt x="2978" y="1382"/>
                  </a:lnTo>
                  <a:lnTo>
                    <a:pt x="2966" y="1382"/>
                  </a:lnTo>
                  <a:cubicBezTo>
                    <a:pt x="2692" y="1322"/>
                    <a:pt x="2620" y="965"/>
                    <a:pt x="2620" y="965"/>
                  </a:cubicBezTo>
                  <a:cubicBezTo>
                    <a:pt x="2608" y="894"/>
                    <a:pt x="2549" y="834"/>
                    <a:pt x="2466" y="822"/>
                  </a:cubicBezTo>
                  <a:cubicBezTo>
                    <a:pt x="2450" y="817"/>
                    <a:pt x="2435" y="815"/>
                    <a:pt x="2420" y="815"/>
                  </a:cubicBezTo>
                  <a:cubicBezTo>
                    <a:pt x="2365" y="815"/>
                    <a:pt x="2313" y="847"/>
                    <a:pt x="2275" y="894"/>
                  </a:cubicBezTo>
                  <a:cubicBezTo>
                    <a:pt x="1942" y="1370"/>
                    <a:pt x="1180" y="1382"/>
                    <a:pt x="1168" y="1382"/>
                  </a:cubicBezTo>
                  <a:lnTo>
                    <a:pt x="1096" y="1382"/>
                  </a:lnTo>
                  <a:lnTo>
                    <a:pt x="1096" y="1263"/>
                  </a:lnTo>
                  <a:cubicBezTo>
                    <a:pt x="1096" y="774"/>
                    <a:pt x="1501" y="370"/>
                    <a:pt x="1989" y="370"/>
                  </a:cubicBezTo>
                  <a:close/>
                  <a:moveTo>
                    <a:pt x="3132" y="1906"/>
                  </a:moveTo>
                  <a:cubicBezTo>
                    <a:pt x="3156" y="1929"/>
                    <a:pt x="3168" y="1965"/>
                    <a:pt x="3168" y="2013"/>
                  </a:cubicBezTo>
                  <a:cubicBezTo>
                    <a:pt x="3168" y="2048"/>
                    <a:pt x="3144" y="2096"/>
                    <a:pt x="3109" y="2132"/>
                  </a:cubicBezTo>
                  <a:lnTo>
                    <a:pt x="3109" y="1906"/>
                  </a:lnTo>
                  <a:close/>
                  <a:moveTo>
                    <a:pt x="965" y="1894"/>
                  </a:moveTo>
                  <a:lnTo>
                    <a:pt x="965" y="2144"/>
                  </a:lnTo>
                  <a:cubicBezTo>
                    <a:pt x="930" y="2108"/>
                    <a:pt x="894" y="2072"/>
                    <a:pt x="894" y="2013"/>
                  </a:cubicBezTo>
                  <a:cubicBezTo>
                    <a:pt x="894" y="1965"/>
                    <a:pt x="906" y="1929"/>
                    <a:pt x="942" y="1906"/>
                  </a:cubicBezTo>
                  <a:cubicBezTo>
                    <a:pt x="953" y="1906"/>
                    <a:pt x="953" y="1906"/>
                    <a:pt x="965" y="1894"/>
                  </a:cubicBezTo>
                  <a:close/>
                  <a:moveTo>
                    <a:pt x="2347" y="1358"/>
                  </a:moveTo>
                  <a:cubicBezTo>
                    <a:pt x="2430" y="1489"/>
                    <a:pt x="2549" y="1620"/>
                    <a:pt x="2704" y="1691"/>
                  </a:cubicBezTo>
                  <a:lnTo>
                    <a:pt x="2704" y="2227"/>
                  </a:lnTo>
                  <a:cubicBezTo>
                    <a:pt x="2739" y="2572"/>
                    <a:pt x="2454" y="2846"/>
                    <a:pt x="2132" y="2846"/>
                  </a:cubicBezTo>
                  <a:lnTo>
                    <a:pt x="1954" y="2846"/>
                  </a:lnTo>
                  <a:cubicBezTo>
                    <a:pt x="1620" y="2846"/>
                    <a:pt x="1334" y="2572"/>
                    <a:pt x="1334" y="2227"/>
                  </a:cubicBezTo>
                  <a:lnTo>
                    <a:pt x="1334" y="1739"/>
                  </a:lnTo>
                  <a:cubicBezTo>
                    <a:pt x="1596" y="1715"/>
                    <a:pt x="2025" y="1620"/>
                    <a:pt x="2347" y="1358"/>
                  </a:cubicBezTo>
                  <a:close/>
                  <a:moveTo>
                    <a:pt x="2263" y="3215"/>
                  </a:moveTo>
                  <a:lnTo>
                    <a:pt x="2251" y="3322"/>
                  </a:lnTo>
                  <a:lnTo>
                    <a:pt x="2037" y="3537"/>
                  </a:lnTo>
                  <a:lnTo>
                    <a:pt x="1846" y="3346"/>
                  </a:lnTo>
                  <a:lnTo>
                    <a:pt x="1846" y="3215"/>
                  </a:lnTo>
                  <a:close/>
                  <a:moveTo>
                    <a:pt x="1989" y="1"/>
                  </a:moveTo>
                  <a:cubicBezTo>
                    <a:pt x="1299" y="1"/>
                    <a:pt x="727" y="560"/>
                    <a:pt x="727" y="1263"/>
                  </a:cubicBezTo>
                  <a:lnTo>
                    <a:pt x="727" y="1596"/>
                  </a:lnTo>
                  <a:cubicBezTo>
                    <a:pt x="608" y="1691"/>
                    <a:pt x="537" y="1846"/>
                    <a:pt x="537" y="2013"/>
                  </a:cubicBezTo>
                  <a:cubicBezTo>
                    <a:pt x="537" y="2287"/>
                    <a:pt x="763" y="2525"/>
                    <a:pt x="1025" y="2549"/>
                  </a:cubicBezTo>
                  <a:cubicBezTo>
                    <a:pt x="1096" y="2763"/>
                    <a:pt x="1263" y="2965"/>
                    <a:pt x="1454" y="3084"/>
                  </a:cubicBezTo>
                  <a:lnTo>
                    <a:pt x="1454" y="3180"/>
                  </a:lnTo>
                  <a:lnTo>
                    <a:pt x="680" y="3477"/>
                  </a:lnTo>
                  <a:cubicBezTo>
                    <a:pt x="608" y="3513"/>
                    <a:pt x="1" y="3751"/>
                    <a:pt x="1" y="4525"/>
                  </a:cubicBezTo>
                  <a:lnTo>
                    <a:pt x="1" y="5192"/>
                  </a:lnTo>
                  <a:cubicBezTo>
                    <a:pt x="1" y="5299"/>
                    <a:pt x="84" y="5382"/>
                    <a:pt x="191" y="5382"/>
                  </a:cubicBezTo>
                  <a:lnTo>
                    <a:pt x="668" y="5382"/>
                  </a:lnTo>
                  <a:cubicBezTo>
                    <a:pt x="775" y="5382"/>
                    <a:pt x="858" y="5299"/>
                    <a:pt x="858" y="5192"/>
                  </a:cubicBezTo>
                  <a:cubicBezTo>
                    <a:pt x="858" y="5085"/>
                    <a:pt x="775" y="5001"/>
                    <a:pt x="668" y="5001"/>
                  </a:cubicBezTo>
                  <a:lnTo>
                    <a:pt x="370" y="5001"/>
                  </a:lnTo>
                  <a:lnTo>
                    <a:pt x="370" y="4537"/>
                  </a:lnTo>
                  <a:cubicBezTo>
                    <a:pt x="370" y="4013"/>
                    <a:pt x="787" y="3870"/>
                    <a:pt x="799" y="3858"/>
                  </a:cubicBezTo>
                  <a:lnTo>
                    <a:pt x="823" y="3858"/>
                  </a:lnTo>
                  <a:lnTo>
                    <a:pt x="1537" y="3572"/>
                  </a:lnTo>
                  <a:lnTo>
                    <a:pt x="1906" y="3942"/>
                  </a:lnTo>
                  <a:cubicBezTo>
                    <a:pt x="1930" y="3977"/>
                    <a:pt x="1989" y="4001"/>
                    <a:pt x="2037" y="4001"/>
                  </a:cubicBezTo>
                  <a:cubicBezTo>
                    <a:pt x="2085" y="4001"/>
                    <a:pt x="2144" y="3989"/>
                    <a:pt x="2168" y="3942"/>
                  </a:cubicBezTo>
                  <a:lnTo>
                    <a:pt x="2525" y="3572"/>
                  </a:lnTo>
                  <a:lnTo>
                    <a:pt x="3239" y="3858"/>
                  </a:lnTo>
                  <a:lnTo>
                    <a:pt x="3263" y="3858"/>
                  </a:lnTo>
                  <a:cubicBezTo>
                    <a:pt x="3275" y="3858"/>
                    <a:pt x="3692" y="4013"/>
                    <a:pt x="3692" y="4537"/>
                  </a:cubicBezTo>
                  <a:lnTo>
                    <a:pt x="3692" y="5025"/>
                  </a:lnTo>
                  <a:lnTo>
                    <a:pt x="1311" y="5025"/>
                  </a:lnTo>
                  <a:cubicBezTo>
                    <a:pt x="1204" y="5025"/>
                    <a:pt x="1120" y="5120"/>
                    <a:pt x="1120" y="5215"/>
                  </a:cubicBezTo>
                  <a:cubicBezTo>
                    <a:pt x="1120" y="5323"/>
                    <a:pt x="1204" y="5418"/>
                    <a:pt x="1311" y="5418"/>
                  </a:cubicBezTo>
                  <a:lnTo>
                    <a:pt x="3882" y="5418"/>
                  </a:lnTo>
                  <a:cubicBezTo>
                    <a:pt x="3990" y="5418"/>
                    <a:pt x="4073" y="5323"/>
                    <a:pt x="4073" y="5215"/>
                  </a:cubicBezTo>
                  <a:lnTo>
                    <a:pt x="4073" y="4537"/>
                  </a:lnTo>
                  <a:cubicBezTo>
                    <a:pt x="4061" y="3763"/>
                    <a:pt x="3454" y="3525"/>
                    <a:pt x="3382" y="3501"/>
                  </a:cubicBezTo>
                  <a:lnTo>
                    <a:pt x="2620" y="3203"/>
                  </a:lnTo>
                  <a:lnTo>
                    <a:pt x="2620" y="3096"/>
                  </a:lnTo>
                  <a:cubicBezTo>
                    <a:pt x="2823" y="2977"/>
                    <a:pt x="2978" y="2787"/>
                    <a:pt x="3049" y="2560"/>
                  </a:cubicBezTo>
                  <a:cubicBezTo>
                    <a:pt x="3323" y="2549"/>
                    <a:pt x="3537" y="2310"/>
                    <a:pt x="3537" y="2025"/>
                  </a:cubicBezTo>
                  <a:cubicBezTo>
                    <a:pt x="3537" y="1858"/>
                    <a:pt x="3466" y="1703"/>
                    <a:pt x="3347" y="1608"/>
                  </a:cubicBezTo>
                  <a:lnTo>
                    <a:pt x="3347" y="1263"/>
                  </a:lnTo>
                  <a:cubicBezTo>
                    <a:pt x="3347" y="560"/>
                    <a:pt x="2787" y="1"/>
                    <a:pt x="2085"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2185128" y="2611703"/>
              <a:ext cx="130015" cy="172441"/>
            </a:xfrm>
            <a:custGeom>
              <a:rect b="b" l="l" r="r" t="t"/>
              <a:pathLst>
                <a:path extrusionOk="0" h="5418" w="4085">
                  <a:moveTo>
                    <a:pt x="2084" y="370"/>
                  </a:moveTo>
                  <a:cubicBezTo>
                    <a:pt x="2584" y="370"/>
                    <a:pt x="2977" y="774"/>
                    <a:pt x="2977" y="1263"/>
                  </a:cubicBezTo>
                  <a:lnTo>
                    <a:pt x="2977" y="1382"/>
                  </a:lnTo>
                  <a:lnTo>
                    <a:pt x="2965" y="1382"/>
                  </a:lnTo>
                  <a:cubicBezTo>
                    <a:pt x="2703" y="1322"/>
                    <a:pt x="2620" y="965"/>
                    <a:pt x="2620" y="965"/>
                  </a:cubicBezTo>
                  <a:cubicBezTo>
                    <a:pt x="2608" y="894"/>
                    <a:pt x="2549" y="834"/>
                    <a:pt x="2477" y="822"/>
                  </a:cubicBezTo>
                  <a:cubicBezTo>
                    <a:pt x="2462" y="817"/>
                    <a:pt x="2446" y="815"/>
                    <a:pt x="2430" y="815"/>
                  </a:cubicBezTo>
                  <a:cubicBezTo>
                    <a:pt x="2372" y="815"/>
                    <a:pt x="2315" y="847"/>
                    <a:pt x="2287" y="894"/>
                  </a:cubicBezTo>
                  <a:cubicBezTo>
                    <a:pt x="1941" y="1370"/>
                    <a:pt x="1179" y="1382"/>
                    <a:pt x="1167" y="1382"/>
                  </a:cubicBezTo>
                  <a:lnTo>
                    <a:pt x="1108" y="1382"/>
                  </a:lnTo>
                  <a:lnTo>
                    <a:pt x="1108" y="1263"/>
                  </a:lnTo>
                  <a:cubicBezTo>
                    <a:pt x="1108" y="774"/>
                    <a:pt x="1513" y="370"/>
                    <a:pt x="2001" y="370"/>
                  </a:cubicBezTo>
                  <a:close/>
                  <a:moveTo>
                    <a:pt x="3132" y="1906"/>
                  </a:moveTo>
                  <a:cubicBezTo>
                    <a:pt x="3168" y="1929"/>
                    <a:pt x="3180" y="1965"/>
                    <a:pt x="3180" y="2013"/>
                  </a:cubicBezTo>
                  <a:cubicBezTo>
                    <a:pt x="3180" y="2048"/>
                    <a:pt x="3144" y="2096"/>
                    <a:pt x="3120" y="2132"/>
                  </a:cubicBezTo>
                  <a:lnTo>
                    <a:pt x="3120" y="1906"/>
                  </a:lnTo>
                  <a:close/>
                  <a:moveTo>
                    <a:pt x="977" y="1894"/>
                  </a:moveTo>
                  <a:lnTo>
                    <a:pt x="977" y="2144"/>
                  </a:lnTo>
                  <a:cubicBezTo>
                    <a:pt x="929" y="2108"/>
                    <a:pt x="905" y="2072"/>
                    <a:pt x="905" y="2013"/>
                  </a:cubicBezTo>
                  <a:cubicBezTo>
                    <a:pt x="905" y="1965"/>
                    <a:pt x="917" y="1929"/>
                    <a:pt x="941" y="1906"/>
                  </a:cubicBezTo>
                  <a:cubicBezTo>
                    <a:pt x="965" y="1906"/>
                    <a:pt x="965" y="1906"/>
                    <a:pt x="977" y="1894"/>
                  </a:cubicBezTo>
                  <a:close/>
                  <a:moveTo>
                    <a:pt x="2358" y="1358"/>
                  </a:moveTo>
                  <a:cubicBezTo>
                    <a:pt x="2429" y="1489"/>
                    <a:pt x="2549" y="1620"/>
                    <a:pt x="2715" y="1691"/>
                  </a:cubicBezTo>
                  <a:lnTo>
                    <a:pt x="2715" y="2227"/>
                  </a:lnTo>
                  <a:cubicBezTo>
                    <a:pt x="2727" y="2572"/>
                    <a:pt x="2465" y="2846"/>
                    <a:pt x="2132" y="2846"/>
                  </a:cubicBezTo>
                  <a:lnTo>
                    <a:pt x="1953" y="2846"/>
                  </a:lnTo>
                  <a:cubicBezTo>
                    <a:pt x="1632" y="2846"/>
                    <a:pt x="1346" y="2572"/>
                    <a:pt x="1346" y="2227"/>
                  </a:cubicBezTo>
                  <a:lnTo>
                    <a:pt x="1346" y="1739"/>
                  </a:lnTo>
                  <a:cubicBezTo>
                    <a:pt x="1596" y="1715"/>
                    <a:pt x="2037" y="1620"/>
                    <a:pt x="2358" y="1358"/>
                  </a:cubicBezTo>
                  <a:close/>
                  <a:moveTo>
                    <a:pt x="2275" y="3215"/>
                  </a:moveTo>
                  <a:lnTo>
                    <a:pt x="2251" y="3322"/>
                  </a:lnTo>
                  <a:lnTo>
                    <a:pt x="2048" y="3537"/>
                  </a:lnTo>
                  <a:lnTo>
                    <a:pt x="1858" y="3346"/>
                  </a:lnTo>
                  <a:lnTo>
                    <a:pt x="1858" y="3215"/>
                  </a:lnTo>
                  <a:close/>
                  <a:moveTo>
                    <a:pt x="2001" y="1"/>
                  </a:moveTo>
                  <a:cubicBezTo>
                    <a:pt x="1298" y="1"/>
                    <a:pt x="739" y="560"/>
                    <a:pt x="739" y="1263"/>
                  </a:cubicBezTo>
                  <a:lnTo>
                    <a:pt x="739" y="1596"/>
                  </a:lnTo>
                  <a:cubicBezTo>
                    <a:pt x="620" y="1691"/>
                    <a:pt x="536" y="1846"/>
                    <a:pt x="536" y="2013"/>
                  </a:cubicBezTo>
                  <a:cubicBezTo>
                    <a:pt x="536" y="2287"/>
                    <a:pt x="763" y="2525"/>
                    <a:pt x="1036" y="2549"/>
                  </a:cubicBezTo>
                  <a:cubicBezTo>
                    <a:pt x="1108" y="2763"/>
                    <a:pt x="1275" y="2965"/>
                    <a:pt x="1465" y="3084"/>
                  </a:cubicBezTo>
                  <a:lnTo>
                    <a:pt x="1465" y="3180"/>
                  </a:lnTo>
                  <a:lnTo>
                    <a:pt x="691" y="3477"/>
                  </a:lnTo>
                  <a:cubicBezTo>
                    <a:pt x="620" y="3513"/>
                    <a:pt x="1" y="3751"/>
                    <a:pt x="1" y="4525"/>
                  </a:cubicBezTo>
                  <a:lnTo>
                    <a:pt x="1" y="5192"/>
                  </a:lnTo>
                  <a:cubicBezTo>
                    <a:pt x="1" y="5299"/>
                    <a:pt x="96" y="5382"/>
                    <a:pt x="203" y="5382"/>
                  </a:cubicBezTo>
                  <a:lnTo>
                    <a:pt x="679" y="5382"/>
                  </a:lnTo>
                  <a:cubicBezTo>
                    <a:pt x="775" y="5382"/>
                    <a:pt x="870" y="5299"/>
                    <a:pt x="870" y="5192"/>
                  </a:cubicBezTo>
                  <a:cubicBezTo>
                    <a:pt x="870" y="5085"/>
                    <a:pt x="775" y="5001"/>
                    <a:pt x="679" y="5001"/>
                  </a:cubicBezTo>
                  <a:lnTo>
                    <a:pt x="382" y="5001"/>
                  </a:lnTo>
                  <a:lnTo>
                    <a:pt x="382" y="4537"/>
                  </a:lnTo>
                  <a:cubicBezTo>
                    <a:pt x="382" y="4013"/>
                    <a:pt x="798" y="3870"/>
                    <a:pt x="810" y="3858"/>
                  </a:cubicBezTo>
                  <a:lnTo>
                    <a:pt x="822" y="3858"/>
                  </a:lnTo>
                  <a:lnTo>
                    <a:pt x="1537" y="3572"/>
                  </a:lnTo>
                  <a:lnTo>
                    <a:pt x="1906" y="3942"/>
                  </a:lnTo>
                  <a:cubicBezTo>
                    <a:pt x="1941" y="3977"/>
                    <a:pt x="2001" y="4001"/>
                    <a:pt x="2048" y="4001"/>
                  </a:cubicBezTo>
                  <a:cubicBezTo>
                    <a:pt x="2084" y="4001"/>
                    <a:pt x="2144" y="3989"/>
                    <a:pt x="2179" y="3942"/>
                  </a:cubicBezTo>
                  <a:lnTo>
                    <a:pt x="2537" y="3572"/>
                  </a:lnTo>
                  <a:lnTo>
                    <a:pt x="3251" y="3858"/>
                  </a:lnTo>
                  <a:lnTo>
                    <a:pt x="3263" y="3858"/>
                  </a:lnTo>
                  <a:cubicBezTo>
                    <a:pt x="3275" y="3858"/>
                    <a:pt x="3692" y="4013"/>
                    <a:pt x="3692" y="4537"/>
                  </a:cubicBezTo>
                  <a:lnTo>
                    <a:pt x="3692" y="5025"/>
                  </a:lnTo>
                  <a:lnTo>
                    <a:pt x="1310" y="5025"/>
                  </a:lnTo>
                  <a:cubicBezTo>
                    <a:pt x="1215" y="5025"/>
                    <a:pt x="1120" y="5120"/>
                    <a:pt x="1120" y="5215"/>
                  </a:cubicBezTo>
                  <a:cubicBezTo>
                    <a:pt x="1120" y="5323"/>
                    <a:pt x="1215" y="5418"/>
                    <a:pt x="1310" y="5418"/>
                  </a:cubicBezTo>
                  <a:lnTo>
                    <a:pt x="3894" y="5418"/>
                  </a:lnTo>
                  <a:cubicBezTo>
                    <a:pt x="3989" y="5418"/>
                    <a:pt x="4084" y="5323"/>
                    <a:pt x="4084" y="5215"/>
                  </a:cubicBezTo>
                  <a:lnTo>
                    <a:pt x="4084" y="4537"/>
                  </a:lnTo>
                  <a:cubicBezTo>
                    <a:pt x="4061" y="3763"/>
                    <a:pt x="3465" y="3525"/>
                    <a:pt x="3382" y="3501"/>
                  </a:cubicBezTo>
                  <a:lnTo>
                    <a:pt x="2632" y="3203"/>
                  </a:lnTo>
                  <a:lnTo>
                    <a:pt x="2632" y="3096"/>
                  </a:lnTo>
                  <a:cubicBezTo>
                    <a:pt x="2834" y="2977"/>
                    <a:pt x="2977" y="2787"/>
                    <a:pt x="3061" y="2560"/>
                  </a:cubicBezTo>
                  <a:cubicBezTo>
                    <a:pt x="3322" y="2549"/>
                    <a:pt x="3549" y="2310"/>
                    <a:pt x="3549" y="2025"/>
                  </a:cubicBezTo>
                  <a:cubicBezTo>
                    <a:pt x="3549" y="1858"/>
                    <a:pt x="3477" y="1703"/>
                    <a:pt x="3358" y="1608"/>
                  </a:cubicBezTo>
                  <a:lnTo>
                    <a:pt x="3358" y="1263"/>
                  </a:lnTo>
                  <a:cubicBezTo>
                    <a:pt x="3358" y="560"/>
                    <a:pt x="2787" y="1"/>
                    <a:pt x="2084"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41"/>
          <p:cNvGrpSpPr/>
          <p:nvPr/>
        </p:nvGrpSpPr>
        <p:grpSpPr>
          <a:xfrm>
            <a:off x="194705" y="1342059"/>
            <a:ext cx="363243" cy="328585"/>
            <a:chOff x="2633105" y="2431859"/>
            <a:chExt cx="363243" cy="328585"/>
          </a:xfrm>
        </p:grpSpPr>
        <p:sp>
          <p:nvSpPr>
            <p:cNvPr id="652" name="Google Shape;652;p41"/>
            <p:cNvSpPr/>
            <p:nvPr/>
          </p:nvSpPr>
          <p:spPr>
            <a:xfrm>
              <a:off x="2633105" y="2498260"/>
              <a:ext cx="250462" cy="262184"/>
            </a:xfrm>
            <a:custGeom>
              <a:rect b="b" l="l" r="r" t="t"/>
              <a:pathLst>
                <a:path extrusionOk="0" h="8276" w="7906">
                  <a:moveTo>
                    <a:pt x="5322" y="6644"/>
                  </a:moveTo>
                  <a:lnTo>
                    <a:pt x="5465" y="7263"/>
                  </a:lnTo>
                  <a:lnTo>
                    <a:pt x="4560" y="7263"/>
                  </a:lnTo>
                  <a:lnTo>
                    <a:pt x="4691" y="6644"/>
                  </a:lnTo>
                  <a:close/>
                  <a:moveTo>
                    <a:pt x="6465" y="7608"/>
                  </a:moveTo>
                  <a:lnTo>
                    <a:pt x="6465" y="7954"/>
                  </a:lnTo>
                  <a:lnTo>
                    <a:pt x="3548" y="7954"/>
                  </a:lnTo>
                  <a:lnTo>
                    <a:pt x="3548" y="7608"/>
                  </a:lnTo>
                  <a:close/>
                  <a:moveTo>
                    <a:pt x="167" y="0"/>
                  </a:moveTo>
                  <a:cubicBezTo>
                    <a:pt x="84" y="0"/>
                    <a:pt x="0" y="72"/>
                    <a:pt x="0" y="167"/>
                  </a:cubicBezTo>
                  <a:lnTo>
                    <a:pt x="0" y="6489"/>
                  </a:lnTo>
                  <a:cubicBezTo>
                    <a:pt x="0" y="6585"/>
                    <a:pt x="84" y="6656"/>
                    <a:pt x="167" y="6656"/>
                  </a:cubicBezTo>
                  <a:lnTo>
                    <a:pt x="4346" y="6656"/>
                  </a:lnTo>
                  <a:lnTo>
                    <a:pt x="4203" y="7287"/>
                  </a:lnTo>
                  <a:lnTo>
                    <a:pt x="3370" y="7287"/>
                  </a:lnTo>
                  <a:cubicBezTo>
                    <a:pt x="3274" y="7287"/>
                    <a:pt x="3203" y="7358"/>
                    <a:pt x="3203" y="7442"/>
                  </a:cubicBezTo>
                  <a:lnTo>
                    <a:pt x="3203" y="8120"/>
                  </a:lnTo>
                  <a:cubicBezTo>
                    <a:pt x="3203" y="8204"/>
                    <a:pt x="3274" y="8275"/>
                    <a:pt x="3370" y="8275"/>
                  </a:cubicBezTo>
                  <a:lnTo>
                    <a:pt x="6632" y="8275"/>
                  </a:lnTo>
                  <a:cubicBezTo>
                    <a:pt x="6715" y="8275"/>
                    <a:pt x="6787" y="8204"/>
                    <a:pt x="6787" y="8120"/>
                  </a:cubicBezTo>
                  <a:lnTo>
                    <a:pt x="6787" y="7442"/>
                  </a:lnTo>
                  <a:cubicBezTo>
                    <a:pt x="6787" y="7358"/>
                    <a:pt x="6715" y="7287"/>
                    <a:pt x="6632" y="7287"/>
                  </a:cubicBezTo>
                  <a:lnTo>
                    <a:pt x="5787" y="7287"/>
                  </a:lnTo>
                  <a:lnTo>
                    <a:pt x="5644" y="6656"/>
                  </a:lnTo>
                  <a:lnTo>
                    <a:pt x="7727" y="6656"/>
                  </a:lnTo>
                  <a:cubicBezTo>
                    <a:pt x="7823" y="6656"/>
                    <a:pt x="7894" y="6585"/>
                    <a:pt x="7894" y="6489"/>
                  </a:cubicBezTo>
                  <a:cubicBezTo>
                    <a:pt x="7906" y="6394"/>
                    <a:pt x="7834" y="6311"/>
                    <a:pt x="7739" y="6311"/>
                  </a:cubicBezTo>
                  <a:lnTo>
                    <a:pt x="345" y="6311"/>
                  </a:lnTo>
                  <a:lnTo>
                    <a:pt x="345" y="334"/>
                  </a:lnTo>
                  <a:lnTo>
                    <a:pt x="4763" y="334"/>
                  </a:lnTo>
                  <a:cubicBezTo>
                    <a:pt x="4858" y="334"/>
                    <a:pt x="4929" y="262"/>
                    <a:pt x="4929" y="167"/>
                  </a:cubicBezTo>
                  <a:cubicBezTo>
                    <a:pt x="4929" y="72"/>
                    <a:pt x="4858" y="0"/>
                    <a:pt x="4763"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2772655" y="2680800"/>
              <a:ext cx="38491" cy="10613"/>
            </a:xfrm>
            <a:custGeom>
              <a:rect b="b" l="l" r="r" t="t"/>
              <a:pathLst>
                <a:path extrusionOk="0" h="335" w="1215">
                  <a:moveTo>
                    <a:pt x="167" y="1"/>
                  </a:moveTo>
                  <a:cubicBezTo>
                    <a:pt x="84" y="1"/>
                    <a:pt x="0" y="72"/>
                    <a:pt x="0" y="168"/>
                  </a:cubicBezTo>
                  <a:cubicBezTo>
                    <a:pt x="0" y="251"/>
                    <a:pt x="84" y="334"/>
                    <a:pt x="167" y="334"/>
                  </a:cubicBezTo>
                  <a:lnTo>
                    <a:pt x="1048" y="334"/>
                  </a:lnTo>
                  <a:cubicBezTo>
                    <a:pt x="1132" y="334"/>
                    <a:pt x="1215" y="251"/>
                    <a:pt x="1215" y="168"/>
                  </a:cubicBezTo>
                  <a:cubicBezTo>
                    <a:pt x="1215" y="72"/>
                    <a:pt x="1132" y="1"/>
                    <a:pt x="1048"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2729286" y="2583131"/>
              <a:ext cx="35862" cy="35862"/>
            </a:xfrm>
            <a:custGeom>
              <a:rect b="b" l="l" r="r" t="t"/>
              <a:pathLst>
                <a:path extrusionOk="0" h="1132" w="1132">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2774176" y="2583131"/>
              <a:ext cx="35482" cy="35862"/>
            </a:xfrm>
            <a:custGeom>
              <a:rect b="b" l="l" r="r" t="t"/>
              <a:pathLst>
                <a:path extrusionOk="0" h="1132" w="1120">
                  <a:moveTo>
                    <a:pt x="786" y="334"/>
                  </a:moveTo>
                  <a:lnTo>
                    <a:pt x="786" y="810"/>
                  </a:lnTo>
                  <a:lnTo>
                    <a:pt x="333" y="810"/>
                  </a:lnTo>
                  <a:lnTo>
                    <a:pt x="333" y="334"/>
                  </a:lnTo>
                  <a:close/>
                  <a:moveTo>
                    <a:pt x="167" y="0"/>
                  </a:moveTo>
                  <a:cubicBezTo>
                    <a:pt x="72" y="0"/>
                    <a:pt x="0" y="84"/>
                    <a:pt x="0" y="167"/>
                  </a:cubicBezTo>
                  <a:lnTo>
                    <a:pt x="0" y="977"/>
                  </a:lnTo>
                  <a:cubicBezTo>
                    <a:pt x="0" y="1060"/>
                    <a:pt x="72" y="1131"/>
                    <a:pt x="167" y="1131"/>
                  </a:cubicBezTo>
                  <a:lnTo>
                    <a:pt x="953" y="1131"/>
                  </a:lnTo>
                  <a:cubicBezTo>
                    <a:pt x="1048" y="1131"/>
                    <a:pt x="1119" y="1060"/>
                    <a:pt x="1119" y="977"/>
                  </a:cubicBezTo>
                  <a:lnTo>
                    <a:pt x="1119" y="167"/>
                  </a:lnTo>
                  <a:cubicBezTo>
                    <a:pt x="1119" y="84"/>
                    <a:pt x="1036" y="0"/>
                    <a:pt x="953"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817926" y="2583131"/>
              <a:ext cx="35862" cy="35862"/>
            </a:xfrm>
            <a:custGeom>
              <a:rect b="b" l="l" r="r" t="t"/>
              <a:pathLst>
                <a:path extrusionOk="0" h="1132" w="1132">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653475" y="2431859"/>
              <a:ext cx="342873" cy="275394"/>
            </a:xfrm>
            <a:custGeom>
              <a:rect b="b" l="l" r="r" t="t"/>
              <a:pathLst>
                <a:path extrusionOk="0" h="8693" w="10823">
                  <a:moveTo>
                    <a:pt x="6429" y="3001"/>
                  </a:moveTo>
                  <a:cubicBezTo>
                    <a:pt x="6715" y="3870"/>
                    <a:pt x="7489" y="4513"/>
                    <a:pt x="8406" y="4585"/>
                  </a:cubicBezTo>
                  <a:lnTo>
                    <a:pt x="8406" y="7359"/>
                  </a:lnTo>
                  <a:lnTo>
                    <a:pt x="310" y="7359"/>
                  </a:lnTo>
                  <a:lnTo>
                    <a:pt x="310" y="3001"/>
                  </a:lnTo>
                  <a:close/>
                  <a:moveTo>
                    <a:pt x="8608" y="1"/>
                  </a:moveTo>
                  <a:cubicBezTo>
                    <a:pt x="7430" y="1"/>
                    <a:pt x="6477" y="906"/>
                    <a:pt x="6358" y="2073"/>
                  </a:cubicBezTo>
                  <a:lnTo>
                    <a:pt x="4798" y="2073"/>
                  </a:lnTo>
                  <a:cubicBezTo>
                    <a:pt x="4703" y="2073"/>
                    <a:pt x="4632" y="2144"/>
                    <a:pt x="4632" y="2239"/>
                  </a:cubicBezTo>
                  <a:cubicBezTo>
                    <a:pt x="4632" y="2323"/>
                    <a:pt x="4703" y="2394"/>
                    <a:pt x="4798" y="2394"/>
                  </a:cubicBezTo>
                  <a:lnTo>
                    <a:pt x="6334" y="2394"/>
                  </a:lnTo>
                  <a:cubicBezTo>
                    <a:pt x="6334" y="2489"/>
                    <a:pt x="6358" y="2561"/>
                    <a:pt x="6370" y="2656"/>
                  </a:cubicBezTo>
                  <a:lnTo>
                    <a:pt x="167" y="2656"/>
                  </a:lnTo>
                  <a:cubicBezTo>
                    <a:pt x="72" y="2656"/>
                    <a:pt x="0" y="2727"/>
                    <a:pt x="0" y="2811"/>
                  </a:cubicBezTo>
                  <a:lnTo>
                    <a:pt x="0" y="7502"/>
                  </a:lnTo>
                  <a:cubicBezTo>
                    <a:pt x="0" y="7597"/>
                    <a:pt x="72" y="7668"/>
                    <a:pt x="167" y="7668"/>
                  </a:cubicBezTo>
                  <a:lnTo>
                    <a:pt x="8608" y="7668"/>
                  </a:lnTo>
                  <a:cubicBezTo>
                    <a:pt x="8692" y="7668"/>
                    <a:pt x="8763" y="7597"/>
                    <a:pt x="8763" y="7502"/>
                  </a:cubicBezTo>
                  <a:lnTo>
                    <a:pt x="8763" y="4561"/>
                  </a:lnTo>
                  <a:cubicBezTo>
                    <a:pt x="8858" y="4561"/>
                    <a:pt x="8966" y="4537"/>
                    <a:pt x="9049" y="4513"/>
                  </a:cubicBezTo>
                  <a:lnTo>
                    <a:pt x="9049" y="8371"/>
                  </a:lnTo>
                  <a:lnTo>
                    <a:pt x="7787" y="8371"/>
                  </a:lnTo>
                  <a:cubicBezTo>
                    <a:pt x="7692" y="8371"/>
                    <a:pt x="7620" y="8442"/>
                    <a:pt x="7620" y="8526"/>
                  </a:cubicBezTo>
                  <a:cubicBezTo>
                    <a:pt x="7620" y="8621"/>
                    <a:pt x="7692" y="8692"/>
                    <a:pt x="7787" y="8692"/>
                  </a:cubicBezTo>
                  <a:lnTo>
                    <a:pt x="9216" y="8692"/>
                  </a:lnTo>
                  <a:cubicBezTo>
                    <a:pt x="9299" y="8692"/>
                    <a:pt x="9382" y="8621"/>
                    <a:pt x="9382" y="8526"/>
                  </a:cubicBezTo>
                  <a:lnTo>
                    <a:pt x="9382" y="4406"/>
                  </a:lnTo>
                  <a:cubicBezTo>
                    <a:pt x="9632" y="4323"/>
                    <a:pt x="9858" y="4180"/>
                    <a:pt x="10061" y="4001"/>
                  </a:cubicBezTo>
                  <a:cubicBezTo>
                    <a:pt x="10466" y="3644"/>
                    <a:pt x="10728" y="3168"/>
                    <a:pt x="10823" y="2632"/>
                  </a:cubicBezTo>
                  <a:cubicBezTo>
                    <a:pt x="10823" y="2596"/>
                    <a:pt x="10763" y="2501"/>
                    <a:pt x="10668" y="2489"/>
                  </a:cubicBezTo>
                  <a:cubicBezTo>
                    <a:pt x="10656" y="2486"/>
                    <a:pt x="10643" y="2484"/>
                    <a:pt x="10630" y="2484"/>
                  </a:cubicBezTo>
                  <a:cubicBezTo>
                    <a:pt x="10558" y="2484"/>
                    <a:pt x="10488" y="2539"/>
                    <a:pt x="10478" y="2620"/>
                  </a:cubicBezTo>
                  <a:cubicBezTo>
                    <a:pt x="10359" y="3358"/>
                    <a:pt x="9835" y="3942"/>
                    <a:pt x="9168" y="4156"/>
                  </a:cubicBezTo>
                  <a:lnTo>
                    <a:pt x="9144" y="4156"/>
                  </a:lnTo>
                  <a:cubicBezTo>
                    <a:pt x="8966" y="4216"/>
                    <a:pt x="8763" y="4239"/>
                    <a:pt x="8573" y="4239"/>
                  </a:cubicBezTo>
                  <a:cubicBezTo>
                    <a:pt x="7513" y="4239"/>
                    <a:pt x="6656" y="3358"/>
                    <a:pt x="6656" y="2287"/>
                  </a:cubicBezTo>
                  <a:cubicBezTo>
                    <a:pt x="6656" y="1215"/>
                    <a:pt x="7513" y="346"/>
                    <a:pt x="8573" y="346"/>
                  </a:cubicBezTo>
                  <a:cubicBezTo>
                    <a:pt x="9513" y="346"/>
                    <a:pt x="10335" y="1061"/>
                    <a:pt x="10478" y="1989"/>
                  </a:cubicBezTo>
                  <a:cubicBezTo>
                    <a:pt x="10490" y="2084"/>
                    <a:pt x="10585" y="2144"/>
                    <a:pt x="10668" y="2144"/>
                  </a:cubicBezTo>
                  <a:cubicBezTo>
                    <a:pt x="10763" y="2132"/>
                    <a:pt x="10823" y="2037"/>
                    <a:pt x="10823" y="1953"/>
                  </a:cubicBezTo>
                  <a:cubicBezTo>
                    <a:pt x="10751" y="1418"/>
                    <a:pt x="10478" y="918"/>
                    <a:pt x="10073" y="572"/>
                  </a:cubicBezTo>
                  <a:cubicBezTo>
                    <a:pt x="9656" y="215"/>
                    <a:pt x="9144" y="1"/>
                    <a:pt x="8608"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881286" y="2460529"/>
              <a:ext cx="87532" cy="87912"/>
            </a:xfrm>
            <a:custGeom>
              <a:rect b="b" l="l" r="r" t="t"/>
              <a:pathLst>
                <a:path extrusionOk="0" h="2775" w="2763">
                  <a:moveTo>
                    <a:pt x="1414" y="703"/>
                  </a:moveTo>
                  <a:cubicBezTo>
                    <a:pt x="1786" y="703"/>
                    <a:pt x="2084" y="1020"/>
                    <a:pt x="2084" y="1406"/>
                  </a:cubicBezTo>
                  <a:cubicBezTo>
                    <a:pt x="2084" y="1787"/>
                    <a:pt x="1775" y="2108"/>
                    <a:pt x="1394" y="2108"/>
                  </a:cubicBezTo>
                  <a:cubicBezTo>
                    <a:pt x="1013" y="2108"/>
                    <a:pt x="715" y="1787"/>
                    <a:pt x="715" y="1406"/>
                  </a:cubicBezTo>
                  <a:cubicBezTo>
                    <a:pt x="715" y="1013"/>
                    <a:pt x="1024" y="703"/>
                    <a:pt x="1394" y="703"/>
                  </a:cubicBezTo>
                  <a:cubicBezTo>
                    <a:pt x="1400" y="703"/>
                    <a:pt x="1407" y="703"/>
                    <a:pt x="1414" y="703"/>
                  </a:cubicBezTo>
                  <a:close/>
                  <a:moveTo>
                    <a:pt x="1382" y="1"/>
                  </a:moveTo>
                  <a:cubicBezTo>
                    <a:pt x="1286" y="1"/>
                    <a:pt x="1215" y="72"/>
                    <a:pt x="1215" y="167"/>
                  </a:cubicBezTo>
                  <a:lnTo>
                    <a:pt x="1215" y="370"/>
                  </a:lnTo>
                  <a:cubicBezTo>
                    <a:pt x="1048" y="406"/>
                    <a:pt x="917" y="465"/>
                    <a:pt x="786" y="560"/>
                  </a:cubicBezTo>
                  <a:lnTo>
                    <a:pt x="632" y="406"/>
                  </a:lnTo>
                  <a:cubicBezTo>
                    <a:pt x="607" y="374"/>
                    <a:pt x="559" y="356"/>
                    <a:pt x="511" y="356"/>
                  </a:cubicBezTo>
                  <a:cubicBezTo>
                    <a:pt x="467" y="356"/>
                    <a:pt x="422" y="371"/>
                    <a:pt x="393" y="406"/>
                  </a:cubicBezTo>
                  <a:cubicBezTo>
                    <a:pt x="334" y="465"/>
                    <a:pt x="322" y="584"/>
                    <a:pt x="393" y="644"/>
                  </a:cubicBezTo>
                  <a:lnTo>
                    <a:pt x="548" y="798"/>
                  </a:lnTo>
                  <a:cubicBezTo>
                    <a:pt x="453" y="929"/>
                    <a:pt x="393" y="1072"/>
                    <a:pt x="370" y="1227"/>
                  </a:cubicBezTo>
                  <a:lnTo>
                    <a:pt x="155" y="1227"/>
                  </a:lnTo>
                  <a:cubicBezTo>
                    <a:pt x="72" y="1227"/>
                    <a:pt x="0" y="1299"/>
                    <a:pt x="0" y="1394"/>
                  </a:cubicBezTo>
                  <a:cubicBezTo>
                    <a:pt x="0" y="1477"/>
                    <a:pt x="72" y="1549"/>
                    <a:pt x="155" y="1549"/>
                  </a:cubicBezTo>
                  <a:lnTo>
                    <a:pt x="370" y="1549"/>
                  </a:lnTo>
                  <a:cubicBezTo>
                    <a:pt x="393" y="1715"/>
                    <a:pt x="453" y="1870"/>
                    <a:pt x="548" y="1989"/>
                  </a:cubicBezTo>
                  <a:lnTo>
                    <a:pt x="393" y="2132"/>
                  </a:lnTo>
                  <a:cubicBezTo>
                    <a:pt x="334" y="2191"/>
                    <a:pt x="334" y="2311"/>
                    <a:pt x="393" y="2370"/>
                  </a:cubicBezTo>
                  <a:cubicBezTo>
                    <a:pt x="429" y="2406"/>
                    <a:pt x="477" y="2418"/>
                    <a:pt x="512" y="2418"/>
                  </a:cubicBezTo>
                  <a:cubicBezTo>
                    <a:pt x="560" y="2418"/>
                    <a:pt x="608" y="2394"/>
                    <a:pt x="632" y="2370"/>
                  </a:cubicBezTo>
                  <a:lnTo>
                    <a:pt x="786" y="2227"/>
                  </a:lnTo>
                  <a:cubicBezTo>
                    <a:pt x="905" y="2311"/>
                    <a:pt x="1048" y="2370"/>
                    <a:pt x="1215" y="2406"/>
                  </a:cubicBezTo>
                  <a:lnTo>
                    <a:pt x="1215" y="2608"/>
                  </a:lnTo>
                  <a:cubicBezTo>
                    <a:pt x="1215" y="2703"/>
                    <a:pt x="1286" y="2775"/>
                    <a:pt x="1382" y="2775"/>
                  </a:cubicBezTo>
                  <a:cubicBezTo>
                    <a:pt x="1465" y="2775"/>
                    <a:pt x="1548" y="2703"/>
                    <a:pt x="1548" y="2608"/>
                  </a:cubicBezTo>
                  <a:lnTo>
                    <a:pt x="1548" y="2430"/>
                  </a:lnTo>
                  <a:cubicBezTo>
                    <a:pt x="1703" y="2394"/>
                    <a:pt x="1846" y="2346"/>
                    <a:pt x="1977" y="2251"/>
                  </a:cubicBezTo>
                  <a:lnTo>
                    <a:pt x="2120" y="2394"/>
                  </a:lnTo>
                  <a:cubicBezTo>
                    <a:pt x="2156" y="2430"/>
                    <a:pt x="2203" y="2442"/>
                    <a:pt x="2239" y="2442"/>
                  </a:cubicBezTo>
                  <a:cubicBezTo>
                    <a:pt x="2286" y="2442"/>
                    <a:pt x="2334" y="2430"/>
                    <a:pt x="2358" y="2394"/>
                  </a:cubicBezTo>
                  <a:cubicBezTo>
                    <a:pt x="2417" y="2346"/>
                    <a:pt x="2441" y="2215"/>
                    <a:pt x="2358" y="2156"/>
                  </a:cubicBezTo>
                  <a:lnTo>
                    <a:pt x="2215" y="2013"/>
                  </a:lnTo>
                  <a:cubicBezTo>
                    <a:pt x="2298" y="1882"/>
                    <a:pt x="2358" y="1727"/>
                    <a:pt x="2394" y="1584"/>
                  </a:cubicBezTo>
                  <a:lnTo>
                    <a:pt x="2596" y="1584"/>
                  </a:lnTo>
                  <a:cubicBezTo>
                    <a:pt x="2691" y="1584"/>
                    <a:pt x="2763" y="1501"/>
                    <a:pt x="2763" y="1418"/>
                  </a:cubicBezTo>
                  <a:cubicBezTo>
                    <a:pt x="2763" y="1299"/>
                    <a:pt x="2691" y="1227"/>
                    <a:pt x="2608" y="1227"/>
                  </a:cubicBezTo>
                  <a:lnTo>
                    <a:pt x="2394" y="1227"/>
                  </a:lnTo>
                  <a:cubicBezTo>
                    <a:pt x="2370" y="1060"/>
                    <a:pt x="2310" y="906"/>
                    <a:pt x="2215" y="798"/>
                  </a:cubicBezTo>
                  <a:lnTo>
                    <a:pt x="2370" y="644"/>
                  </a:lnTo>
                  <a:cubicBezTo>
                    <a:pt x="2417" y="584"/>
                    <a:pt x="2417" y="465"/>
                    <a:pt x="2370" y="406"/>
                  </a:cubicBezTo>
                  <a:cubicBezTo>
                    <a:pt x="2340" y="376"/>
                    <a:pt x="2292" y="361"/>
                    <a:pt x="2245" y="361"/>
                  </a:cubicBezTo>
                  <a:cubicBezTo>
                    <a:pt x="2197" y="361"/>
                    <a:pt x="2150" y="376"/>
                    <a:pt x="2120" y="406"/>
                  </a:cubicBezTo>
                  <a:lnTo>
                    <a:pt x="1977" y="560"/>
                  </a:lnTo>
                  <a:cubicBezTo>
                    <a:pt x="1858" y="465"/>
                    <a:pt x="1715" y="406"/>
                    <a:pt x="1548" y="370"/>
                  </a:cubicBezTo>
                  <a:lnTo>
                    <a:pt x="1548" y="167"/>
                  </a:lnTo>
                  <a:cubicBezTo>
                    <a:pt x="1548" y="72"/>
                    <a:pt x="1477" y="1"/>
                    <a:pt x="1382"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2908436" y="2488059"/>
              <a:ext cx="33612" cy="33993"/>
            </a:xfrm>
            <a:custGeom>
              <a:rect b="b" l="l" r="r" t="t"/>
              <a:pathLst>
                <a:path extrusionOk="0" h="1073" w="1061">
                  <a:moveTo>
                    <a:pt x="525" y="346"/>
                  </a:moveTo>
                  <a:cubicBezTo>
                    <a:pt x="632" y="346"/>
                    <a:pt x="715" y="430"/>
                    <a:pt x="715" y="537"/>
                  </a:cubicBezTo>
                  <a:cubicBezTo>
                    <a:pt x="715" y="632"/>
                    <a:pt x="632" y="727"/>
                    <a:pt x="525" y="727"/>
                  </a:cubicBezTo>
                  <a:cubicBezTo>
                    <a:pt x="417" y="727"/>
                    <a:pt x="334" y="632"/>
                    <a:pt x="334" y="537"/>
                  </a:cubicBezTo>
                  <a:cubicBezTo>
                    <a:pt x="334" y="430"/>
                    <a:pt x="417" y="346"/>
                    <a:pt x="525" y="346"/>
                  </a:cubicBezTo>
                  <a:close/>
                  <a:moveTo>
                    <a:pt x="525" y="1"/>
                  </a:moveTo>
                  <a:cubicBezTo>
                    <a:pt x="239" y="1"/>
                    <a:pt x="1" y="239"/>
                    <a:pt x="1" y="537"/>
                  </a:cubicBezTo>
                  <a:cubicBezTo>
                    <a:pt x="1" y="834"/>
                    <a:pt x="239" y="1072"/>
                    <a:pt x="525" y="1072"/>
                  </a:cubicBezTo>
                  <a:cubicBezTo>
                    <a:pt x="810" y="1072"/>
                    <a:pt x="1048" y="834"/>
                    <a:pt x="1048" y="537"/>
                  </a:cubicBezTo>
                  <a:cubicBezTo>
                    <a:pt x="1060" y="239"/>
                    <a:pt x="822" y="1"/>
                    <a:pt x="525"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41"/>
          <p:cNvGrpSpPr/>
          <p:nvPr/>
        </p:nvGrpSpPr>
        <p:grpSpPr>
          <a:xfrm>
            <a:off x="7407621" y="2804658"/>
            <a:ext cx="278739" cy="339073"/>
            <a:chOff x="1768821" y="3361108"/>
            <a:chExt cx="278739" cy="339073"/>
          </a:xfrm>
        </p:grpSpPr>
        <p:sp>
          <p:nvSpPr>
            <p:cNvPr id="661" name="Google Shape;661;p41"/>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41"/>
          <p:cNvGrpSpPr/>
          <p:nvPr/>
        </p:nvGrpSpPr>
        <p:grpSpPr>
          <a:xfrm>
            <a:off x="5913617" y="1345135"/>
            <a:ext cx="350198" cy="350548"/>
            <a:chOff x="3094217" y="1976585"/>
            <a:chExt cx="350198" cy="350548"/>
          </a:xfrm>
        </p:grpSpPr>
        <p:sp>
          <p:nvSpPr>
            <p:cNvPr id="673" name="Google Shape;673;p41"/>
            <p:cNvSpPr/>
            <p:nvPr/>
          </p:nvSpPr>
          <p:spPr>
            <a:xfrm>
              <a:off x="3094217" y="2129039"/>
              <a:ext cx="131543" cy="197362"/>
            </a:xfrm>
            <a:custGeom>
              <a:rect b="b" l="l" r="r" t="t"/>
              <a:pathLst>
                <a:path extrusionOk="0" h="6201" w="4133">
                  <a:moveTo>
                    <a:pt x="2072" y="345"/>
                  </a:moveTo>
                  <a:cubicBezTo>
                    <a:pt x="2117" y="345"/>
                    <a:pt x="2162" y="348"/>
                    <a:pt x="2203" y="354"/>
                  </a:cubicBezTo>
                  <a:cubicBezTo>
                    <a:pt x="2906" y="414"/>
                    <a:pt x="3454" y="1045"/>
                    <a:pt x="3454" y="1759"/>
                  </a:cubicBezTo>
                  <a:cubicBezTo>
                    <a:pt x="3454" y="2438"/>
                    <a:pt x="3620" y="3069"/>
                    <a:pt x="3751" y="3402"/>
                  </a:cubicBezTo>
                  <a:lnTo>
                    <a:pt x="3751" y="3426"/>
                  </a:lnTo>
                  <a:cubicBezTo>
                    <a:pt x="3608" y="3509"/>
                    <a:pt x="3299" y="3688"/>
                    <a:pt x="2763" y="3807"/>
                  </a:cubicBezTo>
                  <a:lnTo>
                    <a:pt x="2763" y="3759"/>
                  </a:lnTo>
                  <a:lnTo>
                    <a:pt x="2763" y="3438"/>
                  </a:lnTo>
                  <a:cubicBezTo>
                    <a:pt x="2965" y="3319"/>
                    <a:pt x="3144" y="3140"/>
                    <a:pt x="3263" y="2926"/>
                  </a:cubicBezTo>
                  <a:cubicBezTo>
                    <a:pt x="3489" y="2533"/>
                    <a:pt x="3418" y="2021"/>
                    <a:pt x="3073" y="1712"/>
                  </a:cubicBezTo>
                  <a:cubicBezTo>
                    <a:pt x="2834" y="1485"/>
                    <a:pt x="2418" y="1235"/>
                    <a:pt x="1727" y="1235"/>
                  </a:cubicBezTo>
                  <a:cubicBezTo>
                    <a:pt x="1691" y="1235"/>
                    <a:pt x="1644" y="1247"/>
                    <a:pt x="1608" y="1283"/>
                  </a:cubicBezTo>
                  <a:lnTo>
                    <a:pt x="1275" y="1616"/>
                  </a:lnTo>
                  <a:cubicBezTo>
                    <a:pt x="1215" y="1676"/>
                    <a:pt x="1215" y="1783"/>
                    <a:pt x="1275" y="1843"/>
                  </a:cubicBezTo>
                  <a:cubicBezTo>
                    <a:pt x="1304" y="1872"/>
                    <a:pt x="1343" y="1887"/>
                    <a:pt x="1382" y="1887"/>
                  </a:cubicBezTo>
                  <a:cubicBezTo>
                    <a:pt x="1421" y="1887"/>
                    <a:pt x="1459" y="1872"/>
                    <a:pt x="1489" y="1843"/>
                  </a:cubicBezTo>
                  <a:lnTo>
                    <a:pt x="1787" y="1545"/>
                  </a:lnTo>
                  <a:cubicBezTo>
                    <a:pt x="2227" y="1557"/>
                    <a:pt x="2584" y="1700"/>
                    <a:pt x="2846" y="1938"/>
                  </a:cubicBezTo>
                  <a:cubicBezTo>
                    <a:pt x="3073" y="2140"/>
                    <a:pt x="3132" y="2485"/>
                    <a:pt x="2977" y="2747"/>
                  </a:cubicBezTo>
                  <a:cubicBezTo>
                    <a:pt x="2799" y="3081"/>
                    <a:pt x="2441" y="3283"/>
                    <a:pt x="2072" y="3283"/>
                  </a:cubicBezTo>
                  <a:cubicBezTo>
                    <a:pt x="1489" y="3283"/>
                    <a:pt x="1037" y="2831"/>
                    <a:pt x="1037" y="2247"/>
                  </a:cubicBezTo>
                  <a:cubicBezTo>
                    <a:pt x="1037" y="2152"/>
                    <a:pt x="953" y="2081"/>
                    <a:pt x="870" y="2081"/>
                  </a:cubicBezTo>
                  <a:cubicBezTo>
                    <a:pt x="775" y="2081"/>
                    <a:pt x="703" y="2152"/>
                    <a:pt x="703" y="2247"/>
                  </a:cubicBezTo>
                  <a:cubicBezTo>
                    <a:pt x="703" y="2747"/>
                    <a:pt x="989" y="3200"/>
                    <a:pt x="1394" y="3438"/>
                  </a:cubicBezTo>
                  <a:lnTo>
                    <a:pt x="1394" y="3759"/>
                  </a:lnTo>
                  <a:lnTo>
                    <a:pt x="1394" y="3807"/>
                  </a:lnTo>
                  <a:cubicBezTo>
                    <a:pt x="858" y="3688"/>
                    <a:pt x="525" y="3509"/>
                    <a:pt x="394" y="3426"/>
                  </a:cubicBezTo>
                  <a:cubicBezTo>
                    <a:pt x="394" y="3426"/>
                    <a:pt x="382" y="3426"/>
                    <a:pt x="394" y="3402"/>
                  </a:cubicBezTo>
                  <a:cubicBezTo>
                    <a:pt x="525" y="3081"/>
                    <a:pt x="691" y="2438"/>
                    <a:pt x="691" y="1759"/>
                  </a:cubicBezTo>
                  <a:cubicBezTo>
                    <a:pt x="691" y="1045"/>
                    <a:pt x="1239" y="414"/>
                    <a:pt x="1941" y="354"/>
                  </a:cubicBezTo>
                  <a:cubicBezTo>
                    <a:pt x="1983" y="348"/>
                    <a:pt x="2028" y="345"/>
                    <a:pt x="2072" y="345"/>
                  </a:cubicBezTo>
                  <a:close/>
                  <a:moveTo>
                    <a:pt x="2430" y="3581"/>
                  </a:moveTo>
                  <a:lnTo>
                    <a:pt x="2430" y="3783"/>
                  </a:lnTo>
                  <a:cubicBezTo>
                    <a:pt x="2430" y="3974"/>
                    <a:pt x="2537" y="4152"/>
                    <a:pt x="2715" y="4224"/>
                  </a:cubicBezTo>
                  <a:lnTo>
                    <a:pt x="2822" y="4271"/>
                  </a:lnTo>
                  <a:cubicBezTo>
                    <a:pt x="2656" y="4509"/>
                    <a:pt x="2370" y="4676"/>
                    <a:pt x="2072" y="4676"/>
                  </a:cubicBezTo>
                  <a:cubicBezTo>
                    <a:pt x="1775" y="4676"/>
                    <a:pt x="1489" y="4509"/>
                    <a:pt x="1334" y="4271"/>
                  </a:cubicBezTo>
                  <a:lnTo>
                    <a:pt x="1429" y="4224"/>
                  </a:lnTo>
                  <a:cubicBezTo>
                    <a:pt x="1608" y="4140"/>
                    <a:pt x="1715" y="3974"/>
                    <a:pt x="1715" y="3783"/>
                  </a:cubicBezTo>
                  <a:lnTo>
                    <a:pt x="1715" y="3581"/>
                  </a:lnTo>
                  <a:cubicBezTo>
                    <a:pt x="1834" y="3617"/>
                    <a:pt x="1953" y="3628"/>
                    <a:pt x="2072" y="3628"/>
                  </a:cubicBezTo>
                  <a:cubicBezTo>
                    <a:pt x="2191" y="3628"/>
                    <a:pt x="2311" y="3617"/>
                    <a:pt x="2430" y="3581"/>
                  </a:cubicBezTo>
                  <a:close/>
                  <a:moveTo>
                    <a:pt x="2065" y="0"/>
                  </a:moveTo>
                  <a:cubicBezTo>
                    <a:pt x="2010" y="0"/>
                    <a:pt x="1953" y="3"/>
                    <a:pt x="1894" y="9"/>
                  </a:cubicBezTo>
                  <a:cubicBezTo>
                    <a:pt x="1037" y="92"/>
                    <a:pt x="346" y="842"/>
                    <a:pt x="346" y="1735"/>
                  </a:cubicBezTo>
                  <a:cubicBezTo>
                    <a:pt x="346" y="2378"/>
                    <a:pt x="203" y="2962"/>
                    <a:pt x="60" y="3271"/>
                  </a:cubicBezTo>
                  <a:cubicBezTo>
                    <a:pt x="1" y="3426"/>
                    <a:pt x="48" y="3581"/>
                    <a:pt x="179" y="3676"/>
                  </a:cubicBezTo>
                  <a:cubicBezTo>
                    <a:pt x="310" y="3759"/>
                    <a:pt x="584" y="3926"/>
                    <a:pt x="1013" y="4045"/>
                  </a:cubicBezTo>
                  <a:lnTo>
                    <a:pt x="382" y="4379"/>
                  </a:lnTo>
                  <a:cubicBezTo>
                    <a:pt x="144" y="4498"/>
                    <a:pt x="1" y="4712"/>
                    <a:pt x="1" y="4986"/>
                  </a:cubicBezTo>
                  <a:lnTo>
                    <a:pt x="1" y="6045"/>
                  </a:lnTo>
                  <a:cubicBezTo>
                    <a:pt x="1" y="6129"/>
                    <a:pt x="84" y="6200"/>
                    <a:pt x="167" y="6200"/>
                  </a:cubicBezTo>
                  <a:cubicBezTo>
                    <a:pt x="263" y="6200"/>
                    <a:pt x="334" y="6129"/>
                    <a:pt x="334" y="6045"/>
                  </a:cubicBezTo>
                  <a:lnTo>
                    <a:pt x="334" y="4974"/>
                  </a:lnTo>
                  <a:cubicBezTo>
                    <a:pt x="334" y="4831"/>
                    <a:pt x="406" y="4712"/>
                    <a:pt x="525" y="4652"/>
                  </a:cubicBezTo>
                  <a:lnTo>
                    <a:pt x="1037" y="4402"/>
                  </a:lnTo>
                  <a:cubicBezTo>
                    <a:pt x="1239" y="4760"/>
                    <a:pt x="1644" y="4986"/>
                    <a:pt x="2060" y="4986"/>
                  </a:cubicBezTo>
                  <a:cubicBezTo>
                    <a:pt x="2489" y="4986"/>
                    <a:pt x="2882" y="4760"/>
                    <a:pt x="3084" y="4402"/>
                  </a:cubicBezTo>
                  <a:lnTo>
                    <a:pt x="3596" y="4652"/>
                  </a:lnTo>
                  <a:cubicBezTo>
                    <a:pt x="3704" y="4712"/>
                    <a:pt x="3787" y="4831"/>
                    <a:pt x="3787" y="4974"/>
                  </a:cubicBezTo>
                  <a:lnTo>
                    <a:pt x="3787" y="6022"/>
                  </a:lnTo>
                  <a:cubicBezTo>
                    <a:pt x="3787" y="6117"/>
                    <a:pt x="3858" y="6188"/>
                    <a:pt x="3954" y="6188"/>
                  </a:cubicBezTo>
                  <a:cubicBezTo>
                    <a:pt x="4037" y="6188"/>
                    <a:pt x="4108" y="6117"/>
                    <a:pt x="4108" y="6022"/>
                  </a:cubicBezTo>
                  <a:lnTo>
                    <a:pt x="4108" y="4974"/>
                  </a:lnTo>
                  <a:cubicBezTo>
                    <a:pt x="4132" y="4712"/>
                    <a:pt x="3977" y="4474"/>
                    <a:pt x="3739" y="4379"/>
                  </a:cubicBezTo>
                  <a:lnTo>
                    <a:pt x="3096" y="4045"/>
                  </a:lnTo>
                  <a:cubicBezTo>
                    <a:pt x="3537" y="3926"/>
                    <a:pt x="3799" y="3759"/>
                    <a:pt x="3930" y="3676"/>
                  </a:cubicBezTo>
                  <a:cubicBezTo>
                    <a:pt x="4073" y="3581"/>
                    <a:pt x="4108" y="3426"/>
                    <a:pt x="4049" y="3271"/>
                  </a:cubicBezTo>
                  <a:cubicBezTo>
                    <a:pt x="3918" y="2962"/>
                    <a:pt x="3775" y="2378"/>
                    <a:pt x="3775" y="1735"/>
                  </a:cubicBezTo>
                  <a:cubicBezTo>
                    <a:pt x="3775" y="866"/>
                    <a:pt x="3084" y="104"/>
                    <a:pt x="2227" y="9"/>
                  </a:cubicBezTo>
                  <a:cubicBezTo>
                    <a:pt x="2174" y="3"/>
                    <a:pt x="2120" y="0"/>
                    <a:pt x="2065"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3116592" y="2293778"/>
              <a:ext cx="10630" cy="32241"/>
            </a:xfrm>
            <a:custGeom>
              <a:rect b="b" l="l" r="r" t="t"/>
              <a:pathLst>
                <a:path extrusionOk="0" h="1013" w="334">
                  <a:moveTo>
                    <a:pt x="167" y="0"/>
                  </a:moveTo>
                  <a:cubicBezTo>
                    <a:pt x="72" y="0"/>
                    <a:pt x="0" y="72"/>
                    <a:pt x="0" y="167"/>
                  </a:cubicBezTo>
                  <a:lnTo>
                    <a:pt x="0" y="846"/>
                  </a:lnTo>
                  <a:cubicBezTo>
                    <a:pt x="0" y="941"/>
                    <a:pt x="72" y="1012"/>
                    <a:pt x="167" y="1012"/>
                  </a:cubicBezTo>
                  <a:cubicBezTo>
                    <a:pt x="250" y="1012"/>
                    <a:pt x="334" y="941"/>
                    <a:pt x="334" y="846"/>
                  </a:cubicBezTo>
                  <a:lnTo>
                    <a:pt x="334" y="167"/>
                  </a:lnTo>
                  <a:cubicBezTo>
                    <a:pt x="310" y="72"/>
                    <a:pt x="250" y="0"/>
                    <a:pt x="167"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3193519" y="2293778"/>
              <a:ext cx="10248" cy="32241"/>
            </a:xfrm>
            <a:custGeom>
              <a:rect b="b" l="l" r="r" t="t"/>
              <a:pathLst>
                <a:path extrusionOk="0" h="1013" w="322">
                  <a:moveTo>
                    <a:pt x="155" y="0"/>
                  </a:moveTo>
                  <a:cubicBezTo>
                    <a:pt x="72" y="0"/>
                    <a:pt x="0" y="72"/>
                    <a:pt x="0" y="167"/>
                  </a:cubicBezTo>
                  <a:lnTo>
                    <a:pt x="0" y="846"/>
                  </a:lnTo>
                  <a:cubicBezTo>
                    <a:pt x="0" y="941"/>
                    <a:pt x="72" y="1012"/>
                    <a:pt x="155" y="1012"/>
                  </a:cubicBezTo>
                  <a:cubicBezTo>
                    <a:pt x="250" y="1012"/>
                    <a:pt x="322" y="941"/>
                    <a:pt x="322" y="846"/>
                  </a:cubicBezTo>
                  <a:lnTo>
                    <a:pt x="322" y="167"/>
                  </a:lnTo>
                  <a:cubicBezTo>
                    <a:pt x="310" y="72"/>
                    <a:pt x="250" y="0"/>
                    <a:pt x="155"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3346227" y="2166755"/>
              <a:ext cx="54966" cy="18301"/>
            </a:xfrm>
            <a:custGeom>
              <a:rect b="b" l="l" r="r" t="t"/>
              <a:pathLst>
                <a:path extrusionOk="0" h="575" w="1727">
                  <a:moveTo>
                    <a:pt x="646" y="0"/>
                  </a:moveTo>
                  <a:cubicBezTo>
                    <a:pt x="494" y="0"/>
                    <a:pt x="326" y="15"/>
                    <a:pt x="143" y="50"/>
                  </a:cubicBezTo>
                  <a:cubicBezTo>
                    <a:pt x="60" y="62"/>
                    <a:pt x="0" y="122"/>
                    <a:pt x="0" y="217"/>
                  </a:cubicBezTo>
                  <a:lnTo>
                    <a:pt x="0" y="396"/>
                  </a:lnTo>
                  <a:cubicBezTo>
                    <a:pt x="0" y="479"/>
                    <a:pt x="84" y="550"/>
                    <a:pt x="167" y="550"/>
                  </a:cubicBezTo>
                  <a:cubicBezTo>
                    <a:pt x="262" y="550"/>
                    <a:pt x="334" y="479"/>
                    <a:pt x="334" y="396"/>
                  </a:cubicBezTo>
                  <a:lnTo>
                    <a:pt x="334" y="360"/>
                  </a:lnTo>
                  <a:cubicBezTo>
                    <a:pt x="445" y="344"/>
                    <a:pt x="549" y="338"/>
                    <a:pt x="645" y="338"/>
                  </a:cubicBezTo>
                  <a:cubicBezTo>
                    <a:pt x="845" y="338"/>
                    <a:pt x="1007" y="367"/>
                    <a:pt x="1120" y="407"/>
                  </a:cubicBezTo>
                  <a:cubicBezTo>
                    <a:pt x="1334" y="467"/>
                    <a:pt x="1453" y="538"/>
                    <a:pt x="1453" y="538"/>
                  </a:cubicBezTo>
                  <a:cubicBezTo>
                    <a:pt x="1477" y="550"/>
                    <a:pt x="1512" y="574"/>
                    <a:pt x="1536" y="574"/>
                  </a:cubicBezTo>
                  <a:cubicBezTo>
                    <a:pt x="1584" y="574"/>
                    <a:pt x="1643" y="538"/>
                    <a:pt x="1667" y="491"/>
                  </a:cubicBezTo>
                  <a:cubicBezTo>
                    <a:pt x="1727" y="396"/>
                    <a:pt x="1715" y="288"/>
                    <a:pt x="1643" y="241"/>
                  </a:cubicBezTo>
                  <a:cubicBezTo>
                    <a:pt x="1615" y="231"/>
                    <a:pt x="1258" y="0"/>
                    <a:pt x="646"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3302655" y="2134991"/>
              <a:ext cx="141760" cy="192143"/>
            </a:xfrm>
            <a:custGeom>
              <a:rect b="b" l="l" r="r" t="t"/>
              <a:pathLst>
                <a:path extrusionOk="0" h="6037" w="4454">
                  <a:moveTo>
                    <a:pt x="3453" y="334"/>
                  </a:moveTo>
                  <a:lnTo>
                    <a:pt x="3453" y="1132"/>
                  </a:lnTo>
                  <a:cubicBezTo>
                    <a:pt x="3453" y="1263"/>
                    <a:pt x="3429" y="1405"/>
                    <a:pt x="3370" y="1525"/>
                  </a:cubicBezTo>
                  <a:lnTo>
                    <a:pt x="3310" y="1644"/>
                  </a:lnTo>
                  <a:cubicBezTo>
                    <a:pt x="3298" y="1667"/>
                    <a:pt x="3298" y="1691"/>
                    <a:pt x="3298" y="1715"/>
                  </a:cubicBezTo>
                  <a:lnTo>
                    <a:pt x="3298" y="2060"/>
                  </a:lnTo>
                  <a:cubicBezTo>
                    <a:pt x="3274" y="2346"/>
                    <a:pt x="3155" y="2608"/>
                    <a:pt x="2953" y="2799"/>
                  </a:cubicBezTo>
                  <a:cubicBezTo>
                    <a:pt x="2739" y="3001"/>
                    <a:pt x="2477" y="3096"/>
                    <a:pt x="2191" y="3096"/>
                  </a:cubicBezTo>
                  <a:cubicBezTo>
                    <a:pt x="1643" y="3084"/>
                    <a:pt x="1179" y="2596"/>
                    <a:pt x="1179" y="2013"/>
                  </a:cubicBezTo>
                  <a:lnTo>
                    <a:pt x="1179" y="1715"/>
                  </a:lnTo>
                  <a:cubicBezTo>
                    <a:pt x="1179" y="1691"/>
                    <a:pt x="1179" y="1667"/>
                    <a:pt x="1167" y="1644"/>
                  </a:cubicBezTo>
                  <a:lnTo>
                    <a:pt x="1107" y="1525"/>
                  </a:lnTo>
                  <a:cubicBezTo>
                    <a:pt x="1048" y="1405"/>
                    <a:pt x="1012" y="1275"/>
                    <a:pt x="1012" y="1132"/>
                  </a:cubicBezTo>
                  <a:cubicBezTo>
                    <a:pt x="1012" y="691"/>
                    <a:pt x="1369" y="334"/>
                    <a:pt x="1822" y="334"/>
                  </a:cubicBezTo>
                  <a:close/>
                  <a:moveTo>
                    <a:pt x="2762" y="3310"/>
                  </a:moveTo>
                  <a:lnTo>
                    <a:pt x="2762" y="3537"/>
                  </a:lnTo>
                  <a:cubicBezTo>
                    <a:pt x="2762" y="3572"/>
                    <a:pt x="2774" y="3620"/>
                    <a:pt x="2774" y="3680"/>
                  </a:cubicBezTo>
                  <a:lnTo>
                    <a:pt x="2239" y="4096"/>
                  </a:lnTo>
                  <a:lnTo>
                    <a:pt x="1691" y="3680"/>
                  </a:lnTo>
                  <a:cubicBezTo>
                    <a:pt x="1703" y="3632"/>
                    <a:pt x="1703" y="3584"/>
                    <a:pt x="1703" y="3537"/>
                  </a:cubicBezTo>
                  <a:lnTo>
                    <a:pt x="1703" y="3310"/>
                  </a:lnTo>
                  <a:cubicBezTo>
                    <a:pt x="1846" y="3370"/>
                    <a:pt x="2012" y="3406"/>
                    <a:pt x="2191" y="3406"/>
                  </a:cubicBezTo>
                  <a:lnTo>
                    <a:pt x="2239" y="3406"/>
                  </a:lnTo>
                  <a:cubicBezTo>
                    <a:pt x="2417" y="3406"/>
                    <a:pt x="2596" y="3382"/>
                    <a:pt x="2762" y="3310"/>
                  </a:cubicBezTo>
                  <a:close/>
                  <a:moveTo>
                    <a:pt x="1822" y="1"/>
                  </a:moveTo>
                  <a:cubicBezTo>
                    <a:pt x="1191" y="1"/>
                    <a:pt x="703" y="513"/>
                    <a:pt x="703" y="1120"/>
                  </a:cubicBezTo>
                  <a:cubicBezTo>
                    <a:pt x="703" y="1298"/>
                    <a:pt x="750" y="1489"/>
                    <a:pt x="822" y="1656"/>
                  </a:cubicBezTo>
                  <a:lnTo>
                    <a:pt x="869" y="1751"/>
                  </a:lnTo>
                  <a:lnTo>
                    <a:pt x="869" y="2001"/>
                  </a:lnTo>
                  <a:cubicBezTo>
                    <a:pt x="869" y="2441"/>
                    <a:pt x="1072" y="2846"/>
                    <a:pt x="1381" y="3096"/>
                  </a:cubicBezTo>
                  <a:lnTo>
                    <a:pt x="1381" y="3537"/>
                  </a:lnTo>
                  <a:cubicBezTo>
                    <a:pt x="1381" y="3608"/>
                    <a:pt x="1346" y="3680"/>
                    <a:pt x="1274" y="3703"/>
                  </a:cubicBezTo>
                  <a:lnTo>
                    <a:pt x="453" y="4025"/>
                  </a:lnTo>
                  <a:cubicBezTo>
                    <a:pt x="179" y="4132"/>
                    <a:pt x="0" y="4382"/>
                    <a:pt x="0" y="4668"/>
                  </a:cubicBezTo>
                  <a:lnTo>
                    <a:pt x="0" y="5858"/>
                  </a:lnTo>
                  <a:cubicBezTo>
                    <a:pt x="0" y="5942"/>
                    <a:pt x="83" y="6013"/>
                    <a:pt x="167" y="6013"/>
                  </a:cubicBezTo>
                  <a:cubicBezTo>
                    <a:pt x="262" y="6013"/>
                    <a:pt x="334" y="5942"/>
                    <a:pt x="334" y="5858"/>
                  </a:cubicBezTo>
                  <a:lnTo>
                    <a:pt x="334" y="4668"/>
                  </a:lnTo>
                  <a:cubicBezTo>
                    <a:pt x="334" y="4513"/>
                    <a:pt x="417" y="4382"/>
                    <a:pt x="560" y="4334"/>
                  </a:cubicBezTo>
                  <a:lnTo>
                    <a:pt x="1369" y="4025"/>
                  </a:lnTo>
                  <a:cubicBezTo>
                    <a:pt x="1417" y="4001"/>
                    <a:pt x="1465" y="3977"/>
                    <a:pt x="1488" y="3965"/>
                  </a:cubicBezTo>
                  <a:lnTo>
                    <a:pt x="2060" y="4394"/>
                  </a:lnTo>
                  <a:lnTo>
                    <a:pt x="2060" y="5870"/>
                  </a:lnTo>
                  <a:cubicBezTo>
                    <a:pt x="2060" y="5954"/>
                    <a:pt x="2131" y="6037"/>
                    <a:pt x="2215" y="6037"/>
                  </a:cubicBezTo>
                  <a:cubicBezTo>
                    <a:pt x="2310" y="6037"/>
                    <a:pt x="2381" y="5954"/>
                    <a:pt x="2381" y="5870"/>
                  </a:cubicBezTo>
                  <a:lnTo>
                    <a:pt x="2381" y="4394"/>
                  </a:lnTo>
                  <a:lnTo>
                    <a:pt x="2953" y="3965"/>
                  </a:lnTo>
                  <a:cubicBezTo>
                    <a:pt x="2977" y="3989"/>
                    <a:pt x="3024" y="4013"/>
                    <a:pt x="3072" y="4025"/>
                  </a:cubicBezTo>
                  <a:lnTo>
                    <a:pt x="3882" y="4334"/>
                  </a:lnTo>
                  <a:cubicBezTo>
                    <a:pt x="4024" y="4382"/>
                    <a:pt x="4108" y="4513"/>
                    <a:pt x="4108" y="4668"/>
                  </a:cubicBezTo>
                  <a:lnTo>
                    <a:pt x="4108" y="5858"/>
                  </a:lnTo>
                  <a:cubicBezTo>
                    <a:pt x="4108" y="5942"/>
                    <a:pt x="4179" y="6013"/>
                    <a:pt x="4274" y="6013"/>
                  </a:cubicBezTo>
                  <a:cubicBezTo>
                    <a:pt x="4358" y="6013"/>
                    <a:pt x="4441" y="5942"/>
                    <a:pt x="4441" y="5858"/>
                  </a:cubicBezTo>
                  <a:lnTo>
                    <a:pt x="4441" y="4668"/>
                  </a:lnTo>
                  <a:cubicBezTo>
                    <a:pt x="4453" y="4382"/>
                    <a:pt x="4274" y="4108"/>
                    <a:pt x="4024" y="4025"/>
                  </a:cubicBezTo>
                  <a:lnTo>
                    <a:pt x="3203" y="3703"/>
                  </a:lnTo>
                  <a:cubicBezTo>
                    <a:pt x="3131" y="3680"/>
                    <a:pt x="3084" y="3620"/>
                    <a:pt x="3084" y="3537"/>
                  </a:cubicBezTo>
                  <a:lnTo>
                    <a:pt x="3084" y="3108"/>
                  </a:lnTo>
                  <a:cubicBezTo>
                    <a:pt x="3120" y="3084"/>
                    <a:pt x="3155" y="3060"/>
                    <a:pt x="3191" y="3025"/>
                  </a:cubicBezTo>
                  <a:cubicBezTo>
                    <a:pt x="3453" y="2775"/>
                    <a:pt x="3608" y="2418"/>
                    <a:pt x="3608" y="2037"/>
                  </a:cubicBezTo>
                  <a:lnTo>
                    <a:pt x="3608" y="1727"/>
                  </a:lnTo>
                  <a:lnTo>
                    <a:pt x="3655" y="1644"/>
                  </a:lnTo>
                  <a:cubicBezTo>
                    <a:pt x="3739" y="1477"/>
                    <a:pt x="3774" y="1298"/>
                    <a:pt x="3774" y="1108"/>
                  </a:cubicBezTo>
                  <a:lnTo>
                    <a:pt x="3774" y="167"/>
                  </a:lnTo>
                  <a:cubicBezTo>
                    <a:pt x="3774" y="84"/>
                    <a:pt x="3691" y="1"/>
                    <a:pt x="3608"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3330313" y="2288463"/>
              <a:ext cx="10248" cy="37938"/>
            </a:xfrm>
            <a:custGeom>
              <a:rect b="b" l="l" r="r" t="t"/>
              <a:pathLst>
                <a:path extrusionOk="0" h="1192" w="322">
                  <a:moveTo>
                    <a:pt x="167" y="1"/>
                  </a:moveTo>
                  <a:cubicBezTo>
                    <a:pt x="72" y="1"/>
                    <a:pt x="0" y="84"/>
                    <a:pt x="0" y="167"/>
                  </a:cubicBezTo>
                  <a:lnTo>
                    <a:pt x="0" y="1036"/>
                  </a:lnTo>
                  <a:cubicBezTo>
                    <a:pt x="0" y="1120"/>
                    <a:pt x="72" y="1191"/>
                    <a:pt x="167" y="1191"/>
                  </a:cubicBezTo>
                  <a:cubicBezTo>
                    <a:pt x="250" y="1191"/>
                    <a:pt x="322" y="1120"/>
                    <a:pt x="322" y="1036"/>
                  </a:cubicBezTo>
                  <a:lnTo>
                    <a:pt x="322" y="167"/>
                  </a:lnTo>
                  <a:cubicBezTo>
                    <a:pt x="310" y="84"/>
                    <a:pt x="250" y="1"/>
                    <a:pt x="167"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3406859" y="2288463"/>
              <a:ext cx="10630" cy="37938"/>
            </a:xfrm>
            <a:custGeom>
              <a:rect b="b" l="l" r="r" t="t"/>
              <a:pathLst>
                <a:path extrusionOk="0" h="1192" w="334">
                  <a:moveTo>
                    <a:pt x="167" y="1"/>
                  </a:moveTo>
                  <a:cubicBezTo>
                    <a:pt x="84" y="1"/>
                    <a:pt x="0" y="84"/>
                    <a:pt x="0" y="167"/>
                  </a:cubicBezTo>
                  <a:lnTo>
                    <a:pt x="0" y="1036"/>
                  </a:lnTo>
                  <a:cubicBezTo>
                    <a:pt x="0" y="1120"/>
                    <a:pt x="84" y="1191"/>
                    <a:pt x="167" y="1191"/>
                  </a:cubicBezTo>
                  <a:cubicBezTo>
                    <a:pt x="262" y="1191"/>
                    <a:pt x="334" y="1120"/>
                    <a:pt x="334" y="1036"/>
                  </a:cubicBezTo>
                  <a:lnTo>
                    <a:pt x="334" y="167"/>
                  </a:lnTo>
                  <a:cubicBezTo>
                    <a:pt x="322" y="84"/>
                    <a:pt x="262" y="1"/>
                    <a:pt x="167"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3149183" y="1976585"/>
              <a:ext cx="219419" cy="183072"/>
            </a:xfrm>
            <a:custGeom>
              <a:rect b="b" l="l" r="r" t="t"/>
              <a:pathLst>
                <a:path extrusionOk="0" h="5752" w="6894">
                  <a:moveTo>
                    <a:pt x="2369" y="4108"/>
                  </a:moveTo>
                  <a:lnTo>
                    <a:pt x="2286" y="4466"/>
                  </a:lnTo>
                  <a:lnTo>
                    <a:pt x="2060" y="4466"/>
                  </a:lnTo>
                  <a:cubicBezTo>
                    <a:pt x="1869" y="4466"/>
                    <a:pt x="1703" y="4299"/>
                    <a:pt x="1703" y="4108"/>
                  </a:cubicBezTo>
                  <a:close/>
                  <a:moveTo>
                    <a:pt x="5513" y="310"/>
                  </a:moveTo>
                  <a:cubicBezTo>
                    <a:pt x="5703" y="310"/>
                    <a:pt x="5870" y="477"/>
                    <a:pt x="5870" y="667"/>
                  </a:cubicBezTo>
                  <a:lnTo>
                    <a:pt x="5870" y="3418"/>
                  </a:lnTo>
                  <a:cubicBezTo>
                    <a:pt x="5870" y="3608"/>
                    <a:pt x="5703" y="3775"/>
                    <a:pt x="5513" y="3775"/>
                  </a:cubicBezTo>
                  <a:lnTo>
                    <a:pt x="4132" y="3775"/>
                  </a:lnTo>
                  <a:cubicBezTo>
                    <a:pt x="4096" y="3775"/>
                    <a:pt x="4048" y="3787"/>
                    <a:pt x="4036" y="3811"/>
                  </a:cubicBezTo>
                  <a:lnTo>
                    <a:pt x="2500" y="4918"/>
                  </a:lnTo>
                  <a:lnTo>
                    <a:pt x="2739" y="3966"/>
                  </a:lnTo>
                  <a:cubicBezTo>
                    <a:pt x="2762" y="3930"/>
                    <a:pt x="2739" y="3870"/>
                    <a:pt x="2715" y="3835"/>
                  </a:cubicBezTo>
                  <a:cubicBezTo>
                    <a:pt x="2679" y="3787"/>
                    <a:pt x="2643" y="3775"/>
                    <a:pt x="2584" y="3775"/>
                  </a:cubicBezTo>
                  <a:lnTo>
                    <a:pt x="691" y="3775"/>
                  </a:lnTo>
                  <a:cubicBezTo>
                    <a:pt x="500" y="3775"/>
                    <a:pt x="333" y="3608"/>
                    <a:pt x="333" y="3418"/>
                  </a:cubicBezTo>
                  <a:lnTo>
                    <a:pt x="333" y="667"/>
                  </a:lnTo>
                  <a:cubicBezTo>
                    <a:pt x="333" y="477"/>
                    <a:pt x="500" y="310"/>
                    <a:pt x="691" y="310"/>
                  </a:cubicBezTo>
                  <a:close/>
                  <a:moveTo>
                    <a:pt x="6215" y="989"/>
                  </a:moveTo>
                  <a:cubicBezTo>
                    <a:pt x="6406" y="989"/>
                    <a:pt x="6572" y="1156"/>
                    <a:pt x="6572" y="1346"/>
                  </a:cubicBezTo>
                  <a:lnTo>
                    <a:pt x="6572" y="4108"/>
                  </a:lnTo>
                  <a:lnTo>
                    <a:pt x="6549" y="4108"/>
                  </a:lnTo>
                  <a:cubicBezTo>
                    <a:pt x="6549" y="4299"/>
                    <a:pt x="6394" y="4466"/>
                    <a:pt x="6191" y="4466"/>
                  </a:cubicBezTo>
                  <a:lnTo>
                    <a:pt x="4810" y="4466"/>
                  </a:lnTo>
                  <a:cubicBezTo>
                    <a:pt x="4763" y="4466"/>
                    <a:pt x="4727" y="4477"/>
                    <a:pt x="4691" y="4513"/>
                  </a:cubicBezTo>
                  <a:cubicBezTo>
                    <a:pt x="4667" y="4549"/>
                    <a:pt x="4644" y="4608"/>
                    <a:pt x="4667" y="4656"/>
                  </a:cubicBezTo>
                  <a:lnTo>
                    <a:pt x="4763" y="5323"/>
                  </a:lnTo>
                  <a:lnTo>
                    <a:pt x="3596" y="4537"/>
                  </a:lnTo>
                  <a:lnTo>
                    <a:pt x="4191" y="4096"/>
                  </a:lnTo>
                  <a:lnTo>
                    <a:pt x="5513" y="4096"/>
                  </a:lnTo>
                  <a:cubicBezTo>
                    <a:pt x="5882" y="4096"/>
                    <a:pt x="6191" y="3799"/>
                    <a:pt x="6191" y="3418"/>
                  </a:cubicBezTo>
                  <a:lnTo>
                    <a:pt x="6191" y="989"/>
                  </a:lnTo>
                  <a:close/>
                  <a:moveTo>
                    <a:pt x="691" y="1"/>
                  </a:moveTo>
                  <a:cubicBezTo>
                    <a:pt x="322" y="1"/>
                    <a:pt x="0" y="298"/>
                    <a:pt x="0" y="679"/>
                  </a:cubicBezTo>
                  <a:lnTo>
                    <a:pt x="0" y="3430"/>
                  </a:lnTo>
                  <a:cubicBezTo>
                    <a:pt x="0" y="3811"/>
                    <a:pt x="298" y="4120"/>
                    <a:pt x="691" y="4120"/>
                  </a:cubicBezTo>
                  <a:lnTo>
                    <a:pt x="1393" y="4120"/>
                  </a:lnTo>
                  <a:lnTo>
                    <a:pt x="1393" y="4132"/>
                  </a:lnTo>
                  <a:cubicBezTo>
                    <a:pt x="1393" y="4501"/>
                    <a:pt x="1691" y="4823"/>
                    <a:pt x="2072" y="4823"/>
                  </a:cubicBezTo>
                  <a:lnTo>
                    <a:pt x="2203" y="4823"/>
                  </a:lnTo>
                  <a:lnTo>
                    <a:pt x="2143" y="5073"/>
                  </a:lnTo>
                  <a:cubicBezTo>
                    <a:pt x="2119" y="5180"/>
                    <a:pt x="2167" y="5275"/>
                    <a:pt x="2250" y="5335"/>
                  </a:cubicBezTo>
                  <a:cubicBezTo>
                    <a:pt x="2298" y="5370"/>
                    <a:pt x="2346" y="5382"/>
                    <a:pt x="2381" y="5382"/>
                  </a:cubicBezTo>
                  <a:cubicBezTo>
                    <a:pt x="2429" y="5382"/>
                    <a:pt x="2489" y="5370"/>
                    <a:pt x="2536" y="5335"/>
                  </a:cubicBezTo>
                  <a:lnTo>
                    <a:pt x="3251" y="4823"/>
                  </a:lnTo>
                  <a:lnTo>
                    <a:pt x="3417" y="4823"/>
                  </a:lnTo>
                  <a:lnTo>
                    <a:pt x="4751" y="5716"/>
                  </a:lnTo>
                  <a:cubicBezTo>
                    <a:pt x="4798" y="5740"/>
                    <a:pt x="4846" y="5751"/>
                    <a:pt x="4882" y="5751"/>
                  </a:cubicBezTo>
                  <a:cubicBezTo>
                    <a:pt x="4929" y="5751"/>
                    <a:pt x="4977" y="5740"/>
                    <a:pt x="5025" y="5716"/>
                  </a:cubicBezTo>
                  <a:cubicBezTo>
                    <a:pt x="5108" y="5656"/>
                    <a:pt x="5144" y="5561"/>
                    <a:pt x="5120" y="5454"/>
                  </a:cubicBezTo>
                  <a:lnTo>
                    <a:pt x="5025" y="4799"/>
                  </a:lnTo>
                  <a:lnTo>
                    <a:pt x="6215" y="4799"/>
                  </a:lnTo>
                  <a:cubicBezTo>
                    <a:pt x="6584" y="4799"/>
                    <a:pt x="6894" y="4501"/>
                    <a:pt x="6894" y="4120"/>
                  </a:cubicBezTo>
                  <a:lnTo>
                    <a:pt x="6894" y="1370"/>
                  </a:lnTo>
                  <a:cubicBezTo>
                    <a:pt x="6870" y="977"/>
                    <a:pt x="6572" y="679"/>
                    <a:pt x="6191" y="679"/>
                  </a:cubicBezTo>
                  <a:cubicBezTo>
                    <a:pt x="6179" y="298"/>
                    <a:pt x="5882" y="1"/>
                    <a:pt x="5513"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3187822" y="2009177"/>
              <a:ext cx="26926" cy="10280"/>
            </a:xfrm>
            <a:custGeom>
              <a:rect b="b" l="l" r="r" t="t"/>
              <a:pathLst>
                <a:path extrusionOk="0" h="323" w="846">
                  <a:moveTo>
                    <a:pt x="155" y="1"/>
                  </a:moveTo>
                  <a:cubicBezTo>
                    <a:pt x="72" y="1"/>
                    <a:pt x="1" y="72"/>
                    <a:pt x="1" y="167"/>
                  </a:cubicBezTo>
                  <a:cubicBezTo>
                    <a:pt x="1" y="251"/>
                    <a:pt x="72" y="322"/>
                    <a:pt x="155" y="322"/>
                  </a:cubicBezTo>
                  <a:lnTo>
                    <a:pt x="679" y="322"/>
                  </a:lnTo>
                  <a:cubicBezTo>
                    <a:pt x="774" y="322"/>
                    <a:pt x="846" y="251"/>
                    <a:pt x="846" y="167"/>
                  </a:cubicBezTo>
                  <a:cubicBezTo>
                    <a:pt x="846" y="72"/>
                    <a:pt x="774" y="1"/>
                    <a:pt x="679"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3226110" y="2009177"/>
              <a:ext cx="81478" cy="10280"/>
            </a:xfrm>
            <a:custGeom>
              <a:rect b="b" l="l" r="r" t="t"/>
              <a:pathLst>
                <a:path extrusionOk="0" h="323" w="2560">
                  <a:moveTo>
                    <a:pt x="167" y="1"/>
                  </a:moveTo>
                  <a:cubicBezTo>
                    <a:pt x="72" y="1"/>
                    <a:pt x="0" y="72"/>
                    <a:pt x="0" y="167"/>
                  </a:cubicBezTo>
                  <a:cubicBezTo>
                    <a:pt x="0" y="251"/>
                    <a:pt x="72" y="322"/>
                    <a:pt x="167" y="322"/>
                  </a:cubicBezTo>
                  <a:lnTo>
                    <a:pt x="2393" y="322"/>
                  </a:lnTo>
                  <a:cubicBezTo>
                    <a:pt x="2488" y="322"/>
                    <a:pt x="2560" y="251"/>
                    <a:pt x="2560" y="167"/>
                  </a:cubicBezTo>
                  <a:cubicBezTo>
                    <a:pt x="2560" y="72"/>
                    <a:pt x="2488" y="1"/>
                    <a:pt x="2393"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a:off x="3187822" y="2036453"/>
              <a:ext cx="119767" cy="10662"/>
            </a:xfrm>
            <a:custGeom>
              <a:rect b="b" l="l" r="r" t="t"/>
              <a:pathLst>
                <a:path extrusionOk="0" h="335" w="3763">
                  <a:moveTo>
                    <a:pt x="155" y="1"/>
                  </a:moveTo>
                  <a:cubicBezTo>
                    <a:pt x="72" y="1"/>
                    <a:pt x="1" y="84"/>
                    <a:pt x="1" y="168"/>
                  </a:cubicBezTo>
                  <a:cubicBezTo>
                    <a:pt x="1" y="263"/>
                    <a:pt x="72" y="334"/>
                    <a:pt x="155" y="334"/>
                  </a:cubicBezTo>
                  <a:lnTo>
                    <a:pt x="3596" y="334"/>
                  </a:lnTo>
                  <a:cubicBezTo>
                    <a:pt x="3691" y="334"/>
                    <a:pt x="3763" y="263"/>
                    <a:pt x="3763" y="168"/>
                  </a:cubicBezTo>
                  <a:cubicBezTo>
                    <a:pt x="3763" y="84"/>
                    <a:pt x="3691" y="1"/>
                    <a:pt x="3596" y="1"/>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3187822" y="2064143"/>
              <a:ext cx="81510" cy="10248"/>
            </a:xfrm>
            <a:custGeom>
              <a:rect b="b" l="l" r="r" t="t"/>
              <a:pathLst>
                <a:path extrusionOk="0" h="322" w="2561">
                  <a:moveTo>
                    <a:pt x="155" y="0"/>
                  </a:moveTo>
                  <a:cubicBezTo>
                    <a:pt x="72" y="0"/>
                    <a:pt x="1" y="72"/>
                    <a:pt x="1" y="167"/>
                  </a:cubicBezTo>
                  <a:cubicBezTo>
                    <a:pt x="1" y="250"/>
                    <a:pt x="72" y="322"/>
                    <a:pt x="155" y="322"/>
                  </a:cubicBezTo>
                  <a:lnTo>
                    <a:pt x="2394" y="322"/>
                  </a:lnTo>
                  <a:cubicBezTo>
                    <a:pt x="2477" y="322"/>
                    <a:pt x="2560" y="250"/>
                    <a:pt x="2560" y="167"/>
                  </a:cubicBezTo>
                  <a:cubicBezTo>
                    <a:pt x="2560" y="72"/>
                    <a:pt x="2477" y="0"/>
                    <a:pt x="2394"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3280663" y="2064143"/>
              <a:ext cx="26926" cy="10248"/>
            </a:xfrm>
            <a:custGeom>
              <a:rect b="b" l="l" r="r" t="t"/>
              <a:pathLst>
                <a:path extrusionOk="0" h="322" w="846">
                  <a:moveTo>
                    <a:pt x="155" y="0"/>
                  </a:moveTo>
                  <a:cubicBezTo>
                    <a:pt x="72" y="0"/>
                    <a:pt x="1" y="72"/>
                    <a:pt x="1" y="167"/>
                  </a:cubicBezTo>
                  <a:cubicBezTo>
                    <a:pt x="1" y="250"/>
                    <a:pt x="72" y="322"/>
                    <a:pt x="155" y="322"/>
                  </a:cubicBezTo>
                  <a:lnTo>
                    <a:pt x="679" y="322"/>
                  </a:lnTo>
                  <a:cubicBezTo>
                    <a:pt x="774" y="322"/>
                    <a:pt x="846" y="250"/>
                    <a:pt x="846" y="167"/>
                  </a:cubicBezTo>
                  <a:cubicBezTo>
                    <a:pt x="846" y="72"/>
                    <a:pt x="774" y="0"/>
                    <a:pt x="679" y="0"/>
                  </a:cubicBezTo>
                  <a:close/>
                </a:path>
              </a:pathLst>
            </a:custGeom>
            <a:solidFill>
              <a:srgbClr val="36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41"/>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687" name="Google Shape;687;p41"/>
          <p:cNvSpPr txBox="1"/>
          <p:nvPr/>
        </p:nvSpPr>
        <p:spPr>
          <a:xfrm>
            <a:off x="331900" y="4813800"/>
            <a:ext cx="135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688" name="Google Shape;688;p41"/>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689" name="Google Shape;689;p41"/>
          <p:cNvSpPr/>
          <p:nvPr/>
        </p:nvSpPr>
        <p:spPr>
          <a:xfrm>
            <a:off x="34947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690" name="Google Shape;690;p41"/>
          <p:cNvSpPr/>
          <p:nvPr/>
        </p:nvSpPr>
        <p:spPr>
          <a:xfrm>
            <a:off x="50949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691" name="Google Shape;691;p41"/>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692" name="Google Shape;692;p41"/>
          <p:cNvSpPr txBox="1"/>
          <p:nvPr/>
        </p:nvSpPr>
        <p:spPr>
          <a:xfrm>
            <a:off x="1834800" y="4813800"/>
            <a:ext cx="17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693" name="Google Shape;693;p41"/>
          <p:cNvSpPr txBox="1"/>
          <p:nvPr/>
        </p:nvSpPr>
        <p:spPr>
          <a:xfrm>
            <a:off x="3571725" y="4813800"/>
            <a:ext cx="163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Analytical Approach</a:t>
            </a:r>
            <a:endParaRPr b="1" sz="1100">
              <a:solidFill>
                <a:srgbClr val="FFFFFF"/>
              </a:solidFill>
              <a:latin typeface="Roboto"/>
              <a:ea typeface="Roboto"/>
              <a:cs typeface="Roboto"/>
              <a:sym typeface="Roboto"/>
            </a:endParaRPr>
          </a:p>
        </p:txBody>
      </p:sp>
      <p:sp>
        <p:nvSpPr>
          <p:cNvPr id="694" name="Google Shape;694;p41"/>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Results</a:t>
            </a:r>
            <a:endParaRPr b="1" sz="1100">
              <a:solidFill>
                <a:srgbClr val="050305"/>
              </a:solidFill>
              <a:latin typeface="Roboto"/>
              <a:ea typeface="Roboto"/>
              <a:cs typeface="Roboto"/>
              <a:sym typeface="Roboto"/>
            </a:endParaRPr>
          </a:p>
        </p:txBody>
      </p:sp>
      <p:sp>
        <p:nvSpPr>
          <p:cNvPr id="695" name="Google Shape;695;p41"/>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696" name="Google Shape;69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2"/>
          <p:cNvSpPr/>
          <p:nvPr/>
        </p:nvSpPr>
        <p:spPr>
          <a:xfrm>
            <a:off x="413713" y="1507923"/>
            <a:ext cx="8289900" cy="1891800"/>
          </a:xfrm>
          <a:prstGeom prst="rect">
            <a:avLst/>
          </a:prstGeom>
          <a:solidFill>
            <a:srgbClr val="F5F5F5"/>
          </a:solidFill>
          <a:ln cap="flat" cmpd="sng" w="1905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02" name="Google Shape;702;p42"/>
          <p:cNvSpPr txBox="1"/>
          <p:nvPr>
            <p:ph idx="4294967295" type="subTitle"/>
          </p:nvPr>
        </p:nvSpPr>
        <p:spPr>
          <a:xfrm>
            <a:off x="5812975" y="4140325"/>
            <a:ext cx="10707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chemeClr val="lt1"/>
                </a:solidFill>
                <a:latin typeface="Be Vietnam"/>
                <a:ea typeface="Be Vietnam"/>
                <a:cs typeface="Be Vietnam"/>
                <a:sym typeface="Be Vietnam"/>
              </a:rPr>
              <a:t>MARS</a:t>
            </a:r>
            <a:endParaRPr>
              <a:solidFill>
                <a:schemeClr val="lt1"/>
              </a:solidFill>
              <a:latin typeface="Be Vietnam"/>
              <a:ea typeface="Be Vietnam"/>
              <a:cs typeface="Be Vietnam"/>
              <a:sym typeface="Be Vietnam"/>
            </a:endParaRPr>
          </a:p>
        </p:txBody>
      </p:sp>
      <p:sp>
        <p:nvSpPr>
          <p:cNvPr id="703" name="Google Shape;703;p42"/>
          <p:cNvSpPr txBox="1"/>
          <p:nvPr>
            <p:ph type="title"/>
          </p:nvPr>
        </p:nvSpPr>
        <p:spPr>
          <a:xfrm>
            <a:off x="540000" y="1866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Our Data</a:t>
            </a:r>
            <a:endParaRPr/>
          </a:p>
        </p:txBody>
      </p:sp>
      <p:sp>
        <p:nvSpPr>
          <p:cNvPr id="704" name="Google Shape;704;p42"/>
          <p:cNvSpPr txBox="1"/>
          <p:nvPr/>
        </p:nvSpPr>
        <p:spPr>
          <a:xfrm>
            <a:off x="379650" y="1561601"/>
            <a:ext cx="8289900" cy="1642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50305"/>
              </a:buClr>
              <a:buSzPts val="1600"/>
              <a:buFont typeface="Tajawal"/>
              <a:buChar char="●"/>
            </a:pPr>
            <a:r>
              <a:rPr b="1" lang="en-GB" sz="1600">
                <a:solidFill>
                  <a:srgbClr val="050305"/>
                </a:solidFill>
                <a:latin typeface="Calibri"/>
                <a:ea typeface="Calibri"/>
                <a:cs typeface="Calibri"/>
                <a:sym typeface="Calibri"/>
              </a:rPr>
              <a:t>Online Sales data:</a:t>
            </a:r>
            <a:r>
              <a:rPr lang="en-GB" sz="1600">
                <a:solidFill>
                  <a:srgbClr val="050305"/>
                </a:solidFill>
                <a:latin typeface="Calibri"/>
                <a:ea typeface="Calibri"/>
                <a:cs typeface="Calibri"/>
                <a:sym typeface="Calibri"/>
              </a:rPr>
              <a:t> actual orders data (point of sales data) at transaction level</a:t>
            </a:r>
            <a:endParaRPr sz="1600">
              <a:solidFill>
                <a:srgbClr val="050305"/>
              </a:solidFill>
              <a:latin typeface="Calibri"/>
              <a:ea typeface="Calibri"/>
              <a:cs typeface="Calibri"/>
              <a:sym typeface="Calibri"/>
            </a:endParaRPr>
          </a:p>
          <a:p>
            <a:pPr indent="-330200" lvl="0" marL="457200" rtl="0" algn="l">
              <a:lnSpc>
                <a:spcPct val="115000"/>
              </a:lnSpc>
              <a:spcBef>
                <a:spcPts val="0"/>
              </a:spcBef>
              <a:spcAft>
                <a:spcPts val="0"/>
              </a:spcAft>
              <a:buClr>
                <a:srgbClr val="050305"/>
              </a:buClr>
              <a:buSzPts val="1600"/>
              <a:buFont typeface="Tajawal"/>
              <a:buChar char="●"/>
            </a:pPr>
            <a:r>
              <a:rPr b="1" lang="en-GB" sz="1600">
                <a:solidFill>
                  <a:srgbClr val="050305"/>
                </a:solidFill>
                <a:latin typeface="Calibri"/>
                <a:ea typeface="Calibri"/>
                <a:cs typeface="Calibri"/>
                <a:sym typeface="Calibri"/>
              </a:rPr>
              <a:t>Customer data:</a:t>
            </a:r>
            <a:r>
              <a:rPr lang="en-GB" sz="1600">
                <a:solidFill>
                  <a:srgbClr val="050305"/>
                </a:solidFill>
                <a:latin typeface="Calibri"/>
                <a:ea typeface="Calibri"/>
                <a:cs typeface="Calibri"/>
                <a:sym typeface="Calibri"/>
              </a:rPr>
              <a:t> customers’ demographic information</a:t>
            </a:r>
            <a:endParaRPr sz="1600">
              <a:solidFill>
                <a:srgbClr val="050305"/>
              </a:solidFill>
              <a:latin typeface="Calibri"/>
              <a:ea typeface="Calibri"/>
              <a:cs typeface="Calibri"/>
              <a:sym typeface="Calibri"/>
            </a:endParaRPr>
          </a:p>
          <a:p>
            <a:pPr indent="-330200" lvl="0" marL="457200" rtl="0" algn="l">
              <a:lnSpc>
                <a:spcPct val="115000"/>
              </a:lnSpc>
              <a:spcBef>
                <a:spcPts val="0"/>
              </a:spcBef>
              <a:spcAft>
                <a:spcPts val="0"/>
              </a:spcAft>
              <a:buClr>
                <a:srgbClr val="050305"/>
              </a:buClr>
              <a:buSzPts val="1600"/>
              <a:buFont typeface="Tajawal"/>
              <a:buChar char="●"/>
            </a:pPr>
            <a:r>
              <a:rPr b="1" lang="en-GB" sz="1600">
                <a:solidFill>
                  <a:srgbClr val="050305"/>
                </a:solidFill>
                <a:latin typeface="Calibri"/>
                <a:ea typeface="Calibri"/>
                <a:cs typeface="Calibri"/>
                <a:sym typeface="Calibri"/>
              </a:rPr>
              <a:t>Discount Coupon data:</a:t>
            </a:r>
            <a:r>
              <a:rPr lang="en-GB" sz="1600">
                <a:solidFill>
                  <a:srgbClr val="050305"/>
                </a:solidFill>
                <a:latin typeface="Calibri"/>
                <a:ea typeface="Calibri"/>
                <a:cs typeface="Calibri"/>
                <a:sym typeface="Calibri"/>
              </a:rPr>
              <a:t> Discount coupons have been given for different categories in different months</a:t>
            </a:r>
            <a:endParaRPr sz="1600">
              <a:solidFill>
                <a:srgbClr val="050305"/>
              </a:solidFill>
              <a:latin typeface="Calibri"/>
              <a:ea typeface="Calibri"/>
              <a:cs typeface="Calibri"/>
              <a:sym typeface="Calibri"/>
            </a:endParaRPr>
          </a:p>
          <a:p>
            <a:pPr indent="-330200" lvl="0" marL="457200" rtl="0" algn="l">
              <a:lnSpc>
                <a:spcPct val="115000"/>
              </a:lnSpc>
              <a:spcBef>
                <a:spcPts val="0"/>
              </a:spcBef>
              <a:spcAft>
                <a:spcPts val="0"/>
              </a:spcAft>
              <a:buClr>
                <a:srgbClr val="050305"/>
              </a:buClr>
              <a:buSzPts val="1600"/>
              <a:buFont typeface="Tajawal"/>
              <a:buChar char="●"/>
            </a:pPr>
            <a:r>
              <a:rPr b="1" lang="en-GB" sz="1600">
                <a:solidFill>
                  <a:srgbClr val="050305"/>
                </a:solidFill>
                <a:latin typeface="Calibri"/>
                <a:ea typeface="Calibri"/>
                <a:cs typeface="Calibri"/>
                <a:sym typeface="Calibri"/>
              </a:rPr>
              <a:t>Marketing Spend data</a:t>
            </a:r>
            <a:r>
              <a:rPr lang="en-GB" sz="1600">
                <a:solidFill>
                  <a:srgbClr val="050305"/>
                </a:solidFill>
                <a:latin typeface="Calibri"/>
                <a:ea typeface="Calibri"/>
                <a:cs typeface="Calibri"/>
                <a:sym typeface="Calibri"/>
              </a:rPr>
              <a:t>: Marketing spend on both offline &amp; online channels on day wise</a:t>
            </a:r>
            <a:endParaRPr sz="1600">
              <a:solidFill>
                <a:srgbClr val="050305"/>
              </a:solidFill>
              <a:latin typeface="Calibri"/>
              <a:ea typeface="Calibri"/>
              <a:cs typeface="Calibri"/>
              <a:sym typeface="Calibri"/>
            </a:endParaRPr>
          </a:p>
          <a:p>
            <a:pPr indent="-330200" lvl="0" marL="457200" rtl="0" algn="l">
              <a:lnSpc>
                <a:spcPct val="115000"/>
              </a:lnSpc>
              <a:spcBef>
                <a:spcPts val="0"/>
              </a:spcBef>
              <a:spcAft>
                <a:spcPts val="0"/>
              </a:spcAft>
              <a:buClr>
                <a:srgbClr val="050305"/>
              </a:buClr>
              <a:buSzPts val="1600"/>
              <a:buFont typeface="Tajawal"/>
              <a:buChar char="●"/>
            </a:pPr>
            <a:r>
              <a:rPr b="1" lang="en-GB" sz="1600">
                <a:solidFill>
                  <a:srgbClr val="050305"/>
                </a:solidFill>
                <a:latin typeface="Calibri"/>
                <a:ea typeface="Calibri"/>
                <a:cs typeface="Calibri"/>
                <a:sym typeface="Calibri"/>
              </a:rPr>
              <a:t>Tax Details data</a:t>
            </a:r>
            <a:r>
              <a:rPr lang="en-GB" sz="1600">
                <a:solidFill>
                  <a:srgbClr val="050305"/>
                </a:solidFill>
                <a:latin typeface="Calibri"/>
                <a:ea typeface="Calibri"/>
                <a:cs typeface="Calibri"/>
                <a:sym typeface="Calibri"/>
              </a:rPr>
              <a:t>: GST Details for given category</a:t>
            </a:r>
            <a:endParaRPr sz="1600">
              <a:solidFill>
                <a:srgbClr val="050305"/>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700">
              <a:solidFill>
                <a:srgbClr val="050305"/>
              </a:solidFill>
              <a:latin typeface="Calibri"/>
              <a:ea typeface="Calibri"/>
              <a:cs typeface="Calibri"/>
              <a:sym typeface="Calibri"/>
            </a:endParaRPr>
          </a:p>
          <a:p>
            <a:pPr indent="0" lvl="0" marL="457200" rtl="0" algn="l">
              <a:spcBef>
                <a:spcPts val="0"/>
              </a:spcBef>
              <a:spcAft>
                <a:spcPts val="0"/>
              </a:spcAft>
              <a:buNone/>
            </a:pPr>
            <a:r>
              <a:t/>
            </a:r>
            <a:endParaRPr i="1" sz="1700">
              <a:solidFill>
                <a:srgbClr val="050305"/>
              </a:solidFill>
              <a:latin typeface="Calibri"/>
              <a:ea typeface="Calibri"/>
              <a:cs typeface="Calibri"/>
              <a:sym typeface="Calibri"/>
            </a:endParaRPr>
          </a:p>
          <a:p>
            <a:pPr indent="0" lvl="0" marL="0" rtl="0" algn="l">
              <a:spcBef>
                <a:spcPts val="0"/>
              </a:spcBef>
              <a:spcAft>
                <a:spcPts val="0"/>
              </a:spcAft>
              <a:buNone/>
            </a:pPr>
            <a:r>
              <a:t/>
            </a:r>
            <a:endParaRPr sz="1700">
              <a:solidFill>
                <a:srgbClr val="363434"/>
              </a:solidFill>
              <a:latin typeface="Calibri"/>
              <a:ea typeface="Calibri"/>
              <a:cs typeface="Calibri"/>
              <a:sym typeface="Calibri"/>
            </a:endParaRPr>
          </a:p>
        </p:txBody>
      </p:sp>
      <p:sp>
        <p:nvSpPr>
          <p:cNvPr id="705" name="Google Shape;70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706" name="Google Shape;706;p42"/>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707" name="Google Shape;707;p42"/>
          <p:cNvSpPr txBox="1"/>
          <p:nvPr/>
        </p:nvSpPr>
        <p:spPr>
          <a:xfrm>
            <a:off x="331900" y="4813800"/>
            <a:ext cx="135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708" name="Google Shape;708;p42"/>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709" name="Google Shape;709;p42"/>
          <p:cNvSpPr/>
          <p:nvPr/>
        </p:nvSpPr>
        <p:spPr>
          <a:xfrm>
            <a:off x="34947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710" name="Google Shape;710;p42"/>
          <p:cNvSpPr/>
          <p:nvPr/>
        </p:nvSpPr>
        <p:spPr>
          <a:xfrm>
            <a:off x="50949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711" name="Google Shape;711;p42"/>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712" name="Google Shape;712;p42"/>
          <p:cNvSpPr txBox="1"/>
          <p:nvPr/>
        </p:nvSpPr>
        <p:spPr>
          <a:xfrm>
            <a:off x="1834800" y="4813800"/>
            <a:ext cx="17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713" name="Google Shape;713;p42"/>
          <p:cNvSpPr txBox="1"/>
          <p:nvPr/>
        </p:nvSpPr>
        <p:spPr>
          <a:xfrm>
            <a:off x="3571725" y="4813800"/>
            <a:ext cx="163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Analytical Approach</a:t>
            </a:r>
            <a:endParaRPr b="1" sz="1100">
              <a:solidFill>
                <a:srgbClr val="FFFFFF"/>
              </a:solidFill>
              <a:latin typeface="Roboto"/>
              <a:ea typeface="Roboto"/>
              <a:cs typeface="Roboto"/>
              <a:sym typeface="Roboto"/>
            </a:endParaRPr>
          </a:p>
        </p:txBody>
      </p:sp>
      <p:sp>
        <p:nvSpPr>
          <p:cNvPr id="714" name="Google Shape;714;p42"/>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Results</a:t>
            </a:r>
            <a:endParaRPr b="1" sz="1100">
              <a:solidFill>
                <a:srgbClr val="050305"/>
              </a:solidFill>
              <a:latin typeface="Roboto"/>
              <a:ea typeface="Roboto"/>
              <a:cs typeface="Roboto"/>
              <a:sym typeface="Roboto"/>
            </a:endParaRPr>
          </a:p>
        </p:txBody>
      </p:sp>
      <p:sp>
        <p:nvSpPr>
          <p:cNvPr id="715" name="Google Shape;715;p42"/>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716" name="Google Shape;716;p42"/>
          <p:cNvSpPr txBox="1"/>
          <p:nvPr/>
        </p:nvSpPr>
        <p:spPr>
          <a:xfrm>
            <a:off x="350850" y="3492500"/>
            <a:ext cx="5378400" cy="7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latin typeface="Libre Franklin"/>
                <a:ea typeface="Libre Franklin"/>
                <a:cs typeface="Libre Franklin"/>
                <a:sym typeface="Libre Franklin"/>
              </a:rPr>
              <a:t>Source: Kaggle </a:t>
            </a:r>
            <a:endParaRPr>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GB">
                <a:latin typeface="Libre Franklin"/>
                <a:ea typeface="Libre Franklin"/>
                <a:cs typeface="Libre Franklin"/>
                <a:sym typeface="Libre Franklin"/>
              </a:rPr>
              <a:t>Business context: non-contractual e-commerce company</a:t>
            </a:r>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3"/>
          <p:cNvSpPr/>
          <p:nvPr/>
        </p:nvSpPr>
        <p:spPr>
          <a:xfrm>
            <a:off x="89475" y="3970325"/>
            <a:ext cx="2056800" cy="819300"/>
          </a:xfrm>
          <a:prstGeom prst="roundRect">
            <a:avLst>
              <a:gd fmla="val 16667" name="adj"/>
            </a:avLst>
          </a:prstGeom>
          <a:solidFill>
            <a:srgbClr val="FFFFFF"/>
          </a:solidFill>
          <a:ln cap="flat" cmpd="sng" w="9525">
            <a:solidFill>
              <a:srgbClr val="213B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722" name="Google Shape;722;p43"/>
          <p:cNvSpPr/>
          <p:nvPr/>
        </p:nvSpPr>
        <p:spPr>
          <a:xfrm>
            <a:off x="70975" y="2916775"/>
            <a:ext cx="2056800" cy="785400"/>
          </a:xfrm>
          <a:prstGeom prst="roundRect">
            <a:avLst>
              <a:gd fmla="val 16667" name="adj"/>
            </a:avLst>
          </a:prstGeom>
          <a:solidFill>
            <a:srgbClr val="FFFFFF"/>
          </a:solidFill>
          <a:ln cap="flat" cmpd="sng" w="9525">
            <a:solidFill>
              <a:srgbClr val="213B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723" name="Google Shape;723;p43"/>
          <p:cNvSpPr/>
          <p:nvPr/>
        </p:nvSpPr>
        <p:spPr>
          <a:xfrm rot="5400000">
            <a:off x="1014307" y="3739453"/>
            <a:ext cx="196453" cy="213602"/>
          </a:xfrm>
          <a:custGeom>
            <a:rect b="b" l="l" r="r" t="t"/>
            <a:pathLst>
              <a:path extrusionOk="0" h="2179" w="2222">
                <a:moveTo>
                  <a:pt x="477" y="1"/>
                </a:moveTo>
                <a:lnTo>
                  <a:pt x="895" y="513"/>
                </a:lnTo>
                <a:lnTo>
                  <a:pt x="1" y="513"/>
                </a:lnTo>
                <a:lnTo>
                  <a:pt x="1" y="1659"/>
                </a:lnTo>
                <a:lnTo>
                  <a:pt x="895" y="1659"/>
                </a:lnTo>
                <a:lnTo>
                  <a:pt x="477" y="2179"/>
                </a:lnTo>
                <a:lnTo>
                  <a:pt x="1234" y="2179"/>
                </a:lnTo>
                <a:lnTo>
                  <a:pt x="2222" y="1090"/>
                </a:lnTo>
                <a:lnTo>
                  <a:pt x="1234" y="1"/>
                </a:lnTo>
                <a:close/>
              </a:path>
            </a:pathLst>
          </a:custGeom>
          <a:solidFill>
            <a:schemeClr val="accent1"/>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4" name="Google Shape;72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725" name="Google Shape;725;p43"/>
          <p:cNvSpPr txBox="1"/>
          <p:nvPr>
            <p:ph type="title"/>
          </p:nvPr>
        </p:nvSpPr>
        <p:spPr>
          <a:xfrm>
            <a:off x="3319225" y="-148800"/>
            <a:ext cx="2671500" cy="7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Data</a:t>
            </a:r>
            <a:endParaRPr/>
          </a:p>
        </p:txBody>
      </p:sp>
      <p:graphicFrame>
        <p:nvGraphicFramePr>
          <p:cNvPr id="726" name="Google Shape;726;p43"/>
          <p:cNvGraphicFramePr/>
          <p:nvPr/>
        </p:nvGraphicFramePr>
        <p:xfrm>
          <a:off x="2347400" y="554825"/>
          <a:ext cx="3000000" cy="3000000"/>
        </p:xfrm>
        <a:graphic>
          <a:graphicData uri="http://schemas.openxmlformats.org/drawingml/2006/table">
            <a:tbl>
              <a:tblPr>
                <a:noFill/>
                <a:tableStyleId>{AE1527F9-5608-42A3-B2E3-06C16EF05EE1}</a:tableStyleId>
              </a:tblPr>
              <a:tblGrid>
                <a:gridCol w="1384300"/>
                <a:gridCol w="5438775"/>
              </a:tblGrid>
              <a:tr h="313800">
                <a:tc>
                  <a:txBody>
                    <a:bodyPr/>
                    <a:lstStyle/>
                    <a:p>
                      <a:pPr indent="0" lvl="0" marL="0" rtl="0" algn="l">
                        <a:spcBef>
                          <a:spcPts val="0"/>
                        </a:spcBef>
                        <a:spcAft>
                          <a:spcPts val="0"/>
                        </a:spcAft>
                        <a:buNone/>
                      </a:pPr>
                      <a:r>
                        <a:rPr b="1" lang="en-GB" sz="1100"/>
                        <a:t>Attributes</a:t>
                      </a:r>
                      <a:endParaRPr b="1" sz="11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GB" sz="1100"/>
                        <a:t>Description</a:t>
                      </a:r>
                      <a:endParaRPr b="1" sz="11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313800">
                <a:tc>
                  <a:txBody>
                    <a:bodyPr/>
                    <a:lstStyle/>
                    <a:p>
                      <a:pPr indent="0" lvl="0" marL="0" rtl="0" algn="l">
                        <a:spcBef>
                          <a:spcPts val="0"/>
                        </a:spcBef>
                        <a:spcAft>
                          <a:spcPts val="0"/>
                        </a:spcAft>
                        <a:buNone/>
                      </a:pPr>
                      <a:r>
                        <a:rPr b="1" lang="en-GB" sz="1100"/>
                        <a:t>Number of Day</a:t>
                      </a:r>
                      <a:endParaRPr b="1" sz="11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Number of days the customer stay active</a:t>
                      </a:r>
                      <a:endParaRPr sz="11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4350">
                <a:tc>
                  <a:txBody>
                    <a:bodyPr/>
                    <a:lstStyle/>
                    <a:p>
                      <a:pPr indent="0" lvl="0" marL="0" rtl="0" algn="l">
                        <a:spcBef>
                          <a:spcPts val="0"/>
                        </a:spcBef>
                        <a:spcAft>
                          <a:spcPts val="0"/>
                        </a:spcAft>
                        <a:buNone/>
                      </a:pPr>
                      <a:r>
                        <a:rPr b="1" lang="en-GB" sz="1100"/>
                        <a:t>Number of Transactions</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Total number of transaction of each customer within the observed period</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3800">
                <a:tc>
                  <a:txBody>
                    <a:bodyPr/>
                    <a:lstStyle/>
                    <a:p>
                      <a:pPr indent="0" lvl="0" marL="0" rtl="0" algn="l">
                        <a:spcBef>
                          <a:spcPts val="0"/>
                        </a:spcBef>
                        <a:spcAft>
                          <a:spcPts val="0"/>
                        </a:spcAft>
                        <a:buNone/>
                      </a:pPr>
                      <a:r>
                        <a:rPr b="1" lang="en-GB" sz="1100"/>
                        <a:t>Total Purchase Amount</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Total revenue acquired from each customer</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3800">
                <a:tc>
                  <a:txBody>
                    <a:bodyPr/>
                    <a:lstStyle/>
                    <a:p>
                      <a:pPr indent="0" lvl="0" marL="0" rtl="0" algn="l">
                        <a:spcBef>
                          <a:spcPts val="0"/>
                        </a:spcBef>
                        <a:spcAft>
                          <a:spcPts val="0"/>
                        </a:spcAft>
                        <a:buNone/>
                      </a:pPr>
                      <a:r>
                        <a:rPr b="1" lang="en-GB" sz="1100"/>
                        <a:t>Quantity</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Total quantity purchased by each customer</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3800">
                <a:tc>
                  <a:txBody>
                    <a:bodyPr/>
                    <a:lstStyle/>
                    <a:p>
                      <a:pPr indent="0" lvl="0" marL="0" rtl="0" algn="l">
                        <a:spcBef>
                          <a:spcPts val="0"/>
                        </a:spcBef>
                        <a:spcAft>
                          <a:spcPts val="0"/>
                        </a:spcAft>
                        <a:buNone/>
                      </a:pPr>
                      <a:r>
                        <a:rPr b="1" lang="en-GB" sz="1100"/>
                        <a:t>Gender</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Gender of the customer</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3800">
                <a:tc>
                  <a:txBody>
                    <a:bodyPr/>
                    <a:lstStyle/>
                    <a:p>
                      <a:pPr indent="0" lvl="0" marL="0" rtl="0" algn="l">
                        <a:spcBef>
                          <a:spcPts val="0"/>
                        </a:spcBef>
                        <a:spcAft>
                          <a:spcPts val="0"/>
                        </a:spcAft>
                        <a:buNone/>
                      </a:pPr>
                      <a:r>
                        <a:rPr b="1" lang="en-GB" sz="1100"/>
                        <a:t>Location</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Location of the customer</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60700">
                <a:tc>
                  <a:txBody>
                    <a:bodyPr/>
                    <a:lstStyle/>
                    <a:p>
                      <a:pPr indent="0" lvl="0" marL="0" rtl="0" algn="l">
                        <a:spcBef>
                          <a:spcPts val="0"/>
                        </a:spcBef>
                        <a:spcAft>
                          <a:spcPts val="0"/>
                        </a:spcAft>
                        <a:buNone/>
                      </a:pPr>
                      <a:r>
                        <a:rPr b="1" lang="en-GB" sz="1100"/>
                        <a:t>Tenure (months)</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Length of time that a customer has been actively engaging with a business or service, measured in month</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3800">
                <a:tc>
                  <a:txBody>
                    <a:bodyPr/>
                    <a:lstStyle/>
                    <a:p>
                      <a:pPr indent="0" lvl="0" marL="0" rtl="0" algn="l">
                        <a:spcBef>
                          <a:spcPts val="0"/>
                        </a:spcBef>
                        <a:spcAft>
                          <a:spcPts val="0"/>
                        </a:spcAft>
                        <a:buNone/>
                      </a:pPr>
                      <a:r>
                        <a:rPr b="1" lang="en-GB" sz="1100"/>
                        <a:t>AOV</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Average purchase value of each customer</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3800">
                <a:tc>
                  <a:txBody>
                    <a:bodyPr/>
                    <a:lstStyle/>
                    <a:p>
                      <a:pPr indent="0" lvl="0" marL="0" rtl="0" algn="l">
                        <a:spcBef>
                          <a:spcPts val="0"/>
                        </a:spcBef>
                        <a:spcAft>
                          <a:spcPts val="0"/>
                        </a:spcAft>
                        <a:buNone/>
                      </a:pPr>
                      <a:r>
                        <a:rPr b="1" lang="en-GB" sz="1100"/>
                        <a:t>Churn Rate</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__The percentage rate at which customers stop buying product</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4350">
                <a:tc>
                  <a:txBody>
                    <a:bodyPr/>
                    <a:lstStyle/>
                    <a:p>
                      <a:pPr indent="0" lvl="0" marL="0" rtl="0" algn="l">
                        <a:spcBef>
                          <a:spcPts val="0"/>
                        </a:spcBef>
                        <a:spcAft>
                          <a:spcPts val="0"/>
                        </a:spcAft>
                        <a:buNone/>
                      </a:pPr>
                      <a:r>
                        <a:rPr b="1" lang="en-GB" sz="1100"/>
                        <a:t>Profit Margin</a:t>
                      </a:r>
                      <a:endParaRPr b="1" sz="11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1100"/>
                        <a:t>__</a:t>
                      </a:r>
                      <a:r>
                        <a:rPr lang="en-GB" sz="1100"/>
                        <a:t>The amount of profit expected from each customer over the average customer lifespan</a:t>
                      </a:r>
                      <a:endParaRPr sz="11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727" name="Google Shape;727;p43"/>
          <p:cNvSpPr txBox="1"/>
          <p:nvPr/>
        </p:nvSpPr>
        <p:spPr>
          <a:xfrm>
            <a:off x="147175" y="2842650"/>
            <a:ext cx="2415300" cy="16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050305"/>
                </a:solidFill>
                <a:latin typeface="Tajawal"/>
                <a:ea typeface="Tajawal"/>
                <a:cs typeface="Tajawal"/>
                <a:sym typeface="Tajawal"/>
              </a:rPr>
              <a:t>Before Aggregation</a:t>
            </a:r>
            <a:endParaRPr b="1" sz="1500">
              <a:solidFill>
                <a:srgbClr val="050305"/>
              </a:solidFill>
              <a:latin typeface="Tajawal"/>
              <a:ea typeface="Tajawal"/>
              <a:cs typeface="Tajawal"/>
              <a:sym typeface="Tajawal"/>
            </a:endParaRPr>
          </a:p>
          <a:p>
            <a:pPr indent="0" lvl="0" marL="0" rtl="0" algn="l">
              <a:spcBef>
                <a:spcPts val="0"/>
              </a:spcBef>
              <a:spcAft>
                <a:spcPts val="0"/>
              </a:spcAft>
              <a:buNone/>
            </a:pPr>
            <a:r>
              <a:rPr b="1" lang="en-GB" sz="1500">
                <a:solidFill>
                  <a:schemeClr val="accent1"/>
                </a:solidFill>
                <a:latin typeface="Tajawal"/>
                <a:ea typeface="Tajawal"/>
                <a:cs typeface="Tajawal"/>
                <a:sym typeface="Tajawal"/>
              </a:rPr>
              <a:t>19</a:t>
            </a:r>
            <a:r>
              <a:rPr lang="en-GB" sz="1200">
                <a:solidFill>
                  <a:srgbClr val="050305"/>
                </a:solidFill>
                <a:latin typeface="Tajawal"/>
                <a:ea typeface="Tajawal"/>
                <a:cs typeface="Tajawal"/>
                <a:sym typeface="Tajawal"/>
              </a:rPr>
              <a:t> variables, </a:t>
            </a:r>
            <a:endParaRPr sz="1200">
              <a:solidFill>
                <a:srgbClr val="050305"/>
              </a:solidFill>
              <a:latin typeface="Tajawal"/>
              <a:ea typeface="Tajawal"/>
              <a:cs typeface="Tajawal"/>
              <a:sym typeface="Tajawal"/>
            </a:endParaRPr>
          </a:p>
          <a:p>
            <a:pPr indent="0" lvl="0" marL="0" rtl="0" algn="l">
              <a:spcBef>
                <a:spcPts val="0"/>
              </a:spcBef>
              <a:spcAft>
                <a:spcPts val="0"/>
              </a:spcAft>
              <a:buNone/>
            </a:pPr>
            <a:r>
              <a:rPr b="1" lang="en-GB" sz="1500">
                <a:solidFill>
                  <a:schemeClr val="accent1"/>
                </a:solidFill>
                <a:latin typeface="Tajawal"/>
                <a:ea typeface="Tajawal"/>
                <a:cs typeface="Tajawal"/>
                <a:sym typeface="Tajawal"/>
              </a:rPr>
              <a:t>52,924</a:t>
            </a:r>
            <a:r>
              <a:rPr lang="en-GB" sz="1200">
                <a:solidFill>
                  <a:schemeClr val="accent1"/>
                </a:solidFill>
                <a:latin typeface="Tajawal"/>
                <a:ea typeface="Tajawal"/>
                <a:cs typeface="Tajawal"/>
                <a:sym typeface="Tajawal"/>
              </a:rPr>
              <a:t> </a:t>
            </a:r>
            <a:r>
              <a:rPr lang="en-GB" sz="1200">
                <a:solidFill>
                  <a:srgbClr val="050305"/>
                </a:solidFill>
                <a:latin typeface="Tajawal"/>
                <a:ea typeface="Tajawal"/>
                <a:cs typeface="Tajawal"/>
                <a:sym typeface="Tajawal"/>
              </a:rPr>
              <a:t>observations</a:t>
            </a:r>
            <a:endParaRPr sz="1200">
              <a:solidFill>
                <a:srgbClr val="050305"/>
              </a:solidFill>
              <a:latin typeface="Tajawal"/>
              <a:ea typeface="Tajawal"/>
              <a:cs typeface="Tajawal"/>
              <a:sym typeface="Tajawal"/>
            </a:endParaRPr>
          </a:p>
          <a:p>
            <a:pPr indent="0" lvl="0" marL="0" rtl="0" algn="l">
              <a:spcBef>
                <a:spcPts val="0"/>
              </a:spcBef>
              <a:spcAft>
                <a:spcPts val="0"/>
              </a:spcAft>
              <a:buNone/>
            </a:pPr>
            <a:r>
              <a:t/>
            </a:r>
            <a:endParaRPr sz="1200">
              <a:solidFill>
                <a:srgbClr val="050305"/>
              </a:solidFill>
              <a:latin typeface="Tajawal"/>
              <a:ea typeface="Tajawal"/>
              <a:cs typeface="Tajawal"/>
              <a:sym typeface="Tajawal"/>
            </a:endParaRPr>
          </a:p>
          <a:p>
            <a:pPr indent="0" lvl="0" marL="0" rtl="0" algn="l">
              <a:spcBef>
                <a:spcPts val="0"/>
              </a:spcBef>
              <a:spcAft>
                <a:spcPts val="0"/>
              </a:spcAft>
              <a:buNone/>
            </a:pPr>
            <a:r>
              <a:t/>
            </a:r>
            <a:endParaRPr sz="1200">
              <a:solidFill>
                <a:srgbClr val="050305"/>
              </a:solidFill>
              <a:latin typeface="Tajawal"/>
              <a:ea typeface="Tajawal"/>
              <a:cs typeface="Tajawal"/>
              <a:sym typeface="Tajawal"/>
            </a:endParaRPr>
          </a:p>
          <a:p>
            <a:pPr indent="0" lvl="0" marL="0" rtl="0" algn="l">
              <a:spcBef>
                <a:spcPts val="0"/>
              </a:spcBef>
              <a:spcAft>
                <a:spcPts val="0"/>
              </a:spcAft>
              <a:buNone/>
            </a:pPr>
            <a:r>
              <a:rPr b="1" lang="en-GB" sz="1500">
                <a:solidFill>
                  <a:srgbClr val="050305"/>
                </a:solidFill>
                <a:latin typeface="Tajawal"/>
                <a:ea typeface="Tajawal"/>
                <a:cs typeface="Tajawal"/>
                <a:sym typeface="Tajawal"/>
              </a:rPr>
              <a:t>After Aggregation</a:t>
            </a:r>
            <a:endParaRPr b="1" sz="1500">
              <a:solidFill>
                <a:srgbClr val="050305"/>
              </a:solidFill>
              <a:latin typeface="Tajawal"/>
              <a:ea typeface="Tajawal"/>
              <a:cs typeface="Tajawal"/>
              <a:sym typeface="Tajawal"/>
            </a:endParaRPr>
          </a:p>
          <a:p>
            <a:pPr indent="0" lvl="0" marL="0" rtl="0" algn="l">
              <a:spcBef>
                <a:spcPts val="0"/>
              </a:spcBef>
              <a:spcAft>
                <a:spcPts val="0"/>
              </a:spcAft>
              <a:buNone/>
            </a:pPr>
            <a:r>
              <a:rPr b="1" lang="en-GB" sz="1500">
                <a:solidFill>
                  <a:schemeClr val="accent1"/>
                </a:solidFill>
                <a:latin typeface="Tajawal"/>
                <a:ea typeface="Tajawal"/>
                <a:cs typeface="Tajawal"/>
                <a:sym typeface="Tajawal"/>
              </a:rPr>
              <a:t>10</a:t>
            </a:r>
            <a:r>
              <a:rPr lang="en-GB" sz="1200">
                <a:solidFill>
                  <a:schemeClr val="accent1"/>
                </a:solidFill>
                <a:latin typeface="Tajawal"/>
                <a:ea typeface="Tajawal"/>
                <a:cs typeface="Tajawal"/>
                <a:sym typeface="Tajawal"/>
              </a:rPr>
              <a:t> </a:t>
            </a:r>
            <a:r>
              <a:rPr lang="en-GB" sz="1200">
                <a:solidFill>
                  <a:srgbClr val="050305"/>
                </a:solidFill>
                <a:latin typeface="Tajawal"/>
                <a:ea typeface="Tajawal"/>
                <a:cs typeface="Tajawal"/>
                <a:sym typeface="Tajawal"/>
              </a:rPr>
              <a:t>variables,</a:t>
            </a:r>
            <a:endParaRPr sz="1200">
              <a:solidFill>
                <a:srgbClr val="050305"/>
              </a:solidFill>
              <a:latin typeface="Tajawal"/>
              <a:ea typeface="Tajawal"/>
              <a:cs typeface="Tajawal"/>
              <a:sym typeface="Tajawal"/>
            </a:endParaRPr>
          </a:p>
          <a:p>
            <a:pPr indent="0" lvl="0" marL="0" rtl="0" algn="l">
              <a:spcBef>
                <a:spcPts val="0"/>
              </a:spcBef>
              <a:spcAft>
                <a:spcPts val="0"/>
              </a:spcAft>
              <a:buNone/>
            </a:pPr>
            <a:r>
              <a:rPr b="1" lang="en-GB" sz="1500">
                <a:solidFill>
                  <a:schemeClr val="accent1"/>
                </a:solidFill>
                <a:latin typeface="Tajawal"/>
                <a:ea typeface="Tajawal"/>
                <a:cs typeface="Tajawal"/>
                <a:sym typeface="Tajawal"/>
              </a:rPr>
              <a:t>1,468</a:t>
            </a:r>
            <a:r>
              <a:rPr lang="en-GB" sz="1200">
                <a:solidFill>
                  <a:srgbClr val="050305"/>
                </a:solidFill>
                <a:latin typeface="Tajawal"/>
                <a:ea typeface="Tajawal"/>
                <a:cs typeface="Tajawal"/>
                <a:sym typeface="Tajawal"/>
              </a:rPr>
              <a:t> observations</a:t>
            </a:r>
            <a:endParaRPr sz="1200">
              <a:solidFill>
                <a:srgbClr val="050305"/>
              </a:solidFill>
              <a:latin typeface="Tajawal"/>
              <a:ea typeface="Tajawal"/>
              <a:cs typeface="Tajawal"/>
              <a:sym typeface="Tajawal"/>
            </a:endParaRPr>
          </a:p>
          <a:p>
            <a:pPr indent="0" lvl="0" marL="0" rtl="0" algn="l">
              <a:spcBef>
                <a:spcPts val="0"/>
              </a:spcBef>
              <a:spcAft>
                <a:spcPts val="0"/>
              </a:spcAft>
              <a:buNone/>
            </a:pPr>
            <a:r>
              <a:t/>
            </a:r>
            <a:endParaRPr sz="1200">
              <a:solidFill>
                <a:srgbClr val="050305"/>
              </a:solidFill>
              <a:latin typeface="Tajawal"/>
              <a:ea typeface="Tajawal"/>
              <a:cs typeface="Tajawal"/>
              <a:sym typeface="Tajawal"/>
            </a:endParaRPr>
          </a:p>
          <a:p>
            <a:pPr indent="0" lvl="0" marL="0" rtl="0" algn="l">
              <a:spcBef>
                <a:spcPts val="0"/>
              </a:spcBef>
              <a:spcAft>
                <a:spcPts val="0"/>
              </a:spcAft>
              <a:buNone/>
            </a:pPr>
            <a:r>
              <a:t/>
            </a:r>
            <a:endParaRPr sz="1200">
              <a:solidFill>
                <a:srgbClr val="050305"/>
              </a:solidFill>
              <a:latin typeface="Tajawal"/>
              <a:ea typeface="Tajawal"/>
              <a:cs typeface="Tajawal"/>
              <a:sym typeface="Tajawal"/>
            </a:endParaRPr>
          </a:p>
        </p:txBody>
      </p:sp>
      <p:grpSp>
        <p:nvGrpSpPr>
          <p:cNvPr id="728" name="Google Shape;728;p43"/>
          <p:cNvGrpSpPr/>
          <p:nvPr/>
        </p:nvGrpSpPr>
        <p:grpSpPr>
          <a:xfrm>
            <a:off x="296864" y="364761"/>
            <a:ext cx="1642011" cy="1409135"/>
            <a:chOff x="206177" y="1583868"/>
            <a:chExt cx="2763399" cy="2545862"/>
          </a:xfrm>
        </p:grpSpPr>
        <p:sp>
          <p:nvSpPr>
            <p:cNvPr id="729" name="Google Shape;729;p43"/>
            <p:cNvSpPr/>
            <p:nvPr/>
          </p:nvSpPr>
          <p:spPr>
            <a:xfrm flipH="1">
              <a:off x="206177" y="2717824"/>
              <a:ext cx="2763399" cy="1411906"/>
            </a:xfrm>
            <a:custGeom>
              <a:rect b="b" l="l" r="r" t="t"/>
              <a:pathLst>
                <a:path extrusionOk="0" h="102275" w="200210">
                  <a:moveTo>
                    <a:pt x="100105" y="1"/>
                  </a:moveTo>
                  <a:cubicBezTo>
                    <a:pt x="44799" y="1"/>
                    <a:pt x="0" y="22917"/>
                    <a:pt x="0" y="51138"/>
                  </a:cubicBezTo>
                  <a:cubicBezTo>
                    <a:pt x="0" y="79391"/>
                    <a:pt x="44799" y="102274"/>
                    <a:pt x="100105" y="102274"/>
                  </a:cubicBezTo>
                  <a:cubicBezTo>
                    <a:pt x="155378" y="102274"/>
                    <a:pt x="200210" y="79391"/>
                    <a:pt x="200210" y="51138"/>
                  </a:cubicBezTo>
                  <a:cubicBezTo>
                    <a:pt x="200210" y="22917"/>
                    <a:pt x="155378" y="1"/>
                    <a:pt x="10010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p:nvPr/>
          </p:nvSpPr>
          <p:spPr>
            <a:xfrm flipH="1">
              <a:off x="829629" y="3498288"/>
              <a:ext cx="675642" cy="355323"/>
            </a:xfrm>
            <a:custGeom>
              <a:rect b="b" l="l" r="r" t="t"/>
              <a:pathLst>
                <a:path extrusionOk="0" h="21729" w="41330">
                  <a:moveTo>
                    <a:pt x="20916" y="1"/>
                  </a:moveTo>
                  <a:cubicBezTo>
                    <a:pt x="15982" y="1"/>
                    <a:pt x="11034" y="1119"/>
                    <a:pt x="7305" y="3343"/>
                  </a:cubicBezTo>
                  <a:cubicBezTo>
                    <a:pt x="0" y="7646"/>
                    <a:pt x="67" y="14517"/>
                    <a:pt x="7472" y="18687"/>
                  </a:cubicBezTo>
                  <a:cubicBezTo>
                    <a:pt x="11064" y="20719"/>
                    <a:pt x="15733" y="21729"/>
                    <a:pt x="20422" y="21729"/>
                  </a:cubicBezTo>
                  <a:cubicBezTo>
                    <a:pt x="25356" y="21729"/>
                    <a:pt x="30312" y="20610"/>
                    <a:pt x="34058" y="18387"/>
                  </a:cubicBezTo>
                  <a:cubicBezTo>
                    <a:pt x="41330" y="14084"/>
                    <a:pt x="41263" y="7212"/>
                    <a:pt x="33891" y="3043"/>
                  </a:cubicBezTo>
                  <a:cubicBezTo>
                    <a:pt x="30283" y="1011"/>
                    <a:pt x="25605" y="1"/>
                    <a:pt x="20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3"/>
            <p:cNvSpPr/>
            <p:nvPr/>
          </p:nvSpPr>
          <p:spPr>
            <a:xfrm flipH="1">
              <a:off x="1296955" y="1583868"/>
              <a:ext cx="1195869" cy="2037309"/>
            </a:xfrm>
            <a:custGeom>
              <a:rect b="b" l="l" r="r" t="t"/>
              <a:pathLst>
                <a:path extrusionOk="0" h="124587" w="73153">
                  <a:moveTo>
                    <a:pt x="70749" y="0"/>
                  </a:moveTo>
                  <a:cubicBezTo>
                    <a:pt x="70509" y="0"/>
                    <a:pt x="70274" y="76"/>
                    <a:pt x="70084" y="229"/>
                  </a:cubicBezTo>
                  <a:lnTo>
                    <a:pt x="1735" y="39690"/>
                  </a:lnTo>
                  <a:cubicBezTo>
                    <a:pt x="734" y="40324"/>
                    <a:pt x="101" y="41425"/>
                    <a:pt x="67" y="42592"/>
                  </a:cubicBezTo>
                  <a:lnTo>
                    <a:pt x="67" y="122616"/>
                  </a:lnTo>
                  <a:cubicBezTo>
                    <a:pt x="0" y="123050"/>
                    <a:pt x="201" y="123450"/>
                    <a:pt x="568" y="123717"/>
                  </a:cubicBezTo>
                  <a:lnTo>
                    <a:pt x="1902" y="124484"/>
                  </a:lnTo>
                  <a:cubicBezTo>
                    <a:pt x="2063" y="124552"/>
                    <a:pt x="2230" y="124586"/>
                    <a:pt x="2396" y="124586"/>
                  </a:cubicBezTo>
                  <a:cubicBezTo>
                    <a:pt x="2641" y="124586"/>
                    <a:pt x="2884" y="124510"/>
                    <a:pt x="3103" y="124351"/>
                  </a:cubicBezTo>
                  <a:lnTo>
                    <a:pt x="71418" y="84889"/>
                  </a:lnTo>
                  <a:cubicBezTo>
                    <a:pt x="72419" y="84256"/>
                    <a:pt x="73053" y="83155"/>
                    <a:pt x="73086" y="81987"/>
                  </a:cubicBezTo>
                  <a:lnTo>
                    <a:pt x="73086" y="1963"/>
                  </a:lnTo>
                  <a:cubicBezTo>
                    <a:pt x="73153" y="1530"/>
                    <a:pt x="72953" y="1096"/>
                    <a:pt x="72586" y="863"/>
                  </a:cubicBezTo>
                  <a:lnTo>
                    <a:pt x="71285" y="129"/>
                  </a:lnTo>
                  <a:cubicBezTo>
                    <a:pt x="71113" y="43"/>
                    <a:pt x="70929" y="0"/>
                    <a:pt x="707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3"/>
            <p:cNvSpPr/>
            <p:nvPr/>
          </p:nvSpPr>
          <p:spPr>
            <a:xfrm flipH="1">
              <a:off x="1298050" y="1596427"/>
              <a:ext cx="1171871" cy="2025731"/>
            </a:xfrm>
            <a:custGeom>
              <a:rect b="b" l="l" r="r" t="t"/>
              <a:pathLst>
                <a:path extrusionOk="0" h="123879" w="71685">
                  <a:moveTo>
                    <a:pt x="70763" y="0"/>
                  </a:moveTo>
                  <a:cubicBezTo>
                    <a:pt x="70540" y="0"/>
                    <a:pt x="70287" y="74"/>
                    <a:pt x="70017" y="228"/>
                  </a:cubicBezTo>
                  <a:lnTo>
                    <a:pt x="1668" y="39723"/>
                  </a:lnTo>
                  <a:cubicBezTo>
                    <a:pt x="701" y="40357"/>
                    <a:pt x="67" y="41458"/>
                    <a:pt x="0" y="42625"/>
                  </a:cubicBezTo>
                  <a:lnTo>
                    <a:pt x="0" y="122682"/>
                  </a:lnTo>
                  <a:cubicBezTo>
                    <a:pt x="0" y="123440"/>
                    <a:pt x="387" y="123878"/>
                    <a:pt x="933" y="123878"/>
                  </a:cubicBezTo>
                  <a:cubicBezTo>
                    <a:pt x="1156" y="123878"/>
                    <a:pt x="1407" y="123805"/>
                    <a:pt x="1668" y="123650"/>
                  </a:cubicBezTo>
                  <a:lnTo>
                    <a:pt x="70017" y="84188"/>
                  </a:lnTo>
                  <a:cubicBezTo>
                    <a:pt x="71018" y="83554"/>
                    <a:pt x="71618" y="82454"/>
                    <a:pt x="71685" y="81286"/>
                  </a:cubicBezTo>
                  <a:lnTo>
                    <a:pt x="71685" y="1229"/>
                  </a:lnTo>
                  <a:cubicBezTo>
                    <a:pt x="71685" y="446"/>
                    <a:pt x="71314" y="0"/>
                    <a:pt x="707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flipH="1">
              <a:off x="1298050" y="1596198"/>
              <a:ext cx="1171871" cy="2025290"/>
            </a:xfrm>
            <a:custGeom>
              <a:rect b="b" l="l" r="r" t="t"/>
              <a:pathLst>
                <a:path extrusionOk="0" h="123852" w="71685">
                  <a:moveTo>
                    <a:pt x="70712" y="1"/>
                  </a:moveTo>
                  <a:cubicBezTo>
                    <a:pt x="70578" y="1"/>
                    <a:pt x="70435" y="25"/>
                    <a:pt x="70284" y="75"/>
                  </a:cubicBezTo>
                  <a:cubicBezTo>
                    <a:pt x="70317" y="175"/>
                    <a:pt x="70317" y="309"/>
                    <a:pt x="70317" y="409"/>
                  </a:cubicBezTo>
                  <a:lnTo>
                    <a:pt x="70317" y="80466"/>
                  </a:lnTo>
                  <a:cubicBezTo>
                    <a:pt x="70251" y="81667"/>
                    <a:pt x="69650" y="82734"/>
                    <a:pt x="68649" y="83402"/>
                  </a:cubicBezTo>
                  <a:lnTo>
                    <a:pt x="301" y="122830"/>
                  </a:lnTo>
                  <a:cubicBezTo>
                    <a:pt x="201" y="122896"/>
                    <a:pt x="101" y="122930"/>
                    <a:pt x="0" y="122997"/>
                  </a:cubicBezTo>
                  <a:cubicBezTo>
                    <a:pt x="113" y="123539"/>
                    <a:pt x="456" y="123852"/>
                    <a:pt x="925" y="123852"/>
                  </a:cubicBezTo>
                  <a:cubicBezTo>
                    <a:pt x="1148" y="123852"/>
                    <a:pt x="1399" y="123781"/>
                    <a:pt x="1668" y="123630"/>
                  </a:cubicBezTo>
                  <a:lnTo>
                    <a:pt x="70017" y="84202"/>
                  </a:lnTo>
                  <a:cubicBezTo>
                    <a:pt x="71018" y="83535"/>
                    <a:pt x="71618" y="82434"/>
                    <a:pt x="71685" y="81267"/>
                  </a:cubicBezTo>
                  <a:lnTo>
                    <a:pt x="71685" y="1209"/>
                  </a:lnTo>
                  <a:cubicBezTo>
                    <a:pt x="71685" y="451"/>
                    <a:pt x="71289" y="1"/>
                    <a:pt x="707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p:nvPr/>
          </p:nvSpPr>
          <p:spPr>
            <a:xfrm flipH="1">
              <a:off x="1325301" y="1600139"/>
              <a:ext cx="1148984" cy="2001366"/>
            </a:xfrm>
            <a:custGeom>
              <a:rect b="b" l="l" r="r" t="t"/>
              <a:pathLst>
                <a:path extrusionOk="0" h="122389" w="70285">
                  <a:moveTo>
                    <a:pt x="70284" y="1"/>
                  </a:moveTo>
                  <a:lnTo>
                    <a:pt x="52605" y="10008"/>
                  </a:lnTo>
                  <a:lnTo>
                    <a:pt x="34992" y="20049"/>
                  </a:lnTo>
                  <a:lnTo>
                    <a:pt x="17380" y="30189"/>
                  </a:lnTo>
                  <a:lnTo>
                    <a:pt x="8573" y="35260"/>
                  </a:lnTo>
                  <a:lnTo>
                    <a:pt x="4170" y="37795"/>
                  </a:lnTo>
                  <a:lnTo>
                    <a:pt x="2002" y="39062"/>
                  </a:lnTo>
                  <a:cubicBezTo>
                    <a:pt x="1802" y="39162"/>
                    <a:pt x="1635" y="39296"/>
                    <a:pt x="1468" y="39429"/>
                  </a:cubicBezTo>
                  <a:cubicBezTo>
                    <a:pt x="1268" y="39596"/>
                    <a:pt x="1101" y="39729"/>
                    <a:pt x="968" y="39930"/>
                  </a:cubicBezTo>
                  <a:cubicBezTo>
                    <a:pt x="668" y="40263"/>
                    <a:pt x="434" y="40663"/>
                    <a:pt x="267" y="41097"/>
                  </a:cubicBezTo>
                  <a:cubicBezTo>
                    <a:pt x="101" y="41531"/>
                    <a:pt x="1" y="41964"/>
                    <a:pt x="1" y="42431"/>
                  </a:cubicBezTo>
                  <a:lnTo>
                    <a:pt x="1" y="51338"/>
                  </a:lnTo>
                  <a:lnTo>
                    <a:pt x="1" y="61478"/>
                  </a:lnTo>
                  <a:lnTo>
                    <a:pt x="67" y="81793"/>
                  </a:lnTo>
                  <a:lnTo>
                    <a:pt x="134" y="102074"/>
                  </a:lnTo>
                  <a:lnTo>
                    <a:pt x="301" y="122389"/>
                  </a:lnTo>
                  <a:lnTo>
                    <a:pt x="434" y="102074"/>
                  </a:lnTo>
                  <a:lnTo>
                    <a:pt x="501" y="81793"/>
                  </a:lnTo>
                  <a:lnTo>
                    <a:pt x="568" y="61478"/>
                  </a:lnTo>
                  <a:lnTo>
                    <a:pt x="568" y="51304"/>
                  </a:lnTo>
                  <a:lnTo>
                    <a:pt x="568" y="46234"/>
                  </a:lnTo>
                  <a:lnTo>
                    <a:pt x="568" y="42431"/>
                  </a:lnTo>
                  <a:cubicBezTo>
                    <a:pt x="568" y="42064"/>
                    <a:pt x="634" y="41664"/>
                    <a:pt x="801" y="41331"/>
                  </a:cubicBezTo>
                  <a:cubicBezTo>
                    <a:pt x="1068" y="40597"/>
                    <a:pt x="1602" y="39963"/>
                    <a:pt x="2302" y="39596"/>
                  </a:cubicBezTo>
                  <a:lnTo>
                    <a:pt x="4504" y="38362"/>
                  </a:lnTo>
                  <a:lnTo>
                    <a:pt x="8907" y="35827"/>
                  </a:lnTo>
                  <a:lnTo>
                    <a:pt x="17680" y="30723"/>
                  </a:lnTo>
                  <a:lnTo>
                    <a:pt x="35259" y="20549"/>
                  </a:lnTo>
                  <a:lnTo>
                    <a:pt x="52772" y="10308"/>
                  </a:lnTo>
                  <a:lnTo>
                    <a:pt x="702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3"/>
            <p:cNvSpPr/>
            <p:nvPr/>
          </p:nvSpPr>
          <p:spPr>
            <a:xfrm flipH="1">
              <a:off x="1816086" y="2034379"/>
              <a:ext cx="544780" cy="774176"/>
            </a:xfrm>
            <a:custGeom>
              <a:rect b="b" l="l" r="r" t="t"/>
              <a:pathLst>
                <a:path extrusionOk="0" h="47343" w="33325">
                  <a:moveTo>
                    <a:pt x="32848" y="0"/>
                  </a:moveTo>
                  <a:cubicBezTo>
                    <a:pt x="32730" y="0"/>
                    <a:pt x="32597" y="42"/>
                    <a:pt x="32457" y="132"/>
                  </a:cubicBezTo>
                  <a:lnTo>
                    <a:pt x="902" y="18345"/>
                  </a:lnTo>
                  <a:cubicBezTo>
                    <a:pt x="368" y="18678"/>
                    <a:pt x="34" y="19279"/>
                    <a:pt x="1" y="19879"/>
                  </a:cubicBezTo>
                  <a:lnTo>
                    <a:pt x="1" y="46698"/>
                  </a:lnTo>
                  <a:cubicBezTo>
                    <a:pt x="1" y="47107"/>
                    <a:pt x="209" y="47342"/>
                    <a:pt x="512" y="47342"/>
                  </a:cubicBezTo>
                  <a:cubicBezTo>
                    <a:pt x="629" y="47342"/>
                    <a:pt x="762" y="47307"/>
                    <a:pt x="902" y="47232"/>
                  </a:cubicBezTo>
                  <a:lnTo>
                    <a:pt x="32457" y="28986"/>
                  </a:lnTo>
                  <a:cubicBezTo>
                    <a:pt x="32958" y="28652"/>
                    <a:pt x="33291" y="28085"/>
                    <a:pt x="33325" y="27451"/>
                  </a:cubicBezTo>
                  <a:lnTo>
                    <a:pt x="33325" y="632"/>
                  </a:lnTo>
                  <a:cubicBezTo>
                    <a:pt x="33325" y="234"/>
                    <a:pt x="33127" y="0"/>
                    <a:pt x="328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3"/>
            <p:cNvSpPr/>
            <p:nvPr/>
          </p:nvSpPr>
          <p:spPr>
            <a:xfrm flipH="1">
              <a:off x="2298680" y="2693058"/>
              <a:ext cx="13650" cy="29696"/>
            </a:xfrm>
            <a:custGeom>
              <a:rect b="b" l="l" r="r" t="t"/>
              <a:pathLst>
                <a:path extrusionOk="0" h="1816" w="835">
                  <a:moveTo>
                    <a:pt x="514" y="322"/>
                  </a:moveTo>
                  <a:cubicBezTo>
                    <a:pt x="534" y="322"/>
                    <a:pt x="551" y="331"/>
                    <a:pt x="568" y="347"/>
                  </a:cubicBezTo>
                  <a:cubicBezTo>
                    <a:pt x="601" y="414"/>
                    <a:pt x="634" y="514"/>
                    <a:pt x="634" y="581"/>
                  </a:cubicBezTo>
                  <a:lnTo>
                    <a:pt x="634" y="781"/>
                  </a:lnTo>
                  <a:lnTo>
                    <a:pt x="634" y="981"/>
                  </a:lnTo>
                  <a:cubicBezTo>
                    <a:pt x="634" y="1081"/>
                    <a:pt x="601" y="1181"/>
                    <a:pt x="568" y="1281"/>
                  </a:cubicBezTo>
                  <a:cubicBezTo>
                    <a:pt x="534" y="1348"/>
                    <a:pt x="501" y="1415"/>
                    <a:pt x="434" y="1448"/>
                  </a:cubicBezTo>
                  <a:cubicBezTo>
                    <a:pt x="384" y="1482"/>
                    <a:pt x="351" y="1498"/>
                    <a:pt x="326" y="1498"/>
                  </a:cubicBezTo>
                  <a:cubicBezTo>
                    <a:pt x="301" y="1498"/>
                    <a:pt x="284" y="1482"/>
                    <a:pt x="268" y="1448"/>
                  </a:cubicBezTo>
                  <a:cubicBezTo>
                    <a:pt x="234" y="1381"/>
                    <a:pt x="201" y="1315"/>
                    <a:pt x="234" y="1215"/>
                  </a:cubicBezTo>
                  <a:lnTo>
                    <a:pt x="234" y="1015"/>
                  </a:lnTo>
                  <a:lnTo>
                    <a:pt x="234" y="814"/>
                  </a:lnTo>
                  <a:cubicBezTo>
                    <a:pt x="234" y="714"/>
                    <a:pt x="234" y="614"/>
                    <a:pt x="268" y="548"/>
                  </a:cubicBezTo>
                  <a:cubicBezTo>
                    <a:pt x="301" y="447"/>
                    <a:pt x="368" y="381"/>
                    <a:pt x="434" y="347"/>
                  </a:cubicBezTo>
                  <a:cubicBezTo>
                    <a:pt x="468" y="331"/>
                    <a:pt x="493" y="322"/>
                    <a:pt x="514" y="322"/>
                  </a:cubicBezTo>
                  <a:close/>
                  <a:moveTo>
                    <a:pt x="652" y="0"/>
                  </a:moveTo>
                  <a:cubicBezTo>
                    <a:pt x="637" y="0"/>
                    <a:pt x="621" y="4"/>
                    <a:pt x="601" y="14"/>
                  </a:cubicBezTo>
                  <a:cubicBezTo>
                    <a:pt x="534" y="14"/>
                    <a:pt x="468" y="14"/>
                    <a:pt x="434" y="47"/>
                  </a:cubicBezTo>
                  <a:cubicBezTo>
                    <a:pt x="334" y="81"/>
                    <a:pt x="301" y="147"/>
                    <a:pt x="234" y="214"/>
                  </a:cubicBezTo>
                  <a:cubicBezTo>
                    <a:pt x="167" y="281"/>
                    <a:pt x="134" y="347"/>
                    <a:pt x="101" y="414"/>
                  </a:cubicBezTo>
                  <a:cubicBezTo>
                    <a:pt x="67" y="514"/>
                    <a:pt x="67" y="581"/>
                    <a:pt x="34" y="681"/>
                  </a:cubicBezTo>
                  <a:cubicBezTo>
                    <a:pt x="34" y="748"/>
                    <a:pt x="1" y="848"/>
                    <a:pt x="1" y="948"/>
                  </a:cubicBezTo>
                  <a:lnTo>
                    <a:pt x="1" y="1148"/>
                  </a:lnTo>
                  <a:lnTo>
                    <a:pt x="1" y="1348"/>
                  </a:lnTo>
                  <a:cubicBezTo>
                    <a:pt x="1" y="1415"/>
                    <a:pt x="34" y="1515"/>
                    <a:pt x="34" y="1582"/>
                  </a:cubicBezTo>
                  <a:cubicBezTo>
                    <a:pt x="34" y="1648"/>
                    <a:pt x="67" y="1715"/>
                    <a:pt x="101" y="1748"/>
                  </a:cubicBezTo>
                  <a:cubicBezTo>
                    <a:pt x="134" y="1782"/>
                    <a:pt x="201" y="1815"/>
                    <a:pt x="234" y="1815"/>
                  </a:cubicBezTo>
                  <a:cubicBezTo>
                    <a:pt x="301" y="1815"/>
                    <a:pt x="368" y="1782"/>
                    <a:pt x="434" y="1748"/>
                  </a:cubicBezTo>
                  <a:cubicBezTo>
                    <a:pt x="501" y="1715"/>
                    <a:pt x="568" y="1648"/>
                    <a:pt x="601" y="1582"/>
                  </a:cubicBezTo>
                  <a:cubicBezTo>
                    <a:pt x="668" y="1548"/>
                    <a:pt x="701" y="1448"/>
                    <a:pt x="735" y="1381"/>
                  </a:cubicBezTo>
                  <a:cubicBezTo>
                    <a:pt x="768" y="1315"/>
                    <a:pt x="801" y="1215"/>
                    <a:pt x="801" y="1148"/>
                  </a:cubicBezTo>
                  <a:cubicBezTo>
                    <a:pt x="835" y="1048"/>
                    <a:pt x="835" y="981"/>
                    <a:pt x="835" y="881"/>
                  </a:cubicBezTo>
                  <a:lnTo>
                    <a:pt x="835" y="447"/>
                  </a:lnTo>
                  <a:cubicBezTo>
                    <a:pt x="835" y="381"/>
                    <a:pt x="835" y="314"/>
                    <a:pt x="801" y="214"/>
                  </a:cubicBezTo>
                  <a:cubicBezTo>
                    <a:pt x="801" y="147"/>
                    <a:pt x="768" y="114"/>
                    <a:pt x="735" y="47"/>
                  </a:cubicBezTo>
                  <a:cubicBezTo>
                    <a:pt x="711" y="24"/>
                    <a:pt x="687" y="0"/>
                    <a:pt x="6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3"/>
            <p:cNvSpPr/>
            <p:nvPr/>
          </p:nvSpPr>
          <p:spPr>
            <a:xfrm flipH="1">
              <a:off x="1866698" y="2457304"/>
              <a:ext cx="398192" cy="231617"/>
            </a:xfrm>
            <a:custGeom>
              <a:rect b="b" l="l" r="r" t="t"/>
              <a:pathLst>
                <a:path extrusionOk="0" h="14164" w="24358">
                  <a:moveTo>
                    <a:pt x="24076" y="1"/>
                  </a:moveTo>
                  <a:cubicBezTo>
                    <a:pt x="24048" y="1"/>
                    <a:pt x="24017" y="7"/>
                    <a:pt x="23985" y="21"/>
                  </a:cubicBezTo>
                  <a:lnTo>
                    <a:pt x="134" y="13797"/>
                  </a:lnTo>
                  <a:cubicBezTo>
                    <a:pt x="34" y="13830"/>
                    <a:pt x="1" y="13964"/>
                    <a:pt x="67" y="14064"/>
                  </a:cubicBezTo>
                  <a:cubicBezTo>
                    <a:pt x="101" y="14131"/>
                    <a:pt x="168" y="14164"/>
                    <a:pt x="234" y="14164"/>
                  </a:cubicBezTo>
                  <a:cubicBezTo>
                    <a:pt x="268" y="14164"/>
                    <a:pt x="301" y="14164"/>
                    <a:pt x="334" y="14131"/>
                  </a:cubicBezTo>
                  <a:lnTo>
                    <a:pt x="24185" y="387"/>
                  </a:lnTo>
                  <a:cubicBezTo>
                    <a:pt x="24357" y="244"/>
                    <a:pt x="24257" y="1"/>
                    <a:pt x="240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3"/>
            <p:cNvSpPr/>
            <p:nvPr/>
          </p:nvSpPr>
          <p:spPr>
            <a:xfrm flipH="1">
              <a:off x="2309584" y="2589629"/>
              <a:ext cx="9285" cy="27848"/>
            </a:xfrm>
            <a:custGeom>
              <a:rect b="b" l="l" r="r" t="t"/>
              <a:pathLst>
                <a:path extrusionOk="0" h="1703" w="568">
                  <a:moveTo>
                    <a:pt x="534" y="1"/>
                  </a:moveTo>
                  <a:lnTo>
                    <a:pt x="401" y="68"/>
                  </a:lnTo>
                  <a:cubicBezTo>
                    <a:pt x="401" y="68"/>
                    <a:pt x="367" y="68"/>
                    <a:pt x="367" y="101"/>
                  </a:cubicBezTo>
                  <a:lnTo>
                    <a:pt x="334" y="134"/>
                  </a:lnTo>
                  <a:lnTo>
                    <a:pt x="0" y="735"/>
                  </a:lnTo>
                  <a:cubicBezTo>
                    <a:pt x="0" y="735"/>
                    <a:pt x="0" y="768"/>
                    <a:pt x="0" y="768"/>
                  </a:cubicBezTo>
                  <a:cubicBezTo>
                    <a:pt x="0" y="802"/>
                    <a:pt x="0" y="802"/>
                    <a:pt x="0" y="802"/>
                  </a:cubicBezTo>
                  <a:lnTo>
                    <a:pt x="100" y="902"/>
                  </a:lnTo>
                  <a:cubicBezTo>
                    <a:pt x="100" y="918"/>
                    <a:pt x="100" y="927"/>
                    <a:pt x="105" y="927"/>
                  </a:cubicBezTo>
                  <a:cubicBezTo>
                    <a:pt x="109" y="927"/>
                    <a:pt x="117" y="918"/>
                    <a:pt x="134" y="902"/>
                  </a:cubicBezTo>
                  <a:lnTo>
                    <a:pt x="367" y="501"/>
                  </a:lnTo>
                  <a:lnTo>
                    <a:pt x="367" y="1669"/>
                  </a:lnTo>
                  <a:cubicBezTo>
                    <a:pt x="367" y="1669"/>
                    <a:pt x="367" y="1702"/>
                    <a:pt x="367" y="1702"/>
                  </a:cubicBezTo>
                  <a:lnTo>
                    <a:pt x="401" y="1702"/>
                  </a:lnTo>
                  <a:lnTo>
                    <a:pt x="534" y="1635"/>
                  </a:lnTo>
                  <a:cubicBezTo>
                    <a:pt x="534" y="1635"/>
                    <a:pt x="534" y="1602"/>
                    <a:pt x="534" y="1602"/>
                  </a:cubicBezTo>
                  <a:cubicBezTo>
                    <a:pt x="534" y="1569"/>
                    <a:pt x="534" y="1569"/>
                    <a:pt x="534" y="1535"/>
                  </a:cubicBezTo>
                  <a:lnTo>
                    <a:pt x="534" y="34"/>
                  </a:lnTo>
                  <a:cubicBezTo>
                    <a:pt x="567"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3"/>
            <p:cNvSpPr/>
            <p:nvPr/>
          </p:nvSpPr>
          <p:spPr>
            <a:xfrm flipH="1">
              <a:off x="2293220" y="2581992"/>
              <a:ext cx="13111" cy="29484"/>
            </a:xfrm>
            <a:custGeom>
              <a:rect b="b" l="l" r="r" t="t"/>
              <a:pathLst>
                <a:path extrusionOk="0" h="1803" w="802">
                  <a:moveTo>
                    <a:pt x="497" y="318"/>
                  </a:moveTo>
                  <a:cubicBezTo>
                    <a:pt x="526" y="318"/>
                    <a:pt x="551" y="335"/>
                    <a:pt x="568" y="368"/>
                  </a:cubicBezTo>
                  <a:cubicBezTo>
                    <a:pt x="601" y="435"/>
                    <a:pt x="601" y="501"/>
                    <a:pt x="601" y="601"/>
                  </a:cubicBezTo>
                  <a:lnTo>
                    <a:pt x="601" y="968"/>
                  </a:lnTo>
                  <a:cubicBezTo>
                    <a:pt x="601" y="1068"/>
                    <a:pt x="601" y="1168"/>
                    <a:pt x="568" y="1269"/>
                  </a:cubicBezTo>
                  <a:cubicBezTo>
                    <a:pt x="534" y="1335"/>
                    <a:pt x="468" y="1402"/>
                    <a:pt x="401" y="1469"/>
                  </a:cubicBezTo>
                  <a:cubicBezTo>
                    <a:pt x="368" y="1485"/>
                    <a:pt x="334" y="1494"/>
                    <a:pt x="305" y="1494"/>
                  </a:cubicBezTo>
                  <a:cubicBezTo>
                    <a:pt x="276" y="1494"/>
                    <a:pt x="251" y="1485"/>
                    <a:pt x="234" y="1469"/>
                  </a:cubicBezTo>
                  <a:cubicBezTo>
                    <a:pt x="201" y="1369"/>
                    <a:pt x="201" y="1302"/>
                    <a:pt x="201" y="1235"/>
                  </a:cubicBezTo>
                  <a:cubicBezTo>
                    <a:pt x="201" y="1168"/>
                    <a:pt x="201" y="1102"/>
                    <a:pt x="201" y="1035"/>
                  </a:cubicBezTo>
                  <a:lnTo>
                    <a:pt x="201" y="835"/>
                  </a:lnTo>
                  <a:cubicBezTo>
                    <a:pt x="201" y="735"/>
                    <a:pt x="234" y="635"/>
                    <a:pt x="234" y="535"/>
                  </a:cubicBezTo>
                  <a:cubicBezTo>
                    <a:pt x="267" y="468"/>
                    <a:pt x="334" y="401"/>
                    <a:pt x="401" y="368"/>
                  </a:cubicBezTo>
                  <a:cubicBezTo>
                    <a:pt x="434" y="335"/>
                    <a:pt x="468" y="318"/>
                    <a:pt x="497" y="318"/>
                  </a:cubicBezTo>
                  <a:close/>
                  <a:moveTo>
                    <a:pt x="601" y="1"/>
                  </a:moveTo>
                  <a:cubicBezTo>
                    <a:pt x="534" y="1"/>
                    <a:pt x="468" y="34"/>
                    <a:pt x="401" y="68"/>
                  </a:cubicBezTo>
                  <a:cubicBezTo>
                    <a:pt x="334" y="101"/>
                    <a:pt x="267" y="168"/>
                    <a:pt x="201" y="234"/>
                  </a:cubicBezTo>
                  <a:cubicBezTo>
                    <a:pt x="167" y="268"/>
                    <a:pt x="134" y="368"/>
                    <a:pt x="101" y="435"/>
                  </a:cubicBezTo>
                  <a:cubicBezTo>
                    <a:pt x="67" y="501"/>
                    <a:pt x="34" y="601"/>
                    <a:pt x="1" y="668"/>
                  </a:cubicBezTo>
                  <a:cubicBezTo>
                    <a:pt x="1" y="768"/>
                    <a:pt x="1" y="902"/>
                    <a:pt x="1" y="935"/>
                  </a:cubicBezTo>
                  <a:lnTo>
                    <a:pt x="1" y="1135"/>
                  </a:lnTo>
                  <a:lnTo>
                    <a:pt x="1" y="1369"/>
                  </a:lnTo>
                  <a:cubicBezTo>
                    <a:pt x="1" y="1435"/>
                    <a:pt x="1" y="1502"/>
                    <a:pt x="1" y="1602"/>
                  </a:cubicBezTo>
                  <a:cubicBezTo>
                    <a:pt x="34" y="1635"/>
                    <a:pt x="67" y="1702"/>
                    <a:pt x="101" y="1736"/>
                  </a:cubicBezTo>
                  <a:cubicBezTo>
                    <a:pt x="134" y="1769"/>
                    <a:pt x="167" y="1802"/>
                    <a:pt x="201" y="1802"/>
                  </a:cubicBezTo>
                  <a:cubicBezTo>
                    <a:pt x="267" y="1802"/>
                    <a:pt x="334" y="1802"/>
                    <a:pt x="401" y="1736"/>
                  </a:cubicBezTo>
                  <a:cubicBezTo>
                    <a:pt x="468" y="1702"/>
                    <a:pt x="534" y="1669"/>
                    <a:pt x="601" y="1602"/>
                  </a:cubicBezTo>
                  <a:cubicBezTo>
                    <a:pt x="634" y="1535"/>
                    <a:pt x="701" y="1469"/>
                    <a:pt x="701" y="1402"/>
                  </a:cubicBezTo>
                  <a:cubicBezTo>
                    <a:pt x="734" y="1302"/>
                    <a:pt x="768" y="1235"/>
                    <a:pt x="801" y="1135"/>
                  </a:cubicBezTo>
                  <a:cubicBezTo>
                    <a:pt x="801" y="1068"/>
                    <a:pt x="801" y="902"/>
                    <a:pt x="801" y="868"/>
                  </a:cubicBezTo>
                  <a:lnTo>
                    <a:pt x="801" y="768"/>
                  </a:lnTo>
                  <a:lnTo>
                    <a:pt x="801" y="568"/>
                  </a:lnTo>
                  <a:lnTo>
                    <a:pt x="801" y="468"/>
                  </a:lnTo>
                  <a:cubicBezTo>
                    <a:pt x="801" y="368"/>
                    <a:pt x="801" y="301"/>
                    <a:pt x="801" y="234"/>
                  </a:cubicBezTo>
                  <a:cubicBezTo>
                    <a:pt x="768" y="168"/>
                    <a:pt x="768" y="101"/>
                    <a:pt x="701" y="68"/>
                  </a:cubicBezTo>
                  <a:cubicBezTo>
                    <a:pt x="701" y="34"/>
                    <a:pt x="634" y="1"/>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3"/>
            <p:cNvSpPr/>
            <p:nvPr/>
          </p:nvSpPr>
          <p:spPr>
            <a:xfrm flipH="1">
              <a:off x="1867335" y="2349427"/>
              <a:ext cx="398470" cy="231535"/>
            </a:xfrm>
            <a:custGeom>
              <a:rect b="b" l="l" r="r" t="t"/>
              <a:pathLst>
                <a:path extrusionOk="0" h="14159" w="24375">
                  <a:moveTo>
                    <a:pt x="24120" y="0"/>
                  </a:moveTo>
                  <a:cubicBezTo>
                    <a:pt x="24093" y="0"/>
                    <a:pt x="24066" y="4"/>
                    <a:pt x="24041" y="13"/>
                  </a:cubicBezTo>
                  <a:lnTo>
                    <a:pt x="190" y="13789"/>
                  </a:lnTo>
                  <a:cubicBezTo>
                    <a:pt x="0" y="13884"/>
                    <a:pt x="51" y="14159"/>
                    <a:pt x="255" y="14159"/>
                  </a:cubicBezTo>
                  <a:cubicBezTo>
                    <a:pt x="266" y="14159"/>
                    <a:pt x="278" y="14158"/>
                    <a:pt x="290" y="14156"/>
                  </a:cubicBezTo>
                  <a:lnTo>
                    <a:pt x="390" y="14156"/>
                  </a:lnTo>
                  <a:lnTo>
                    <a:pt x="24241" y="380"/>
                  </a:lnTo>
                  <a:cubicBezTo>
                    <a:pt x="24341" y="313"/>
                    <a:pt x="24374" y="213"/>
                    <a:pt x="24307" y="113"/>
                  </a:cubicBezTo>
                  <a:cubicBezTo>
                    <a:pt x="24282" y="38"/>
                    <a:pt x="24201" y="0"/>
                    <a:pt x="241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3"/>
            <p:cNvSpPr/>
            <p:nvPr/>
          </p:nvSpPr>
          <p:spPr>
            <a:xfrm flipH="1">
              <a:off x="2307410" y="2482176"/>
              <a:ext cx="12555" cy="31658"/>
            </a:xfrm>
            <a:custGeom>
              <a:rect b="b" l="l" r="r" t="t"/>
              <a:pathLst>
                <a:path extrusionOk="0" h="1936" w="768">
                  <a:moveTo>
                    <a:pt x="568" y="1"/>
                  </a:moveTo>
                  <a:cubicBezTo>
                    <a:pt x="501" y="1"/>
                    <a:pt x="468" y="1"/>
                    <a:pt x="401" y="67"/>
                  </a:cubicBezTo>
                  <a:cubicBezTo>
                    <a:pt x="334" y="101"/>
                    <a:pt x="301" y="134"/>
                    <a:pt x="268" y="167"/>
                  </a:cubicBezTo>
                  <a:cubicBezTo>
                    <a:pt x="201" y="234"/>
                    <a:pt x="167" y="301"/>
                    <a:pt x="134" y="368"/>
                  </a:cubicBezTo>
                  <a:cubicBezTo>
                    <a:pt x="101" y="434"/>
                    <a:pt x="67" y="501"/>
                    <a:pt x="67" y="568"/>
                  </a:cubicBezTo>
                  <a:cubicBezTo>
                    <a:pt x="34" y="634"/>
                    <a:pt x="34" y="701"/>
                    <a:pt x="34" y="801"/>
                  </a:cubicBezTo>
                  <a:lnTo>
                    <a:pt x="34" y="835"/>
                  </a:lnTo>
                  <a:lnTo>
                    <a:pt x="67" y="835"/>
                  </a:lnTo>
                  <a:lnTo>
                    <a:pt x="167" y="768"/>
                  </a:lnTo>
                  <a:cubicBezTo>
                    <a:pt x="201" y="768"/>
                    <a:pt x="201" y="734"/>
                    <a:pt x="201" y="734"/>
                  </a:cubicBezTo>
                  <a:cubicBezTo>
                    <a:pt x="201" y="701"/>
                    <a:pt x="201" y="701"/>
                    <a:pt x="201" y="668"/>
                  </a:cubicBezTo>
                  <a:cubicBezTo>
                    <a:pt x="201" y="601"/>
                    <a:pt x="234" y="534"/>
                    <a:pt x="268" y="468"/>
                  </a:cubicBezTo>
                  <a:cubicBezTo>
                    <a:pt x="268" y="434"/>
                    <a:pt x="334" y="368"/>
                    <a:pt x="368" y="334"/>
                  </a:cubicBezTo>
                  <a:cubicBezTo>
                    <a:pt x="401" y="317"/>
                    <a:pt x="434" y="309"/>
                    <a:pt x="459" y="309"/>
                  </a:cubicBezTo>
                  <a:cubicBezTo>
                    <a:pt x="484" y="309"/>
                    <a:pt x="501" y="317"/>
                    <a:pt x="501" y="334"/>
                  </a:cubicBezTo>
                  <a:cubicBezTo>
                    <a:pt x="534" y="368"/>
                    <a:pt x="568" y="434"/>
                    <a:pt x="534" y="501"/>
                  </a:cubicBezTo>
                  <a:cubicBezTo>
                    <a:pt x="534" y="534"/>
                    <a:pt x="534" y="568"/>
                    <a:pt x="534" y="601"/>
                  </a:cubicBezTo>
                  <a:cubicBezTo>
                    <a:pt x="534" y="668"/>
                    <a:pt x="501" y="701"/>
                    <a:pt x="501" y="734"/>
                  </a:cubicBezTo>
                  <a:lnTo>
                    <a:pt x="1" y="1602"/>
                  </a:lnTo>
                  <a:cubicBezTo>
                    <a:pt x="1" y="1635"/>
                    <a:pt x="1" y="1635"/>
                    <a:pt x="1" y="1668"/>
                  </a:cubicBezTo>
                  <a:cubicBezTo>
                    <a:pt x="1" y="1702"/>
                    <a:pt x="1" y="1735"/>
                    <a:pt x="1" y="1735"/>
                  </a:cubicBezTo>
                  <a:lnTo>
                    <a:pt x="1" y="1902"/>
                  </a:lnTo>
                  <a:cubicBezTo>
                    <a:pt x="1" y="1902"/>
                    <a:pt x="1" y="1902"/>
                    <a:pt x="1" y="1935"/>
                  </a:cubicBezTo>
                  <a:lnTo>
                    <a:pt x="34" y="1935"/>
                  </a:lnTo>
                  <a:lnTo>
                    <a:pt x="735" y="1502"/>
                  </a:lnTo>
                  <a:cubicBezTo>
                    <a:pt x="768" y="1502"/>
                    <a:pt x="768" y="1468"/>
                    <a:pt x="768" y="1468"/>
                  </a:cubicBezTo>
                  <a:cubicBezTo>
                    <a:pt x="768" y="1468"/>
                    <a:pt x="768" y="1435"/>
                    <a:pt x="768" y="1435"/>
                  </a:cubicBezTo>
                  <a:lnTo>
                    <a:pt x="768" y="1268"/>
                  </a:lnTo>
                  <a:lnTo>
                    <a:pt x="768" y="1235"/>
                  </a:lnTo>
                  <a:lnTo>
                    <a:pt x="735" y="1235"/>
                  </a:lnTo>
                  <a:lnTo>
                    <a:pt x="301" y="1468"/>
                  </a:lnTo>
                  <a:lnTo>
                    <a:pt x="601" y="901"/>
                  </a:lnTo>
                  <a:cubicBezTo>
                    <a:pt x="634" y="835"/>
                    <a:pt x="668" y="768"/>
                    <a:pt x="668" y="734"/>
                  </a:cubicBezTo>
                  <a:cubicBezTo>
                    <a:pt x="701" y="701"/>
                    <a:pt x="735" y="634"/>
                    <a:pt x="735" y="601"/>
                  </a:cubicBezTo>
                  <a:cubicBezTo>
                    <a:pt x="735" y="568"/>
                    <a:pt x="768" y="501"/>
                    <a:pt x="768" y="468"/>
                  </a:cubicBezTo>
                  <a:cubicBezTo>
                    <a:pt x="768" y="434"/>
                    <a:pt x="768" y="401"/>
                    <a:pt x="768" y="368"/>
                  </a:cubicBezTo>
                  <a:cubicBezTo>
                    <a:pt x="768" y="301"/>
                    <a:pt x="768" y="234"/>
                    <a:pt x="768" y="201"/>
                  </a:cubicBezTo>
                  <a:cubicBezTo>
                    <a:pt x="735" y="134"/>
                    <a:pt x="735" y="101"/>
                    <a:pt x="701" y="67"/>
                  </a:cubicBezTo>
                  <a:cubicBezTo>
                    <a:pt x="668" y="34"/>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3"/>
            <p:cNvSpPr/>
            <p:nvPr/>
          </p:nvSpPr>
          <p:spPr>
            <a:xfrm flipH="1">
              <a:off x="2291046" y="2472904"/>
              <a:ext cx="13650" cy="29696"/>
            </a:xfrm>
            <a:custGeom>
              <a:rect b="b" l="l" r="r" t="t"/>
              <a:pathLst>
                <a:path extrusionOk="0" h="1816" w="835">
                  <a:moveTo>
                    <a:pt x="504" y="329"/>
                  </a:moveTo>
                  <a:cubicBezTo>
                    <a:pt x="529" y="329"/>
                    <a:pt x="549" y="348"/>
                    <a:pt x="568" y="367"/>
                  </a:cubicBezTo>
                  <a:cubicBezTo>
                    <a:pt x="601" y="434"/>
                    <a:pt x="634" y="501"/>
                    <a:pt x="634" y="601"/>
                  </a:cubicBezTo>
                  <a:lnTo>
                    <a:pt x="634" y="801"/>
                  </a:lnTo>
                  <a:lnTo>
                    <a:pt x="634" y="1001"/>
                  </a:lnTo>
                  <a:cubicBezTo>
                    <a:pt x="634" y="1101"/>
                    <a:pt x="601" y="1201"/>
                    <a:pt x="568" y="1268"/>
                  </a:cubicBezTo>
                  <a:cubicBezTo>
                    <a:pt x="534" y="1368"/>
                    <a:pt x="501" y="1435"/>
                    <a:pt x="434" y="1468"/>
                  </a:cubicBezTo>
                  <a:cubicBezTo>
                    <a:pt x="384" y="1485"/>
                    <a:pt x="351" y="1493"/>
                    <a:pt x="326" y="1493"/>
                  </a:cubicBezTo>
                  <a:cubicBezTo>
                    <a:pt x="301" y="1493"/>
                    <a:pt x="284" y="1485"/>
                    <a:pt x="268" y="1468"/>
                  </a:cubicBezTo>
                  <a:cubicBezTo>
                    <a:pt x="234" y="1402"/>
                    <a:pt x="201" y="1301"/>
                    <a:pt x="234" y="1235"/>
                  </a:cubicBezTo>
                  <a:lnTo>
                    <a:pt x="234" y="1035"/>
                  </a:lnTo>
                  <a:lnTo>
                    <a:pt x="234" y="834"/>
                  </a:lnTo>
                  <a:cubicBezTo>
                    <a:pt x="234" y="734"/>
                    <a:pt x="234" y="634"/>
                    <a:pt x="268" y="534"/>
                  </a:cubicBezTo>
                  <a:cubicBezTo>
                    <a:pt x="301" y="468"/>
                    <a:pt x="368" y="401"/>
                    <a:pt x="434" y="367"/>
                  </a:cubicBezTo>
                  <a:cubicBezTo>
                    <a:pt x="463" y="339"/>
                    <a:pt x="485" y="329"/>
                    <a:pt x="504" y="329"/>
                  </a:cubicBezTo>
                  <a:close/>
                  <a:moveTo>
                    <a:pt x="601" y="1"/>
                  </a:moveTo>
                  <a:cubicBezTo>
                    <a:pt x="534" y="1"/>
                    <a:pt x="468" y="34"/>
                    <a:pt x="434" y="67"/>
                  </a:cubicBezTo>
                  <a:cubicBezTo>
                    <a:pt x="334" y="101"/>
                    <a:pt x="301" y="167"/>
                    <a:pt x="234" y="234"/>
                  </a:cubicBezTo>
                  <a:cubicBezTo>
                    <a:pt x="167" y="301"/>
                    <a:pt x="134" y="367"/>
                    <a:pt x="101" y="434"/>
                  </a:cubicBezTo>
                  <a:cubicBezTo>
                    <a:pt x="67" y="501"/>
                    <a:pt x="67" y="601"/>
                    <a:pt x="34" y="668"/>
                  </a:cubicBezTo>
                  <a:cubicBezTo>
                    <a:pt x="34" y="768"/>
                    <a:pt x="1" y="868"/>
                    <a:pt x="1" y="935"/>
                  </a:cubicBezTo>
                  <a:lnTo>
                    <a:pt x="1" y="1168"/>
                  </a:lnTo>
                  <a:lnTo>
                    <a:pt x="1" y="1368"/>
                  </a:lnTo>
                  <a:cubicBezTo>
                    <a:pt x="1" y="1435"/>
                    <a:pt x="34" y="1535"/>
                    <a:pt x="34" y="1602"/>
                  </a:cubicBezTo>
                  <a:cubicBezTo>
                    <a:pt x="34" y="1668"/>
                    <a:pt x="67" y="1702"/>
                    <a:pt x="101" y="1768"/>
                  </a:cubicBezTo>
                  <a:cubicBezTo>
                    <a:pt x="124" y="1792"/>
                    <a:pt x="165" y="1816"/>
                    <a:pt x="198" y="1816"/>
                  </a:cubicBezTo>
                  <a:cubicBezTo>
                    <a:pt x="212" y="1816"/>
                    <a:pt x="224" y="1812"/>
                    <a:pt x="234" y="1802"/>
                  </a:cubicBezTo>
                  <a:cubicBezTo>
                    <a:pt x="301" y="1802"/>
                    <a:pt x="368" y="1802"/>
                    <a:pt x="434" y="1768"/>
                  </a:cubicBezTo>
                  <a:cubicBezTo>
                    <a:pt x="501" y="1735"/>
                    <a:pt x="568" y="1668"/>
                    <a:pt x="601" y="1602"/>
                  </a:cubicBezTo>
                  <a:cubicBezTo>
                    <a:pt x="668" y="1535"/>
                    <a:pt x="701" y="1468"/>
                    <a:pt x="735" y="1402"/>
                  </a:cubicBezTo>
                  <a:cubicBezTo>
                    <a:pt x="768" y="1335"/>
                    <a:pt x="801" y="1235"/>
                    <a:pt x="801" y="1168"/>
                  </a:cubicBezTo>
                  <a:cubicBezTo>
                    <a:pt x="835" y="1068"/>
                    <a:pt x="835" y="968"/>
                    <a:pt x="835" y="901"/>
                  </a:cubicBezTo>
                  <a:lnTo>
                    <a:pt x="835" y="468"/>
                  </a:lnTo>
                  <a:cubicBezTo>
                    <a:pt x="835" y="401"/>
                    <a:pt x="835" y="301"/>
                    <a:pt x="801" y="234"/>
                  </a:cubicBezTo>
                  <a:cubicBezTo>
                    <a:pt x="801" y="167"/>
                    <a:pt x="768" y="101"/>
                    <a:pt x="735" y="67"/>
                  </a:cubicBezTo>
                  <a:cubicBezTo>
                    <a:pt x="701" y="34"/>
                    <a:pt x="668" y="1"/>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3"/>
            <p:cNvSpPr/>
            <p:nvPr/>
          </p:nvSpPr>
          <p:spPr>
            <a:xfrm flipH="1">
              <a:off x="1866698" y="2241844"/>
              <a:ext cx="399271" cy="231617"/>
            </a:xfrm>
            <a:custGeom>
              <a:rect b="b" l="l" r="r" t="t"/>
              <a:pathLst>
                <a:path extrusionOk="0" h="14164" w="24424">
                  <a:moveTo>
                    <a:pt x="24142" y="0"/>
                  </a:moveTo>
                  <a:cubicBezTo>
                    <a:pt x="24114" y="0"/>
                    <a:pt x="24083" y="7"/>
                    <a:pt x="24051" y="20"/>
                  </a:cubicBezTo>
                  <a:lnTo>
                    <a:pt x="200" y="13764"/>
                  </a:lnTo>
                  <a:cubicBezTo>
                    <a:pt x="0" y="13864"/>
                    <a:pt x="100" y="14164"/>
                    <a:pt x="300" y="14164"/>
                  </a:cubicBezTo>
                  <a:cubicBezTo>
                    <a:pt x="334" y="14164"/>
                    <a:pt x="367" y="14131"/>
                    <a:pt x="400" y="14131"/>
                  </a:cubicBezTo>
                  <a:lnTo>
                    <a:pt x="24251" y="387"/>
                  </a:lnTo>
                  <a:cubicBezTo>
                    <a:pt x="24423" y="244"/>
                    <a:pt x="24323" y="0"/>
                    <a:pt x="2414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3"/>
            <p:cNvSpPr/>
            <p:nvPr/>
          </p:nvSpPr>
          <p:spPr>
            <a:xfrm flipH="1">
              <a:off x="2306854" y="2372533"/>
              <a:ext cx="13650" cy="31658"/>
            </a:xfrm>
            <a:custGeom>
              <a:rect b="b" l="l" r="r" t="t"/>
              <a:pathLst>
                <a:path extrusionOk="0" h="1936" w="835">
                  <a:moveTo>
                    <a:pt x="768" y="1"/>
                  </a:moveTo>
                  <a:lnTo>
                    <a:pt x="67" y="368"/>
                  </a:lnTo>
                  <a:cubicBezTo>
                    <a:pt x="67" y="401"/>
                    <a:pt x="34" y="401"/>
                    <a:pt x="34" y="401"/>
                  </a:cubicBezTo>
                  <a:cubicBezTo>
                    <a:pt x="34" y="434"/>
                    <a:pt x="34" y="434"/>
                    <a:pt x="34" y="468"/>
                  </a:cubicBezTo>
                  <a:lnTo>
                    <a:pt x="34" y="635"/>
                  </a:lnTo>
                  <a:lnTo>
                    <a:pt x="34" y="668"/>
                  </a:lnTo>
                  <a:lnTo>
                    <a:pt x="67" y="668"/>
                  </a:lnTo>
                  <a:lnTo>
                    <a:pt x="501" y="434"/>
                  </a:lnTo>
                  <a:lnTo>
                    <a:pt x="267" y="901"/>
                  </a:lnTo>
                  <a:cubicBezTo>
                    <a:pt x="267" y="901"/>
                    <a:pt x="267" y="935"/>
                    <a:pt x="267" y="935"/>
                  </a:cubicBezTo>
                  <a:cubicBezTo>
                    <a:pt x="267" y="968"/>
                    <a:pt x="267" y="968"/>
                    <a:pt x="267" y="1002"/>
                  </a:cubicBezTo>
                  <a:lnTo>
                    <a:pt x="267" y="1168"/>
                  </a:lnTo>
                  <a:cubicBezTo>
                    <a:pt x="234" y="1202"/>
                    <a:pt x="234" y="1202"/>
                    <a:pt x="267" y="1235"/>
                  </a:cubicBezTo>
                  <a:lnTo>
                    <a:pt x="301" y="1235"/>
                  </a:lnTo>
                  <a:lnTo>
                    <a:pt x="401" y="1168"/>
                  </a:lnTo>
                  <a:cubicBezTo>
                    <a:pt x="467" y="1135"/>
                    <a:pt x="501" y="1102"/>
                    <a:pt x="567" y="1102"/>
                  </a:cubicBezTo>
                  <a:cubicBezTo>
                    <a:pt x="601" y="1135"/>
                    <a:pt x="634" y="1168"/>
                    <a:pt x="634" y="1235"/>
                  </a:cubicBezTo>
                  <a:cubicBezTo>
                    <a:pt x="601" y="1302"/>
                    <a:pt x="601" y="1368"/>
                    <a:pt x="567" y="1435"/>
                  </a:cubicBezTo>
                  <a:cubicBezTo>
                    <a:pt x="534" y="1469"/>
                    <a:pt x="467" y="1535"/>
                    <a:pt x="401" y="1569"/>
                  </a:cubicBezTo>
                  <a:lnTo>
                    <a:pt x="334" y="1602"/>
                  </a:lnTo>
                  <a:lnTo>
                    <a:pt x="200" y="1602"/>
                  </a:lnTo>
                  <a:cubicBezTo>
                    <a:pt x="200" y="1569"/>
                    <a:pt x="200" y="1535"/>
                    <a:pt x="200" y="1535"/>
                  </a:cubicBezTo>
                  <a:cubicBezTo>
                    <a:pt x="167" y="1535"/>
                    <a:pt x="167" y="1535"/>
                    <a:pt x="167" y="1502"/>
                  </a:cubicBezTo>
                  <a:lnTo>
                    <a:pt x="134" y="1502"/>
                  </a:lnTo>
                  <a:lnTo>
                    <a:pt x="34" y="1602"/>
                  </a:lnTo>
                  <a:cubicBezTo>
                    <a:pt x="0" y="1602"/>
                    <a:pt x="0" y="1602"/>
                    <a:pt x="0" y="1635"/>
                  </a:cubicBezTo>
                  <a:cubicBezTo>
                    <a:pt x="0" y="1635"/>
                    <a:pt x="0" y="1669"/>
                    <a:pt x="0" y="1669"/>
                  </a:cubicBezTo>
                  <a:cubicBezTo>
                    <a:pt x="0" y="1735"/>
                    <a:pt x="0" y="1769"/>
                    <a:pt x="34" y="1802"/>
                  </a:cubicBezTo>
                  <a:cubicBezTo>
                    <a:pt x="34" y="1835"/>
                    <a:pt x="67" y="1869"/>
                    <a:pt x="100" y="1902"/>
                  </a:cubicBezTo>
                  <a:cubicBezTo>
                    <a:pt x="134" y="1936"/>
                    <a:pt x="200" y="1936"/>
                    <a:pt x="234" y="1936"/>
                  </a:cubicBezTo>
                  <a:cubicBezTo>
                    <a:pt x="301" y="1902"/>
                    <a:pt x="367" y="1902"/>
                    <a:pt x="434" y="1869"/>
                  </a:cubicBezTo>
                  <a:cubicBezTo>
                    <a:pt x="467" y="1835"/>
                    <a:pt x="534" y="1769"/>
                    <a:pt x="601" y="1735"/>
                  </a:cubicBezTo>
                  <a:cubicBezTo>
                    <a:pt x="634" y="1669"/>
                    <a:pt x="667" y="1602"/>
                    <a:pt x="734" y="1535"/>
                  </a:cubicBezTo>
                  <a:cubicBezTo>
                    <a:pt x="768" y="1469"/>
                    <a:pt x="801" y="1402"/>
                    <a:pt x="801" y="1335"/>
                  </a:cubicBezTo>
                  <a:cubicBezTo>
                    <a:pt x="834" y="1268"/>
                    <a:pt x="834" y="1168"/>
                    <a:pt x="834" y="1102"/>
                  </a:cubicBezTo>
                  <a:cubicBezTo>
                    <a:pt x="834" y="1035"/>
                    <a:pt x="834" y="1002"/>
                    <a:pt x="801" y="935"/>
                  </a:cubicBezTo>
                  <a:cubicBezTo>
                    <a:pt x="801" y="901"/>
                    <a:pt x="768" y="868"/>
                    <a:pt x="768" y="835"/>
                  </a:cubicBezTo>
                  <a:cubicBezTo>
                    <a:pt x="734" y="801"/>
                    <a:pt x="701" y="801"/>
                    <a:pt x="667" y="801"/>
                  </a:cubicBezTo>
                  <a:cubicBezTo>
                    <a:pt x="645" y="790"/>
                    <a:pt x="627" y="787"/>
                    <a:pt x="611" y="787"/>
                  </a:cubicBezTo>
                  <a:cubicBezTo>
                    <a:pt x="579" y="787"/>
                    <a:pt x="556" y="801"/>
                    <a:pt x="534" y="801"/>
                  </a:cubicBezTo>
                  <a:lnTo>
                    <a:pt x="768" y="301"/>
                  </a:lnTo>
                  <a:lnTo>
                    <a:pt x="768" y="268"/>
                  </a:lnTo>
                  <a:cubicBezTo>
                    <a:pt x="768" y="234"/>
                    <a:pt x="768" y="234"/>
                    <a:pt x="768" y="201"/>
                  </a:cubicBezTo>
                  <a:lnTo>
                    <a:pt x="768" y="34"/>
                  </a:lnTo>
                  <a:cubicBezTo>
                    <a:pt x="801" y="34"/>
                    <a:pt x="801" y="1"/>
                    <a:pt x="7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3"/>
            <p:cNvSpPr/>
            <p:nvPr/>
          </p:nvSpPr>
          <p:spPr>
            <a:xfrm flipH="1">
              <a:off x="2290507" y="2364896"/>
              <a:ext cx="13634" cy="29696"/>
            </a:xfrm>
            <a:custGeom>
              <a:rect b="b" l="l" r="r" t="t"/>
              <a:pathLst>
                <a:path extrusionOk="0" h="1816" w="834">
                  <a:moveTo>
                    <a:pt x="482" y="329"/>
                  </a:moveTo>
                  <a:cubicBezTo>
                    <a:pt x="517" y="329"/>
                    <a:pt x="548" y="348"/>
                    <a:pt x="567" y="368"/>
                  </a:cubicBezTo>
                  <a:cubicBezTo>
                    <a:pt x="600" y="434"/>
                    <a:pt x="600" y="501"/>
                    <a:pt x="600" y="601"/>
                  </a:cubicBezTo>
                  <a:lnTo>
                    <a:pt x="600" y="801"/>
                  </a:lnTo>
                  <a:lnTo>
                    <a:pt x="600" y="1002"/>
                  </a:lnTo>
                  <a:cubicBezTo>
                    <a:pt x="600" y="1102"/>
                    <a:pt x="600" y="1202"/>
                    <a:pt x="567" y="1268"/>
                  </a:cubicBezTo>
                  <a:cubicBezTo>
                    <a:pt x="534" y="1368"/>
                    <a:pt x="467" y="1435"/>
                    <a:pt x="400" y="1469"/>
                  </a:cubicBezTo>
                  <a:cubicBezTo>
                    <a:pt x="367" y="1485"/>
                    <a:pt x="342" y="1494"/>
                    <a:pt x="321" y="1494"/>
                  </a:cubicBezTo>
                  <a:cubicBezTo>
                    <a:pt x="300" y="1494"/>
                    <a:pt x="284" y="1485"/>
                    <a:pt x="267" y="1469"/>
                  </a:cubicBezTo>
                  <a:cubicBezTo>
                    <a:pt x="200" y="1402"/>
                    <a:pt x="200" y="1302"/>
                    <a:pt x="200" y="1235"/>
                  </a:cubicBezTo>
                  <a:lnTo>
                    <a:pt x="200" y="1035"/>
                  </a:lnTo>
                  <a:lnTo>
                    <a:pt x="200" y="835"/>
                  </a:lnTo>
                  <a:cubicBezTo>
                    <a:pt x="200" y="735"/>
                    <a:pt x="234" y="635"/>
                    <a:pt x="267" y="535"/>
                  </a:cubicBezTo>
                  <a:cubicBezTo>
                    <a:pt x="267" y="468"/>
                    <a:pt x="334" y="401"/>
                    <a:pt x="400" y="368"/>
                  </a:cubicBezTo>
                  <a:cubicBezTo>
                    <a:pt x="429" y="340"/>
                    <a:pt x="457" y="329"/>
                    <a:pt x="482" y="329"/>
                  </a:cubicBezTo>
                  <a:close/>
                  <a:moveTo>
                    <a:pt x="600" y="1"/>
                  </a:moveTo>
                  <a:cubicBezTo>
                    <a:pt x="534" y="1"/>
                    <a:pt x="467" y="34"/>
                    <a:pt x="400" y="68"/>
                  </a:cubicBezTo>
                  <a:cubicBezTo>
                    <a:pt x="334" y="101"/>
                    <a:pt x="267" y="168"/>
                    <a:pt x="234" y="234"/>
                  </a:cubicBezTo>
                  <a:cubicBezTo>
                    <a:pt x="167" y="301"/>
                    <a:pt x="133" y="368"/>
                    <a:pt x="100" y="434"/>
                  </a:cubicBezTo>
                  <a:cubicBezTo>
                    <a:pt x="67" y="501"/>
                    <a:pt x="33" y="601"/>
                    <a:pt x="33" y="668"/>
                  </a:cubicBezTo>
                  <a:cubicBezTo>
                    <a:pt x="0" y="768"/>
                    <a:pt x="0" y="868"/>
                    <a:pt x="0" y="935"/>
                  </a:cubicBezTo>
                  <a:lnTo>
                    <a:pt x="0" y="1168"/>
                  </a:lnTo>
                  <a:lnTo>
                    <a:pt x="0" y="1368"/>
                  </a:lnTo>
                  <a:cubicBezTo>
                    <a:pt x="0" y="1435"/>
                    <a:pt x="0" y="1535"/>
                    <a:pt x="33" y="1602"/>
                  </a:cubicBezTo>
                  <a:cubicBezTo>
                    <a:pt x="33" y="1669"/>
                    <a:pt x="67" y="1702"/>
                    <a:pt x="100" y="1769"/>
                  </a:cubicBezTo>
                  <a:cubicBezTo>
                    <a:pt x="124" y="1792"/>
                    <a:pt x="147" y="1816"/>
                    <a:pt x="183" y="1816"/>
                  </a:cubicBezTo>
                  <a:cubicBezTo>
                    <a:pt x="197" y="1816"/>
                    <a:pt x="214" y="1812"/>
                    <a:pt x="234" y="1802"/>
                  </a:cubicBezTo>
                  <a:cubicBezTo>
                    <a:pt x="300" y="1802"/>
                    <a:pt x="334" y="1802"/>
                    <a:pt x="400" y="1769"/>
                  </a:cubicBezTo>
                  <a:cubicBezTo>
                    <a:pt x="467" y="1735"/>
                    <a:pt x="534" y="1669"/>
                    <a:pt x="600" y="1602"/>
                  </a:cubicBezTo>
                  <a:cubicBezTo>
                    <a:pt x="634" y="1535"/>
                    <a:pt x="701" y="1469"/>
                    <a:pt x="734" y="1402"/>
                  </a:cubicBezTo>
                  <a:cubicBezTo>
                    <a:pt x="767" y="1302"/>
                    <a:pt x="767" y="1235"/>
                    <a:pt x="801" y="1135"/>
                  </a:cubicBezTo>
                  <a:cubicBezTo>
                    <a:pt x="801" y="1068"/>
                    <a:pt x="801" y="968"/>
                    <a:pt x="834" y="901"/>
                  </a:cubicBezTo>
                  <a:lnTo>
                    <a:pt x="834" y="468"/>
                  </a:lnTo>
                  <a:cubicBezTo>
                    <a:pt x="801" y="401"/>
                    <a:pt x="801" y="301"/>
                    <a:pt x="801" y="234"/>
                  </a:cubicBezTo>
                  <a:cubicBezTo>
                    <a:pt x="767" y="168"/>
                    <a:pt x="767" y="101"/>
                    <a:pt x="734" y="68"/>
                  </a:cubicBezTo>
                  <a:cubicBezTo>
                    <a:pt x="701" y="34"/>
                    <a:pt x="634" y="1"/>
                    <a:pt x="6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3"/>
            <p:cNvSpPr/>
            <p:nvPr/>
          </p:nvSpPr>
          <p:spPr>
            <a:xfrm flipH="1">
              <a:off x="1866322" y="2133655"/>
              <a:ext cx="399647" cy="231813"/>
            </a:xfrm>
            <a:custGeom>
              <a:rect b="b" l="l" r="r" t="t"/>
              <a:pathLst>
                <a:path extrusionOk="0" h="14176" w="24447">
                  <a:moveTo>
                    <a:pt x="24159" y="1"/>
                  </a:moveTo>
                  <a:cubicBezTo>
                    <a:pt x="24125" y="1"/>
                    <a:pt x="24088" y="10"/>
                    <a:pt x="24051" y="32"/>
                  </a:cubicBezTo>
                  <a:lnTo>
                    <a:pt x="200" y="13808"/>
                  </a:lnTo>
                  <a:cubicBezTo>
                    <a:pt x="0" y="13908"/>
                    <a:pt x="67" y="14175"/>
                    <a:pt x="300" y="14175"/>
                  </a:cubicBezTo>
                  <a:cubicBezTo>
                    <a:pt x="334" y="14175"/>
                    <a:pt x="367" y="14175"/>
                    <a:pt x="400" y="14142"/>
                  </a:cubicBezTo>
                  <a:lnTo>
                    <a:pt x="24251" y="399"/>
                  </a:lnTo>
                  <a:cubicBezTo>
                    <a:pt x="24447" y="259"/>
                    <a:pt x="24337" y="1"/>
                    <a:pt x="2415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3"/>
            <p:cNvSpPr/>
            <p:nvPr/>
          </p:nvSpPr>
          <p:spPr>
            <a:xfrm flipH="1">
              <a:off x="1871161" y="2271115"/>
              <a:ext cx="389904" cy="414536"/>
            </a:xfrm>
            <a:custGeom>
              <a:rect b="b" l="l" r="r" t="t"/>
              <a:pathLst>
                <a:path extrusionOk="0" h="25350" w="23851">
                  <a:moveTo>
                    <a:pt x="18671" y="1"/>
                  </a:moveTo>
                  <a:cubicBezTo>
                    <a:pt x="18373" y="1"/>
                    <a:pt x="18065" y="81"/>
                    <a:pt x="17746" y="265"/>
                  </a:cubicBezTo>
                  <a:cubicBezTo>
                    <a:pt x="15178" y="1733"/>
                    <a:pt x="14144" y="5769"/>
                    <a:pt x="11775" y="9739"/>
                  </a:cubicBezTo>
                  <a:cubicBezTo>
                    <a:pt x="10418" y="12032"/>
                    <a:pt x="8667" y="13735"/>
                    <a:pt x="7092" y="13735"/>
                  </a:cubicBezTo>
                  <a:cubicBezTo>
                    <a:pt x="5919" y="13735"/>
                    <a:pt x="4844" y="12789"/>
                    <a:pt x="4103" y="10439"/>
                  </a:cubicBezTo>
                  <a:cubicBezTo>
                    <a:pt x="3021" y="6984"/>
                    <a:pt x="1691" y="6334"/>
                    <a:pt x="845" y="6334"/>
                  </a:cubicBezTo>
                  <a:cubicBezTo>
                    <a:pt x="335" y="6334"/>
                    <a:pt x="0" y="6570"/>
                    <a:pt x="0" y="6570"/>
                  </a:cubicBezTo>
                  <a:lnTo>
                    <a:pt x="0" y="25350"/>
                  </a:lnTo>
                  <a:lnTo>
                    <a:pt x="23851" y="11607"/>
                  </a:lnTo>
                  <a:lnTo>
                    <a:pt x="23851" y="2967"/>
                  </a:lnTo>
                  <a:cubicBezTo>
                    <a:pt x="23696" y="3057"/>
                    <a:pt x="23540" y="3097"/>
                    <a:pt x="23383" y="3097"/>
                  </a:cubicBezTo>
                  <a:cubicBezTo>
                    <a:pt x="22004" y="3097"/>
                    <a:pt x="20530" y="1"/>
                    <a:pt x="1867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3"/>
            <p:cNvSpPr/>
            <p:nvPr/>
          </p:nvSpPr>
          <p:spPr>
            <a:xfrm flipH="1">
              <a:off x="1871161" y="2271115"/>
              <a:ext cx="389904" cy="414536"/>
            </a:xfrm>
            <a:custGeom>
              <a:rect b="b" l="l" r="r" t="t"/>
              <a:pathLst>
                <a:path extrusionOk="0" h="25350" w="23851">
                  <a:moveTo>
                    <a:pt x="18671" y="1"/>
                  </a:moveTo>
                  <a:cubicBezTo>
                    <a:pt x="18373" y="1"/>
                    <a:pt x="18065" y="81"/>
                    <a:pt x="17746" y="265"/>
                  </a:cubicBezTo>
                  <a:cubicBezTo>
                    <a:pt x="15178" y="1733"/>
                    <a:pt x="14144" y="5769"/>
                    <a:pt x="11775" y="9739"/>
                  </a:cubicBezTo>
                  <a:cubicBezTo>
                    <a:pt x="10418" y="12032"/>
                    <a:pt x="8667" y="13735"/>
                    <a:pt x="7092" y="13735"/>
                  </a:cubicBezTo>
                  <a:cubicBezTo>
                    <a:pt x="5919" y="13735"/>
                    <a:pt x="4844" y="12789"/>
                    <a:pt x="4103" y="10439"/>
                  </a:cubicBezTo>
                  <a:cubicBezTo>
                    <a:pt x="3021" y="6984"/>
                    <a:pt x="1691" y="6334"/>
                    <a:pt x="845" y="6334"/>
                  </a:cubicBezTo>
                  <a:cubicBezTo>
                    <a:pt x="335" y="6334"/>
                    <a:pt x="0" y="6570"/>
                    <a:pt x="0" y="6570"/>
                  </a:cubicBezTo>
                  <a:lnTo>
                    <a:pt x="0" y="25350"/>
                  </a:lnTo>
                  <a:lnTo>
                    <a:pt x="23851" y="11607"/>
                  </a:lnTo>
                  <a:lnTo>
                    <a:pt x="23851" y="2967"/>
                  </a:lnTo>
                  <a:cubicBezTo>
                    <a:pt x="23696" y="3057"/>
                    <a:pt x="23540" y="3097"/>
                    <a:pt x="23383" y="3097"/>
                  </a:cubicBezTo>
                  <a:cubicBezTo>
                    <a:pt x="22004" y="3097"/>
                    <a:pt x="20530" y="1"/>
                    <a:pt x="186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3"/>
            <p:cNvSpPr/>
            <p:nvPr/>
          </p:nvSpPr>
          <p:spPr>
            <a:xfrm flipH="1">
              <a:off x="1871161" y="2265080"/>
              <a:ext cx="390460" cy="420570"/>
            </a:xfrm>
            <a:custGeom>
              <a:rect b="b" l="l" r="r" t="t"/>
              <a:pathLst>
                <a:path extrusionOk="0" h="25719" w="23885">
                  <a:moveTo>
                    <a:pt x="23885" y="0"/>
                  </a:moveTo>
                  <a:cubicBezTo>
                    <a:pt x="20482" y="1969"/>
                    <a:pt x="20049" y="6272"/>
                    <a:pt x="18047" y="7439"/>
                  </a:cubicBezTo>
                  <a:cubicBezTo>
                    <a:pt x="17908" y="7518"/>
                    <a:pt x="17776" y="7554"/>
                    <a:pt x="17650" y="7554"/>
                  </a:cubicBezTo>
                  <a:cubicBezTo>
                    <a:pt x="16139" y="7554"/>
                    <a:pt x="15518" y="2289"/>
                    <a:pt x="13581" y="2289"/>
                  </a:cubicBezTo>
                  <a:cubicBezTo>
                    <a:pt x="13364" y="2289"/>
                    <a:pt x="13130" y="2355"/>
                    <a:pt x="12877" y="2502"/>
                  </a:cubicBezTo>
                  <a:cubicBezTo>
                    <a:pt x="10175" y="4070"/>
                    <a:pt x="9508" y="17680"/>
                    <a:pt x="6839" y="19181"/>
                  </a:cubicBezTo>
                  <a:cubicBezTo>
                    <a:pt x="6515" y="19369"/>
                    <a:pt x="6228" y="19451"/>
                    <a:pt x="5971" y="19451"/>
                  </a:cubicBezTo>
                  <a:cubicBezTo>
                    <a:pt x="4294" y="19451"/>
                    <a:pt x="3882" y="15979"/>
                    <a:pt x="2798" y="15979"/>
                  </a:cubicBezTo>
                  <a:cubicBezTo>
                    <a:pt x="2695" y="15979"/>
                    <a:pt x="2586" y="16010"/>
                    <a:pt x="2469" y="16079"/>
                  </a:cubicBezTo>
                  <a:cubicBezTo>
                    <a:pt x="1268" y="16746"/>
                    <a:pt x="34" y="22883"/>
                    <a:pt x="34" y="22883"/>
                  </a:cubicBezTo>
                  <a:lnTo>
                    <a:pt x="1" y="25719"/>
                  </a:lnTo>
                  <a:lnTo>
                    <a:pt x="1" y="25719"/>
                  </a:lnTo>
                  <a:lnTo>
                    <a:pt x="23885" y="11942"/>
                  </a:lnTo>
                  <a:lnTo>
                    <a:pt x="2388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3"/>
            <p:cNvSpPr/>
            <p:nvPr/>
          </p:nvSpPr>
          <p:spPr>
            <a:xfrm flipH="1">
              <a:off x="1870621" y="2301089"/>
              <a:ext cx="389904" cy="384562"/>
            </a:xfrm>
            <a:custGeom>
              <a:rect b="b" l="l" r="r" t="t"/>
              <a:pathLst>
                <a:path extrusionOk="0" h="23517" w="23851">
                  <a:moveTo>
                    <a:pt x="21483" y="0"/>
                  </a:moveTo>
                  <a:cubicBezTo>
                    <a:pt x="20015" y="2035"/>
                    <a:pt x="19381" y="4403"/>
                    <a:pt x="17980" y="5237"/>
                  </a:cubicBezTo>
                  <a:cubicBezTo>
                    <a:pt x="17843" y="5313"/>
                    <a:pt x="17712" y="5348"/>
                    <a:pt x="17588" y="5348"/>
                  </a:cubicBezTo>
                  <a:cubicBezTo>
                    <a:pt x="16571" y="5348"/>
                    <a:pt x="15970" y="2977"/>
                    <a:pt x="15078" y="1401"/>
                  </a:cubicBezTo>
                  <a:cubicBezTo>
                    <a:pt x="14044" y="3236"/>
                    <a:pt x="13110" y="5571"/>
                    <a:pt x="11742" y="7906"/>
                  </a:cubicBezTo>
                  <a:cubicBezTo>
                    <a:pt x="11109" y="9040"/>
                    <a:pt x="10275" y="10041"/>
                    <a:pt x="9274" y="10908"/>
                  </a:cubicBezTo>
                  <a:cubicBezTo>
                    <a:pt x="8607" y="13843"/>
                    <a:pt x="7873" y="16378"/>
                    <a:pt x="6805" y="16979"/>
                  </a:cubicBezTo>
                  <a:cubicBezTo>
                    <a:pt x="6482" y="17167"/>
                    <a:pt x="6194" y="17249"/>
                    <a:pt x="5937" y="17249"/>
                  </a:cubicBezTo>
                  <a:cubicBezTo>
                    <a:pt x="4260" y="17249"/>
                    <a:pt x="3848" y="13777"/>
                    <a:pt x="2764" y="13777"/>
                  </a:cubicBezTo>
                  <a:cubicBezTo>
                    <a:pt x="2661" y="13777"/>
                    <a:pt x="2552" y="13808"/>
                    <a:pt x="2436" y="13877"/>
                  </a:cubicBezTo>
                  <a:cubicBezTo>
                    <a:pt x="1235" y="14544"/>
                    <a:pt x="1" y="20681"/>
                    <a:pt x="1" y="20681"/>
                  </a:cubicBezTo>
                  <a:lnTo>
                    <a:pt x="1" y="23517"/>
                  </a:lnTo>
                  <a:lnTo>
                    <a:pt x="23851" y="9740"/>
                  </a:lnTo>
                  <a:lnTo>
                    <a:pt x="23851" y="1101"/>
                  </a:lnTo>
                  <a:cubicBezTo>
                    <a:pt x="23689" y="1192"/>
                    <a:pt x="23528" y="1233"/>
                    <a:pt x="23365" y="1233"/>
                  </a:cubicBezTo>
                  <a:cubicBezTo>
                    <a:pt x="22757" y="1233"/>
                    <a:pt x="22141" y="658"/>
                    <a:pt x="214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3"/>
            <p:cNvSpPr/>
            <p:nvPr/>
          </p:nvSpPr>
          <p:spPr>
            <a:xfrm flipH="1">
              <a:off x="1816086" y="2664196"/>
              <a:ext cx="544780" cy="774176"/>
            </a:xfrm>
            <a:custGeom>
              <a:rect b="b" l="l" r="r" t="t"/>
              <a:pathLst>
                <a:path extrusionOk="0" h="47343" w="33325">
                  <a:moveTo>
                    <a:pt x="32826" y="1"/>
                  </a:moveTo>
                  <a:cubicBezTo>
                    <a:pt x="32713" y="1"/>
                    <a:pt x="32588" y="36"/>
                    <a:pt x="32457" y="111"/>
                  </a:cubicBezTo>
                  <a:lnTo>
                    <a:pt x="902" y="18357"/>
                  </a:lnTo>
                  <a:cubicBezTo>
                    <a:pt x="368" y="18691"/>
                    <a:pt x="34" y="19258"/>
                    <a:pt x="1" y="19892"/>
                  </a:cubicBezTo>
                  <a:lnTo>
                    <a:pt x="1" y="46711"/>
                  </a:lnTo>
                  <a:cubicBezTo>
                    <a:pt x="1" y="47109"/>
                    <a:pt x="198" y="47343"/>
                    <a:pt x="489" y="47343"/>
                  </a:cubicBezTo>
                  <a:cubicBezTo>
                    <a:pt x="612" y="47343"/>
                    <a:pt x="752" y="47301"/>
                    <a:pt x="902" y="47211"/>
                  </a:cubicBezTo>
                  <a:lnTo>
                    <a:pt x="32457" y="28998"/>
                  </a:lnTo>
                  <a:cubicBezTo>
                    <a:pt x="32958" y="28665"/>
                    <a:pt x="33291" y="28064"/>
                    <a:pt x="33325" y="27464"/>
                  </a:cubicBezTo>
                  <a:lnTo>
                    <a:pt x="33325" y="645"/>
                  </a:lnTo>
                  <a:cubicBezTo>
                    <a:pt x="33325" y="236"/>
                    <a:pt x="33117" y="1"/>
                    <a:pt x="3282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3"/>
            <p:cNvSpPr/>
            <p:nvPr/>
          </p:nvSpPr>
          <p:spPr>
            <a:xfrm flipH="1">
              <a:off x="2275777" y="2999831"/>
              <a:ext cx="28919" cy="336567"/>
            </a:xfrm>
            <a:custGeom>
              <a:rect b="b" l="l" r="r" t="t"/>
              <a:pathLst>
                <a:path extrusionOk="0" h="20582" w="1769">
                  <a:moveTo>
                    <a:pt x="1769" y="1"/>
                  </a:moveTo>
                  <a:lnTo>
                    <a:pt x="1" y="1001"/>
                  </a:lnTo>
                  <a:lnTo>
                    <a:pt x="1" y="20582"/>
                  </a:lnTo>
                  <a:lnTo>
                    <a:pt x="1769" y="19581"/>
                  </a:lnTo>
                  <a:lnTo>
                    <a:pt x="176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p:nvPr/>
          </p:nvSpPr>
          <p:spPr>
            <a:xfrm flipH="1">
              <a:off x="2225607" y="2970380"/>
              <a:ext cx="28379" cy="336567"/>
            </a:xfrm>
            <a:custGeom>
              <a:rect b="b" l="l" r="r" t="t"/>
              <a:pathLst>
                <a:path extrusionOk="0" h="20582" w="1736">
                  <a:moveTo>
                    <a:pt x="1735" y="0"/>
                  </a:moveTo>
                  <a:lnTo>
                    <a:pt x="1" y="1001"/>
                  </a:lnTo>
                  <a:lnTo>
                    <a:pt x="1" y="20582"/>
                  </a:lnTo>
                  <a:lnTo>
                    <a:pt x="1735" y="19581"/>
                  </a:lnTo>
                  <a:lnTo>
                    <a:pt x="17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
            <p:cNvSpPr/>
            <p:nvPr/>
          </p:nvSpPr>
          <p:spPr>
            <a:xfrm flipH="1">
              <a:off x="2174897" y="2941469"/>
              <a:ext cx="28919" cy="336567"/>
            </a:xfrm>
            <a:custGeom>
              <a:rect b="b" l="l" r="r" t="t"/>
              <a:pathLst>
                <a:path extrusionOk="0" h="20582" w="1769">
                  <a:moveTo>
                    <a:pt x="1769" y="0"/>
                  </a:moveTo>
                  <a:lnTo>
                    <a:pt x="1" y="1001"/>
                  </a:lnTo>
                  <a:lnTo>
                    <a:pt x="1" y="20582"/>
                  </a:lnTo>
                  <a:lnTo>
                    <a:pt x="1769" y="19548"/>
                  </a:lnTo>
                  <a:lnTo>
                    <a:pt x="176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3"/>
            <p:cNvSpPr/>
            <p:nvPr/>
          </p:nvSpPr>
          <p:spPr>
            <a:xfrm flipH="1">
              <a:off x="2124727" y="2912018"/>
              <a:ext cx="28379" cy="336567"/>
            </a:xfrm>
            <a:custGeom>
              <a:rect b="b" l="l" r="r" t="t"/>
              <a:pathLst>
                <a:path extrusionOk="0" h="20582" w="1736">
                  <a:moveTo>
                    <a:pt x="1736" y="0"/>
                  </a:moveTo>
                  <a:lnTo>
                    <a:pt x="1" y="1034"/>
                  </a:lnTo>
                  <a:lnTo>
                    <a:pt x="1" y="20581"/>
                  </a:lnTo>
                  <a:lnTo>
                    <a:pt x="1736" y="19581"/>
                  </a:lnTo>
                  <a:lnTo>
                    <a:pt x="173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3"/>
            <p:cNvSpPr/>
            <p:nvPr/>
          </p:nvSpPr>
          <p:spPr>
            <a:xfrm flipH="1">
              <a:off x="2074017" y="2883107"/>
              <a:ext cx="28363" cy="336567"/>
            </a:xfrm>
            <a:custGeom>
              <a:rect b="b" l="l" r="r" t="t"/>
              <a:pathLst>
                <a:path extrusionOk="0" h="20582" w="1735">
                  <a:moveTo>
                    <a:pt x="1735" y="0"/>
                  </a:moveTo>
                  <a:lnTo>
                    <a:pt x="0" y="1001"/>
                  </a:lnTo>
                  <a:lnTo>
                    <a:pt x="0" y="20582"/>
                  </a:lnTo>
                  <a:lnTo>
                    <a:pt x="1735" y="19547"/>
                  </a:lnTo>
                  <a:lnTo>
                    <a:pt x="17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3"/>
            <p:cNvSpPr/>
            <p:nvPr/>
          </p:nvSpPr>
          <p:spPr>
            <a:xfrm flipH="1">
              <a:off x="2023307" y="2853640"/>
              <a:ext cx="28902" cy="336584"/>
            </a:xfrm>
            <a:custGeom>
              <a:rect b="b" l="l" r="r" t="t"/>
              <a:pathLst>
                <a:path extrusionOk="0" h="20583" w="1768">
                  <a:moveTo>
                    <a:pt x="1768" y="1"/>
                  </a:moveTo>
                  <a:lnTo>
                    <a:pt x="0" y="1035"/>
                  </a:lnTo>
                  <a:lnTo>
                    <a:pt x="0" y="20582"/>
                  </a:lnTo>
                  <a:lnTo>
                    <a:pt x="1768" y="19582"/>
                  </a:lnTo>
                  <a:lnTo>
                    <a:pt x="176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3"/>
            <p:cNvSpPr/>
            <p:nvPr/>
          </p:nvSpPr>
          <p:spPr>
            <a:xfrm flipH="1">
              <a:off x="2023307" y="2853640"/>
              <a:ext cx="28902" cy="162577"/>
            </a:xfrm>
            <a:custGeom>
              <a:rect b="b" l="l" r="r" t="t"/>
              <a:pathLst>
                <a:path extrusionOk="0" h="9942" w="1768">
                  <a:moveTo>
                    <a:pt x="1768" y="1"/>
                  </a:moveTo>
                  <a:lnTo>
                    <a:pt x="0" y="1035"/>
                  </a:lnTo>
                  <a:lnTo>
                    <a:pt x="0" y="9941"/>
                  </a:lnTo>
                  <a:lnTo>
                    <a:pt x="1768" y="89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3"/>
            <p:cNvSpPr/>
            <p:nvPr/>
          </p:nvSpPr>
          <p:spPr>
            <a:xfrm flipH="1">
              <a:off x="1973136" y="2824728"/>
              <a:ext cx="28363" cy="336584"/>
            </a:xfrm>
            <a:custGeom>
              <a:rect b="b" l="l" r="r" t="t"/>
              <a:pathLst>
                <a:path extrusionOk="0" h="20583" w="1735">
                  <a:moveTo>
                    <a:pt x="1735" y="1"/>
                  </a:moveTo>
                  <a:lnTo>
                    <a:pt x="0" y="1002"/>
                  </a:lnTo>
                  <a:lnTo>
                    <a:pt x="0" y="20582"/>
                  </a:lnTo>
                  <a:lnTo>
                    <a:pt x="1735" y="19582"/>
                  </a:lnTo>
                  <a:lnTo>
                    <a:pt x="17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3"/>
            <p:cNvSpPr/>
            <p:nvPr/>
          </p:nvSpPr>
          <p:spPr>
            <a:xfrm flipH="1">
              <a:off x="1922410" y="2795278"/>
              <a:ext cx="28379" cy="336584"/>
            </a:xfrm>
            <a:custGeom>
              <a:rect b="b" l="l" r="r" t="t"/>
              <a:pathLst>
                <a:path extrusionOk="0" h="20583" w="1736">
                  <a:moveTo>
                    <a:pt x="1735" y="1"/>
                  </a:moveTo>
                  <a:lnTo>
                    <a:pt x="0" y="1035"/>
                  </a:lnTo>
                  <a:lnTo>
                    <a:pt x="0" y="20582"/>
                  </a:lnTo>
                  <a:lnTo>
                    <a:pt x="1735" y="19581"/>
                  </a:lnTo>
                  <a:lnTo>
                    <a:pt x="17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3"/>
            <p:cNvSpPr/>
            <p:nvPr/>
          </p:nvSpPr>
          <p:spPr>
            <a:xfrm flipH="1">
              <a:off x="1871700" y="2766366"/>
              <a:ext cx="28919" cy="336584"/>
            </a:xfrm>
            <a:custGeom>
              <a:rect b="b" l="l" r="r" t="t"/>
              <a:pathLst>
                <a:path extrusionOk="0" h="20583" w="1769">
                  <a:moveTo>
                    <a:pt x="1768" y="1"/>
                  </a:moveTo>
                  <a:lnTo>
                    <a:pt x="0" y="1001"/>
                  </a:lnTo>
                  <a:lnTo>
                    <a:pt x="0" y="20582"/>
                  </a:lnTo>
                  <a:lnTo>
                    <a:pt x="1768" y="19581"/>
                  </a:lnTo>
                  <a:lnTo>
                    <a:pt x="176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3"/>
            <p:cNvSpPr/>
            <p:nvPr/>
          </p:nvSpPr>
          <p:spPr>
            <a:xfrm flipH="1">
              <a:off x="2275777" y="3069656"/>
              <a:ext cx="28919" cy="195298"/>
            </a:xfrm>
            <a:custGeom>
              <a:rect b="b" l="l" r="r" t="t"/>
              <a:pathLst>
                <a:path extrusionOk="0" h="11943" w="1769">
                  <a:moveTo>
                    <a:pt x="1769" y="0"/>
                  </a:moveTo>
                  <a:lnTo>
                    <a:pt x="1" y="1001"/>
                  </a:lnTo>
                  <a:lnTo>
                    <a:pt x="1" y="11942"/>
                  </a:lnTo>
                  <a:lnTo>
                    <a:pt x="1769" y="10908"/>
                  </a:lnTo>
                  <a:lnTo>
                    <a:pt x="176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3"/>
            <p:cNvSpPr/>
            <p:nvPr/>
          </p:nvSpPr>
          <p:spPr>
            <a:xfrm flipH="1">
              <a:off x="2275777" y="3248029"/>
              <a:ext cx="28919" cy="88369"/>
            </a:xfrm>
            <a:custGeom>
              <a:rect b="b" l="l" r="r" t="t"/>
              <a:pathLst>
                <a:path extrusionOk="0" h="5404" w="1769">
                  <a:moveTo>
                    <a:pt x="1769" y="0"/>
                  </a:moveTo>
                  <a:lnTo>
                    <a:pt x="1" y="1034"/>
                  </a:lnTo>
                  <a:lnTo>
                    <a:pt x="1" y="5404"/>
                  </a:lnTo>
                  <a:lnTo>
                    <a:pt x="1769" y="4403"/>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
            <p:cNvSpPr/>
            <p:nvPr/>
          </p:nvSpPr>
          <p:spPr>
            <a:xfrm flipH="1">
              <a:off x="2225607" y="3081103"/>
              <a:ext cx="28379" cy="80749"/>
            </a:xfrm>
            <a:custGeom>
              <a:rect b="b" l="l" r="r" t="t"/>
              <a:pathLst>
                <a:path extrusionOk="0" h="4938" w="1736">
                  <a:moveTo>
                    <a:pt x="1735" y="1"/>
                  </a:moveTo>
                  <a:lnTo>
                    <a:pt x="1" y="1002"/>
                  </a:lnTo>
                  <a:lnTo>
                    <a:pt x="1" y="4938"/>
                  </a:lnTo>
                  <a:lnTo>
                    <a:pt x="1735" y="3937"/>
                  </a:lnTo>
                  <a:lnTo>
                    <a:pt x="17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3"/>
            <p:cNvSpPr/>
            <p:nvPr/>
          </p:nvSpPr>
          <p:spPr>
            <a:xfrm flipH="1">
              <a:off x="2225607" y="3145466"/>
              <a:ext cx="28379" cy="161481"/>
            </a:xfrm>
            <a:custGeom>
              <a:rect b="b" l="l" r="r" t="t"/>
              <a:pathLst>
                <a:path extrusionOk="0" h="9875" w="1736">
                  <a:moveTo>
                    <a:pt x="1735" y="1"/>
                  </a:moveTo>
                  <a:lnTo>
                    <a:pt x="1" y="1002"/>
                  </a:lnTo>
                  <a:lnTo>
                    <a:pt x="1" y="9875"/>
                  </a:lnTo>
                  <a:lnTo>
                    <a:pt x="1735" y="8874"/>
                  </a:lnTo>
                  <a:lnTo>
                    <a:pt x="17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3"/>
            <p:cNvSpPr/>
            <p:nvPr/>
          </p:nvSpPr>
          <p:spPr>
            <a:xfrm flipH="1">
              <a:off x="2174897" y="2968189"/>
              <a:ext cx="28919" cy="72572"/>
            </a:xfrm>
            <a:custGeom>
              <a:rect b="b" l="l" r="r" t="t"/>
              <a:pathLst>
                <a:path extrusionOk="0" h="4438" w="1769">
                  <a:moveTo>
                    <a:pt x="1769" y="1"/>
                  </a:moveTo>
                  <a:lnTo>
                    <a:pt x="1" y="1002"/>
                  </a:lnTo>
                  <a:lnTo>
                    <a:pt x="1" y="4437"/>
                  </a:lnTo>
                  <a:lnTo>
                    <a:pt x="1769" y="3437"/>
                  </a:lnTo>
                  <a:lnTo>
                    <a:pt x="17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3"/>
            <p:cNvSpPr/>
            <p:nvPr/>
          </p:nvSpPr>
          <p:spPr>
            <a:xfrm flipH="1">
              <a:off x="2174897" y="3024376"/>
              <a:ext cx="28919" cy="253660"/>
            </a:xfrm>
            <a:custGeom>
              <a:rect b="b" l="l" r="r" t="t"/>
              <a:pathLst>
                <a:path extrusionOk="0" h="15512" w="1769">
                  <a:moveTo>
                    <a:pt x="1769" y="1"/>
                  </a:moveTo>
                  <a:lnTo>
                    <a:pt x="1" y="1001"/>
                  </a:lnTo>
                  <a:lnTo>
                    <a:pt x="1" y="15512"/>
                  </a:lnTo>
                  <a:lnTo>
                    <a:pt x="1769" y="14478"/>
                  </a:lnTo>
                  <a:lnTo>
                    <a:pt x="17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3"/>
            <p:cNvSpPr/>
            <p:nvPr/>
          </p:nvSpPr>
          <p:spPr>
            <a:xfrm flipH="1">
              <a:off x="2124727" y="2981827"/>
              <a:ext cx="28379" cy="158210"/>
            </a:xfrm>
            <a:custGeom>
              <a:rect b="b" l="l" r="r" t="t"/>
              <a:pathLst>
                <a:path extrusionOk="0" h="9675" w="1736">
                  <a:moveTo>
                    <a:pt x="1736" y="1"/>
                  </a:moveTo>
                  <a:lnTo>
                    <a:pt x="1" y="1035"/>
                  </a:lnTo>
                  <a:lnTo>
                    <a:pt x="1" y="9674"/>
                  </a:lnTo>
                  <a:lnTo>
                    <a:pt x="1736" y="8674"/>
                  </a:lnTo>
                  <a:lnTo>
                    <a:pt x="17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3"/>
            <p:cNvSpPr/>
            <p:nvPr/>
          </p:nvSpPr>
          <p:spPr>
            <a:xfrm flipH="1">
              <a:off x="2124727" y="3123652"/>
              <a:ext cx="28379" cy="124933"/>
            </a:xfrm>
            <a:custGeom>
              <a:rect b="b" l="l" r="r" t="t"/>
              <a:pathLst>
                <a:path extrusionOk="0" h="7640" w="1736">
                  <a:moveTo>
                    <a:pt x="1736" y="1"/>
                  </a:moveTo>
                  <a:lnTo>
                    <a:pt x="1" y="1001"/>
                  </a:lnTo>
                  <a:lnTo>
                    <a:pt x="1" y="7639"/>
                  </a:lnTo>
                  <a:lnTo>
                    <a:pt x="1736" y="6639"/>
                  </a:lnTo>
                  <a:lnTo>
                    <a:pt x="17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p:nvPr/>
          </p:nvSpPr>
          <p:spPr>
            <a:xfrm flipH="1">
              <a:off x="2074017" y="3010199"/>
              <a:ext cx="28363" cy="76383"/>
            </a:xfrm>
            <a:custGeom>
              <a:rect b="b" l="l" r="r" t="t"/>
              <a:pathLst>
                <a:path extrusionOk="0" h="4671" w="1735">
                  <a:moveTo>
                    <a:pt x="1735" y="0"/>
                  </a:moveTo>
                  <a:lnTo>
                    <a:pt x="0" y="1034"/>
                  </a:lnTo>
                  <a:lnTo>
                    <a:pt x="0" y="4670"/>
                  </a:lnTo>
                  <a:lnTo>
                    <a:pt x="1735" y="3670"/>
                  </a:lnTo>
                  <a:lnTo>
                    <a:pt x="17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3"/>
            <p:cNvSpPr/>
            <p:nvPr/>
          </p:nvSpPr>
          <p:spPr>
            <a:xfrm flipH="1">
              <a:off x="2074017" y="3070196"/>
              <a:ext cx="28363" cy="149478"/>
            </a:xfrm>
            <a:custGeom>
              <a:rect b="b" l="l" r="r" t="t"/>
              <a:pathLst>
                <a:path extrusionOk="0" h="9141" w="1735">
                  <a:moveTo>
                    <a:pt x="1735" y="1"/>
                  </a:moveTo>
                  <a:lnTo>
                    <a:pt x="0" y="1001"/>
                  </a:lnTo>
                  <a:lnTo>
                    <a:pt x="0" y="9141"/>
                  </a:lnTo>
                  <a:lnTo>
                    <a:pt x="1735" y="8106"/>
                  </a:lnTo>
                  <a:lnTo>
                    <a:pt x="17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flipH="1">
              <a:off x="2023307" y="2999831"/>
              <a:ext cx="28902" cy="190392"/>
            </a:xfrm>
            <a:custGeom>
              <a:rect b="b" l="l" r="r" t="t"/>
              <a:pathLst>
                <a:path extrusionOk="0" h="11643" w="1768">
                  <a:moveTo>
                    <a:pt x="1768" y="1"/>
                  </a:moveTo>
                  <a:lnTo>
                    <a:pt x="0" y="1001"/>
                  </a:lnTo>
                  <a:lnTo>
                    <a:pt x="0" y="11642"/>
                  </a:lnTo>
                  <a:lnTo>
                    <a:pt x="1768" y="10642"/>
                  </a:lnTo>
                  <a:lnTo>
                    <a:pt x="17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flipH="1">
              <a:off x="1973136" y="2993830"/>
              <a:ext cx="28363" cy="86750"/>
            </a:xfrm>
            <a:custGeom>
              <a:rect b="b" l="l" r="r" t="t"/>
              <a:pathLst>
                <a:path extrusionOk="0" h="5305" w="1735">
                  <a:moveTo>
                    <a:pt x="1735" y="1"/>
                  </a:moveTo>
                  <a:lnTo>
                    <a:pt x="0" y="1001"/>
                  </a:lnTo>
                  <a:lnTo>
                    <a:pt x="0" y="5304"/>
                  </a:lnTo>
                  <a:lnTo>
                    <a:pt x="1735" y="4304"/>
                  </a:lnTo>
                  <a:lnTo>
                    <a:pt x="17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flipH="1">
              <a:off x="1973136" y="3064194"/>
              <a:ext cx="28363" cy="97117"/>
            </a:xfrm>
            <a:custGeom>
              <a:rect b="b" l="l" r="r" t="t"/>
              <a:pathLst>
                <a:path extrusionOk="0" h="5939" w="1735">
                  <a:moveTo>
                    <a:pt x="1735" y="1"/>
                  </a:moveTo>
                  <a:lnTo>
                    <a:pt x="0" y="1001"/>
                  </a:lnTo>
                  <a:lnTo>
                    <a:pt x="0" y="5938"/>
                  </a:lnTo>
                  <a:lnTo>
                    <a:pt x="1735" y="4938"/>
                  </a:lnTo>
                  <a:lnTo>
                    <a:pt x="17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3"/>
            <p:cNvSpPr/>
            <p:nvPr/>
          </p:nvSpPr>
          <p:spPr>
            <a:xfrm flipH="1">
              <a:off x="1922410" y="2850369"/>
              <a:ext cx="28379" cy="175659"/>
            </a:xfrm>
            <a:custGeom>
              <a:rect b="b" l="l" r="r" t="t"/>
              <a:pathLst>
                <a:path extrusionOk="0" h="10742" w="1736">
                  <a:moveTo>
                    <a:pt x="1735" y="1"/>
                  </a:moveTo>
                  <a:lnTo>
                    <a:pt x="0" y="1001"/>
                  </a:lnTo>
                  <a:lnTo>
                    <a:pt x="0" y="10742"/>
                  </a:lnTo>
                  <a:lnTo>
                    <a:pt x="1735" y="9741"/>
                  </a:lnTo>
                  <a:lnTo>
                    <a:pt x="17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flipH="1">
              <a:off x="1922410" y="3009659"/>
              <a:ext cx="28379" cy="122202"/>
            </a:xfrm>
            <a:custGeom>
              <a:rect b="b" l="l" r="r" t="t"/>
              <a:pathLst>
                <a:path extrusionOk="0" h="7473" w="1736">
                  <a:moveTo>
                    <a:pt x="1735" y="0"/>
                  </a:moveTo>
                  <a:lnTo>
                    <a:pt x="0" y="1001"/>
                  </a:lnTo>
                  <a:lnTo>
                    <a:pt x="0" y="7472"/>
                  </a:lnTo>
                  <a:lnTo>
                    <a:pt x="1735" y="6471"/>
                  </a:lnTo>
                  <a:lnTo>
                    <a:pt x="17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flipH="1">
              <a:off x="1871700" y="2907652"/>
              <a:ext cx="28919" cy="72016"/>
            </a:xfrm>
            <a:custGeom>
              <a:rect b="b" l="l" r="r" t="t"/>
              <a:pathLst>
                <a:path extrusionOk="0" h="4404" w="1769">
                  <a:moveTo>
                    <a:pt x="1768" y="0"/>
                  </a:moveTo>
                  <a:lnTo>
                    <a:pt x="0" y="1034"/>
                  </a:lnTo>
                  <a:lnTo>
                    <a:pt x="0" y="4403"/>
                  </a:lnTo>
                  <a:lnTo>
                    <a:pt x="1768" y="3403"/>
                  </a:lnTo>
                  <a:lnTo>
                    <a:pt x="17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flipH="1">
              <a:off x="1871700" y="2963283"/>
              <a:ext cx="28919" cy="139667"/>
            </a:xfrm>
            <a:custGeom>
              <a:rect b="b" l="l" r="r" t="t"/>
              <a:pathLst>
                <a:path extrusionOk="0" h="8541" w="1769">
                  <a:moveTo>
                    <a:pt x="1768" y="1"/>
                  </a:moveTo>
                  <a:lnTo>
                    <a:pt x="0" y="1001"/>
                  </a:lnTo>
                  <a:lnTo>
                    <a:pt x="0" y="8540"/>
                  </a:lnTo>
                  <a:lnTo>
                    <a:pt x="1768" y="7539"/>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flipH="1">
              <a:off x="2275777" y="3248029"/>
              <a:ext cx="28919" cy="88369"/>
            </a:xfrm>
            <a:custGeom>
              <a:rect b="b" l="l" r="r" t="t"/>
              <a:pathLst>
                <a:path extrusionOk="0" h="5404" w="1769">
                  <a:moveTo>
                    <a:pt x="1769" y="0"/>
                  </a:moveTo>
                  <a:lnTo>
                    <a:pt x="1" y="1034"/>
                  </a:lnTo>
                  <a:lnTo>
                    <a:pt x="1" y="5404"/>
                  </a:lnTo>
                  <a:lnTo>
                    <a:pt x="1769" y="4403"/>
                  </a:lnTo>
                  <a:lnTo>
                    <a:pt x="176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flipH="1">
              <a:off x="2275777" y="3248029"/>
              <a:ext cx="28919" cy="88369"/>
            </a:xfrm>
            <a:custGeom>
              <a:rect b="b" l="l" r="r" t="t"/>
              <a:pathLst>
                <a:path extrusionOk="0" h="5404" w="1769">
                  <a:moveTo>
                    <a:pt x="1769" y="0"/>
                  </a:moveTo>
                  <a:lnTo>
                    <a:pt x="1" y="1034"/>
                  </a:lnTo>
                  <a:lnTo>
                    <a:pt x="1" y="5404"/>
                  </a:lnTo>
                  <a:lnTo>
                    <a:pt x="1769" y="4403"/>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p:nvPr/>
          </p:nvSpPr>
          <p:spPr>
            <a:xfrm flipH="1">
              <a:off x="2225607" y="3145466"/>
              <a:ext cx="28379" cy="161481"/>
            </a:xfrm>
            <a:custGeom>
              <a:rect b="b" l="l" r="r" t="t"/>
              <a:pathLst>
                <a:path extrusionOk="0" h="9875" w="1736">
                  <a:moveTo>
                    <a:pt x="1735" y="1"/>
                  </a:moveTo>
                  <a:lnTo>
                    <a:pt x="1" y="1002"/>
                  </a:lnTo>
                  <a:lnTo>
                    <a:pt x="1" y="9875"/>
                  </a:lnTo>
                  <a:lnTo>
                    <a:pt x="1735" y="8874"/>
                  </a:lnTo>
                  <a:lnTo>
                    <a:pt x="17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3"/>
            <p:cNvSpPr/>
            <p:nvPr/>
          </p:nvSpPr>
          <p:spPr>
            <a:xfrm flipH="1">
              <a:off x="2225607" y="3145466"/>
              <a:ext cx="28379" cy="161481"/>
            </a:xfrm>
            <a:custGeom>
              <a:rect b="b" l="l" r="r" t="t"/>
              <a:pathLst>
                <a:path extrusionOk="0" h="9875" w="1736">
                  <a:moveTo>
                    <a:pt x="1735" y="1"/>
                  </a:moveTo>
                  <a:lnTo>
                    <a:pt x="1" y="1002"/>
                  </a:lnTo>
                  <a:lnTo>
                    <a:pt x="1" y="9875"/>
                  </a:lnTo>
                  <a:lnTo>
                    <a:pt x="1735" y="8874"/>
                  </a:lnTo>
                  <a:lnTo>
                    <a:pt x="17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flipH="1">
              <a:off x="2174897" y="3024376"/>
              <a:ext cx="28919" cy="253660"/>
            </a:xfrm>
            <a:custGeom>
              <a:rect b="b" l="l" r="r" t="t"/>
              <a:pathLst>
                <a:path extrusionOk="0" h="15512" w="1769">
                  <a:moveTo>
                    <a:pt x="1769" y="1"/>
                  </a:moveTo>
                  <a:lnTo>
                    <a:pt x="1" y="1001"/>
                  </a:lnTo>
                  <a:lnTo>
                    <a:pt x="1" y="15512"/>
                  </a:lnTo>
                  <a:lnTo>
                    <a:pt x="1769" y="14478"/>
                  </a:lnTo>
                  <a:lnTo>
                    <a:pt x="17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flipH="1">
              <a:off x="2174897" y="3024376"/>
              <a:ext cx="28919" cy="253660"/>
            </a:xfrm>
            <a:custGeom>
              <a:rect b="b" l="l" r="r" t="t"/>
              <a:pathLst>
                <a:path extrusionOk="0" h="15512" w="1769">
                  <a:moveTo>
                    <a:pt x="1769" y="1"/>
                  </a:moveTo>
                  <a:lnTo>
                    <a:pt x="1" y="1001"/>
                  </a:lnTo>
                  <a:lnTo>
                    <a:pt x="1" y="15512"/>
                  </a:lnTo>
                  <a:lnTo>
                    <a:pt x="1769" y="14478"/>
                  </a:lnTo>
                  <a:lnTo>
                    <a:pt x="17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3"/>
            <p:cNvSpPr/>
            <p:nvPr/>
          </p:nvSpPr>
          <p:spPr>
            <a:xfrm flipH="1">
              <a:off x="2124727" y="3123652"/>
              <a:ext cx="28379" cy="124933"/>
            </a:xfrm>
            <a:custGeom>
              <a:rect b="b" l="l" r="r" t="t"/>
              <a:pathLst>
                <a:path extrusionOk="0" h="7640" w="1736">
                  <a:moveTo>
                    <a:pt x="1736" y="1"/>
                  </a:moveTo>
                  <a:lnTo>
                    <a:pt x="1" y="1001"/>
                  </a:lnTo>
                  <a:lnTo>
                    <a:pt x="1" y="7639"/>
                  </a:lnTo>
                  <a:lnTo>
                    <a:pt x="1736" y="6639"/>
                  </a:lnTo>
                  <a:lnTo>
                    <a:pt x="17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flipH="1">
              <a:off x="2124727" y="3123652"/>
              <a:ext cx="28379" cy="124933"/>
            </a:xfrm>
            <a:custGeom>
              <a:rect b="b" l="l" r="r" t="t"/>
              <a:pathLst>
                <a:path extrusionOk="0" h="7640" w="1736">
                  <a:moveTo>
                    <a:pt x="1736" y="1"/>
                  </a:moveTo>
                  <a:lnTo>
                    <a:pt x="1" y="1001"/>
                  </a:lnTo>
                  <a:lnTo>
                    <a:pt x="1" y="7639"/>
                  </a:lnTo>
                  <a:lnTo>
                    <a:pt x="1736" y="6639"/>
                  </a:lnTo>
                  <a:lnTo>
                    <a:pt x="17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flipH="1">
              <a:off x="2074017" y="3070196"/>
              <a:ext cx="28363" cy="149478"/>
            </a:xfrm>
            <a:custGeom>
              <a:rect b="b" l="l" r="r" t="t"/>
              <a:pathLst>
                <a:path extrusionOk="0" h="9141" w="1735">
                  <a:moveTo>
                    <a:pt x="1735" y="1"/>
                  </a:moveTo>
                  <a:lnTo>
                    <a:pt x="0" y="1001"/>
                  </a:lnTo>
                  <a:lnTo>
                    <a:pt x="0" y="9141"/>
                  </a:lnTo>
                  <a:lnTo>
                    <a:pt x="1735" y="8106"/>
                  </a:lnTo>
                  <a:lnTo>
                    <a:pt x="17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flipH="1">
              <a:off x="2074017" y="3070196"/>
              <a:ext cx="28363" cy="149478"/>
            </a:xfrm>
            <a:custGeom>
              <a:rect b="b" l="l" r="r" t="t"/>
              <a:pathLst>
                <a:path extrusionOk="0" h="9141" w="1735">
                  <a:moveTo>
                    <a:pt x="1735" y="1"/>
                  </a:moveTo>
                  <a:lnTo>
                    <a:pt x="0" y="1001"/>
                  </a:lnTo>
                  <a:lnTo>
                    <a:pt x="0" y="9141"/>
                  </a:lnTo>
                  <a:lnTo>
                    <a:pt x="1735" y="8106"/>
                  </a:lnTo>
                  <a:lnTo>
                    <a:pt x="17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flipH="1">
              <a:off x="2023307" y="2999831"/>
              <a:ext cx="28902" cy="190392"/>
            </a:xfrm>
            <a:custGeom>
              <a:rect b="b" l="l" r="r" t="t"/>
              <a:pathLst>
                <a:path extrusionOk="0" h="11643" w="1768">
                  <a:moveTo>
                    <a:pt x="1768" y="1"/>
                  </a:moveTo>
                  <a:lnTo>
                    <a:pt x="0" y="1001"/>
                  </a:lnTo>
                  <a:lnTo>
                    <a:pt x="0" y="11642"/>
                  </a:lnTo>
                  <a:lnTo>
                    <a:pt x="1768" y="10642"/>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flipH="1">
              <a:off x="2023307" y="2999831"/>
              <a:ext cx="28902" cy="190392"/>
            </a:xfrm>
            <a:custGeom>
              <a:rect b="b" l="l" r="r" t="t"/>
              <a:pathLst>
                <a:path extrusionOk="0" h="11643" w="1768">
                  <a:moveTo>
                    <a:pt x="1768" y="1"/>
                  </a:moveTo>
                  <a:lnTo>
                    <a:pt x="0" y="1001"/>
                  </a:lnTo>
                  <a:lnTo>
                    <a:pt x="0" y="11642"/>
                  </a:lnTo>
                  <a:lnTo>
                    <a:pt x="1768" y="10642"/>
                  </a:lnTo>
                  <a:lnTo>
                    <a:pt x="17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flipH="1">
              <a:off x="1973136" y="3064194"/>
              <a:ext cx="28363" cy="97117"/>
            </a:xfrm>
            <a:custGeom>
              <a:rect b="b" l="l" r="r" t="t"/>
              <a:pathLst>
                <a:path extrusionOk="0" h="5939" w="1735">
                  <a:moveTo>
                    <a:pt x="1735" y="1"/>
                  </a:moveTo>
                  <a:lnTo>
                    <a:pt x="0" y="1001"/>
                  </a:lnTo>
                  <a:lnTo>
                    <a:pt x="0" y="5938"/>
                  </a:lnTo>
                  <a:lnTo>
                    <a:pt x="1735" y="4938"/>
                  </a:lnTo>
                  <a:lnTo>
                    <a:pt x="17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flipH="1">
              <a:off x="1973136" y="3064194"/>
              <a:ext cx="28363" cy="97117"/>
            </a:xfrm>
            <a:custGeom>
              <a:rect b="b" l="l" r="r" t="t"/>
              <a:pathLst>
                <a:path extrusionOk="0" h="5939" w="1735">
                  <a:moveTo>
                    <a:pt x="1735" y="1"/>
                  </a:moveTo>
                  <a:lnTo>
                    <a:pt x="0" y="1001"/>
                  </a:lnTo>
                  <a:lnTo>
                    <a:pt x="0" y="5938"/>
                  </a:lnTo>
                  <a:lnTo>
                    <a:pt x="1735" y="4938"/>
                  </a:lnTo>
                  <a:lnTo>
                    <a:pt x="17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flipH="1">
              <a:off x="1922410" y="3009659"/>
              <a:ext cx="28379" cy="122202"/>
            </a:xfrm>
            <a:custGeom>
              <a:rect b="b" l="l" r="r" t="t"/>
              <a:pathLst>
                <a:path extrusionOk="0" h="7473" w="1736">
                  <a:moveTo>
                    <a:pt x="1735" y="0"/>
                  </a:moveTo>
                  <a:lnTo>
                    <a:pt x="0" y="1001"/>
                  </a:lnTo>
                  <a:lnTo>
                    <a:pt x="0" y="7472"/>
                  </a:lnTo>
                  <a:lnTo>
                    <a:pt x="1735" y="6471"/>
                  </a:lnTo>
                  <a:lnTo>
                    <a:pt x="17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p:nvPr/>
          </p:nvSpPr>
          <p:spPr>
            <a:xfrm flipH="1">
              <a:off x="1922410" y="3009659"/>
              <a:ext cx="28379" cy="122202"/>
            </a:xfrm>
            <a:custGeom>
              <a:rect b="b" l="l" r="r" t="t"/>
              <a:pathLst>
                <a:path extrusionOk="0" h="7473" w="1736">
                  <a:moveTo>
                    <a:pt x="1735" y="0"/>
                  </a:moveTo>
                  <a:lnTo>
                    <a:pt x="0" y="1001"/>
                  </a:lnTo>
                  <a:lnTo>
                    <a:pt x="0" y="7472"/>
                  </a:lnTo>
                  <a:lnTo>
                    <a:pt x="1735" y="6471"/>
                  </a:lnTo>
                  <a:lnTo>
                    <a:pt x="17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flipH="1">
              <a:off x="1871700" y="2963283"/>
              <a:ext cx="28919" cy="139667"/>
            </a:xfrm>
            <a:custGeom>
              <a:rect b="b" l="l" r="r" t="t"/>
              <a:pathLst>
                <a:path extrusionOk="0" h="8541" w="1769">
                  <a:moveTo>
                    <a:pt x="1768" y="1"/>
                  </a:moveTo>
                  <a:lnTo>
                    <a:pt x="0" y="1001"/>
                  </a:lnTo>
                  <a:lnTo>
                    <a:pt x="0" y="8540"/>
                  </a:lnTo>
                  <a:lnTo>
                    <a:pt x="1768" y="7539"/>
                  </a:lnTo>
                  <a:lnTo>
                    <a:pt x="17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flipH="1">
              <a:off x="1236420" y="1948741"/>
              <a:ext cx="437900" cy="712331"/>
            </a:xfrm>
            <a:custGeom>
              <a:rect b="b" l="l" r="r" t="t"/>
              <a:pathLst>
                <a:path extrusionOk="0" h="43561" w="26787">
                  <a:moveTo>
                    <a:pt x="26298" y="0"/>
                  </a:moveTo>
                  <a:cubicBezTo>
                    <a:pt x="26175" y="0"/>
                    <a:pt x="26035" y="42"/>
                    <a:pt x="25886" y="132"/>
                  </a:cubicBezTo>
                  <a:lnTo>
                    <a:pt x="868" y="14575"/>
                  </a:lnTo>
                  <a:cubicBezTo>
                    <a:pt x="367" y="14909"/>
                    <a:pt x="34" y="15476"/>
                    <a:pt x="1" y="16110"/>
                  </a:cubicBezTo>
                  <a:lnTo>
                    <a:pt x="1" y="42929"/>
                  </a:lnTo>
                  <a:cubicBezTo>
                    <a:pt x="1" y="43327"/>
                    <a:pt x="198" y="43561"/>
                    <a:pt x="477" y="43561"/>
                  </a:cubicBezTo>
                  <a:cubicBezTo>
                    <a:pt x="596" y="43561"/>
                    <a:pt x="729" y="43519"/>
                    <a:pt x="868" y="43429"/>
                  </a:cubicBezTo>
                  <a:lnTo>
                    <a:pt x="25886" y="28986"/>
                  </a:lnTo>
                  <a:cubicBezTo>
                    <a:pt x="26419" y="28652"/>
                    <a:pt x="26753" y="28085"/>
                    <a:pt x="26786" y="27451"/>
                  </a:cubicBezTo>
                  <a:lnTo>
                    <a:pt x="26786" y="632"/>
                  </a:lnTo>
                  <a:cubicBezTo>
                    <a:pt x="26786" y="234"/>
                    <a:pt x="26589" y="0"/>
                    <a:pt x="2629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flipH="1">
              <a:off x="1232611" y="1945275"/>
              <a:ext cx="445518" cy="719101"/>
            </a:xfrm>
            <a:custGeom>
              <a:rect b="b" l="l" r="r" t="t"/>
              <a:pathLst>
                <a:path extrusionOk="0" h="43975" w="27253">
                  <a:moveTo>
                    <a:pt x="26652" y="444"/>
                  </a:moveTo>
                  <a:cubicBezTo>
                    <a:pt x="26752" y="544"/>
                    <a:pt x="26819" y="711"/>
                    <a:pt x="26786" y="877"/>
                  </a:cubicBezTo>
                  <a:lnTo>
                    <a:pt x="26786" y="27697"/>
                  </a:lnTo>
                  <a:cubicBezTo>
                    <a:pt x="26752" y="28230"/>
                    <a:pt x="26486" y="28731"/>
                    <a:pt x="26019" y="29064"/>
                  </a:cubicBezTo>
                  <a:lnTo>
                    <a:pt x="1001" y="43475"/>
                  </a:lnTo>
                  <a:cubicBezTo>
                    <a:pt x="921" y="43554"/>
                    <a:pt x="826" y="43590"/>
                    <a:pt x="736" y="43590"/>
                  </a:cubicBezTo>
                  <a:cubicBezTo>
                    <a:pt x="525" y="43590"/>
                    <a:pt x="340" y="43398"/>
                    <a:pt x="434" y="43141"/>
                  </a:cubicBezTo>
                  <a:lnTo>
                    <a:pt x="434" y="16322"/>
                  </a:lnTo>
                  <a:cubicBezTo>
                    <a:pt x="467" y="15788"/>
                    <a:pt x="734" y="15288"/>
                    <a:pt x="1201" y="14987"/>
                  </a:cubicBezTo>
                  <a:lnTo>
                    <a:pt x="26219" y="544"/>
                  </a:lnTo>
                  <a:cubicBezTo>
                    <a:pt x="26319" y="477"/>
                    <a:pt x="26419" y="444"/>
                    <a:pt x="26519" y="444"/>
                  </a:cubicBezTo>
                  <a:close/>
                  <a:moveTo>
                    <a:pt x="26467" y="1"/>
                  </a:moveTo>
                  <a:cubicBezTo>
                    <a:pt x="26305" y="1"/>
                    <a:pt x="26147" y="52"/>
                    <a:pt x="26019" y="144"/>
                  </a:cubicBezTo>
                  <a:lnTo>
                    <a:pt x="1001" y="14587"/>
                  </a:lnTo>
                  <a:cubicBezTo>
                    <a:pt x="400" y="14954"/>
                    <a:pt x="33" y="15621"/>
                    <a:pt x="0" y="16322"/>
                  </a:cubicBezTo>
                  <a:lnTo>
                    <a:pt x="0" y="43141"/>
                  </a:lnTo>
                  <a:cubicBezTo>
                    <a:pt x="0" y="43441"/>
                    <a:pt x="133" y="43708"/>
                    <a:pt x="367" y="43875"/>
                  </a:cubicBezTo>
                  <a:cubicBezTo>
                    <a:pt x="467" y="43942"/>
                    <a:pt x="600" y="43975"/>
                    <a:pt x="701" y="43975"/>
                  </a:cubicBezTo>
                  <a:cubicBezTo>
                    <a:pt x="901" y="43975"/>
                    <a:pt x="1067" y="43908"/>
                    <a:pt x="1234" y="43808"/>
                  </a:cubicBezTo>
                  <a:lnTo>
                    <a:pt x="26219" y="29398"/>
                  </a:lnTo>
                  <a:cubicBezTo>
                    <a:pt x="26819" y="28998"/>
                    <a:pt x="27186" y="28364"/>
                    <a:pt x="27219" y="27663"/>
                  </a:cubicBezTo>
                  <a:lnTo>
                    <a:pt x="27219" y="844"/>
                  </a:lnTo>
                  <a:cubicBezTo>
                    <a:pt x="27253" y="544"/>
                    <a:pt x="27119" y="277"/>
                    <a:pt x="26853" y="110"/>
                  </a:cubicBezTo>
                  <a:cubicBezTo>
                    <a:pt x="26732" y="35"/>
                    <a:pt x="26599" y="1"/>
                    <a:pt x="264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flipH="1">
              <a:off x="1392375" y="2148078"/>
              <a:ext cx="63281" cy="156837"/>
            </a:xfrm>
            <a:custGeom>
              <a:rect b="b" l="l" r="r" t="t"/>
              <a:pathLst>
                <a:path extrusionOk="0" h="9591" w="3871">
                  <a:moveTo>
                    <a:pt x="2637" y="0"/>
                  </a:moveTo>
                  <a:cubicBezTo>
                    <a:pt x="1838" y="0"/>
                    <a:pt x="947" y="247"/>
                    <a:pt x="1" y="784"/>
                  </a:cubicBezTo>
                  <a:lnTo>
                    <a:pt x="1" y="9591"/>
                  </a:lnTo>
                  <a:lnTo>
                    <a:pt x="3870" y="217"/>
                  </a:lnTo>
                  <a:cubicBezTo>
                    <a:pt x="3491" y="75"/>
                    <a:pt x="3078" y="0"/>
                    <a:pt x="26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p:nvPr/>
          </p:nvSpPr>
          <p:spPr>
            <a:xfrm flipH="1">
              <a:off x="1455640" y="2160899"/>
              <a:ext cx="63265" cy="144016"/>
            </a:xfrm>
            <a:custGeom>
              <a:rect b="b" l="l" r="r" t="t"/>
              <a:pathLst>
                <a:path extrusionOk="0" h="8807" w="3870">
                  <a:moveTo>
                    <a:pt x="3870" y="0"/>
                  </a:moveTo>
                  <a:cubicBezTo>
                    <a:pt x="2302" y="1001"/>
                    <a:pt x="968" y="2335"/>
                    <a:pt x="0" y="3936"/>
                  </a:cubicBezTo>
                  <a:lnTo>
                    <a:pt x="3870" y="8807"/>
                  </a:lnTo>
                  <a:lnTo>
                    <a:pt x="38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flipH="1">
              <a:off x="1455640" y="2225262"/>
              <a:ext cx="102532" cy="94387"/>
            </a:xfrm>
            <a:custGeom>
              <a:rect b="b" l="l" r="r" t="t"/>
              <a:pathLst>
                <a:path extrusionOk="0" h="5772" w="6272">
                  <a:moveTo>
                    <a:pt x="2402" y="0"/>
                  </a:moveTo>
                  <a:cubicBezTo>
                    <a:pt x="1268" y="1768"/>
                    <a:pt x="434" y="3703"/>
                    <a:pt x="1" y="5771"/>
                  </a:cubicBezTo>
                  <a:lnTo>
                    <a:pt x="6272" y="4871"/>
                  </a:lnTo>
                  <a:lnTo>
                    <a:pt x="24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flipH="1">
              <a:off x="1352569" y="2151627"/>
              <a:ext cx="103087" cy="153288"/>
            </a:xfrm>
            <a:custGeom>
              <a:rect b="b" l="l" r="r" t="t"/>
              <a:pathLst>
                <a:path extrusionOk="0" h="9374" w="6306">
                  <a:moveTo>
                    <a:pt x="3904" y="0"/>
                  </a:moveTo>
                  <a:lnTo>
                    <a:pt x="1" y="9374"/>
                  </a:lnTo>
                  <a:lnTo>
                    <a:pt x="6305" y="3036"/>
                  </a:lnTo>
                  <a:cubicBezTo>
                    <a:pt x="5872" y="1501"/>
                    <a:pt x="5004" y="467"/>
                    <a:pt x="39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flipH="1">
              <a:off x="1455640" y="2304899"/>
              <a:ext cx="107975" cy="103658"/>
            </a:xfrm>
            <a:custGeom>
              <a:rect b="b" l="l" r="r" t="t"/>
              <a:pathLst>
                <a:path extrusionOk="0" h="6339" w="6605">
                  <a:moveTo>
                    <a:pt x="6605" y="1"/>
                  </a:moveTo>
                  <a:lnTo>
                    <a:pt x="334" y="901"/>
                  </a:lnTo>
                  <a:cubicBezTo>
                    <a:pt x="133" y="1835"/>
                    <a:pt x="0" y="2836"/>
                    <a:pt x="0" y="3803"/>
                  </a:cubicBezTo>
                  <a:cubicBezTo>
                    <a:pt x="0" y="4671"/>
                    <a:pt x="100" y="5504"/>
                    <a:pt x="334" y="6338"/>
                  </a:cubicBezTo>
                  <a:lnTo>
                    <a:pt x="660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flipH="1">
              <a:off x="1353125" y="2290165"/>
              <a:ext cx="102532" cy="94387"/>
            </a:xfrm>
            <a:custGeom>
              <a:rect b="b" l="l" r="r" t="t"/>
              <a:pathLst>
                <a:path extrusionOk="0" h="5772" w="6272">
                  <a:moveTo>
                    <a:pt x="6272" y="1"/>
                  </a:moveTo>
                  <a:lnTo>
                    <a:pt x="1" y="902"/>
                  </a:lnTo>
                  <a:lnTo>
                    <a:pt x="3904" y="5772"/>
                  </a:lnTo>
                  <a:cubicBezTo>
                    <a:pt x="5038" y="4004"/>
                    <a:pt x="5838" y="2036"/>
                    <a:pt x="6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3"/>
            <p:cNvSpPr/>
            <p:nvPr/>
          </p:nvSpPr>
          <p:spPr>
            <a:xfrm flipH="1">
              <a:off x="1455640" y="2304899"/>
              <a:ext cx="63265" cy="156706"/>
            </a:xfrm>
            <a:custGeom>
              <a:rect b="b" l="l" r="r" t="t"/>
              <a:pathLst>
                <a:path extrusionOk="0" h="9583" w="3870">
                  <a:moveTo>
                    <a:pt x="3870" y="1"/>
                  </a:moveTo>
                  <a:lnTo>
                    <a:pt x="0" y="9341"/>
                  </a:lnTo>
                  <a:cubicBezTo>
                    <a:pt x="404" y="9499"/>
                    <a:pt x="839" y="9582"/>
                    <a:pt x="1298" y="9582"/>
                  </a:cubicBezTo>
                  <a:cubicBezTo>
                    <a:pt x="2093" y="9582"/>
                    <a:pt x="2961" y="9335"/>
                    <a:pt x="3870" y="8807"/>
                  </a:cubicBezTo>
                  <a:lnTo>
                    <a:pt x="387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3"/>
            <p:cNvSpPr/>
            <p:nvPr/>
          </p:nvSpPr>
          <p:spPr>
            <a:xfrm flipH="1">
              <a:off x="1455640" y="2304899"/>
              <a:ext cx="102532" cy="152749"/>
            </a:xfrm>
            <a:custGeom>
              <a:rect b="b" l="l" r="r" t="t"/>
              <a:pathLst>
                <a:path extrusionOk="0" h="9341" w="6272">
                  <a:moveTo>
                    <a:pt x="6272" y="1"/>
                  </a:moveTo>
                  <a:lnTo>
                    <a:pt x="1" y="6338"/>
                  </a:lnTo>
                  <a:cubicBezTo>
                    <a:pt x="434" y="7873"/>
                    <a:pt x="1268" y="8907"/>
                    <a:pt x="2402" y="9341"/>
                  </a:cubicBezTo>
                  <a:lnTo>
                    <a:pt x="62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3"/>
            <p:cNvSpPr/>
            <p:nvPr/>
          </p:nvSpPr>
          <p:spPr>
            <a:xfrm flipH="1">
              <a:off x="1455640" y="2225262"/>
              <a:ext cx="107975" cy="232925"/>
            </a:xfrm>
            <a:custGeom>
              <a:rect b="b" l="l" r="r" t="t"/>
              <a:pathLst>
                <a:path extrusionOk="0" h="14244" w="6605">
                  <a:moveTo>
                    <a:pt x="2735" y="0"/>
                  </a:moveTo>
                  <a:cubicBezTo>
                    <a:pt x="1601" y="1768"/>
                    <a:pt x="767" y="3736"/>
                    <a:pt x="334" y="5771"/>
                  </a:cubicBezTo>
                  <a:cubicBezTo>
                    <a:pt x="133" y="6739"/>
                    <a:pt x="0" y="7706"/>
                    <a:pt x="0" y="8707"/>
                  </a:cubicBezTo>
                  <a:cubicBezTo>
                    <a:pt x="0" y="9574"/>
                    <a:pt x="100" y="10408"/>
                    <a:pt x="334" y="11242"/>
                  </a:cubicBezTo>
                  <a:cubicBezTo>
                    <a:pt x="734" y="12776"/>
                    <a:pt x="1601" y="13810"/>
                    <a:pt x="2735" y="14244"/>
                  </a:cubicBezTo>
                  <a:lnTo>
                    <a:pt x="6605" y="4904"/>
                  </a:lnTo>
                  <a:lnTo>
                    <a:pt x="27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3"/>
            <p:cNvSpPr/>
            <p:nvPr/>
          </p:nvSpPr>
          <p:spPr>
            <a:xfrm flipH="1">
              <a:off x="1347665" y="2201257"/>
              <a:ext cx="107992" cy="103658"/>
            </a:xfrm>
            <a:custGeom>
              <a:rect b="b" l="l" r="r" t="t"/>
              <a:pathLst>
                <a:path extrusionOk="0" h="6339" w="6606">
                  <a:moveTo>
                    <a:pt x="6272" y="1"/>
                  </a:moveTo>
                  <a:lnTo>
                    <a:pt x="1" y="6339"/>
                  </a:lnTo>
                  <a:lnTo>
                    <a:pt x="6272" y="5438"/>
                  </a:lnTo>
                  <a:cubicBezTo>
                    <a:pt x="6505" y="4471"/>
                    <a:pt x="6605" y="3503"/>
                    <a:pt x="6605" y="2536"/>
                  </a:cubicBezTo>
                  <a:cubicBezTo>
                    <a:pt x="6605" y="1668"/>
                    <a:pt x="6505" y="801"/>
                    <a:pt x="6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3"/>
            <p:cNvSpPr/>
            <p:nvPr/>
          </p:nvSpPr>
          <p:spPr>
            <a:xfrm flipH="1">
              <a:off x="1391835" y="2304899"/>
              <a:ext cx="63821" cy="144016"/>
            </a:xfrm>
            <a:custGeom>
              <a:rect b="b" l="l" r="r" t="t"/>
              <a:pathLst>
                <a:path extrusionOk="0" h="8807" w="3904">
                  <a:moveTo>
                    <a:pt x="1" y="1"/>
                  </a:moveTo>
                  <a:lnTo>
                    <a:pt x="1" y="8807"/>
                  </a:lnTo>
                  <a:cubicBezTo>
                    <a:pt x="1602" y="7806"/>
                    <a:pt x="2903" y="6472"/>
                    <a:pt x="3904" y="4871"/>
                  </a:cubicBez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3"/>
            <p:cNvSpPr/>
            <p:nvPr/>
          </p:nvSpPr>
          <p:spPr>
            <a:xfrm flipH="1">
              <a:off x="1347665" y="2201257"/>
              <a:ext cx="171240" cy="260348"/>
            </a:xfrm>
            <a:custGeom>
              <a:rect b="b" l="l" r="r" t="t"/>
              <a:pathLst>
                <a:path extrusionOk="0" h="15921" w="10475">
                  <a:moveTo>
                    <a:pt x="10141" y="1"/>
                  </a:moveTo>
                  <a:lnTo>
                    <a:pt x="3870" y="6339"/>
                  </a:lnTo>
                  <a:lnTo>
                    <a:pt x="0" y="15679"/>
                  </a:lnTo>
                  <a:cubicBezTo>
                    <a:pt x="404" y="15837"/>
                    <a:pt x="839" y="15920"/>
                    <a:pt x="1298" y="15920"/>
                  </a:cubicBezTo>
                  <a:cubicBezTo>
                    <a:pt x="2093" y="15920"/>
                    <a:pt x="2961" y="15673"/>
                    <a:pt x="3870" y="15145"/>
                  </a:cubicBezTo>
                  <a:cubicBezTo>
                    <a:pt x="5438" y="14144"/>
                    <a:pt x="6772" y="12810"/>
                    <a:pt x="7739" y="11209"/>
                  </a:cubicBezTo>
                  <a:cubicBezTo>
                    <a:pt x="8873" y="9441"/>
                    <a:pt x="9707" y="7473"/>
                    <a:pt x="10141" y="5438"/>
                  </a:cubicBezTo>
                  <a:cubicBezTo>
                    <a:pt x="10374" y="4471"/>
                    <a:pt x="10474" y="3503"/>
                    <a:pt x="10474" y="2502"/>
                  </a:cubicBezTo>
                  <a:cubicBezTo>
                    <a:pt x="10474" y="1668"/>
                    <a:pt x="10374" y="801"/>
                    <a:pt x="101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3"/>
            <p:cNvSpPr/>
            <p:nvPr/>
          </p:nvSpPr>
          <p:spPr>
            <a:xfrm flipH="1">
              <a:off x="1323127" y="2113493"/>
              <a:ext cx="265042" cy="382877"/>
            </a:xfrm>
            <a:custGeom>
              <a:rect b="b" l="l" r="r" t="t"/>
              <a:pathLst>
                <a:path extrusionOk="0" h="23414" w="16213">
                  <a:moveTo>
                    <a:pt x="11417" y="427"/>
                  </a:moveTo>
                  <a:cubicBezTo>
                    <a:pt x="12053" y="427"/>
                    <a:pt x="12657" y="595"/>
                    <a:pt x="13177" y="931"/>
                  </a:cubicBezTo>
                  <a:cubicBezTo>
                    <a:pt x="14845" y="1898"/>
                    <a:pt x="15812" y="4167"/>
                    <a:pt x="15812" y="7136"/>
                  </a:cubicBezTo>
                  <a:cubicBezTo>
                    <a:pt x="15812" y="12906"/>
                    <a:pt x="12310" y="19578"/>
                    <a:pt x="8007" y="22080"/>
                  </a:cubicBezTo>
                  <a:cubicBezTo>
                    <a:pt x="6948" y="22676"/>
                    <a:pt x="5912" y="22984"/>
                    <a:pt x="4962" y="22984"/>
                  </a:cubicBezTo>
                  <a:cubicBezTo>
                    <a:pt x="4265" y="22984"/>
                    <a:pt x="3615" y="22819"/>
                    <a:pt x="3036" y="22480"/>
                  </a:cubicBezTo>
                  <a:cubicBezTo>
                    <a:pt x="1369" y="21513"/>
                    <a:pt x="401" y="19244"/>
                    <a:pt x="401" y="16275"/>
                  </a:cubicBezTo>
                  <a:cubicBezTo>
                    <a:pt x="401" y="10505"/>
                    <a:pt x="3904" y="3833"/>
                    <a:pt x="8207" y="1331"/>
                  </a:cubicBezTo>
                  <a:cubicBezTo>
                    <a:pt x="9141" y="764"/>
                    <a:pt x="10175" y="464"/>
                    <a:pt x="11242" y="431"/>
                  </a:cubicBezTo>
                  <a:cubicBezTo>
                    <a:pt x="11301" y="428"/>
                    <a:pt x="11359" y="427"/>
                    <a:pt x="11417" y="427"/>
                  </a:cubicBezTo>
                  <a:close/>
                  <a:moveTo>
                    <a:pt x="11227" y="0"/>
                  </a:moveTo>
                  <a:cubicBezTo>
                    <a:pt x="10216" y="0"/>
                    <a:pt x="9122" y="322"/>
                    <a:pt x="8007" y="964"/>
                  </a:cubicBezTo>
                  <a:cubicBezTo>
                    <a:pt x="3604" y="3533"/>
                    <a:pt x="1" y="10405"/>
                    <a:pt x="1" y="16275"/>
                  </a:cubicBezTo>
                  <a:cubicBezTo>
                    <a:pt x="1" y="19411"/>
                    <a:pt x="1035" y="21813"/>
                    <a:pt x="2836" y="22847"/>
                  </a:cubicBezTo>
                  <a:cubicBezTo>
                    <a:pt x="3470" y="23214"/>
                    <a:pt x="4204" y="23414"/>
                    <a:pt x="4971" y="23414"/>
                  </a:cubicBezTo>
                  <a:cubicBezTo>
                    <a:pt x="6105" y="23347"/>
                    <a:pt x="7239" y="23014"/>
                    <a:pt x="8207" y="22413"/>
                  </a:cubicBezTo>
                  <a:cubicBezTo>
                    <a:pt x="12610" y="19878"/>
                    <a:pt x="16213" y="13006"/>
                    <a:pt x="16213" y="7136"/>
                  </a:cubicBezTo>
                  <a:cubicBezTo>
                    <a:pt x="16213" y="4000"/>
                    <a:pt x="15178" y="1598"/>
                    <a:pt x="13377" y="564"/>
                  </a:cubicBezTo>
                  <a:cubicBezTo>
                    <a:pt x="12727" y="188"/>
                    <a:pt x="12001" y="0"/>
                    <a:pt x="112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3"/>
            <p:cNvSpPr/>
            <p:nvPr/>
          </p:nvSpPr>
          <p:spPr>
            <a:xfrm flipH="1">
              <a:off x="1438246" y="1765397"/>
              <a:ext cx="263342" cy="315881"/>
            </a:xfrm>
            <a:custGeom>
              <a:rect b="b" l="l" r="r" t="t"/>
              <a:pathLst>
                <a:path extrusionOk="0" h="19317" w="16109">
                  <a:moveTo>
                    <a:pt x="15196" y="414"/>
                  </a:moveTo>
                  <a:cubicBezTo>
                    <a:pt x="15444" y="414"/>
                    <a:pt x="15674" y="649"/>
                    <a:pt x="15578" y="936"/>
                  </a:cubicBezTo>
                  <a:lnTo>
                    <a:pt x="15578" y="9409"/>
                  </a:lnTo>
                  <a:cubicBezTo>
                    <a:pt x="15545" y="10043"/>
                    <a:pt x="15212" y="10610"/>
                    <a:pt x="14711" y="10977"/>
                  </a:cubicBezTo>
                  <a:lnTo>
                    <a:pt x="12543" y="12211"/>
                  </a:lnTo>
                  <a:lnTo>
                    <a:pt x="11142" y="16981"/>
                  </a:lnTo>
                  <a:cubicBezTo>
                    <a:pt x="11142" y="17014"/>
                    <a:pt x="11109" y="17048"/>
                    <a:pt x="11075" y="17048"/>
                  </a:cubicBezTo>
                  <a:cubicBezTo>
                    <a:pt x="11042" y="17048"/>
                    <a:pt x="11042" y="17014"/>
                    <a:pt x="11009" y="16981"/>
                  </a:cubicBezTo>
                  <a:lnTo>
                    <a:pt x="9674" y="13879"/>
                  </a:lnTo>
                  <a:lnTo>
                    <a:pt x="1135" y="18816"/>
                  </a:lnTo>
                  <a:cubicBezTo>
                    <a:pt x="1051" y="18890"/>
                    <a:pt x="952" y="18923"/>
                    <a:pt x="854" y="18923"/>
                  </a:cubicBezTo>
                  <a:cubicBezTo>
                    <a:pt x="602" y="18923"/>
                    <a:pt x="362" y="18704"/>
                    <a:pt x="434" y="18415"/>
                  </a:cubicBezTo>
                  <a:lnTo>
                    <a:pt x="434" y="9943"/>
                  </a:lnTo>
                  <a:cubicBezTo>
                    <a:pt x="468" y="9309"/>
                    <a:pt x="801" y="8742"/>
                    <a:pt x="1335" y="8375"/>
                  </a:cubicBezTo>
                  <a:lnTo>
                    <a:pt x="14911" y="536"/>
                  </a:lnTo>
                  <a:cubicBezTo>
                    <a:pt x="14996" y="451"/>
                    <a:pt x="15098" y="414"/>
                    <a:pt x="15196" y="414"/>
                  </a:cubicBezTo>
                  <a:close/>
                  <a:moveTo>
                    <a:pt x="15230" y="1"/>
                  </a:moveTo>
                  <a:cubicBezTo>
                    <a:pt x="15052" y="1"/>
                    <a:pt x="14870" y="62"/>
                    <a:pt x="14711" y="202"/>
                  </a:cubicBezTo>
                  <a:lnTo>
                    <a:pt x="1135" y="8041"/>
                  </a:lnTo>
                  <a:cubicBezTo>
                    <a:pt x="468" y="8442"/>
                    <a:pt x="67" y="9142"/>
                    <a:pt x="34" y="9943"/>
                  </a:cubicBezTo>
                  <a:lnTo>
                    <a:pt x="34" y="18415"/>
                  </a:lnTo>
                  <a:cubicBezTo>
                    <a:pt x="1" y="18716"/>
                    <a:pt x="134" y="19049"/>
                    <a:pt x="434" y="19249"/>
                  </a:cubicBezTo>
                  <a:cubicBezTo>
                    <a:pt x="534" y="19316"/>
                    <a:pt x="668" y="19316"/>
                    <a:pt x="768" y="19316"/>
                  </a:cubicBezTo>
                  <a:cubicBezTo>
                    <a:pt x="968" y="19316"/>
                    <a:pt x="1168" y="19283"/>
                    <a:pt x="1335" y="19149"/>
                  </a:cubicBezTo>
                  <a:lnTo>
                    <a:pt x="9507" y="14479"/>
                  </a:lnTo>
                  <a:lnTo>
                    <a:pt x="10675" y="17148"/>
                  </a:lnTo>
                  <a:cubicBezTo>
                    <a:pt x="10742" y="17348"/>
                    <a:pt x="10942" y="17448"/>
                    <a:pt x="11142" y="17448"/>
                  </a:cubicBezTo>
                  <a:cubicBezTo>
                    <a:pt x="11342" y="17448"/>
                    <a:pt x="11509" y="17281"/>
                    <a:pt x="11542" y="17114"/>
                  </a:cubicBezTo>
                  <a:lnTo>
                    <a:pt x="12910" y="12478"/>
                  </a:lnTo>
                  <a:lnTo>
                    <a:pt x="14911" y="11344"/>
                  </a:lnTo>
                  <a:cubicBezTo>
                    <a:pt x="15578" y="10910"/>
                    <a:pt x="15979" y="10210"/>
                    <a:pt x="16012" y="9442"/>
                  </a:cubicBezTo>
                  <a:lnTo>
                    <a:pt x="16012" y="936"/>
                  </a:lnTo>
                  <a:cubicBezTo>
                    <a:pt x="16108" y="408"/>
                    <a:pt x="15686" y="1"/>
                    <a:pt x="152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3"/>
            <p:cNvSpPr/>
            <p:nvPr/>
          </p:nvSpPr>
          <p:spPr>
            <a:xfrm flipH="1">
              <a:off x="1489512" y="1846734"/>
              <a:ext cx="162445" cy="94894"/>
            </a:xfrm>
            <a:custGeom>
              <a:rect b="b" l="l" r="r" t="t"/>
              <a:pathLst>
                <a:path extrusionOk="0" h="5803" w="9937">
                  <a:moveTo>
                    <a:pt x="9649" y="1"/>
                  </a:moveTo>
                  <a:cubicBezTo>
                    <a:pt x="9615" y="1"/>
                    <a:pt x="9578" y="10"/>
                    <a:pt x="9540" y="32"/>
                  </a:cubicBezTo>
                  <a:lnTo>
                    <a:pt x="200" y="5402"/>
                  </a:lnTo>
                  <a:cubicBezTo>
                    <a:pt x="0" y="5502"/>
                    <a:pt x="100" y="5803"/>
                    <a:pt x="300" y="5803"/>
                  </a:cubicBezTo>
                  <a:cubicBezTo>
                    <a:pt x="334" y="5803"/>
                    <a:pt x="367" y="5803"/>
                    <a:pt x="400" y="5769"/>
                  </a:cubicBezTo>
                  <a:lnTo>
                    <a:pt x="9740" y="365"/>
                  </a:lnTo>
                  <a:cubicBezTo>
                    <a:pt x="9936" y="253"/>
                    <a:pt x="9827" y="1"/>
                    <a:pt x="964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3"/>
            <p:cNvSpPr/>
            <p:nvPr/>
          </p:nvSpPr>
          <p:spPr>
            <a:xfrm flipH="1">
              <a:off x="1490542" y="1876136"/>
              <a:ext cx="160876" cy="94943"/>
            </a:xfrm>
            <a:custGeom>
              <a:rect b="b" l="l" r="r" t="t"/>
              <a:pathLst>
                <a:path extrusionOk="0" h="5806" w="9841">
                  <a:moveTo>
                    <a:pt x="9622" y="0"/>
                  </a:moveTo>
                  <a:cubicBezTo>
                    <a:pt x="9582" y="0"/>
                    <a:pt x="9543" y="11"/>
                    <a:pt x="9507" y="35"/>
                  </a:cubicBezTo>
                  <a:lnTo>
                    <a:pt x="167" y="5439"/>
                  </a:lnTo>
                  <a:cubicBezTo>
                    <a:pt x="1" y="5539"/>
                    <a:pt x="67" y="5806"/>
                    <a:pt x="267" y="5806"/>
                  </a:cubicBezTo>
                  <a:cubicBezTo>
                    <a:pt x="301" y="5806"/>
                    <a:pt x="334" y="5806"/>
                    <a:pt x="367" y="5773"/>
                  </a:cubicBezTo>
                  <a:lnTo>
                    <a:pt x="9707" y="402"/>
                  </a:lnTo>
                  <a:cubicBezTo>
                    <a:pt x="9808" y="335"/>
                    <a:pt x="9841" y="202"/>
                    <a:pt x="9808" y="102"/>
                  </a:cubicBezTo>
                  <a:cubicBezTo>
                    <a:pt x="9764" y="37"/>
                    <a:pt x="9694" y="0"/>
                    <a:pt x="962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3"/>
            <p:cNvSpPr/>
            <p:nvPr/>
          </p:nvSpPr>
          <p:spPr>
            <a:xfrm flipH="1">
              <a:off x="1490542" y="1905832"/>
              <a:ext cx="160336" cy="94714"/>
            </a:xfrm>
            <a:custGeom>
              <a:rect b="b" l="l" r="r" t="t"/>
              <a:pathLst>
                <a:path extrusionOk="0" h="5792" w="9808">
                  <a:moveTo>
                    <a:pt x="9593" y="0"/>
                  </a:moveTo>
                  <a:cubicBezTo>
                    <a:pt x="9552" y="0"/>
                    <a:pt x="9511" y="8"/>
                    <a:pt x="9474" y="20"/>
                  </a:cubicBezTo>
                  <a:lnTo>
                    <a:pt x="134" y="5424"/>
                  </a:lnTo>
                  <a:cubicBezTo>
                    <a:pt x="34" y="5458"/>
                    <a:pt x="1" y="5591"/>
                    <a:pt x="68" y="5691"/>
                  </a:cubicBezTo>
                  <a:cubicBezTo>
                    <a:pt x="101" y="5758"/>
                    <a:pt x="168" y="5791"/>
                    <a:pt x="234" y="5791"/>
                  </a:cubicBezTo>
                  <a:lnTo>
                    <a:pt x="334" y="5791"/>
                  </a:lnTo>
                  <a:lnTo>
                    <a:pt x="9674" y="387"/>
                  </a:lnTo>
                  <a:cubicBezTo>
                    <a:pt x="9775" y="321"/>
                    <a:pt x="9808" y="187"/>
                    <a:pt x="9775" y="87"/>
                  </a:cubicBezTo>
                  <a:cubicBezTo>
                    <a:pt x="9732" y="24"/>
                    <a:pt x="9663" y="0"/>
                    <a:pt x="9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3"/>
            <p:cNvSpPr/>
            <p:nvPr/>
          </p:nvSpPr>
          <p:spPr>
            <a:xfrm flipH="1">
              <a:off x="1675939" y="2764388"/>
              <a:ext cx="61630" cy="101271"/>
            </a:xfrm>
            <a:custGeom>
              <a:rect b="b" l="l" r="r" t="t"/>
              <a:pathLst>
                <a:path extrusionOk="0" h="6193" w="3770">
                  <a:moveTo>
                    <a:pt x="3336" y="589"/>
                  </a:moveTo>
                  <a:lnTo>
                    <a:pt x="3336" y="3958"/>
                  </a:lnTo>
                  <a:lnTo>
                    <a:pt x="434" y="5626"/>
                  </a:lnTo>
                  <a:lnTo>
                    <a:pt x="434" y="2257"/>
                  </a:lnTo>
                  <a:lnTo>
                    <a:pt x="3336" y="589"/>
                  </a:lnTo>
                  <a:close/>
                  <a:moveTo>
                    <a:pt x="3524" y="1"/>
                  </a:moveTo>
                  <a:cubicBezTo>
                    <a:pt x="3494" y="1"/>
                    <a:pt x="3464" y="7"/>
                    <a:pt x="3436" y="22"/>
                  </a:cubicBezTo>
                  <a:lnTo>
                    <a:pt x="100" y="1956"/>
                  </a:lnTo>
                  <a:cubicBezTo>
                    <a:pt x="33" y="1990"/>
                    <a:pt x="0" y="2056"/>
                    <a:pt x="0" y="2123"/>
                  </a:cubicBezTo>
                  <a:lnTo>
                    <a:pt x="0" y="5993"/>
                  </a:lnTo>
                  <a:cubicBezTo>
                    <a:pt x="0" y="6059"/>
                    <a:pt x="33" y="6126"/>
                    <a:pt x="100" y="6159"/>
                  </a:cubicBezTo>
                  <a:cubicBezTo>
                    <a:pt x="134" y="6193"/>
                    <a:pt x="167" y="6193"/>
                    <a:pt x="200" y="6193"/>
                  </a:cubicBezTo>
                  <a:cubicBezTo>
                    <a:pt x="234" y="6193"/>
                    <a:pt x="300" y="6193"/>
                    <a:pt x="334" y="6159"/>
                  </a:cubicBezTo>
                  <a:lnTo>
                    <a:pt x="3669" y="4225"/>
                  </a:lnTo>
                  <a:cubicBezTo>
                    <a:pt x="3703" y="4191"/>
                    <a:pt x="3769" y="4125"/>
                    <a:pt x="3769" y="4058"/>
                  </a:cubicBezTo>
                  <a:lnTo>
                    <a:pt x="3769" y="222"/>
                  </a:lnTo>
                  <a:cubicBezTo>
                    <a:pt x="3743" y="91"/>
                    <a:pt x="3635" y="1"/>
                    <a:pt x="352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3"/>
            <p:cNvSpPr/>
            <p:nvPr/>
          </p:nvSpPr>
          <p:spPr>
            <a:xfrm flipH="1">
              <a:off x="1668304" y="2751551"/>
              <a:ext cx="56121" cy="81386"/>
            </a:xfrm>
            <a:custGeom>
              <a:rect b="b" l="l" r="r" t="t"/>
              <a:pathLst>
                <a:path extrusionOk="0" h="4977" w="3433">
                  <a:moveTo>
                    <a:pt x="2967" y="0"/>
                  </a:moveTo>
                  <a:cubicBezTo>
                    <a:pt x="2817" y="0"/>
                    <a:pt x="2672" y="93"/>
                    <a:pt x="2599" y="240"/>
                  </a:cubicBezTo>
                  <a:lnTo>
                    <a:pt x="1064" y="3876"/>
                  </a:lnTo>
                  <a:lnTo>
                    <a:pt x="731" y="3542"/>
                  </a:lnTo>
                  <a:cubicBezTo>
                    <a:pt x="663" y="3505"/>
                    <a:pt x="594" y="3488"/>
                    <a:pt x="528" y="3488"/>
                  </a:cubicBezTo>
                  <a:cubicBezTo>
                    <a:pt x="236" y="3488"/>
                    <a:pt x="0" y="3810"/>
                    <a:pt x="163" y="4109"/>
                  </a:cubicBezTo>
                  <a:lnTo>
                    <a:pt x="931" y="4876"/>
                  </a:lnTo>
                  <a:cubicBezTo>
                    <a:pt x="997" y="4943"/>
                    <a:pt x="1097" y="4976"/>
                    <a:pt x="1231" y="4976"/>
                  </a:cubicBezTo>
                  <a:lnTo>
                    <a:pt x="1298" y="4976"/>
                  </a:lnTo>
                  <a:cubicBezTo>
                    <a:pt x="1431" y="4943"/>
                    <a:pt x="1531" y="4843"/>
                    <a:pt x="1598" y="4743"/>
                  </a:cubicBezTo>
                  <a:lnTo>
                    <a:pt x="3366" y="573"/>
                  </a:lnTo>
                  <a:cubicBezTo>
                    <a:pt x="3432" y="373"/>
                    <a:pt x="3332" y="106"/>
                    <a:pt x="3132" y="39"/>
                  </a:cubicBezTo>
                  <a:cubicBezTo>
                    <a:pt x="3079" y="13"/>
                    <a:pt x="3023" y="0"/>
                    <a:pt x="29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3"/>
            <p:cNvSpPr/>
            <p:nvPr/>
          </p:nvSpPr>
          <p:spPr>
            <a:xfrm flipH="1">
              <a:off x="1424007" y="2645914"/>
              <a:ext cx="218141" cy="137475"/>
            </a:xfrm>
            <a:custGeom>
              <a:rect b="b" l="l" r="r" t="t"/>
              <a:pathLst>
                <a:path extrusionOk="0" h="8407" w="13344">
                  <a:moveTo>
                    <a:pt x="13072" y="1"/>
                  </a:moveTo>
                  <a:cubicBezTo>
                    <a:pt x="12995" y="1"/>
                    <a:pt x="12906" y="31"/>
                    <a:pt x="12810" y="95"/>
                  </a:cubicBezTo>
                  <a:lnTo>
                    <a:pt x="534" y="7167"/>
                  </a:lnTo>
                  <a:cubicBezTo>
                    <a:pt x="234" y="7367"/>
                    <a:pt x="34" y="7700"/>
                    <a:pt x="1" y="8067"/>
                  </a:cubicBezTo>
                  <a:cubicBezTo>
                    <a:pt x="1" y="8278"/>
                    <a:pt x="132" y="8407"/>
                    <a:pt x="303" y="8407"/>
                  </a:cubicBezTo>
                  <a:cubicBezTo>
                    <a:pt x="376" y="8407"/>
                    <a:pt x="455" y="8384"/>
                    <a:pt x="534" y="8334"/>
                  </a:cubicBezTo>
                  <a:lnTo>
                    <a:pt x="12810" y="1229"/>
                  </a:lnTo>
                  <a:cubicBezTo>
                    <a:pt x="13110" y="1029"/>
                    <a:pt x="13310" y="729"/>
                    <a:pt x="13343" y="362"/>
                  </a:cubicBezTo>
                  <a:cubicBezTo>
                    <a:pt x="13343" y="135"/>
                    <a:pt x="13236" y="1"/>
                    <a:pt x="130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3"/>
            <p:cNvSpPr/>
            <p:nvPr/>
          </p:nvSpPr>
          <p:spPr>
            <a:xfrm flipH="1">
              <a:off x="1675939" y="2858693"/>
              <a:ext cx="61630" cy="101336"/>
            </a:xfrm>
            <a:custGeom>
              <a:rect b="b" l="l" r="r" t="t"/>
              <a:pathLst>
                <a:path extrusionOk="0" h="6197" w="3770">
                  <a:moveTo>
                    <a:pt x="3336" y="559"/>
                  </a:moveTo>
                  <a:lnTo>
                    <a:pt x="3336" y="3962"/>
                  </a:lnTo>
                  <a:lnTo>
                    <a:pt x="434" y="5629"/>
                  </a:lnTo>
                  <a:lnTo>
                    <a:pt x="434" y="2260"/>
                  </a:lnTo>
                  <a:lnTo>
                    <a:pt x="3336" y="559"/>
                  </a:lnTo>
                  <a:close/>
                  <a:moveTo>
                    <a:pt x="3536" y="0"/>
                  </a:moveTo>
                  <a:cubicBezTo>
                    <a:pt x="3503" y="0"/>
                    <a:pt x="3469" y="9"/>
                    <a:pt x="3436" y="25"/>
                  </a:cubicBezTo>
                  <a:lnTo>
                    <a:pt x="100" y="1960"/>
                  </a:lnTo>
                  <a:cubicBezTo>
                    <a:pt x="33" y="1994"/>
                    <a:pt x="0" y="2060"/>
                    <a:pt x="0" y="2127"/>
                  </a:cubicBezTo>
                  <a:lnTo>
                    <a:pt x="0" y="5996"/>
                  </a:lnTo>
                  <a:cubicBezTo>
                    <a:pt x="0" y="6063"/>
                    <a:pt x="33" y="6130"/>
                    <a:pt x="100" y="6163"/>
                  </a:cubicBezTo>
                  <a:cubicBezTo>
                    <a:pt x="134" y="6197"/>
                    <a:pt x="167" y="6197"/>
                    <a:pt x="200" y="6197"/>
                  </a:cubicBezTo>
                  <a:cubicBezTo>
                    <a:pt x="234" y="6197"/>
                    <a:pt x="267" y="6163"/>
                    <a:pt x="300" y="6163"/>
                  </a:cubicBezTo>
                  <a:lnTo>
                    <a:pt x="3636" y="4228"/>
                  </a:lnTo>
                  <a:cubicBezTo>
                    <a:pt x="3703" y="4195"/>
                    <a:pt x="3769" y="4128"/>
                    <a:pt x="3769" y="4062"/>
                  </a:cubicBezTo>
                  <a:lnTo>
                    <a:pt x="3769" y="192"/>
                  </a:lnTo>
                  <a:cubicBezTo>
                    <a:pt x="3769" y="126"/>
                    <a:pt x="3703" y="59"/>
                    <a:pt x="3636" y="25"/>
                  </a:cubicBezTo>
                  <a:cubicBezTo>
                    <a:pt x="3603" y="9"/>
                    <a:pt x="3569" y="0"/>
                    <a:pt x="35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3"/>
            <p:cNvSpPr/>
            <p:nvPr/>
          </p:nvSpPr>
          <p:spPr>
            <a:xfrm flipH="1">
              <a:off x="1668304" y="2845905"/>
              <a:ext cx="56530" cy="81812"/>
            </a:xfrm>
            <a:custGeom>
              <a:rect b="b" l="l" r="r" t="t"/>
              <a:pathLst>
                <a:path extrusionOk="0" h="5003" w="3458">
                  <a:moveTo>
                    <a:pt x="2992" y="1"/>
                  </a:moveTo>
                  <a:cubicBezTo>
                    <a:pt x="2842" y="1"/>
                    <a:pt x="2697" y="94"/>
                    <a:pt x="2624" y="240"/>
                  </a:cubicBezTo>
                  <a:lnTo>
                    <a:pt x="1089" y="3876"/>
                  </a:lnTo>
                  <a:lnTo>
                    <a:pt x="756" y="3543"/>
                  </a:lnTo>
                  <a:cubicBezTo>
                    <a:pt x="677" y="3497"/>
                    <a:pt x="599" y="3477"/>
                    <a:pt x="525" y="3477"/>
                  </a:cubicBezTo>
                  <a:cubicBezTo>
                    <a:pt x="223" y="3477"/>
                    <a:pt x="1" y="3815"/>
                    <a:pt x="188" y="4110"/>
                  </a:cubicBezTo>
                  <a:lnTo>
                    <a:pt x="956" y="4877"/>
                  </a:lnTo>
                  <a:cubicBezTo>
                    <a:pt x="1056" y="4944"/>
                    <a:pt x="1156" y="4977"/>
                    <a:pt x="1256" y="4977"/>
                  </a:cubicBezTo>
                  <a:cubicBezTo>
                    <a:pt x="1256" y="4994"/>
                    <a:pt x="1264" y="5002"/>
                    <a:pt x="1277" y="5002"/>
                  </a:cubicBezTo>
                  <a:cubicBezTo>
                    <a:pt x="1289" y="5002"/>
                    <a:pt x="1306" y="4994"/>
                    <a:pt x="1323" y="4977"/>
                  </a:cubicBezTo>
                  <a:cubicBezTo>
                    <a:pt x="1456" y="4977"/>
                    <a:pt x="1556" y="4877"/>
                    <a:pt x="1623" y="4744"/>
                  </a:cubicBezTo>
                  <a:lnTo>
                    <a:pt x="3357" y="574"/>
                  </a:lnTo>
                  <a:cubicBezTo>
                    <a:pt x="3457" y="374"/>
                    <a:pt x="3357" y="140"/>
                    <a:pt x="3157" y="40"/>
                  </a:cubicBezTo>
                  <a:cubicBezTo>
                    <a:pt x="3104" y="13"/>
                    <a:pt x="3048" y="1"/>
                    <a:pt x="299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3"/>
            <p:cNvSpPr/>
            <p:nvPr/>
          </p:nvSpPr>
          <p:spPr>
            <a:xfrm flipH="1">
              <a:off x="1424007" y="2740088"/>
              <a:ext cx="218141" cy="137475"/>
            </a:xfrm>
            <a:custGeom>
              <a:rect b="b" l="l" r="r" t="t"/>
              <a:pathLst>
                <a:path extrusionOk="0" h="8407" w="13344">
                  <a:moveTo>
                    <a:pt x="13056" y="1"/>
                  </a:moveTo>
                  <a:cubicBezTo>
                    <a:pt x="12982" y="1"/>
                    <a:pt x="12899" y="24"/>
                    <a:pt x="12810" y="73"/>
                  </a:cubicBezTo>
                  <a:lnTo>
                    <a:pt x="534" y="7178"/>
                  </a:lnTo>
                  <a:cubicBezTo>
                    <a:pt x="234" y="7345"/>
                    <a:pt x="34" y="7679"/>
                    <a:pt x="1" y="8046"/>
                  </a:cubicBezTo>
                  <a:cubicBezTo>
                    <a:pt x="1" y="8272"/>
                    <a:pt x="124" y="8407"/>
                    <a:pt x="287" y="8407"/>
                  </a:cubicBezTo>
                  <a:cubicBezTo>
                    <a:pt x="363" y="8407"/>
                    <a:pt x="449" y="8377"/>
                    <a:pt x="534" y="8313"/>
                  </a:cubicBezTo>
                  <a:lnTo>
                    <a:pt x="12810" y="1241"/>
                  </a:lnTo>
                  <a:cubicBezTo>
                    <a:pt x="13110" y="1041"/>
                    <a:pt x="13310" y="707"/>
                    <a:pt x="13343" y="340"/>
                  </a:cubicBezTo>
                  <a:cubicBezTo>
                    <a:pt x="13343" y="129"/>
                    <a:pt x="13228" y="1"/>
                    <a:pt x="130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3"/>
            <p:cNvSpPr/>
            <p:nvPr/>
          </p:nvSpPr>
          <p:spPr>
            <a:xfrm flipH="1">
              <a:off x="1675939" y="2953603"/>
              <a:ext cx="61630" cy="100797"/>
            </a:xfrm>
            <a:custGeom>
              <a:rect b="b" l="l" r="r" t="t"/>
              <a:pathLst>
                <a:path extrusionOk="0" h="6164" w="3770">
                  <a:moveTo>
                    <a:pt x="3336" y="559"/>
                  </a:moveTo>
                  <a:lnTo>
                    <a:pt x="3336" y="3928"/>
                  </a:lnTo>
                  <a:lnTo>
                    <a:pt x="434" y="5596"/>
                  </a:lnTo>
                  <a:lnTo>
                    <a:pt x="434" y="2227"/>
                  </a:lnTo>
                  <a:lnTo>
                    <a:pt x="3336" y="559"/>
                  </a:lnTo>
                  <a:close/>
                  <a:moveTo>
                    <a:pt x="3536" y="1"/>
                  </a:moveTo>
                  <a:cubicBezTo>
                    <a:pt x="3503" y="1"/>
                    <a:pt x="3469" y="9"/>
                    <a:pt x="3436" y="26"/>
                  </a:cubicBezTo>
                  <a:lnTo>
                    <a:pt x="100" y="1927"/>
                  </a:lnTo>
                  <a:cubicBezTo>
                    <a:pt x="33" y="1960"/>
                    <a:pt x="0" y="2027"/>
                    <a:pt x="0" y="2127"/>
                  </a:cubicBezTo>
                  <a:lnTo>
                    <a:pt x="0" y="5963"/>
                  </a:lnTo>
                  <a:cubicBezTo>
                    <a:pt x="0" y="6063"/>
                    <a:pt x="100" y="6163"/>
                    <a:pt x="200" y="6163"/>
                  </a:cubicBezTo>
                  <a:cubicBezTo>
                    <a:pt x="234" y="6163"/>
                    <a:pt x="267" y="6163"/>
                    <a:pt x="300" y="6130"/>
                  </a:cubicBezTo>
                  <a:lnTo>
                    <a:pt x="3636" y="4229"/>
                  </a:lnTo>
                  <a:cubicBezTo>
                    <a:pt x="3703" y="4195"/>
                    <a:pt x="3769" y="4095"/>
                    <a:pt x="3769" y="4028"/>
                  </a:cubicBezTo>
                  <a:lnTo>
                    <a:pt x="3769" y="192"/>
                  </a:lnTo>
                  <a:cubicBezTo>
                    <a:pt x="3769" y="126"/>
                    <a:pt x="3703" y="59"/>
                    <a:pt x="3636" y="26"/>
                  </a:cubicBezTo>
                  <a:cubicBezTo>
                    <a:pt x="3603" y="9"/>
                    <a:pt x="3569" y="1"/>
                    <a:pt x="35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3"/>
            <p:cNvSpPr/>
            <p:nvPr/>
          </p:nvSpPr>
          <p:spPr>
            <a:xfrm flipH="1">
              <a:off x="1668304" y="2940831"/>
              <a:ext cx="56611" cy="81386"/>
            </a:xfrm>
            <a:custGeom>
              <a:rect b="b" l="l" r="r" t="t"/>
              <a:pathLst>
                <a:path extrusionOk="0" h="4977" w="3463">
                  <a:moveTo>
                    <a:pt x="2997" y="0"/>
                  </a:moveTo>
                  <a:cubicBezTo>
                    <a:pt x="2847" y="0"/>
                    <a:pt x="2702" y="93"/>
                    <a:pt x="2629" y="240"/>
                  </a:cubicBezTo>
                  <a:lnTo>
                    <a:pt x="1094" y="3875"/>
                  </a:lnTo>
                  <a:lnTo>
                    <a:pt x="761" y="3509"/>
                  </a:lnTo>
                  <a:cubicBezTo>
                    <a:pt x="691" y="3474"/>
                    <a:pt x="621" y="3458"/>
                    <a:pt x="554" y="3458"/>
                  </a:cubicBezTo>
                  <a:cubicBezTo>
                    <a:pt x="240" y="3458"/>
                    <a:pt x="1" y="3806"/>
                    <a:pt x="193" y="4109"/>
                  </a:cubicBezTo>
                  <a:lnTo>
                    <a:pt x="961" y="4876"/>
                  </a:lnTo>
                  <a:cubicBezTo>
                    <a:pt x="1061" y="4943"/>
                    <a:pt x="1161" y="4976"/>
                    <a:pt x="1261" y="4976"/>
                  </a:cubicBezTo>
                  <a:lnTo>
                    <a:pt x="1328" y="4976"/>
                  </a:lnTo>
                  <a:cubicBezTo>
                    <a:pt x="1461" y="4943"/>
                    <a:pt x="1561" y="4876"/>
                    <a:pt x="1628" y="4743"/>
                  </a:cubicBezTo>
                  <a:lnTo>
                    <a:pt x="3362" y="573"/>
                  </a:lnTo>
                  <a:cubicBezTo>
                    <a:pt x="3462" y="373"/>
                    <a:pt x="3362" y="106"/>
                    <a:pt x="3162" y="39"/>
                  </a:cubicBezTo>
                  <a:cubicBezTo>
                    <a:pt x="3109" y="13"/>
                    <a:pt x="3053" y="0"/>
                    <a:pt x="29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3"/>
            <p:cNvSpPr/>
            <p:nvPr/>
          </p:nvSpPr>
          <p:spPr>
            <a:xfrm flipH="1">
              <a:off x="1424007" y="2834344"/>
              <a:ext cx="218141" cy="137230"/>
            </a:xfrm>
            <a:custGeom>
              <a:rect b="b" l="l" r="r" t="t"/>
              <a:pathLst>
                <a:path extrusionOk="0" h="8392" w="13344">
                  <a:moveTo>
                    <a:pt x="13071" y="1"/>
                  </a:moveTo>
                  <a:cubicBezTo>
                    <a:pt x="12994" y="1"/>
                    <a:pt x="12906" y="27"/>
                    <a:pt x="12810" y="80"/>
                  </a:cubicBezTo>
                  <a:lnTo>
                    <a:pt x="534" y="7152"/>
                  </a:lnTo>
                  <a:cubicBezTo>
                    <a:pt x="234" y="7352"/>
                    <a:pt x="34" y="7686"/>
                    <a:pt x="1" y="8052"/>
                  </a:cubicBezTo>
                  <a:cubicBezTo>
                    <a:pt x="1" y="8263"/>
                    <a:pt x="132" y="8392"/>
                    <a:pt x="303" y="8392"/>
                  </a:cubicBezTo>
                  <a:cubicBezTo>
                    <a:pt x="376" y="8392"/>
                    <a:pt x="455" y="8369"/>
                    <a:pt x="534" y="8319"/>
                  </a:cubicBezTo>
                  <a:lnTo>
                    <a:pt x="12810" y="1214"/>
                  </a:lnTo>
                  <a:cubicBezTo>
                    <a:pt x="13110" y="1047"/>
                    <a:pt x="13310" y="714"/>
                    <a:pt x="13343" y="347"/>
                  </a:cubicBezTo>
                  <a:cubicBezTo>
                    <a:pt x="13343" y="120"/>
                    <a:pt x="13235" y="1"/>
                    <a:pt x="1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
            <p:cNvSpPr/>
            <p:nvPr/>
          </p:nvSpPr>
          <p:spPr>
            <a:xfrm flipH="1">
              <a:off x="1143174" y="2413447"/>
              <a:ext cx="83993" cy="98753"/>
            </a:xfrm>
            <a:custGeom>
              <a:rect b="b" l="l" r="r" t="t"/>
              <a:pathLst>
                <a:path extrusionOk="0" h="6039" w="5138">
                  <a:moveTo>
                    <a:pt x="4770" y="1"/>
                  </a:moveTo>
                  <a:lnTo>
                    <a:pt x="0" y="835"/>
                  </a:lnTo>
                  <a:lnTo>
                    <a:pt x="501" y="6038"/>
                  </a:lnTo>
                  <a:lnTo>
                    <a:pt x="5137" y="5771"/>
                  </a:lnTo>
                  <a:lnTo>
                    <a:pt x="477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3"/>
            <p:cNvSpPr/>
            <p:nvPr/>
          </p:nvSpPr>
          <p:spPr>
            <a:xfrm flipH="1">
              <a:off x="976952" y="2462995"/>
              <a:ext cx="153699" cy="378675"/>
            </a:xfrm>
            <a:custGeom>
              <a:rect b="b" l="l" r="r" t="t"/>
              <a:pathLst>
                <a:path extrusionOk="0" h="23157" w="9402">
                  <a:moveTo>
                    <a:pt x="940" y="1"/>
                  </a:moveTo>
                  <a:cubicBezTo>
                    <a:pt x="650" y="1"/>
                    <a:pt x="338" y="35"/>
                    <a:pt x="1" y="106"/>
                  </a:cubicBezTo>
                  <a:lnTo>
                    <a:pt x="1935" y="10080"/>
                  </a:lnTo>
                  <a:lnTo>
                    <a:pt x="4604" y="14316"/>
                  </a:lnTo>
                  <a:lnTo>
                    <a:pt x="835" y="19653"/>
                  </a:lnTo>
                  <a:cubicBezTo>
                    <a:pt x="835" y="19653"/>
                    <a:pt x="2779" y="22914"/>
                    <a:pt x="2836" y="23144"/>
                  </a:cubicBezTo>
                  <a:lnTo>
                    <a:pt x="2836" y="23144"/>
                  </a:lnTo>
                  <a:cubicBezTo>
                    <a:pt x="3032" y="22781"/>
                    <a:pt x="9401" y="15125"/>
                    <a:pt x="9207" y="14316"/>
                  </a:cubicBezTo>
                  <a:cubicBezTo>
                    <a:pt x="8740" y="12515"/>
                    <a:pt x="5905" y="6544"/>
                    <a:pt x="4771" y="3809"/>
                  </a:cubicBezTo>
                  <a:cubicBezTo>
                    <a:pt x="3816" y="1466"/>
                    <a:pt x="2837" y="1"/>
                    <a:pt x="940" y="1"/>
                  </a:cubicBezTo>
                  <a:close/>
                  <a:moveTo>
                    <a:pt x="2836" y="23144"/>
                  </a:moveTo>
                  <a:cubicBezTo>
                    <a:pt x="2831" y="23152"/>
                    <a:pt x="2830" y="23157"/>
                    <a:pt x="2833" y="23157"/>
                  </a:cubicBezTo>
                  <a:cubicBezTo>
                    <a:pt x="2834" y="23157"/>
                    <a:pt x="2835" y="23157"/>
                    <a:pt x="2836" y="23156"/>
                  </a:cubicBezTo>
                  <a:cubicBezTo>
                    <a:pt x="2838" y="23155"/>
                    <a:pt x="2838" y="23151"/>
                    <a:pt x="2836" y="23144"/>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3"/>
            <p:cNvSpPr/>
            <p:nvPr/>
          </p:nvSpPr>
          <p:spPr>
            <a:xfrm flipH="1">
              <a:off x="916336" y="2770732"/>
              <a:ext cx="429171" cy="857509"/>
            </a:xfrm>
            <a:custGeom>
              <a:rect b="b" l="l" r="r" t="t"/>
              <a:pathLst>
                <a:path extrusionOk="0" h="52439" w="26253">
                  <a:moveTo>
                    <a:pt x="16346" y="1"/>
                  </a:moveTo>
                  <a:lnTo>
                    <a:pt x="1769" y="834"/>
                  </a:lnTo>
                  <a:cubicBezTo>
                    <a:pt x="1769" y="834"/>
                    <a:pt x="501" y="11609"/>
                    <a:pt x="268" y="16546"/>
                  </a:cubicBezTo>
                  <a:cubicBezTo>
                    <a:pt x="1" y="22116"/>
                    <a:pt x="1" y="23884"/>
                    <a:pt x="134" y="26920"/>
                  </a:cubicBezTo>
                  <a:cubicBezTo>
                    <a:pt x="234" y="28821"/>
                    <a:pt x="501" y="30556"/>
                    <a:pt x="635" y="33458"/>
                  </a:cubicBezTo>
                  <a:cubicBezTo>
                    <a:pt x="768" y="36360"/>
                    <a:pt x="1669" y="50870"/>
                    <a:pt x="1669" y="50870"/>
                  </a:cubicBezTo>
                  <a:lnTo>
                    <a:pt x="1669" y="50837"/>
                  </a:lnTo>
                  <a:cubicBezTo>
                    <a:pt x="1669" y="51004"/>
                    <a:pt x="1702" y="51137"/>
                    <a:pt x="1735" y="51304"/>
                  </a:cubicBezTo>
                  <a:cubicBezTo>
                    <a:pt x="1869" y="51804"/>
                    <a:pt x="2436" y="52405"/>
                    <a:pt x="3470" y="52438"/>
                  </a:cubicBezTo>
                  <a:cubicBezTo>
                    <a:pt x="4938" y="52438"/>
                    <a:pt x="5405" y="51738"/>
                    <a:pt x="5471" y="51237"/>
                  </a:cubicBezTo>
                  <a:cubicBezTo>
                    <a:pt x="5471" y="51171"/>
                    <a:pt x="5505" y="51070"/>
                    <a:pt x="5505" y="50970"/>
                  </a:cubicBezTo>
                  <a:lnTo>
                    <a:pt x="5538" y="50970"/>
                  </a:lnTo>
                  <a:cubicBezTo>
                    <a:pt x="5538" y="50970"/>
                    <a:pt x="6606" y="44799"/>
                    <a:pt x="7339" y="40096"/>
                  </a:cubicBezTo>
                  <a:cubicBezTo>
                    <a:pt x="7706" y="37894"/>
                    <a:pt x="7907" y="35693"/>
                    <a:pt x="7940" y="33491"/>
                  </a:cubicBezTo>
                  <a:cubicBezTo>
                    <a:pt x="7840" y="32157"/>
                    <a:pt x="7640" y="30789"/>
                    <a:pt x="7306" y="29488"/>
                  </a:cubicBezTo>
                  <a:lnTo>
                    <a:pt x="9374" y="15912"/>
                  </a:lnTo>
                  <a:cubicBezTo>
                    <a:pt x="9374" y="15912"/>
                    <a:pt x="11176" y="27454"/>
                    <a:pt x="11476" y="28554"/>
                  </a:cubicBezTo>
                  <a:cubicBezTo>
                    <a:pt x="11676" y="29355"/>
                    <a:pt x="16446" y="36694"/>
                    <a:pt x="19315" y="41063"/>
                  </a:cubicBezTo>
                  <a:cubicBezTo>
                    <a:pt x="20549" y="42998"/>
                    <a:pt x="23351" y="47134"/>
                    <a:pt x="23551" y="47368"/>
                  </a:cubicBezTo>
                  <a:cubicBezTo>
                    <a:pt x="23625" y="47471"/>
                    <a:pt x="23722" y="47516"/>
                    <a:pt x="23834" y="47516"/>
                  </a:cubicBezTo>
                  <a:cubicBezTo>
                    <a:pt x="24637" y="47516"/>
                    <a:pt x="26253" y="45233"/>
                    <a:pt x="26253" y="45233"/>
                  </a:cubicBezTo>
                  <a:lnTo>
                    <a:pt x="25086" y="42331"/>
                  </a:lnTo>
                  <a:cubicBezTo>
                    <a:pt x="24552" y="40730"/>
                    <a:pt x="22617" y="34592"/>
                    <a:pt x="21917" y="32857"/>
                  </a:cubicBezTo>
                  <a:cubicBezTo>
                    <a:pt x="20849" y="30089"/>
                    <a:pt x="20149" y="28621"/>
                    <a:pt x="17914" y="27187"/>
                  </a:cubicBezTo>
                  <a:cubicBezTo>
                    <a:pt x="17914" y="27187"/>
                    <a:pt x="18014" y="13377"/>
                    <a:pt x="17914" y="8440"/>
                  </a:cubicBezTo>
                  <a:cubicBezTo>
                    <a:pt x="17747" y="2135"/>
                    <a:pt x="16346" y="1"/>
                    <a:pt x="1634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3"/>
            <p:cNvSpPr/>
            <p:nvPr/>
          </p:nvSpPr>
          <p:spPr>
            <a:xfrm flipH="1">
              <a:off x="908146" y="3518025"/>
              <a:ext cx="70360" cy="142741"/>
            </a:xfrm>
            <a:custGeom>
              <a:rect b="b" l="l" r="r" t="t"/>
              <a:pathLst>
                <a:path extrusionOk="0" h="8729" w="4304">
                  <a:moveTo>
                    <a:pt x="4303" y="1"/>
                  </a:moveTo>
                  <a:lnTo>
                    <a:pt x="0" y="101"/>
                  </a:lnTo>
                  <a:cubicBezTo>
                    <a:pt x="1535" y="2169"/>
                    <a:pt x="2335" y="7606"/>
                    <a:pt x="1902" y="8407"/>
                  </a:cubicBezTo>
                  <a:cubicBezTo>
                    <a:pt x="1781" y="8630"/>
                    <a:pt x="1862" y="8729"/>
                    <a:pt x="2048" y="8729"/>
                  </a:cubicBezTo>
                  <a:cubicBezTo>
                    <a:pt x="2530" y="8729"/>
                    <a:pt x="3720" y="8064"/>
                    <a:pt x="3936" y="7173"/>
                  </a:cubicBezTo>
                  <a:cubicBezTo>
                    <a:pt x="4237" y="5972"/>
                    <a:pt x="4303" y="1"/>
                    <a:pt x="430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3"/>
            <p:cNvSpPr/>
            <p:nvPr/>
          </p:nvSpPr>
          <p:spPr>
            <a:xfrm flipH="1">
              <a:off x="1252784" y="3590042"/>
              <a:ext cx="130796" cy="130869"/>
            </a:xfrm>
            <a:custGeom>
              <a:rect b="b" l="l" r="r" t="t"/>
              <a:pathLst>
                <a:path extrusionOk="0" h="8003" w="8001">
                  <a:moveTo>
                    <a:pt x="8001" y="0"/>
                  </a:moveTo>
                  <a:lnTo>
                    <a:pt x="3964" y="534"/>
                  </a:lnTo>
                  <a:cubicBezTo>
                    <a:pt x="3931" y="2102"/>
                    <a:pt x="2864" y="6238"/>
                    <a:pt x="1296" y="6738"/>
                  </a:cubicBezTo>
                  <a:cubicBezTo>
                    <a:pt x="0" y="7133"/>
                    <a:pt x="1392" y="8003"/>
                    <a:pt x="2560" y="8003"/>
                  </a:cubicBezTo>
                  <a:cubicBezTo>
                    <a:pt x="2775" y="8003"/>
                    <a:pt x="2982" y="7973"/>
                    <a:pt x="3164" y="7906"/>
                  </a:cubicBezTo>
                  <a:cubicBezTo>
                    <a:pt x="4365" y="7472"/>
                    <a:pt x="6133" y="3936"/>
                    <a:pt x="7033" y="3069"/>
                  </a:cubicBezTo>
                  <a:cubicBezTo>
                    <a:pt x="7967" y="2202"/>
                    <a:pt x="8001" y="0"/>
                    <a:pt x="8001"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3"/>
            <p:cNvSpPr/>
            <p:nvPr/>
          </p:nvSpPr>
          <p:spPr>
            <a:xfrm flipH="1">
              <a:off x="1046119" y="2741282"/>
              <a:ext cx="313561" cy="459587"/>
            </a:xfrm>
            <a:custGeom>
              <a:rect b="b" l="l" r="r" t="t"/>
              <a:pathLst>
                <a:path extrusionOk="0" h="28105" w="19181">
                  <a:moveTo>
                    <a:pt x="16612" y="0"/>
                  </a:moveTo>
                  <a:lnTo>
                    <a:pt x="2502" y="934"/>
                  </a:lnTo>
                  <a:cubicBezTo>
                    <a:pt x="2502" y="934"/>
                    <a:pt x="2002" y="2535"/>
                    <a:pt x="1502" y="8440"/>
                  </a:cubicBezTo>
                  <a:cubicBezTo>
                    <a:pt x="1035" y="14344"/>
                    <a:pt x="67" y="22683"/>
                    <a:pt x="1" y="26019"/>
                  </a:cubicBezTo>
                  <a:cubicBezTo>
                    <a:pt x="1" y="26019"/>
                    <a:pt x="2569" y="25385"/>
                    <a:pt x="3670" y="23017"/>
                  </a:cubicBezTo>
                  <a:cubicBezTo>
                    <a:pt x="3670" y="23017"/>
                    <a:pt x="5471" y="26953"/>
                    <a:pt x="9708" y="27820"/>
                  </a:cubicBezTo>
                  <a:cubicBezTo>
                    <a:pt x="10652" y="28012"/>
                    <a:pt x="11596" y="28104"/>
                    <a:pt x="12503" y="28104"/>
                  </a:cubicBezTo>
                  <a:cubicBezTo>
                    <a:pt x="15698" y="28104"/>
                    <a:pt x="18431" y="26959"/>
                    <a:pt x="19081" y="24985"/>
                  </a:cubicBezTo>
                  <a:cubicBezTo>
                    <a:pt x="19048" y="24718"/>
                    <a:pt x="19181" y="11408"/>
                    <a:pt x="19081" y="8306"/>
                  </a:cubicBezTo>
                  <a:cubicBezTo>
                    <a:pt x="18981" y="5237"/>
                    <a:pt x="17780" y="2635"/>
                    <a:pt x="1661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3"/>
            <p:cNvSpPr/>
            <p:nvPr/>
          </p:nvSpPr>
          <p:spPr>
            <a:xfrm flipH="1">
              <a:off x="1254958" y="3663824"/>
              <a:ext cx="76915" cy="84493"/>
            </a:xfrm>
            <a:custGeom>
              <a:rect b="b" l="l" r="r" t="t"/>
              <a:pathLst>
                <a:path extrusionOk="0" h="5167" w="4705">
                  <a:moveTo>
                    <a:pt x="3406" y="1"/>
                  </a:moveTo>
                  <a:cubicBezTo>
                    <a:pt x="3291" y="1"/>
                    <a:pt x="3168" y="49"/>
                    <a:pt x="3036" y="158"/>
                  </a:cubicBezTo>
                  <a:cubicBezTo>
                    <a:pt x="1835" y="1092"/>
                    <a:pt x="1" y="4928"/>
                    <a:pt x="1" y="4928"/>
                  </a:cubicBezTo>
                  <a:cubicBezTo>
                    <a:pt x="1" y="4928"/>
                    <a:pt x="139" y="5166"/>
                    <a:pt x="683" y="5166"/>
                  </a:cubicBezTo>
                  <a:cubicBezTo>
                    <a:pt x="1027" y="5166"/>
                    <a:pt x="1533" y="5071"/>
                    <a:pt x="2269" y="4761"/>
                  </a:cubicBezTo>
                  <a:cubicBezTo>
                    <a:pt x="4170" y="3961"/>
                    <a:pt x="4704" y="2993"/>
                    <a:pt x="4704" y="2993"/>
                  </a:cubicBezTo>
                  <a:cubicBezTo>
                    <a:pt x="4704" y="2993"/>
                    <a:pt x="4310" y="1"/>
                    <a:pt x="34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3"/>
            <p:cNvSpPr/>
            <p:nvPr/>
          </p:nvSpPr>
          <p:spPr>
            <a:xfrm flipH="1">
              <a:off x="1254958" y="3663824"/>
              <a:ext cx="76915" cy="84493"/>
            </a:xfrm>
            <a:custGeom>
              <a:rect b="b" l="l" r="r" t="t"/>
              <a:pathLst>
                <a:path extrusionOk="0" h="5167" w="4705">
                  <a:moveTo>
                    <a:pt x="3406" y="1"/>
                  </a:moveTo>
                  <a:cubicBezTo>
                    <a:pt x="3291" y="1"/>
                    <a:pt x="3168" y="49"/>
                    <a:pt x="3036" y="158"/>
                  </a:cubicBezTo>
                  <a:cubicBezTo>
                    <a:pt x="1835" y="1092"/>
                    <a:pt x="1" y="4928"/>
                    <a:pt x="1" y="4928"/>
                  </a:cubicBezTo>
                  <a:cubicBezTo>
                    <a:pt x="1" y="4928"/>
                    <a:pt x="139" y="5166"/>
                    <a:pt x="683" y="5166"/>
                  </a:cubicBezTo>
                  <a:cubicBezTo>
                    <a:pt x="1027" y="5166"/>
                    <a:pt x="1533" y="5071"/>
                    <a:pt x="2269" y="4761"/>
                  </a:cubicBezTo>
                  <a:cubicBezTo>
                    <a:pt x="4170" y="3961"/>
                    <a:pt x="4704" y="2993"/>
                    <a:pt x="4704" y="2993"/>
                  </a:cubicBezTo>
                  <a:cubicBezTo>
                    <a:pt x="4704" y="2993"/>
                    <a:pt x="4310" y="1"/>
                    <a:pt x="34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
            <p:cNvSpPr/>
            <p:nvPr/>
          </p:nvSpPr>
          <p:spPr>
            <a:xfrm flipH="1">
              <a:off x="1227690" y="3589764"/>
              <a:ext cx="181604" cy="173827"/>
            </a:xfrm>
            <a:custGeom>
              <a:rect b="b" l="l" r="r" t="t"/>
              <a:pathLst>
                <a:path extrusionOk="0" h="10630" w="11109">
                  <a:moveTo>
                    <a:pt x="9618" y="1"/>
                  </a:moveTo>
                  <a:cubicBezTo>
                    <a:pt x="9133" y="1"/>
                    <a:pt x="8337" y="370"/>
                    <a:pt x="7839" y="784"/>
                  </a:cubicBezTo>
                  <a:cubicBezTo>
                    <a:pt x="7038" y="1485"/>
                    <a:pt x="6838" y="2419"/>
                    <a:pt x="6438" y="3520"/>
                  </a:cubicBezTo>
                  <a:cubicBezTo>
                    <a:pt x="6004" y="4687"/>
                    <a:pt x="5204" y="6288"/>
                    <a:pt x="4570" y="6622"/>
                  </a:cubicBezTo>
                  <a:cubicBezTo>
                    <a:pt x="4345" y="6752"/>
                    <a:pt x="4053" y="6794"/>
                    <a:pt x="3727" y="6794"/>
                  </a:cubicBezTo>
                  <a:cubicBezTo>
                    <a:pt x="3133" y="6794"/>
                    <a:pt x="2426" y="6655"/>
                    <a:pt x="1801" y="6655"/>
                  </a:cubicBezTo>
                  <a:cubicBezTo>
                    <a:pt x="834" y="6655"/>
                    <a:pt x="67" y="7089"/>
                    <a:pt x="33" y="7789"/>
                  </a:cubicBezTo>
                  <a:cubicBezTo>
                    <a:pt x="0" y="8356"/>
                    <a:pt x="2535" y="9624"/>
                    <a:pt x="4103" y="9691"/>
                  </a:cubicBezTo>
                  <a:cubicBezTo>
                    <a:pt x="4419" y="9707"/>
                    <a:pt x="4685" y="9731"/>
                    <a:pt x="4918" y="9731"/>
                  </a:cubicBezTo>
                  <a:cubicBezTo>
                    <a:pt x="5646" y="9731"/>
                    <a:pt x="6049" y="9496"/>
                    <a:pt x="6605" y="8056"/>
                  </a:cubicBezTo>
                  <a:cubicBezTo>
                    <a:pt x="7115" y="6710"/>
                    <a:pt x="7400" y="5768"/>
                    <a:pt x="7717" y="5768"/>
                  </a:cubicBezTo>
                  <a:cubicBezTo>
                    <a:pt x="7855" y="5768"/>
                    <a:pt x="8000" y="5949"/>
                    <a:pt x="8173" y="6355"/>
                  </a:cubicBezTo>
                  <a:cubicBezTo>
                    <a:pt x="8740" y="7656"/>
                    <a:pt x="8973" y="10391"/>
                    <a:pt x="8973" y="10391"/>
                  </a:cubicBezTo>
                  <a:cubicBezTo>
                    <a:pt x="9127" y="10545"/>
                    <a:pt x="9343" y="10629"/>
                    <a:pt x="9561" y="10629"/>
                  </a:cubicBezTo>
                  <a:cubicBezTo>
                    <a:pt x="9768" y="10629"/>
                    <a:pt x="9978" y="10554"/>
                    <a:pt x="10141" y="10391"/>
                  </a:cubicBezTo>
                  <a:cubicBezTo>
                    <a:pt x="10141" y="9457"/>
                    <a:pt x="10207" y="8490"/>
                    <a:pt x="10307" y="7522"/>
                  </a:cubicBezTo>
                  <a:cubicBezTo>
                    <a:pt x="10474" y="6355"/>
                    <a:pt x="11108" y="4487"/>
                    <a:pt x="11008" y="3053"/>
                  </a:cubicBezTo>
                  <a:cubicBezTo>
                    <a:pt x="10941" y="1652"/>
                    <a:pt x="10241" y="251"/>
                    <a:pt x="9874" y="50"/>
                  </a:cubicBezTo>
                  <a:cubicBezTo>
                    <a:pt x="9805" y="16"/>
                    <a:pt x="9718" y="1"/>
                    <a:pt x="96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3"/>
            <p:cNvSpPr/>
            <p:nvPr/>
          </p:nvSpPr>
          <p:spPr>
            <a:xfrm flipH="1">
              <a:off x="863975" y="3572626"/>
              <a:ext cx="49092" cy="100045"/>
            </a:xfrm>
            <a:custGeom>
              <a:rect b="b" l="l" r="r" t="t"/>
              <a:pathLst>
                <a:path extrusionOk="0" h="6118" w="3003">
                  <a:moveTo>
                    <a:pt x="1245" y="0"/>
                  </a:moveTo>
                  <a:cubicBezTo>
                    <a:pt x="870" y="0"/>
                    <a:pt x="550" y="136"/>
                    <a:pt x="467" y="431"/>
                  </a:cubicBezTo>
                  <a:cubicBezTo>
                    <a:pt x="0" y="1899"/>
                    <a:pt x="601" y="6102"/>
                    <a:pt x="601" y="6102"/>
                  </a:cubicBezTo>
                  <a:cubicBezTo>
                    <a:pt x="601" y="6102"/>
                    <a:pt x="638" y="6118"/>
                    <a:pt x="710" y="6118"/>
                  </a:cubicBezTo>
                  <a:cubicBezTo>
                    <a:pt x="937" y="6118"/>
                    <a:pt x="1509" y="5965"/>
                    <a:pt x="2369" y="4701"/>
                  </a:cubicBezTo>
                  <a:cubicBezTo>
                    <a:pt x="2669" y="4367"/>
                    <a:pt x="2869" y="3967"/>
                    <a:pt x="3002" y="3567"/>
                  </a:cubicBezTo>
                  <a:cubicBezTo>
                    <a:pt x="2802" y="2800"/>
                    <a:pt x="2702" y="1999"/>
                    <a:pt x="2735" y="1232"/>
                  </a:cubicBezTo>
                  <a:cubicBezTo>
                    <a:pt x="2800" y="456"/>
                    <a:pt x="1931" y="0"/>
                    <a:pt x="12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flipH="1">
              <a:off x="863975" y="3572626"/>
              <a:ext cx="49092" cy="100045"/>
            </a:xfrm>
            <a:custGeom>
              <a:rect b="b" l="l" r="r" t="t"/>
              <a:pathLst>
                <a:path extrusionOk="0" h="6118" w="3003">
                  <a:moveTo>
                    <a:pt x="1245" y="0"/>
                  </a:moveTo>
                  <a:cubicBezTo>
                    <a:pt x="870" y="0"/>
                    <a:pt x="550" y="136"/>
                    <a:pt x="467" y="431"/>
                  </a:cubicBezTo>
                  <a:cubicBezTo>
                    <a:pt x="0" y="1899"/>
                    <a:pt x="601" y="6102"/>
                    <a:pt x="601" y="6102"/>
                  </a:cubicBezTo>
                  <a:cubicBezTo>
                    <a:pt x="601" y="6102"/>
                    <a:pt x="638" y="6118"/>
                    <a:pt x="710" y="6118"/>
                  </a:cubicBezTo>
                  <a:cubicBezTo>
                    <a:pt x="937" y="6118"/>
                    <a:pt x="1509" y="5965"/>
                    <a:pt x="2369" y="4701"/>
                  </a:cubicBezTo>
                  <a:cubicBezTo>
                    <a:pt x="2669" y="4367"/>
                    <a:pt x="2869" y="3967"/>
                    <a:pt x="3002" y="3567"/>
                  </a:cubicBezTo>
                  <a:cubicBezTo>
                    <a:pt x="2802" y="2800"/>
                    <a:pt x="2702" y="1999"/>
                    <a:pt x="2735" y="1232"/>
                  </a:cubicBezTo>
                  <a:cubicBezTo>
                    <a:pt x="2800" y="456"/>
                    <a:pt x="1931" y="0"/>
                    <a:pt x="12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flipH="1">
              <a:off x="821438" y="3497781"/>
              <a:ext cx="166336" cy="198290"/>
            </a:xfrm>
            <a:custGeom>
              <a:rect b="b" l="l" r="r" t="t"/>
              <a:pathLst>
                <a:path extrusionOk="0" h="12126" w="10175">
                  <a:moveTo>
                    <a:pt x="4258" y="1"/>
                  </a:moveTo>
                  <a:cubicBezTo>
                    <a:pt x="4238" y="1"/>
                    <a:pt x="4220" y="2"/>
                    <a:pt x="4203" y="5"/>
                  </a:cubicBezTo>
                  <a:cubicBezTo>
                    <a:pt x="3770" y="38"/>
                    <a:pt x="3136" y="972"/>
                    <a:pt x="2936" y="1739"/>
                  </a:cubicBezTo>
                  <a:cubicBezTo>
                    <a:pt x="2635" y="2773"/>
                    <a:pt x="3002" y="3641"/>
                    <a:pt x="3269" y="4775"/>
                  </a:cubicBezTo>
                  <a:cubicBezTo>
                    <a:pt x="3569" y="5976"/>
                    <a:pt x="3803" y="7744"/>
                    <a:pt x="3469" y="8411"/>
                  </a:cubicBezTo>
                  <a:cubicBezTo>
                    <a:pt x="3136" y="9078"/>
                    <a:pt x="1968" y="9445"/>
                    <a:pt x="1168" y="9979"/>
                  </a:cubicBezTo>
                  <a:cubicBezTo>
                    <a:pt x="367" y="10512"/>
                    <a:pt x="0" y="11279"/>
                    <a:pt x="334" y="11913"/>
                  </a:cubicBezTo>
                  <a:cubicBezTo>
                    <a:pt x="427" y="12058"/>
                    <a:pt x="756" y="12126"/>
                    <a:pt x="1208" y="12126"/>
                  </a:cubicBezTo>
                  <a:cubicBezTo>
                    <a:pt x="2214" y="12126"/>
                    <a:pt x="3826" y="11788"/>
                    <a:pt x="4770" y="11213"/>
                  </a:cubicBezTo>
                  <a:cubicBezTo>
                    <a:pt x="5904" y="10512"/>
                    <a:pt x="6405" y="10479"/>
                    <a:pt x="5938" y="8444"/>
                  </a:cubicBezTo>
                  <a:cubicBezTo>
                    <a:pt x="5576" y="6892"/>
                    <a:pt x="5274" y="5922"/>
                    <a:pt x="5716" y="5922"/>
                  </a:cubicBezTo>
                  <a:cubicBezTo>
                    <a:pt x="5844" y="5922"/>
                    <a:pt x="6035" y="6003"/>
                    <a:pt x="6305" y="6176"/>
                  </a:cubicBezTo>
                  <a:cubicBezTo>
                    <a:pt x="7506" y="6943"/>
                    <a:pt x="9207" y="9078"/>
                    <a:pt x="9207" y="9078"/>
                  </a:cubicBezTo>
                  <a:cubicBezTo>
                    <a:pt x="9263" y="9091"/>
                    <a:pt x="9320" y="9097"/>
                    <a:pt x="9376" y="9097"/>
                  </a:cubicBezTo>
                  <a:cubicBezTo>
                    <a:pt x="9748" y="9097"/>
                    <a:pt x="10087" y="8821"/>
                    <a:pt x="10174" y="8444"/>
                  </a:cubicBezTo>
                  <a:cubicBezTo>
                    <a:pt x="9674" y="7644"/>
                    <a:pt x="9173" y="6843"/>
                    <a:pt x="8740" y="5976"/>
                  </a:cubicBezTo>
                  <a:cubicBezTo>
                    <a:pt x="8206" y="4908"/>
                    <a:pt x="7706" y="3007"/>
                    <a:pt x="6838" y="1873"/>
                  </a:cubicBezTo>
                  <a:cubicBezTo>
                    <a:pt x="6005" y="783"/>
                    <a:pt x="4740" y="1"/>
                    <a:pt x="42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3"/>
            <p:cNvSpPr/>
            <p:nvPr/>
          </p:nvSpPr>
          <p:spPr>
            <a:xfrm flipH="1">
              <a:off x="1073370" y="2461229"/>
              <a:ext cx="263947" cy="315996"/>
            </a:xfrm>
            <a:custGeom>
              <a:rect b="b" l="l" r="r" t="t"/>
              <a:pathLst>
                <a:path extrusionOk="0" h="19324" w="16146">
                  <a:moveTo>
                    <a:pt x="11013" y="1"/>
                  </a:moveTo>
                  <a:cubicBezTo>
                    <a:pt x="10043" y="1"/>
                    <a:pt x="8725" y="21"/>
                    <a:pt x="7706" y="114"/>
                  </a:cubicBezTo>
                  <a:cubicBezTo>
                    <a:pt x="6371" y="181"/>
                    <a:pt x="5071" y="448"/>
                    <a:pt x="3803" y="881"/>
                  </a:cubicBezTo>
                  <a:lnTo>
                    <a:pt x="2202" y="2416"/>
                  </a:lnTo>
                  <a:cubicBezTo>
                    <a:pt x="1468" y="3350"/>
                    <a:pt x="134" y="7486"/>
                    <a:pt x="167" y="14624"/>
                  </a:cubicBezTo>
                  <a:cubicBezTo>
                    <a:pt x="167" y="15992"/>
                    <a:pt x="0" y="17693"/>
                    <a:pt x="1134" y="18060"/>
                  </a:cubicBezTo>
                  <a:cubicBezTo>
                    <a:pt x="2464" y="18791"/>
                    <a:pt x="4769" y="19324"/>
                    <a:pt x="7367" y="19324"/>
                  </a:cubicBezTo>
                  <a:cubicBezTo>
                    <a:pt x="9985" y="19324"/>
                    <a:pt x="12900" y="18783"/>
                    <a:pt x="15411" y="17360"/>
                  </a:cubicBezTo>
                  <a:cubicBezTo>
                    <a:pt x="16145" y="16826"/>
                    <a:pt x="16012" y="12590"/>
                    <a:pt x="15978" y="10688"/>
                  </a:cubicBezTo>
                  <a:cubicBezTo>
                    <a:pt x="15945" y="8120"/>
                    <a:pt x="15878" y="3483"/>
                    <a:pt x="15545" y="2482"/>
                  </a:cubicBezTo>
                  <a:cubicBezTo>
                    <a:pt x="15111" y="1081"/>
                    <a:pt x="13843" y="81"/>
                    <a:pt x="12342" y="14"/>
                  </a:cubicBezTo>
                  <a:cubicBezTo>
                    <a:pt x="12342" y="14"/>
                    <a:pt x="11789" y="1"/>
                    <a:pt x="110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flipH="1">
              <a:off x="1292590" y="2567814"/>
              <a:ext cx="16920" cy="197473"/>
            </a:xfrm>
            <a:custGeom>
              <a:rect b="b" l="l" r="r" t="t"/>
              <a:pathLst>
                <a:path extrusionOk="0" h="12076" w="1035">
                  <a:moveTo>
                    <a:pt x="834" y="1"/>
                  </a:moveTo>
                  <a:lnTo>
                    <a:pt x="701" y="1568"/>
                  </a:lnTo>
                  <a:cubicBezTo>
                    <a:pt x="267" y="6906"/>
                    <a:pt x="0" y="10542"/>
                    <a:pt x="334" y="11976"/>
                  </a:cubicBezTo>
                  <a:lnTo>
                    <a:pt x="568" y="12076"/>
                  </a:lnTo>
                  <a:cubicBezTo>
                    <a:pt x="167" y="10742"/>
                    <a:pt x="534" y="6272"/>
                    <a:pt x="901" y="1568"/>
                  </a:cubicBezTo>
                  <a:lnTo>
                    <a:pt x="10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flipH="1">
              <a:off x="1247324" y="2351487"/>
              <a:ext cx="463533" cy="313657"/>
            </a:xfrm>
            <a:custGeom>
              <a:rect b="b" l="l" r="r" t="t"/>
              <a:pathLst>
                <a:path extrusionOk="0" h="19181" w="28355">
                  <a:moveTo>
                    <a:pt x="1950" y="0"/>
                  </a:moveTo>
                  <a:cubicBezTo>
                    <a:pt x="1874" y="0"/>
                    <a:pt x="1792" y="18"/>
                    <a:pt x="1702" y="54"/>
                  </a:cubicBezTo>
                  <a:cubicBezTo>
                    <a:pt x="1235" y="254"/>
                    <a:pt x="1335" y="888"/>
                    <a:pt x="1735" y="1855"/>
                  </a:cubicBezTo>
                  <a:cubicBezTo>
                    <a:pt x="1935" y="2255"/>
                    <a:pt x="2102" y="2689"/>
                    <a:pt x="2236" y="3122"/>
                  </a:cubicBezTo>
                  <a:cubicBezTo>
                    <a:pt x="2269" y="3289"/>
                    <a:pt x="2035" y="3356"/>
                    <a:pt x="1935" y="3423"/>
                  </a:cubicBezTo>
                  <a:cubicBezTo>
                    <a:pt x="1735" y="3523"/>
                    <a:pt x="1368" y="3690"/>
                    <a:pt x="1302" y="3923"/>
                  </a:cubicBezTo>
                  <a:cubicBezTo>
                    <a:pt x="1268" y="4056"/>
                    <a:pt x="1235" y="4157"/>
                    <a:pt x="1168" y="4290"/>
                  </a:cubicBezTo>
                  <a:cubicBezTo>
                    <a:pt x="1035" y="4523"/>
                    <a:pt x="668" y="4590"/>
                    <a:pt x="501" y="4824"/>
                  </a:cubicBezTo>
                  <a:cubicBezTo>
                    <a:pt x="401" y="4990"/>
                    <a:pt x="401" y="5257"/>
                    <a:pt x="301" y="5424"/>
                  </a:cubicBezTo>
                  <a:cubicBezTo>
                    <a:pt x="267" y="5558"/>
                    <a:pt x="167" y="5658"/>
                    <a:pt x="101" y="5791"/>
                  </a:cubicBezTo>
                  <a:cubicBezTo>
                    <a:pt x="1" y="6025"/>
                    <a:pt x="34" y="6325"/>
                    <a:pt x="201" y="6558"/>
                  </a:cubicBezTo>
                  <a:cubicBezTo>
                    <a:pt x="601" y="7392"/>
                    <a:pt x="1335" y="7893"/>
                    <a:pt x="2002" y="8493"/>
                  </a:cubicBezTo>
                  <a:cubicBezTo>
                    <a:pt x="2569" y="9027"/>
                    <a:pt x="3203" y="9327"/>
                    <a:pt x="3870" y="9861"/>
                  </a:cubicBezTo>
                  <a:cubicBezTo>
                    <a:pt x="4504" y="10361"/>
                    <a:pt x="11542" y="18834"/>
                    <a:pt x="13110" y="19134"/>
                  </a:cubicBezTo>
                  <a:cubicBezTo>
                    <a:pt x="13270" y="19166"/>
                    <a:pt x="13431" y="19181"/>
                    <a:pt x="13590" y="19181"/>
                  </a:cubicBezTo>
                  <a:cubicBezTo>
                    <a:pt x="13928" y="19181"/>
                    <a:pt x="14260" y="19114"/>
                    <a:pt x="14578" y="19000"/>
                  </a:cubicBezTo>
                  <a:cubicBezTo>
                    <a:pt x="15979" y="18600"/>
                    <a:pt x="21850" y="16198"/>
                    <a:pt x="24752" y="15198"/>
                  </a:cubicBezTo>
                  <a:cubicBezTo>
                    <a:pt x="26987" y="14030"/>
                    <a:pt x="27687" y="13597"/>
                    <a:pt x="28154" y="10294"/>
                  </a:cubicBezTo>
                  <a:cubicBezTo>
                    <a:pt x="28354" y="8693"/>
                    <a:pt x="26653" y="7592"/>
                    <a:pt x="26653" y="7592"/>
                  </a:cubicBezTo>
                  <a:cubicBezTo>
                    <a:pt x="26653" y="7592"/>
                    <a:pt x="25552" y="7592"/>
                    <a:pt x="22183" y="9427"/>
                  </a:cubicBezTo>
                  <a:cubicBezTo>
                    <a:pt x="19948" y="10628"/>
                    <a:pt x="15478" y="12929"/>
                    <a:pt x="13610" y="13797"/>
                  </a:cubicBezTo>
                  <a:cubicBezTo>
                    <a:pt x="12209" y="12629"/>
                    <a:pt x="6639" y="7959"/>
                    <a:pt x="6439" y="7526"/>
                  </a:cubicBezTo>
                  <a:cubicBezTo>
                    <a:pt x="6172" y="7025"/>
                    <a:pt x="6605" y="6191"/>
                    <a:pt x="6805" y="5724"/>
                  </a:cubicBezTo>
                  <a:cubicBezTo>
                    <a:pt x="7039" y="5257"/>
                    <a:pt x="7473" y="4257"/>
                    <a:pt x="7639" y="3990"/>
                  </a:cubicBezTo>
                  <a:cubicBezTo>
                    <a:pt x="7826" y="3711"/>
                    <a:pt x="7648" y="3577"/>
                    <a:pt x="7357" y="3577"/>
                  </a:cubicBezTo>
                  <a:cubicBezTo>
                    <a:pt x="7125" y="3577"/>
                    <a:pt x="6823" y="3661"/>
                    <a:pt x="6572" y="3823"/>
                  </a:cubicBezTo>
                  <a:cubicBezTo>
                    <a:pt x="6005" y="4190"/>
                    <a:pt x="5538" y="5091"/>
                    <a:pt x="5271" y="5224"/>
                  </a:cubicBezTo>
                  <a:cubicBezTo>
                    <a:pt x="5266" y="5226"/>
                    <a:pt x="5260" y="5227"/>
                    <a:pt x="5254" y="5227"/>
                  </a:cubicBezTo>
                  <a:cubicBezTo>
                    <a:pt x="4955" y="5227"/>
                    <a:pt x="3759" y="2866"/>
                    <a:pt x="3203" y="1721"/>
                  </a:cubicBezTo>
                  <a:cubicBezTo>
                    <a:pt x="2683" y="711"/>
                    <a:pt x="2438" y="0"/>
                    <a:pt x="195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flipH="1">
              <a:off x="1089734" y="2213701"/>
              <a:ext cx="204507" cy="206859"/>
            </a:xfrm>
            <a:custGeom>
              <a:rect b="b" l="l" r="r" t="t"/>
              <a:pathLst>
                <a:path extrusionOk="0" h="12650" w="12510">
                  <a:moveTo>
                    <a:pt x="7550" y="1"/>
                  </a:moveTo>
                  <a:cubicBezTo>
                    <a:pt x="7123" y="1"/>
                    <a:pt x="6694" y="29"/>
                    <a:pt x="6272" y="74"/>
                  </a:cubicBezTo>
                  <a:cubicBezTo>
                    <a:pt x="4798" y="266"/>
                    <a:pt x="3324" y="643"/>
                    <a:pt x="1821" y="643"/>
                  </a:cubicBezTo>
                  <a:cubicBezTo>
                    <a:pt x="1759" y="643"/>
                    <a:pt x="1697" y="642"/>
                    <a:pt x="1635" y="641"/>
                  </a:cubicBezTo>
                  <a:cubicBezTo>
                    <a:pt x="1577" y="632"/>
                    <a:pt x="1516" y="628"/>
                    <a:pt x="1455" y="628"/>
                  </a:cubicBezTo>
                  <a:cubicBezTo>
                    <a:pt x="1270" y="628"/>
                    <a:pt x="1076" y="666"/>
                    <a:pt x="901" y="741"/>
                  </a:cubicBezTo>
                  <a:cubicBezTo>
                    <a:pt x="634" y="907"/>
                    <a:pt x="501" y="1241"/>
                    <a:pt x="568" y="1575"/>
                  </a:cubicBezTo>
                  <a:cubicBezTo>
                    <a:pt x="634" y="1875"/>
                    <a:pt x="734" y="2175"/>
                    <a:pt x="901" y="2442"/>
                  </a:cubicBezTo>
                  <a:cubicBezTo>
                    <a:pt x="835" y="2420"/>
                    <a:pt x="767" y="2409"/>
                    <a:pt x="699" y="2409"/>
                  </a:cubicBezTo>
                  <a:cubicBezTo>
                    <a:pt x="463" y="2409"/>
                    <a:pt x="238" y="2542"/>
                    <a:pt x="134" y="2776"/>
                  </a:cubicBezTo>
                  <a:cubicBezTo>
                    <a:pt x="34" y="2942"/>
                    <a:pt x="0" y="3142"/>
                    <a:pt x="0" y="3343"/>
                  </a:cubicBezTo>
                  <a:cubicBezTo>
                    <a:pt x="0" y="3443"/>
                    <a:pt x="0" y="3543"/>
                    <a:pt x="34" y="3643"/>
                  </a:cubicBezTo>
                  <a:cubicBezTo>
                    <a:pt x="234" y="5144"/>
                    <a:pt x="1602" y="6078"/>
                    <a:pt x="2369" y="7279"/>
                  </a:cubicBezTo>
                  <a:cubicBezTo>
                    <a:pt x="2536" y="7546"/>
                    <a:pt x="2736" y="7812"/>
                    <a:pt x="2903" y="8079"/>
                  </a:cubicBezTo>
                  <a:cubicBezTo>
                    <a:pt x="3003" y="8213"/>
                    <a:pt x="3470" y="8613"/>
                    <a:pt x="3470" y="8780"/>
                  </a:cubicBezTo>
                  <a:lnTo>
                    <a:pt x="6639" y="12649"/>
                  </a:lnTo>
                  <a:cubicBezTo>
                    <a:pt x="6538" y="10881"/>
                    <a:pt x="12509" y="9213"/>
                    <a:pt x="12409" y="6645"/>
                  </a:cubicBezTo>
                  <a:cubicBezTo>
                    <a:pt x="12376" y="6011"/>
                    <a:pt x="12309" y="5377"/>
                    <a:pt x="12209" y="4777"/>
                  </a:cubicBezTo>
                  <a:cubicBezTo>
                    <a:pt x="12209" y="4410"/>
                    <a:pt x="12276" y="4043"/>
                    <a:pt x="12376" y="3710"/>
                  </a:cubicBezTo>
                  <a:cubicBezTo>
                    <a:pt x="12409" y="3343"/>
                    <a:pt x="12376" y="3009"/>
                    <a:pt x="12243" y="2675"/>
                  </a:cubicBezTo>
                  <a:cubicBezTo>
                    <a:pt x="11976" y="1908"/>
                    <a:pt x="11475" y="1274"/>
                    <a:pt x="10775" y="841"/>
                  </a:cubicBezTo>
                  <a:cubicBezTo>
                    <a:pt x="9848" y="207"/>
                    <a:pt x="8708" y="1"/>
                    <a:pt x="75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flipH="1">
              <a:off x="1283860" y="2333810"/>
              <a:ext cx="16920" cy="33294"/>
            </a:xfrm>
            <a:custGeom>
              <a:rect b="b" l="l" r="r" t="t"/>
              <a:pathLst>
                <a:path extrusionOk="0" h="2036" w="1035">
                  <a:moveTo>
                    <a:pt x="1034" y="0"/>
                  </a:moveTo>
                  <a:cubicBezTo>
                    <a:pt x="1034" y="1"/>
                    <a:pt x="0" y="1535"/>
                    <a:pt x="134" y="1702"/>
                  </a:cubicBezTo>
                  <a:cubicBezTo>
                    <a:pt x="400" y="1835"/>
                    <a:pt x="667" y="1969"/>
                    <a:pt x="934" y="2035"/>
                  </a:cubicBezTo>
                  <a:lnTo>
                    <a:pt x="1034"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flipH="1">
              <a:off x="1111002" y="2247681"/>
              <a:ext cx="180509" cy="185192"/>
            </a:xfrm>
            <a:custGeom>
              <a:rect b="b" l="l" r="r" t="t"/>
              <a:pathLst>
                <a:path extrusionOk="0" h="11325" w="11042">
                  <a:moveTo>
                    <a:pt x="5724" y="0"/>
                  </a:moveTo>
                  <a:cubicBezTo>
                    <a:pt x="4785" y="0"/>
                    <a:pt x="4018" y="199"/>
                    <a:pt x="3636" y="397"/>
                  </a:cubicBezTo>
                  <a:cubicBezTo>
                    <a:pt x="2635" y="931"/>
                    <a:pt x="901" y="1865"/>
                    <a:pt x="434" y="5501"/>
                  </a:cubicBezTo>
                  <a:cubicBezTo>
                    <a:pt x="0" y="9204"/>
                    <a:pt x="834" y="10505"/>
                    <a:pt x="1335" y="11005"/>
                  </a:cubicBezTo>
                  <a:cubicBezTo>
                    <a:pt x="1558" y="11208"/>
                    <a:pt x="2312" y="11324"/>
                    <a:pt x="3079" y="11324"/>
                  </a:cubicBezTo>
                  <a:cubicBezTo>
                    <a:pt x="3573" y="11324"/>
                    <a:pt x="4071" y="11276"/>
                    <a:pt x="4437" y="11172"/>
                  </a:cubicBezTo>
                  <a:cubicBezTo>
                    <a:pt x="5604" y="10805"/>
                    <a:pt x="8173" y="9571"/>
                    <a:pt x="9340" y="7636"/>
                  </a:cubicBezTo>
                  <a:cubicBezTo>
                    <a:pt x="10741" y="5368"/>
                    <a:pt x="11041" y="2365"/>
                    <a:pt x="9440" y="1165"/>
                  </a:cubicBezTo>
                  <a:cubicBezTo>
                    <a:pt x="8193" y="278"/>
                    <a:pt x="6837" y="0"/>
                    <a:pt x="572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flipH="1">
              <a:off x="1227151" y="2420544"/>
              <a:ext cx="40918" cy="12444"/>
            </a:xfrm>
            <a:custGeom>
              <a:rect b="b" l="l" r="r" t="t"/>
              <a:pathLst>
                <a:path extrusionOk="0" h="761" w="2503">
                  <a:moveTo>
                    <a:pt x="2502" y="0"/>
                  </a:moveTo>
                  <a:cubicBezTo>
                    <a:pt x="2102" y="200"/>
                    <a:pt x="1702" y="300"/>
                    <a:pt x="1302" y="401"/>
                  </a:cubicBezTo>
                  <a:cubicBezTo>
                    <a:pt x="976" y="476"/>
                    <a:pt x="651" y="513"/>
                    <a:pt x="326" y="513"/>
                  </a:cubicBezTo>
                  <a:cubicBezTo>
                    <a:pt x="217" y="513"/>
                    <a:pt x="109" y="509"/>
                    <a:pt x="1" y="501"/>
                  </a:cubicBezTo>
                  <a:lnTo>
                    <a:pt x="1" y="501"/>
                  </a:lnTo>
                  <a:cubicBezTo>
                    <a:pt x="302" y="663"/>
                    <a:pt x="973" y="761"/>
                    <a:pt x="1645" y="761"/>
                  </a:cubicBezTo>
                  <a:cubicBezTo>
                    <a:pt x="1941" y="761"/>
                    <a:pt x="2237" y="742"/>
                    <a:pt x="2502" y="701"/>
                  </a:cubicBezTo>
                  <a:lnTo>
                    <a:pt x="25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flipH="1">
              <a:off x="1028120" y="2216415"/>
              <a:ext cx="238314" cy="279088"/>
            </a:xfrm>
            <a:custGeom>
              <a:rect b="b" l="l" r="r" t="t"/>
              <a:pathLst>
                <a:path extrusionOk="0" h="17067" w="14578">
                  <a:moveTo>
                    <a:pt x="11379" y="1"/>
                  </a:moveTo>
                  <a:cubicBezTo>
                    <a:pt x="10949" y="1"/>
                    <a:pt x="10514" y="100"/>
                    <a:pt x="10108" y="308"/>
                  </a:cubicBezTo>
                  <a:cubicBezTo>
                    <a:pt x="9274" y="741"/>
                    <a:pt x="9174" y="1309"/>
                    <a:pt x="9407" y="2009"/>
                  </a:cubicBezTo>
                  <a:cubicBezTo>
                    <a:pt x="9141" y="1842"/>
                    <a:pt x="8874" y="1676"/>
                    <a:pt x="8573" y="1575"/>
                  </a:cubicBezTo>
                  <a:cubicBezTo>
                    <a:pt x="8440" y="1509"/>
                    <a:pt x="8307" y="1475"/>
                    <a:pt x="8173" y="1442"/>
                  </a:cubicBezTo>
                  <a:cubicBezTo>
                    <a:pt x="7439" y="1240"/>
                    <a:pt x="6685" y="1139"/>
                    <a:pt x="5933" y="1139"/>
                  </a:cubicBezTo>
                  <a:cubicBezTo>
                    <a:pt x="5318" y="1139"/>
                    <a:pt x="4704" y="1207"/>
                    <a:pt x="4104" y="1342"/>
                  </a:cubicBezTo>
                  <a:cubicBezTo>
                    <a:pt x="3436" y="1475"/>
                    <a:pt x="2769" y="1709"/>
                    <a:pt x="2169" y="2009"/>
                  </a:cubicBezTo>
                  <a:lnTo>
                    <a:pt x="1669" y="2209"/>
                  </a:lnTo>
                  <a:cubicBezTo>
                    <a:pt x="1268" y="2376"/>
                    <a:pt x="868" y="2576"/>
                    <a:pt x="501" y="2876"/>
                  </a:cubicBezTo>
                  <a:cubicBezTo>
                    <a:pt x="334" y="3010"/>
                    <a:pt x="201" y="3210"/>
                    <a:pt x="101" y="3410"/>
                  </a:cubicBezTo>
                  <a:cubicBezTo>
                    <a:pt x="34" y="3610"/>
                    <a:pt x="1" y="3810"/>
                    <a:pt x="1" y="4011"/>
                  </a:cubicBezTo>
                  <a:cubicBezTo>
                    <a:pt x="67" y="4578"/>
                    <a:pt x="434" y="5078"/>
                    <a:pt x="968" y="5311"/>
                  </a:cubicBezTo>
                  <a:cubicBezTo>
                    <a:pt x="668" y="5678"/>
                    <a:pt x="601" y="6145"/>
                    <a:pt x="701" y="6612"/>
                  </a:cubicBezTo>
                  <a:cubicBezTo>
                    <a:pt x="868" y="7113"/>
                    <a:pt x="1202" y="7580"/>
                    <a:pt x="1635" y="7913"/>
                  </a:cubicBezTo>
                  <a:cubicBezTo>
                    <a:pt x="1635" y="7947"/>
                    <a:pt x="1669" y="7980"/>
                    <a:pt x="1702" y="7980"/>
                  </a:cubicBezTo>
                  <a:cubicBezTo>
                    <a:pt x="1769" y="7980"/>
                    <a:pt x="1802" y="7980"/>
                    <a:pt x="1869" y="7947"/>
                  </a:cubicBezTo>
                  <a:cubicBezTo>
                    <a:pt x="2400" y="7583"/>
                    <a:pt x="2743" y="7009"/>
                    <a:pt x="3371" y="7009"/>
                  </a:cubicBezTo>
                  <a:cubicBezTo>
                    <a:pt x="3492" y="7009"/>
                    <a:pt x="3624" y="7031"/>
                    <a:pt x="3770" y="7079"/>
                  </a:cubicBezTo>
                  <a:cubicBezTo>
                    <a:pt x="4938" y="7446"/>
                    <a:pt x="4904" y="9381"/>
                    <a:pt x="3903" y="10048"/>
                  </a:cubicBezTo>
                  <a:cubicBezTo>
                    <a:pt x="3741" y="10157"/>
                    <a:pt x="3559" y="10216"/>
                    <a:pt x="3378" y="10216"/>
                  </a:cubicBezTo>
                  <a:cubicBezTo>
                    <a:pt x="3226" y="10216"/>
                    <a:pt x="3074" y="10173"/>
                    <a:pt x="2936" y="10082"/>
                  </a:cubicBezTo>
                  <a:lnTo>
                    <a:pt x="2936" y="10082"/>
                  </a:lnTo>
                  <a:cubicBezTo>
                    <a:pt x="2936" y="10082"/>
                    <a:pt x="3236" y="12984"/>
                    <a:pt x="2502" y="13751"/>
                  </a:cubicBezTo>
                  <a:cubicBezTo>
                    <a:pt x="2029" y="14263"/>
                    <a:pt x="1347" y="14368"/>
                    <a:pt x="867" y="14368"/>
                  </a:cubicBezTo>
                  <a:cubicBezTo>
                    <a:pt x="535" y="14368"/>
                    <a:pt x="301" y="14318"/>
                    <a:pt x="301" y="14318"/>
                  </a:cubicBezTo>
                  <a:lnTo>
                    <a:pt x="301" y="14318"/>
                  </a:lnTo>
                  <a:cubicBezTo>
                    <a:pt x="301" y="14318"/>
                    <a:pt x="880" y="17067"/>
                    <a:pt x="4813" y="17067"/>
                  </a:cubicBezTo>
                  <a:cubicBezTo>
                    <a:pt x="5103" y="17067"/>
                    <a:pt x="5411" y="17052"/>
                    <a:pt x="5738" y="17020"/>
                  </a:cubicBezTo>
                  <a:cubicBezTo>
                    <a:pt x="9774" y="16620"/>
                    <a:pt x="9974" y="14118"/>
                    <a:pt x="9974" y="14118"/>
                  </a:cubicBezTo>
                  <a:lnTo>
                    <a:pt x="9974" y="14118"/>
                  </a:lnTo>
                  <a:cubicBezTo>
                    <a:pt x="10108" y="15052"/>
                    <a:pt x="9741" y="16019"/>
                    <a:pt x="9007" y="16620"/>
                  </a:cubicBezTo>
                  <a:cubicBezTo>
                    <a:pt x="9007" y="16620"/>
                    <a:pt x="9136" y="16632"/>
                    <a:pt x="9348" y="16632"/>
                  </a:cubicBezTo>
                  <a:cubicBezTo>
                    <a:pt x="10161" y="16632"/>
                    <a:pt x="12203" y="16444"/>
                    <a:pt x="12943" y="14618"/>
                  </a:cubicBezTo>
                  <a:cubicBezTo>
                    <a:pt x="13610" y="12917"/>
                    <a:pt x="12076" y="11749"/>
                    <a:pt x="11676" y="9581"/>
                  </a:cubicBezTo>
                  <a:cubicBezTo>
                    <a:pt x="11509" y="8714"/>
                    <a:pt x="11909" y="6946"/>
                    <a:pt x="11842" y="5512"/>
                  </a:cubicBezTo>
                  <a:lnTo>
                    <a:pt x="11842" y="5512"/>
                  </a:lnTo>
                  <a:cubicBezTo>
                    <a:pt x="11887" y="5517"/>
                    <a:pt x="11932" y="5520"/>
                    <a:pt x="11978" y="5520"/>
                  </a:cubicBezTo>
                  <a:cubicBezTo>
                    <a:pt x="12209" y="5520"/>
                    <a:pt x="12454" y="5450"/>
                    <a:pt x="12676" y="5311"/>
                  </a:cubicBezTo>
                  <a:cubicBezTo>
                    <a:pt x="14044" y="4611"/>
                    <a:pt x="14578" y="2910"/>
                    <a:pt x="13877" y="1542"/>
                  </a:cubicBezTo>
                  <a:cubicBezTo>
                    <a:pt x="13385" y="557"/>
                    <a:pt x="12397" y="1"/>
                    <a:pt x="113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flipH="1">
              <a:off x="1231516" y="2340024"/>
              <a:ext cx="21284" cy="27619"/>
            </a:xfrm>
            <a:custGeom>
              <a:rect b="b" l="l" r="r" t="t"/>
              <a:pathLst>
                <a:path extrusionOk="0" h="1689" w="1302">
                  <a:moveTo>
                    <a:pt x="995" y="0"/>
                  </a:moveTo>
                  <a:cubicBezTo>
                    <a:pt x="632" y="0"/>
                    <a:pt x="298" y="223"/>
                    <a:pt x="167" y="588"/>
                  </a:cubicBezTo>
                  <a:cubicBezTo>
                    <a:pt x="1" y="1021"/>
                    <a:pt x="234" y="1522"/>
                    <a:pt x="701" y="1689"/>
                  </a:cubicBezTo>
                  <a:lnTo>
                    <a:pt x="1302" y="54"/>
                  </a:lnTo>
                  <a:cubicBezTo>
                    <a:pt x="1200" y="18"/>
                    <a:pt x="1096" y="0"/>
                    <a:pt x="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850" name="Google Shape;850;p44"/>
          <p:cNvSpPr txBox="1"/>
          <p:nvPr>
            <p:ph type="title"/>
          </p:nvPr>
        </p:nvSpPr>
        <p:spPr>
          <a:xfrm>
            <a:off x="522000" y="12032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Exploratory Data Analysis</a:t>
            </a:r>
            <a:endParaRPr/>
          </a:p>
          <a:p>
            <a:pPr indent="0" lvl="0" marL="0" rtl="0" algn="ctr">
              <a:spcBef>
                <a:spcPts val="0"/>
              </a:spcBef>
              <a:spcAft>
                <a:spcPts val="0"/>
              </a:spcAft>
              <a:buNone/>
            </a:pPr>
            <a:r>
              <a:t/>
            </a:r>
            <a:endParaRPr/>
          </a:p>
        </p:txBody>
      </p:sp>
      <p:pic>
        <p:nvPicPr>
          <p:cNvPr id="851" name="Google Shape;851;p44"/>
          <p:cNvPicPr preferRelativeResize="0"/>
          <p:nvPr/>
        </p:nvPicPr>
        <p:blipFill rotWithShape="1">
          <a:blip r:embed="rId3">
            <a:alphaModFix/>
          </a:blip>
          <a:srcRect b="0" l="9409" r="5744" t="27309"/>
          <a:stretch/>
        </p:blipFill>
        <p:spPr>
          <a:xfrm>
            <a:off x="6033850" y="1277300"/>
            <a:ext cx="2843543" cy="2281649"/>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852" name="Google Shape;852;p44"/>
          <p:cNvPicPr preferRelativeResize="0"/>
          <p:nvPr/>
        </p:nvPicPr>
        <p:blipFill>
          <a:blip r:embed="rId4">
            <a:alphaModFix/>
          </a:blip>
          <a:stretch>
            <a:fillRect/>
          </a:stretch>
        </p:blipFill>
        <p:spPr>
          <a:xfrm>
            <a:off x="510575" y="1306463"/>
            <a:ext cx="4685350" cy="2223325"/>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853" name="Google Shape;853;p44"/>
          <p:cNvSpPr txBox="1"/>
          <p:nvPr/>
        </p:nvSpPr>
        <p:spPr>
          <a:xfrm>
            <a:off x="738750" y="882500"/>
            <a:ext cx="43809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latin typeface="Calibri"/>
                <a:ea typeface="Calibri"/>
                <a:cs typeface="Calibri"/>
                <a:sym typeface="Calibri"/>
              </a:rPr>
              <a:t>Distribution Transaction by Product Category</a:t>
            </a:r>
            <a:endParaRPr b="1" sz="1700">
              <a:latin typeface="Calibri"/>
              <a:ea typeface="Calibri"/>
              <a:cs typeface="Calibri"/>
              <a:sym typeface="Calibri"/>
            </a:endParaRPr>
          </a:p>
        </p:txBody>
      </p:sp>
      <p:sp>
        <p:nvSpPr>
          <p:cNvPr id="854" name="Google Shape;854;p44"/>
          <p:cNvSpPr txBox="1"/>
          <p:nvPr/>
        </p:nvSpPr>
        <p:spPr>
          <a:xfrm>
            <a:off x="5775125" y="882500"/>
            <a:ext cx="35589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latin typeface="Calibri"/>
                <a:ea typeface="Calibri"/>
                <a:cs typeface="Calibri"/>
                <a:sym typeface="Calibri"/>
              </a:rPr>
              <a:t>Distribution Transaction by Gender</a:t>
            </a:r>
            <a:endParaRPr b="1" sz="1700">
              <a:latin typeface="Calibri"/>
              <a:ea typeface="Calibri"/>
              <a:cs typeface="Calibri"/>
              <a:sym typeface="Calibri"/>
            </a:endParaRPr>
          </a:p>
        </p:txBody>
      </p:sp>
      <p:sp>
        <p:nvSpPr>
          <p:cNvPr id="855" name="Google Shape;855;p44"/>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56" name="Google Shape;856;p44"/>
          <p:cNvSpPr txBox="1"/>
          <p:nvPr/>
        </p:nvSpPr>
        <p:spPr>
          <a:xfrm>
            <a:off x="331900" y="4813800"/>
            <a:ext cx="135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857" name="Google Shape;857;p44"/>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58" name="Google Shape;858;p44"/>
          <p:cNvSpPr/>
          <p:nvPr/>
        </p:nvSpPr>
        <p:spPr>
          <a:xfrm>
            <a:off x="34947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59" name="Google Shape;859;p44"/>
          <p:cNvSpPr/>
          <p:nvPr/>
        </p:nvSpPr>
        <p:spPr>
          <a:xfrm>
            <a:off x="50949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60" name="Google Shape;860;p44"/>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61" name="Google Shape;861;p44"/>
          <p:cNvSpPr txBox="1"/>
          <p:nvPr/>
        </p:nvSpPr>
        <p:spPr>
          <a:xfrm>
            <a:off x="1834800" y="4813800"/>
            <a:ext cx="17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862" name="Google Shape;862;p44"/>
          <p:cNvSpPr txBox="1"/>
          <p:nvPr/>
        </p:nvSpPr>
        <p:spPr>
          <a:xfrm>
            <a:off x="3571725" y="4813800"/>
            <a:ext cx="163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Analytical Approach</a:t>
            </a:r>
            <a:endParaRPr b="1" sz="1100">
              <a:solidFill>
                <a:srgbClr val="FFFFFF"/>
              </a:solidFill>
              <a:latin typeface="Roboto"/>
              <a:ea typeface="Roboto"/>
              <a:cs typeface="Roboto"/>
              <a:sym typeface="Roboto"/>
            </a:endParaRPr>
          </a:p>
        </p:txBody>
      </p:sp>
      <p:sp>
        <p:nvSpPr>
          <p:cNvPr id="863" name="Google Shape;863;p44"/>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Results</a:t>
            </a:r>
            <a:endParaRPr b="1" sz="1100">
              <a:solidFill>
                <a:srgbClr val="050305"/>
              </a:solidFill>
              <a:latin typeface="Roboto"/>
              <a:ea typeface="Roboto"/>
              <a:cs typeface="Roboto"/>
              <a:sym typeface="Roboto"/>
            </a:endParaRPr>
          </a:p>
        </p:txBody>
      </p:sp>
      <p:sp>
        <p:nvSpPr>
          <p:cNvPr id="864" name="Google Shape;864;p44"/>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865" name="Google Shape;865;p44"/>
          <p:cNvSpPr txBox="1"/>
          <p:nvPr/>
        </p:nvSpPr>
        <p:spPr>
          <a:xfrm>
            <a:off x="522000" y="3856525"/>
            <a:ext cx="74628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Apparel &amp; Net-USA represent frequently purchased products.</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Female customers appear to make up the majority of transactions.</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45"/>
          <p:cNvSpPr txBox="1"/>
          <p:nvPr>
            <p:ph type="title"/>
          </p:nvPr>
        </p:nvSpPr>
        <p:spPr>
          <a:xfrm>
            <a:off x="522000" y="-1082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700"/>
              <a:t>Exploratory Data Analysis</a:t>
            </a:r>
            <a:endParaRPr sz="3700"/>
          </a:p>
          <a:p>
            <a:pPr indent="0" lvl="0" marL="0" rtl="0" algn="ctr">
              <a:spcBef>
                <a:spcPts val="0"/>
              </a:spcBef>
              <a:spcAft>
                <a:spcPts val="0"/>
              </a:spcAft>
              <a:buNone/>
            </a:pPr>
            <a:r>
              <a:t/>
            </a:r>
            <a:endParaRPr sz="3700"/>
          </a:p>
        </p:txBody>
      </p:sp>
      <p:pic>
        <p:nvPicPr>
          <p:cNvPr id="871" name="Google Shape;871;p45"/>
          <p:cNvPicPr preferRelativeResize="0"/>
          <p:nvPr/>
        </p:nvPicPr>
        <p:blipFill>
          <a:blip r:embed="rId3">
            <a:alphaModFix/>
          </a:blip>
          <a:stretch>
            <a:fillRect/>
          </a:stretch>
        </p:blipFill>
        <p:spPr>
          <a:xfrm>
            <a:off x="331900" y="889225"/>
            <a:ext cx="8290100" cy="389124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872" name="Google Shape;872;p45"/>
          <p:cNvSpPr/>
          <p:nvPr/>
        </p:nvSpPr>
        <p:spPr>
          <a:xfrm>
            <a:off x="7615350" y="2404575"/>
            <a:ext cx="874800" cy="30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latin typeface="Calibri"/>
                <a:ea typeface="Calibri"/>
                <a:cs typeface="Calibri"/>
                <a:sym typeface="Calibri"/>
              </a:rPr>
              <a:t>10,000</a:t>
            </a:r>
            <a:endParaRPr b="1" sz="1100">
              <a:latin typeface="Calibri"/>
              <a:ea typeface="Calibri"/>
              <a:cs typeface="Calibri"/>
              <a:sym typeface="Calibri"/>
            </a:endParaRPr>
          </a:p>
          <a:p>
            <a:pPr indent="0" lvl="0" marL="0" rtl="0" algn="ctr">
              <a:spcBef>
                <a:spcPts val="0"/>
              </a:spcBef>
              <a:spcAft>
                <a:spcPts val="0"/>
              </a:spcAft>
              <a:buNone/>
            </a:pPr>
            <a:r>
              <a:rPr b="1" lang="en-GB" sz="1100">
                <a:latin typeface="Calibri"/>
                <a:ea typeface="Calibri"/>
                <a:cs typeface="Calibri"/>
                <a:sym typeface="Calibri"/>
              </a:rPr>
              <a:t>New Jersey</a:t>
            </a:r>
            <a:endParaRPr b="1" sz="1100">
              <a:latin typeface="Calibri"/>
              <a:ea typeface="Calibri"/>
              <a:cs typeface="Calibri"/>
              <a:sym typeface="Calibri"/>
            </a:endParaRPr>
          </a:p>
        </p:txBody>
      </p:sp>
      <p:sp>
        <p:nvSpPr>
          <p:cNvPr id="873" name="Google Shape;87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500"/>
              <a:t>‹#›</a:t>
            </a:fld>
            <a:endParaRPr sz="1500"/>
          </a:p>
        </p:txBody>
      </p:sp>
      <p:sp>
        <p:nvSpPr>
          <p:cNvPr id="874" name="Google Shape;874;p45"/>
          <p:cNvSpPr/>
          <p:nvPr/>
        </p:nvSpPr>
        <p:spPr>
          <a:xfrm>
            <a:off x="3030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75" name="Google Shape;875;p45"/>
          <p:cNvSpPr txBox="1"/>
          <p:nvPr/>
        </p:nvSpPr>
        <p:spPr>
          <a:xfrm>
            <a:off x="331900" y="4813800"/>
            <a:ext cx="1356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Introduction</a:t>
            </a:r>
            <a:endParaRPr b="1" sz="1100">
              <a:solidFill>
                <a:srgbClr val="050305"/>
              </a:solidFill>
              <a:latin typeface="Roboto"/>
              <a:ea typeface="Roboto"/>
              <a:cs typeface="Roboto"/>
              <a:sym typeface="Roboto"/>
            </a:endParaRPr>
          </a:p>
        </p:txBody>
      </p:sp>
      <p:sp>
        <p:nvSpPr>
          <p:cNvPr id="876" name="Google Shape;876;p45"/>
          <p:cNvSpPr/>
          <p:nvPr/>
        </p:nvSpPr>
        <p:spPr>
          <a:xfrm>
            <a:off x="1768050" y="4838225"/>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77" name="Google Shape;877;p45"/>
          <p:cNvSpPr/>
          <p:nvPr/>
        </p:nvSpPr>
        <p:spPr>
          <a:xfrm>
            <a:off x="3494775" y="4838100"/>
            <a:ext cx="1787700" cy="305400"/>
          </a:xfrm>
          <a:prstGeom prst="chevron">
            <a:avLst>
              <a:gd fmla="val 50000" name="adj"/>
            </a:avLst>
          </a:prstGeom>
          <a:solidFill>
            <a:schemeClr val="accent1"/>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78" name="Google Shape;878;p45"/>
          <p:cNvSpPr/>
          <p:nvPr/>
        </p:nvSpPr>
        <p:spPr>
          <a:xfrm>
            <a:off x="5094975" y="4838100"/>
            <a:ext cx="1787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79" name="Google Shape;879;p45"/>
          <p:cNvSpPr/>
          <p:nvPr/>
        </p:nvSpPr>
        <p:spPr>
          <a:xfrm>
            <a:off x="6713350" y="4838100"/>
            <a:ext cx="1880700" cy="305400"/>
          </a:xfrm>
          <a:prstGeom prst="chevron">
            <a:avLst>
              <a:gd fmla="val 50000" name="adj"/>
            </a:avLst>
          </a:prstGeom>
          <a:solidFill>
            <a:srgbClr val="FFFFFF"/>
          </a:solidFill>
          <a:ln cap="flat" cmpd="sng" w="19050">
            <a:solidFill>
              <a:srgbClr val="0C2E3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jawal"/>
              <a:ea typeface="Tajawal"/>
              <a:cs typeface="Tajawal"/>
              <a:sym typeface="Tajawal"/>
            </a:endParaRPr>
          </a:p>
        </p:txBody>
      </p:sp>
      <p:sp>
        <p:nvSpPr>
          <p:cNvPr id="880" name="Google Shape;880;p45"/>
          <p:cNvSpPr txBox="1"/>
          <p:nvPr/>
        </p:nvSpPr>
        <p:spPr>
          <a:xfrm>
            <a:off x="1834800" y="4813800"/>
            <a:ext cx="178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Objective</a:t>
            </a:r>
            <a:endParaRPr b="1" sz="1100">
              <a:solidFill>
                <a:srgbClr val="050305"/>
              </a:solidFill>
              <a:latin typeface="Roboto"/>
              <a:ea typeface="Roboto"/>
              <a:cs typeface="Roboto"/>
              <a:sym typeface="Roboto"/>
            </a:endParaRPr>
          </a:p>
        </p:txBody>
      </p:sp>
      <p:sp>
        <p:nvSpPr>
          <p:cNvPr id="881" name="Google Shape;881;p45"/>
          <p:cNvSpPr txBox="1"/>
          <p:nvPr/>
        </p:nvSpPr>
        <p:spPr>
          <a:xfrm>
            <a:off x="3571725" y="4813800"/>
            <a:ext cx="163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FFFFFF"/>
                </a:solidFill>
                <a:latin typeface="Roboto"/>
                <a:ea typeface="Roboto"/>
                <a:cs typeface="Roboto"/>
                <a:sym typeface="Roboto"/>
              </a:rPr>
              <a:t>Analytical Approach</a:t>
            </a:r>
            <a:endParaRPr b="1" sz="1100">
              <a:solidFill>
                <a:srgbClr val="FFFFFF"/>
              </a:solidFill>
              <a:latin typeface="Roboto"/>
              <a:ea typeface="Roboto"/>
              <a:cs typeface="Roboto"/>
              <a:sym typeface="Roboto"/>
            </a:endParaRPr>
          </a:p>
        </p:txBody>
      </p:sp>
      <p:sp>
        <p:nvSpPr>
          <p:cNvPr id="882" name="Google Shape;882;p45"/>
          <p:cNvSpPr txBox="1"/>
          <p:nvPr/>
        </p:nvSpPr>
        <p:spPr>
          <a:xfrm>
            <a:off x="5294412" y="4813800"/>
            <a:ext cx="127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Results</a:t>
            </a:r>
            <a:endParaRPr b="1" sz="1100">
              <a:solidFill>
                <a:srgbClr val="050305"/>
              </a:solidFill>
              <a:latin typeface="Roboto"/>
              <a:ea typeface="Roboto"/>
              <a:cs typeface="Roboto"/>
              <a:sym typeface="Roboto"/>
            </a:endParaRPr>
          </a:p>
        </p:txBody>
      </p:sp>
      <p:sp>
        <p:nvSpPr>
          <p:cNvPr id="883" name="Google Shape;883;p45"/>
          <p:cNvSpPr txBox="1"/>
          <p:nvPr/>
        </p:nvSpPr>
        <p:spPr>
          <a:xfrm>
            <a:off x="6866250" y="4813788"/>
            <a:ext cx="1559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solidFill>
                  <a:srgbClr val="050305"/>
                </a:solidFill>
                <a:latin typeface="Roboto"/>
                <a:ea typeface="Roboto"/>
                <a:cs typeface="Roboto"/>
                <a:sym typeface="Roboto"/>
              </a:rPr>
              <a:t>Recommendations</a:t>
            </a:r>
            <a:endParaRPr b="1" sz="1100">
              <a:solidFill>
                <a:srgbClr val="050305"/>
              </a:solidFill>
              <a:latin typeface="Roboto"/>
              <a:ea typeface="Roboto"/>
              <a:cs typeface="Roboto"/>
              <a:sym typeface="Roboto"/>
            </a:endParaRPr>
          </a:p>
        </p:txBody>
      </p:sp>
      <p:sp>
        <p:nvSpPr>
          <p:cNvPr id="884" name="Google Shape;884;p45"/>
          <p:cNvSpPr txBox="1"/>
          <p:nvPr/>
        </p:nvSpPr>
        <p:spPr>
          <a:xfrm>
            <a:off x="3329100" y="464425"/>
            <a:ext cx="301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latin typeface="Calibri"/>
                <a:ea typeface="Calibri"/>
                <a:cs typeface="Calibri"/>
                <a:sym typeface="Calibri"/>
              </a:rPr>
              <a:t>Transaction by Location</a:t>
            </a:r>
            <a:endParaRPr b="1" sz="1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