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5143500" type="screen16x9"/>
  <p:notesSz cx="6858000" cy="9144000"/>
  <p:embeddedFontLst>
    <p:embeddedFont>
      <p:font typeface="Atkinson Hyperlegible" pitchFamily="2" charset="77"/>
      <p:regular r:id=""/>
      <p:bold r:id=""/>
      <p:italic r:id=""/>
      <p:boldItalic r:id=""/>
    </p:embeddedFont>
    <p:embeddedFont>
      <p:font typeface="Libre Franklin" pitchFamily="2" charset="77"/>
      <p:regular r:id="rId19"/>
      <p:bold r:id="rId20"/>
      <p:italic r:id="rId21"/>
      <p:boldItalic r:id="rId22"/>
    </p:embeddedFont>
    <p:embeddedFont>
      <p:font typeface="Livvic" pitchFamily="2" charset="77"/>
      <p:regular r:id="rId23"/>
      <p:bold r:id="rId24"/>
      <p:italic r:id="rId25"/>
      <p:boldItalic r:id="rId26"/>
    </p:embeddedFont>
    <p:embeddedFont>
      <p:font typeface="Open Sans" panose="020B0606030504020204" pitchFamily="34" charset="0"/>
      <p:regular r:id="rId27"/>
      <p:bold r:id="rId28"/>
      <p:italic r:id="rId29"/>
      <p:boldItalic r:id="rId30"/>
    </p:embeddedFont>
    <p:embeddedFont>
      <p:font typeface="Poppins" pitchFamily="2" charset="77"/>
      <p:regular r:id="rId31"/>
      <p:bold r:id="rId32"/>
      <p:italic r:id="rId33"/>
      <p:boldItalic r:id="rId34"/>
    </p:embeddedFont>
    <p:embeddedFont>
      <p:font typeface="Poppins Medium" panose="020B0604020202020204" pitchFamily="34" charset="0"/>
      <p:regular r:id="rId35"/>
      <p:bold r:id=""/>
      <p:italic r:id="rId36"/>
      <p:boldItalic r:id=""/>
    </p:embeddedFont>
    <p:embeddedFont>
      <p:font typeface="Poppins SemiBold" panose="020B0604020202020204" pitchFamily="34" charset="0"/>
      <p:regular r:id="rId37"/>
      <p:bold r:id="rId38"/>
      <p:italic r:id="rId39"/>
      <p:boldItalic r:id="rId40"/>
    </p:embeddedFont>
    <p:embeddedFont>
      <p:font typeface="Raleway" pitchFamily="2" charset="77"/>
      <p:regular r:id="rId41"/>
      <p:bold r:id="rId42"/>
      <p:italic r:id="rId43"/>
      <p:boldItalic r:id="rId44"/>
    </p:embeddedFont>
    <p:embeddedFont>
      <p:font typeface="Roboto Condensed Light" panose="020F0302020204030204" pitchFamily="34" charset="0"/>
      <p:regular r:id="rId45"/>
      <p:italic r:id="rId4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78803"/>
  </p:normalViewPr>
  <p:slideViewPr>
    <p:cSldViewPr snapToGrid="0">
      <p:cViewPr varScale="1">
        <p:scale>
          <a:sx n="128" d="100"/>
          <a:sy n="128" d="100"/>
        </p:scale>
        <p:origin x="1160" y="1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9" Type="http://schemas.openxmlformats.org/officeDocument/2006/relationships/font" Target="fonts/font21.fntdata"/><Relationship Id="rId21" Type="http://schemas.openxmlformats.org/officeDocument/2006/relationships/font" Target="fonts/font3.fntdata"/><Relationship Id="rId34" Type="http://schemas.openxmlformats.org/officeDocument/2006/relationships/font" Target="fonts/font16.fntdata"/><Relationship Id="rId42" Type="http://schemas.openxmlformats.org/officeDocument/2006/relationships/font" Target="fonts/font24.fntdata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11.fntdata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font" Target="fonts/font14.fntdata"/><Relationship Id="rId37" Type="http://schemas.openxmlformats.org/officeDocument/2006/relationships/font" Target="fonts/font19.fntdata"/><Relationship Id="rId40" Type="http://schemas.openxmlformats.org/officeDocument/2006/relationships/font" Target="fonts/font22.fntdata"/><Relationship Id="rId45" Type="http://schemas.openxmlformats.org/officeDocument/2006/relationships/font" Target="fonts/font2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36" Type="http://schemas.openxmlformats.org/officeDocument/2006/relationships/font" Target="fonts/font18.fntdata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font" Target="fonts/font13.fntdata"/><Relationship Id="rId44" Type="http://schemas.openxmlformats.org/officeDocument/2006/relationships/font" Target="fonts/font2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openxmlformats.org/officeDocument/2006/relationships/font" Target="fonts/font17.fntdata"/><Relationship Id="rId43" Type="http://schemas.openxmlformats.org/officeDocument/2006/relationships/font" Target="fonts/font25.fntdata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font" Target="fonts/font15.fntdata"/><Relationship Id="rId38" Type="http://schemas.openxmlformats.org/officeDocument/2006/relationships/font" Target="fonts/font20.fntdata"/><Relationship Id="rId46" Type="http://schemas.openxmlformats.org/officeDocument/2006/relationships/font" Target="fonts/font28.fntdata"/><Relationship Id="rId20" Type="http://schemas.openxmlformats.org/officeDocument/2006/relationships/font" Target="fonts/font2.fntdata"/><Relationship Id="rId41" Type="http://schemas.openxmlformats.org/officeDocument/2006/relationships/font" Target="fonts/font2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4" name="Google Shape;18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2be8685d143_0_2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2be8685d143_0_2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2be8685d143_0_2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9" name="Google Shape;339;g2be8685d143_0_2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2be8685d143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2" name="Google Shape;352;g2be8685d143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2bea1eced83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5" name="Google Shape;375;g2bea1eced83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7" name="Google Shape;427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2bea1eced83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2" name="Google Shape;442;g2bea1eced83_0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2be8685d143_0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4" name="Google Shape;454;g2be8685d143_0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be8685d143_0_2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be8685d143_0_2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bdc0b63f46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4" name="Google Shape;204;g2bdc0b63f46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bdc0b63f46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9" name="Google Shape;219;g2bdc0b63f46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bdc0b63f46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9" name="Google Shape;239;g2bdc0b63f46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bdc0b63f46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3" name="Google Shape;253;g2bdc0b63f46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2bea1eced8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2bea1eced8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1" name="Google Shape;29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2be8685d143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2be8685d143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554469" y="4438606"/>
            <a:ext cx="331056" cy="330997"/>
          </a:xfrm>
          <a:custGeom>
            <a:avLst/>
            <a:gdLst/>
            <a:ahLst/>
            <a:cxnLst/>
            <a:rect l="l" t="t" r="r" b="b"/>
            <a:pathLst>
              <a:path w="23817" h="23817" extrusionOk="0">
                <a:moveTo>
                  <a:pt x="23817" y="0"/>
                </a:moveTo>
                <a:cubicBezTo>
                  <a:pt x="10662" y="0"/>
                  <a:pt x="0" y="10662"/>
                  <a:pt x="0" y="23817"/>
                </a:cubicBezTo>
                <a:lnTo>
                  <a:pt x="23817" y="23817"/>
                </a:lnTo>
                <a:lnTo>
                  <a:pt x="2381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" name="Google Shape;10;p2"/>
          <p:cNvGrpSpPr/>
          <p:nvPr/>
        </p:nvGrpSpPr>
        <p:grpSpPr>
          <a:xfrm>
            <a:off x="719100" y="539400"/>
            <a:ext cx="7705800" cy="4064700"/>
            <a:chOff x="719100" y="539400"/>
            <a:chExt cx="7705800" cy="4064700"/>
          </a:xfrm>
        </p:grpSpPr>
        <p:cxnSp>
          <p:nvCxnSpPr>
            <p:cNvPr id="11" name="Google Shape;11;p2"/>
            <p:cNvCxnSpPr/>
            <p:nvPr/>
          </p:nvCxnSpPr>
          <p:spPr>
            <a:xfrm>
              <a:off x="719100" y="539400"/>
              <a:ext cx="7705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" name="Google Shape;12;p2"/>
            <p:cNvCxnSpPr/>
            <p:nvPr/>
          </p:nvCxnSpPr>
          <p:spPr>
            <a:xfrm>
              <a:off x="719100" y="4604100"/>
              <a:ext cx="7705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120175" y="951399"/>
            <a:ext cx="5874300" cy="255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7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1237375" y="3620702"/>
            <a:ext cx="3969300" cy="325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2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1"/>
          <p:cNvSpPr/>
          <p:nvPr/>
        </p:nvSpPr>
        <p:spPr>
          <a:xfrm rot="-5400000">
            <a:off x="529251" y="4413362"/>
            <a:ext cx="381489" cy="381489"/>
          </a:xfrm>
          <a:custGeom>
            <a:avLst/>
            <a:gdLst/>
            <a:ahLst/>
            <a:cxnLst/>
            <a:rect l="l" t="t" r="r" b="b"/>
            <a:pathLst>
              <a:path w="23817" h="23817" extrusionOk="0">
                <a:moveTo>
                  <a:pt x="23817" y="0"/>
                </a:moveTo>
                <a:cubicBezTo>
                  <a:pt x="10662" y="0"/>
                  <a:pt x="0" y="10662"/>
                  <a:pt x="0" y="23817"/>
                </a:cubicBezTo>
                <a:lnTo>
                  <a:pt x="23817" y="23817"/>
                </a:lnTo>
                <a:lnTo>
                  <a:pt x="2381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0" name="Google Shape;90;p11"/>
          <p:cNvGrpSpPr/>
          <p:nvPr/>
        </p:nvGrpSpPr>
        <p:grpSpPr>
          <a:xfrm>
            <a:off x="719100" y="539400"/>
            <a:ext cx="7705800" cy="4064700"/>
            <a:chOff x="719100" y="539400"/>
            <a:chExt cx="7705800" cy="4064700"/>
          </a:xfrm>
        </p:grpSpPr>
        <p:cxnSp>
          <p:nvCxnSpPr>
            <p:cNvPr id="91" name="Google Shape;91;p11"/>
            <p:cNvCxnSpPr/>
            <p:nvPr/>
          </p:nvCxnSpPr>
          <p:spPr>
            <a:xfrm>
              <a:off x="719100" y="539400"/>
              <a:ext cx="7705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" name="Google Shape;92;p11"/>
            <p:cNvCxnSpPr/>
            <p:nvPr/>
          </p:nvCxnSpPr>
          <p:spPr>
            <a:xfrm>
              <a:off x="719100" y="4604100"/>
              <a:ext cx="7705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93" name="Google Shape;93;p11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5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2"/>
          <p:cNvSpPr/>
          <p:nvPr/>
        </p:nvSpPr>
        <p:spPr>
          <a:xfrm rot="-5400000">
            <a:off x="529251" y="381962"/>
            <a:ext cx="381489" cy="381489"/>
          </a:xfrm>
          <a:custGeom>
            <a:avLst/>
            <a:gdLst/>
            <a:ahLst/>
            <a:cxnLst/>
            <a:rect l="l" t="t" r="r" b="b"/>
            <a:pathLst>
              <a:path w="23817" h="23817" extrusionOk="0">
                <a:moveTo>
                  <a:pt x="23817" y="0"/>
                </a:moveTo>
                <a:cubicBezTo>
                  <a:pt x="10662" y="0"/>
                  <a:pt x="0" y="10662"/>
                  <a:pt x="0" y="23817"/>
                </a:cubicBezTo>
                <a:lnTo>
                  <a:pt x="23817" y="23817"/>
                </a:lnTo>
                <a:lnTo>
                  <a:pt x="2381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2"/>
          <p:cNvSpPr txBox="1">
            <a:spLocks noGrp="1"/>
          </p:cNvSpPr>
          <p:nvPr>
            <p:ph type="title" hasCustomPrompt="1"/>
          </p:nvPr>
        </p:nvSpPr>
        <p:spPr>
          <a:xfrm>
            <a:off x="720000" y="1721075"/>
            <a:ext cx="5253000" cy="137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7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97" name="Google Shape;97;p12"/>
          <p:cNvSpPr txBox="1">
            <a:spLocks noGrp="1"/>
          </p:cNvSpPr>
          <p:nvPr>
            <p:ph type="subTitle" idx="1"/>
          </p:nvPr>
        </p:nvSpPr>
        <p:spPr>
          <a:xfrm>
            <a:off x="720000" y="3093325"/>
            <a:ext cx="5253000" cy="329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98" name="Google Shape;98;p12"/>
          <p:cNvGrpSpPr/>
          <p:nvPr/>
        </p:nvGrpSpPr>
        <p:grpSpPr>
          <a:xfrm>
            <a:off x="719100" y="539400"/>
            <a:ext cx="7705800" cy="4064700"/>
            <a:chOff x="719100" y="539400"/>
            <a:chExt cx="7705800" cy="4064700"/>
          </a:xfrm>
        </p:grpSpPr>
        <p:cxnSp>
          <p:nvCxnSpPr>
            <p:cNvPr id="99" name="Google Shape;99;p12"/>
            <p:cNvCxnSpPr/>
            <p:nvPr/>
          </p:nvCxnSpPr>
          <p:spPr>
            <a:xfrm>
              <a:off x="719100" y="539400"/>
              <a:ext cx="7705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0" name="Google Shape;100;p12"/>
            <p:cNvCxnSpPr/>
            <p:nvPr/>
          </p:nvCxnSpPr>
          <p:spPr>
            <a:xfrm>
              <a:off x="719100" y="4604100"/>
              <a:ext cx="7705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01" name="Google Shape;101;p12"/>
          <p:cNvGrpSpPr/>
          <p:nvPr/>
        </p:nvGrpSpPr>
        <p:grpSpPr>
          <a:xfrm rot="-5400000" flipH="1">
            <a:off x="6513141" y="2883266"/>
            <a:ext cx="1743359" cy="2853115"/>
            <a:chOff x="7400641" y="0"/>
            <a:chExt cx="1743359" cy="2853116"/>
          </a:xfrm>
        </p:grpSpPr>
        <p:sp>
          <p:nvSpPr>
            <p:cNvPr id="102" name="Google Shape;102;p12"/>
            <p:cNvSpPr/>
            <p:nvPr/>
          </p:nvSpPr>
          <p:spPr>
            <a:xfrm rot="5400000">
              <a:off x="7400641" y="1109756"/>
              <a:ext cx="1743359" cy="1743359"/>
            </a:xfrm>
            <a:custGeom>
              <a:avLst/>
              <a:gdLst/>
              <a:ahLst/>
              <a:cxnLst/>
              <a:rect l="l" t="t" r="r" b="b"/>
              <a:pathLst>
                <a:path w="23818" h="23818" extrusionOk="0">
                  <a:moveTo>
                    <a:pt x="0" y="1"/>
                  </a:moveTo>
                  <a:lnTo>
                    <a:pt x="0" y="23817"/>
                  </a:lnTo>
                  <a:cubicBezTo>
                    <a:pt x="13155" y="23817"/>
                    <a:pt x="23817" y="13155"/>
                    <a:pt x="23817" y="1"/>
                  </a:cubicBezTo>
                  <a:close/>
                </a:path>
              </a:pathLst>
            </a:custGeom>
            <a:gradFill>
              <a:gsLst>
                <a:gs pos="0">
                  <a:srgbClr val="174B67">
                    <a:alpha val="34509"/>
                  </a:srgbClr>
                </a:gs>
                <a:gs pos="100000">
                  <a:srgbClr val="174B67">
                    <a:alpha val="549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12"/>
            <p:cNvSpPr/>
            <p:nvPr/>
          </p:nvSpPr>
          <p:spPr>
            <a:xfrm rot="5400000">
              <a:off x="8034154" y="1109707"/>
              <a:ext cx="1109800" cy="1109893"/>
            </a:xfrm>
            <a:custGeom>
              <a:avLst/>
              <a:gdLst/>
              <a:ahLst/>
              <a:cxnLst/>
              <a:rect l="l" t="t" r="r" b="b"/>
              <a:pathLst>
                <a:path w="11909" h="11910" extrusionOk="0">
                  <a:moveTo>
                    <a:pt x="0" y="1"/>
                  </a:moveTo>
                  <a:lnTo>
                    <a:pt x="0" y="11909"/>
                  </a:lnTo>
                  <a:cubicBezTo>
                    <a:pt x="6581" y="11909"/>
                    <a:pt x="11909" y="6581"/>
                    <a:pt x="11909" y="1"/>
                  </a:cubicBezTo>
                  <a:close/>
                </a:path>
              </a:pathLst>
            </a:custGeom>
            <a:gradFill>
              <a:gsLst>
                <a:gs pos="0">
                  <a:srgbClr val="174B67">
                    <a:alpha val="14901"/>
                  </a:srgbClr>
                </a:gs>
                <a:gs pos="100000">
                  <a:srgbClr val="174B67">
                    <a:alpha val="14901"/>
                  </a:srgbClr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12"/>
            <p:cNvSpPr/>
            <p:nvPr/>
          </p:nvSpPr>
          <p:spPr>
            <a:xfrm rot="5400000">
              <a:off x="8034154" y="-47"/>
              <a:ext cx="1109800" cy="1109893"/>
            </a:xfrm>
            <a:custGeom>
              <a:avLst/>
              <a:gdLst/>
              <a:ahLst/>
              <a:cxnLst/>
              <a:rect l="l" t="t" r="r" b="b"/>
              <a:pathLst>
                <a:path w="11909" h="11910" extrusionOk="0">
                  <a:moveTo>
                    <a:pt x="0" y="1"/>
                  </a:moveTo>
                  <a:cubicBezTo>
                    <a:pt x="0" y="6581"/>
                    <a:pt x="5334" y="11909"/>
                    <a:pt x="11908" y="11909"/>
                  </a:cubicBezTo>
                  <a:lnTo>
                    <a:pt x="11908" y="1"/>
                  </a:lnTo>
                  <a:close/>
                </a:path>
              </a:pathLst>
            </a:custGeom>
            <a:gradFill>
              <a:gsLst>
                <a:gs pos="0">
                  <a:srgbClr val="293F5D">
                    <a:alpha val="20000"/>
                  </a:srgbClr>
                </a:gs>
                <a:gs pos="100000">
                  <a:srgbClr val="4B4F73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">
  <p:cSld name="CUSTOM_4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3"/>
          <p:cNvSpPr/>
          <p:nvPr/>
        </p:nvSpPr>
        <p:spPr>
          <a:xfrm rot="5400000">
            <a:off x="8309239" y="348662"/>
            <a:ext cx="381489" cy="381489"/>
          </a:xfrm>
          <a:custGeom>
            <a:avLst/>
            <a:gdLst/>
            <a:ahLst/>
            <a:cxnLst/>
            <a:rect l="l" t="t" r="r" b="b"/>
            <a:pathLst>
              <a:path w="23817" h="23817" extrusionOk="0">
                <a:moveTo>
                  <a:pt x="23817" y="0"/>
                </a:moveTo>
                <a:cubicBezTo>
                  <a:pt x="10662" y="0"/>
                  <a:pt x="0" y="10662"/>
                  <a:pt x="0" y="23817"/>
                </a:cubicBezTo>
                <a:lnTo>
                  <a:pt x="23817" y="23817"/>
                </a:lnTo>
                <a:lnTo>
                  <a:pt x="2381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3"/>
          <p:cNvSpPr txBox="1">
            <a:spLocks noGrp="1"/>
          </p:cNvSpPr>
          <p:nvPr>
            <p:ph type="title"/>
          </p:nvPr>
        </p:nvSpPr>
        <p:spPr>
          <a:xfrm>
            <a:off x="720000" y="932624"/>
            <a:ext cx="3376200" cy="82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endParaRPr/>
          </a:p>
        </p:txBody>
      </p:sp>
      <p:sp>
        <p:nvSpPr>
          <p:cNvPr id="108" name="Google Shape;108;p13"/>
          <p:cNvSpPr txBox="1">
            <a:spLocks noGrp="1"/>
          </p:cNvSpPr>
          <p:nvPr>
            <p:ph type="subTitle" idx="1"/>
          </p:nvPr>
        </p:nvSpPr>
        <p:spPr>
          <a:xfrm>
            <a:off x="720000" y="1758403"/>
            <a:ext cx="3376200" cy="329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13"/>
          <p:cNvSpPr txBox="1">
            <a:spLocks noGrp="1"/>
          </p:cNvSpPr>
          <p:nvPr>
            <p:ph type="title" idx="2"/>
          </p:nvPr>
        </p:nvSpPr>
        <p:spPr>
          <a:xfrm>
            <a:off x="5047800" y="932624"/>
            <a:ext cx="3376200" cy="82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endParaRPr/>
          </a:p>
        </p:txBody>
      </p:sp>
      <p:sp>
        <p:nvSpPr>
          <p:cNvPr id="110" name="Google Shape;110;p13"/>
          <p:cNvSpPr txBox="1">
            <a:spLocks noGrp="1"/>
          </p:cNvSpPr>
          <p:nvPr>
            <p:ph type="subTitle" idx="3"/>
          </p:nvPr>
        </p:nvSpPr>
        <p:spPr>
          <a:xfrm>
            <a:off x="5047800" y="1758403"/>
            <a:ext cx="3376200" cy="329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13"/>
          <p:cNvSpPr txBox="1">
            <a:spLocks noGrp="1"/>
          </p:cNvSpPr>
          <p:nvPr>
            <p:ph type="title" idx="4"/>
          </p:nvPr>
        </p:nvSpPr>
        <p:spPr>
          <a:xfrm>
            <a:off x="5047800" y="2751199"/>
            <a:ext cx="3376200" cy="82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endParaRPr/>
          </a:p>
        </p:txBody>
      </p:sp>
      <p:sp>
        <p:nvSpPr>
          <p:cNvPr id="112" name="Google Shape;112;p13"/>
          <p:cNvSpPr txBox="1">
            <a:spLocks noGrp="1"/>
          </p:cNvSpPr>
          <p:nvPr>
            <p:ph type="subTitle" idx="5"/>
          </p:nvPr>
        </p:nvSpPr>
        <p:spPr>
          <a:xfrm>
            <a:off x="5047800" y="3576978"/>
            <a:ext cx="3376200" cy="329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13"/>
          <p:cNvSpPr txBox="1">
            <a:spLocks noGrp="1"/>
          </p:cNvSpPr>
          <p:nvPr>
            <p:ph type="title" idx="6"/>
          </p:nvPr>
        </p:nvSpPr>
        <p:spPr>
          <a:xfrm>
            <a:off x="720000" y="2751199"/>
            <a:ext cx="3376200" cy="82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endParaRPr/>
          </a:p>
        </p:txBody>
      </p:sp>
      <p:sp>
        <p:nvSpPr>
          <p:cNvPr id="114" name="Google Shape;114;p13"/>
          <p:cNvSpPr txBox="1">
            <a:spLocks noGrp="1"/>
          </p:cNvSpPr>
          <p:nvPr>
            <p:ph type="subTitle" idx="7"/>
          </p:nvPr>
        </p:nvSpPr>
        <p:spPr>
          <a:xfrm>
            <a:off x="720000" y="3576978"/>
            <a:ext cx="3376200" cy="329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115" name="Google Shape;115;p13"/>
          <p:cNvGrpSpPr/>
          <p:nvPr/>
        </p:nvGrpSpPr>
        <p:grpSpPr>
          <a:xfrm>
            <a:off x="719100" y="539400"/>
            <a:ext cx="7705800" cy="4064700"/>
            <a:chOff x="719100" y="539400"/>
            <a:chExt cx="7705800" cy="4064700"/>
          </a:xfrm>
        </p:grpSpPr>
        <p:cxnSp>
          <p:nvCxnSpPr>
            <p:cNvPr id="116" name="Google Shape;116;p13"/>
            <p:cNvCxnSpPr/>
            <p:nvPr/>
          </p:nvCxnSpPr>
          <p:spPr>
            <a:xfrm>
              <a:off x="719100" y="539400"/>
              <a:ext cx="7705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7" name="Google Shape;117;p13"/>
            <p:cNvCxnSpPr/>
            <p:nvPr/>
          </p:nvCxnSpPr>
          <p:spPr>
            <a:xfrm>
              <a:off x="719100" y="4604100"/>
              <a:ext cx="7705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18" name="Google Shape;118;p13"/>
          <p:cNvSpPr/>
          <p:nvPr/>
        </p:nvSpPr>
        <p:spPr>
          <a:xfrm rot="-5400000" flipH="1">
            <a:off x="529192" y="4268848"/>
            <a:ext cx="670627" cy="670508"/>
          </a:xfrm>
          <a:custGeom>
            <a:avLst/>
            <a:gdLst/>
            <a:ahLst/>
            <a:cxnLst/>
            <a:rect l="l" t="t" r="r" b="b"/>
            <a:pathLst>
              <a:path w="23817" h="23817" extrusionOk="0">
                <a:moveTo>
                  <a:pt x="23817" y="0"/>
                </a:moveTo>
                <a:cubicBezTo>
                  <a:pt x="10662" y="0"/>
                  <a:pt x="0" y="10662"/>
                  <a:pt x="0" y="23817"/>
                </a:cubicBezTo>
                <a:lnTo>
                  <a:pt x="23817" y="23817"/>
                </a:lnTo>
                <a:lnTo>
                  <a:pt x="23817" y="0"/>
                </a:lnTo>
                <a:close/>
              </a:path>
            </a:pathLst>
          </a:custGeom>
          <a:gradFill>
            <a:gsLst>
              <a:gs pos="0">
                <a:srgbClr val="174B67">
                  <a:alpha val="34509"/>
                </a:srgbClr>
              </a:gs>
              <a:gs pos="100000">
                <a:srgbClr val="174B67">
                  <a:alpha val="5490"/>
                </a:srgbClr>
              </a:gs>
            </a:gsLst>
            <a:lin ang="189007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7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4"/>
          <p:cNvSpPr/>
          <p:nvPr/>
        </p:nvSpPr>
        <p:spPr>
          <a:xfrm rot="5400000">
            <a:off x="8309239" y="348662"/>
            <a:ext cx="381489" cy="381489"/>
          </a:xfrm>
          <a:custGeom>
            <a:avLst/>
            <a:gdLst/>
            <a:ahLst/>
            <a:cxnLst/>
            <a:rect l="l" t="t" r="r" b="b"/>
            <a:pathLst>
              <a:path w="23817" h="23817" extrusionOk="0">
                <a:moveTo>
                  <a:pt x="23817" y="0"/>
                </a:moveTo>
                <a:cubicBezTo>
                  <a:pt x="10662" y="0"/>
                  <a:pt x="0" y="10662"/>
                  <a:pt x="0" y="23817"/>
                </a:cubicBezTo>
                <a:lnTo>
                  <a:pt x="23817" y="23817"/>
                </a:lnTo>
                <a:lnTo>
                  <a:pt x="2381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1" name="Google Shape;121;p14"/>
          <p:cNvGrpSpPr/>
          <p:nvPr/>
        </p:nvGrpSpPr>
        <p:grpSpPr>
          <a:xfrm>
            <a:off x="719100" y="539400"/>
            <a:ext cx="7705800" cy="4064700"/>
            <a:chOff x="719100" y="539400"/>
            <a:chExt cx="7705800" cy="4064700"/>
          </a:xfrm>
        </p:grpSpPr>
        <p:cxnSp>
          <p:nvCxnSpPr>
            <p:cNvPr id="122" name="Google Shape;122;p14"/>
            <p:cNvCxnSpPr/>
            <p:nvPr/>
          </p:nvCxnSpPr>
          <p:spPr>
            <a:xfrm>
              <a:off x="719100" y="539400"/>
              <a:ext cx="7705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3" name="Google Shape;123;p14"/>
            <p:cNvCxnSpPr/>
            <p:nvPr/>
          </p:nvCxnSpPr>
          <p:spPr>
            <a:xfrm>
              <a:off x="719100" y="4604100"/>
              <a:ext cx="7705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24" name="Google Shape;124;p14"/>
          <p:cNvSpPr txBox="1">
            <a:spLocks noGrp="1"/>
          </p:cNvSpPr>
          <p:nvPr>
            <p:ph type="ctrTitle"/>
          </p:nvPr>
        </p:nvSpPr>
        <p:spPr>
          <a:xfrm>
            <a:off x="2998200" y="601750"/>
            <a:ext cx="4892400" cy="12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7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9pPr>
          </a:lstStyle>
          <a:p>
            <a:endParaRPr/>
          </a:p>
        </p:txBody>
      </p:sp>
      <p:sp>
        <p:nvSpPr>
          <p:cNvPr id="125" name="Google Shape;125;p14"/>
          <p:cNvSpPr txBox="1">
            <a:spLocks noGrp="1"/>
          </p:cNvSpPr>
          <p:nvPr>
            <p:ph type="subTitle" idx="1"/>
          </p:nvPr>
        </p:nvSpPr>
        <p:spPr>
          <a:xfrm>
            <a:off x="2998200" y="1794116"/>
            <a:ext cx="4892400" cy="3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6" name="Google Shape;126;p14"/>
          <p:cNvSpPr txBox="1">
            <a:spLocks noGrp="1"/>
          </p:cNvSpPr>
          <p:nvPr>
            <p:ph type="subTitle" idx="2"/>
          </p:nvPr>
        </p:nvSpPr>
        <p:spPr>
          <a:xfrm>
            <a:off x="2998200" y="2198653"/>
            <a:ext cx="4892400" cy="7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7" name="Google Shape;127;p14"/>
          <p:cNvSpPr txBox="1">
            <a:spLocks noGrp="1"/>
          </p:cNvSpPr>
          <p:nvPr>
            <p:ph type="subTitle" idx="3"/>
          </p:nvPr>
        </p:nvSpPr>
        <p:spPr>
          <a:xfrm>
            <a:off x="2998200" y="4218175"/>
            <a:ext cx="4892400" cy="3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28" name="Google Shape;128;p14"/>
          <p:cNvSpPr txBox="1"/>
          <p:nvPr/>
        </p:nvSpPr>
        <p:spPr>
          <a:xfrm>
            <a:off x="2998200" y="3688925"/>
            <a:ext cx="48924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CREDITS: This presentation template was created by </a:t>
            </a:r>
            <a:r>
              <a:rPr lang="en" sz="1200" b="1" i="0" u="sng" strike="noStrike" cap="none">
                <a:solidFill>
                  <a:schemeClr val="hlink"/>
                </a:solidFill>
                <a:latin typeface="Livvic"/>
                <a:ea typeface="Livvic"/>
                <a:cs typeface="Livvic"/>
                <a:sym typeface="Livvic"/>
                <a:hlinkClick r:id="rId2"/>
              </a:rPr>
              <a:t>Slidesgo</a:t>
            </a:r>
            <a:r>
              <a:rPr lang="en" sz="1200" b="1" i="0" u="sng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,</a:t>
            </a:r>
            <a:r>
              <a:rPr lang="en" sz="1200" b="0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 and includes icons by </a:t>
            </a:r>
            <a:r>
              <a:rPr lang="en" sz="1200" b="1" i="0" u="sng" strike="noStrike" cap="none">
                <a:solidFill>
                  <a:schemeClr val="hlink"/>
                </a:solidFill>
                <a:latin typeface="Livvic"/>
                <a:ea typeface="Livvic"/>
                <a:cs typeface="Livvic"/>
                <a:sym typeface="Livvic"/>
                <a:hlinkClick r:id="rId3"/>
              </a:rPr>
              <a:t>Flaticon</a:t>
            </a:r>
            <a:r>
              <a:rPr lang="en" sz="1200" b="1" i="0" u="sng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,</a:t>
            </a:r>
            <a:r>
              <a:rPr lang="en" sz="1200" b="0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 and infographics &amp; images by </a:t>
            </a:r>
            <a:r>
              <a:rPr lang="en" sz="1200" b="1" i="0" u="sng" strike="noStrike" cap="none">
                <a:solidFill>
                  <a:schemeClr val="hlink"/>
                </a:solidFill>
                <a:latin typeface="Livvic"/>
                <a:ea typeface="Livvic"/>
                <a:cs typeface="Livvic"/>
                <a:sym typeface="Livvic"/>
                <a:hlinkClick r:id="rId4"/>
              </a:rPr>
              <a:t>Freepik</a:t>
            </a:r>
            <a:endParaRPr sz="1200" b="1" i="0" u="sng" strike="noStrike" cap="none">
              <a:solidFill>
                <a:schemeClr val="dk1"/>
              </a:solidFill>
              <a:latin typeface="Livvic"/>
              <a:ea typeface="Livvic"/>
              <a:cs typeface="Livvic"/>
              <a:sym typeface="Livvic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_AND_BODY_1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5"/>
          <p:cNvSpPr/>
          <p:nvPr/>
        </p:nvSpPr>
        <p:spPr>
          <a:xfrm rot="5400000">
            <a:off x="8243792" y="4413356"/>
            <a:ext cx="381489" cy="381489"/>
          </a:xfrm>
          <a:custGeom>
            <a:avLst/>
            <a:gdLst/>
            <a:ahLst/>
            <a:cxnLst/>
            <a:rect l="l" t="t" r="r" b="b"/>
            <a:pathLst>
              <a:path w="23817" h="23817" extrusionOk="0">
                <a:moveTo>
                  <a:pt x="23817" y="0"/>
                </a:moveTo>
                <a:cubicBezTo>
                  <a:pt x="10662" y="0"/>
                  <a:pt x="0" y="10662"/>
                  <a:pt x="0" y="23817"/>
                </a:cubicBezTo>
                <a:lnTo>
                  <a:pt x="23817" y="23817"/>
                </a:lnTo>
                <a:lnTo>
                  <a:pt x="2381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15"/>
          <p:cNvSpPr txBox="1">
            <a:spLocks noGrp="1"/>
          </p:cNvSpPr>
          <p:nvPr>
            <p:ph type="title"/>
          </p:nvPr>
        </p:nvSpPr>
        <p:spPr>
          <a:xfrm>
            <a:off x="720000" y="53807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15"/>
          <p:cNvSpPr txBox="1">
            <a:spLocks noGrp="1"/>
          </p:cNvSpPr>
          <p:nvPr>
            <p:ph type="body" idx="1"/>
          </p:nvPr>
        </p:nvSpPr>
        <p:spPr>
          <a:xfrm>
            <a:off x="720000" y="1203200"/>
            <a:ext cx="7704000" cy="9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9pPr>
          </a:lstStyle>
          <a:p>
            <a:endParaRPr/>
          </a:p>
        </p:txBody>
      </p:sp>
      <p:grpSp>
        <p:nvGrpSpPr>
          <p:cNvPr id="133" name="Google Shape;133;p15"/>
          <p:cNvGrpSpPr/>
          <p:nvPr/>
        </p:nvGrpSpPr>
        <p:grpSpPr>
          <a:xfrm>
            <a:off x="719100" y="539400"/>
            <a:ext cx="7705800" cy="4064700"/>
            <a:chOff x="719100" y="539400"/>
            <a:chExt cx="7705800" cy="4064700"/>
          </a:xfrm>
        </p:grpSpPr>
        <p:cxnSp>
          <p:nvCxnSpPr>
            <p:cNvPr id="134" name="Google Shape;134;p15"/>
            <p:cNvCxnSpPr/>
            <p:nvPr/>
          </p:nvCxnSpPr>
          <p:spPr>
            <a:xfrm>
              <a:off x="719100" y="539400"/>
              <a:ext cx="7705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35" name="Google Shape;135;p15"/>
            <p:cNvCxnSpPr/>
            <p:nvPr/>
          </p:nvCxnSpPr>
          <p:spPr>
            <a:xfrm>
              <a:off x="719100" y="4604100"/>
              <a:ext cx="7705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_AND_BODY_1_1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6"/>
          <p:cNvSpPr/>
          <p:nvPr/>
        </p:nvSpPr>
        <p:spPr>
          <a:xfrm rot="-5400000">
            <a:off x="529251" y="4413362"/>
            <a:ext cx="381489" cy="381489"/>
          </a:xfrm>
          <a:custGeom>
            <a:avLst/>
            <a:gdLst/>
            <a:ahLst/>
            <a:cxnLst/>
            <a:rect l="l" t="t" r="r" b="b"/>
            <a:pathLst>
              <a:path w="23817" h="23817" extrusionOk="0">
                <a:moveTo>
                  <a:pt x="23817" y="0"/>
                </a:moveTo>
                <a:cubicBezTo>
                  <a:pt x="10662" y="0"/>
                  <a:pt x="0" y="10662"/>
                  <a:pt x="0" y="23817"/>
                </a:cubicBezTo>
                <a:lnTo>
                  <a:pt x="23817" y="23817"/>
                </a:lnTo>
                <a:lnTo>
                  <a:pt x="2381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16"/>
          <p:cNvSpPr txBox="1">
            <a:spLocks noGrp="1"/>
          </p:cNvSpPr>
          <p:nvPr>
            <p:ph type="title"/>
          </p:nvPr>
        </p:nvSpPr>
        <p:spPr>
          <a:xfrm>
            <a:off x="720000" y="53807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6"/>
          <p:cNvSpPr txBox="1">
            <a:spLocks noGrp="1"/>
          </p:cNvSpPr>
          <p:nvPr>
            <p:ph type="body" idx="1"/>
          </p:nvPr>
        </p:nvSpPr>
        <p:spPr>
          <a:xfrm>
            <a:off x="720000" y="1203200"/>
            <a:ext cx="7704000" cy="22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9pPr>
          </a:lstStyle>
          <a:p>
            <a:endParaRPr/>
          </a:p>
        </p:txBody>
      </p:sp>
      <p:grpSp>
        <p:nvGrpSpPr>
          <p:cNvPr id="140" name="Google Shape;140;p16"/>
          <p:cNvGrpSpPr/>
          <p:nvPr/>
        </p:nvGrpSpPr>
        <p:grpSpPr>
          <a:xfrm>
            <a:off x="719100" y="539400"/>
            <a:ext cx="7705800" cy="4064700"/>
            <a:chOff x="719100" y="539400"/>
            <a:chExt cx="7705800" cy="4064700"/>
          </a:xfrm>
        </p:grpSpPr>
        <p:cxnSp>
          <p:nvCxnSpPr>
            <p:cNvPr id="141" name="Google Shape;141;p16"/>
            <p:cNvCxnSpPr/>
            <p:nvPr/>
          </p:nvCxnSpPr>
          <p:spPr>
            <a:xfrm>
              <a:off x="719100" y="539400"/>
              <a:ext cx="7705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2" name="Google Shape;142;p16"/>
            <p:cNvCxnSpPr/>
            <p:nvPr/>
          </p:nvCxnSpPr>
          <p:spPr>
            <a:xfrm>
              <a:off x="719100" y="4604100"/>
              <a:ext cx="7705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7"/>
          <p:cNvSpPr/>
          <p:nvPr/>
        </p:nvSpPr>
        <p:spPr>
          <a:xfrm rot="10800000">
            <a:off x="8243792" y="4413356"/>
            <a:ext cx="381489" cy="381489"/>
          </a:xfrm>
          <a:custGeom>
            <a:avLst/>
            <a:gdLst/>
            <a:ahLst/>
            <a:cxnLst/>
            <a:rect l="l" t="t" r="r" b="b"/>
            <a:pathLst>
              <a:path w="23817" h="23817" extrusionOk="0">
                <a:moveTo>
                  <a:pt x="23817" y="0"/>
                </a:moveTo>
                <a:cubicBezTo>
                  <a:pt x="10662" y="0"/>
                  <a:pt x="0" y="10662"/>
                  <a:pt x="0" y="23817"/>
                </a:cubicBezTo>
                <a:lnTo>
                  <a:pt x="23817" y="23817"/>
                </a:lnTo>
                <a:lnTo>
                  <a:pt x="2381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17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5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17"/>
          <p:cNvSpPr txBox="1">
            <a:spLocks noGrp="1"/>
          </p:cNvSpPr>
          <p:nvPr>
            <p:ph type="title" idx="2"/>
          </p:nvPr>
        </p:nvSpPr>
        <p:spPr>
          <a:xfrm>
            <a:off x="720000" y="1801575"/>
            <a:ext cx="35223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47" name="Google Shape;147;p17"/>
          <p:cNvSpPr txBox="1">
            <a:spLocks noGrp="1"/>
          </p:cNvSpPr>
          <p:nvPr>
            <p:ph type="title" idx="3"/>
          </p:nvPr>
        </p:nvSpPr>
        <p:spPr>
          <a:xfrm>
            <a:off x="4901688" y="1801575"/>
            <a:ext cx="35223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48" name="Google Shape;148;p17"/>
          <p:cNvSpPr txBox="1">
            <a:spLocks noGrp="1"/>
          </p:cNvSpPr>
          <p:nvPr>
            <p:ph type="subTitle" idx="1"/>
          </p:nvPr>
        </p:nvSpPr>
        <p:spPr>
          <a:xfrm>
            <a:off x="720000" y="2195175"/>
            <a:ext cx="3522300" cy="195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■"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■"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■"/>
              <a:defRPr/>
            </a:lvl9pPr>
          </a:lstStyle>
          <a:p>
            <a:endParaRPr/>
          </a:p>
        </p:txBody>
      </p:sp>
      <p:sp>
        <p:nvSpPr>
          <p:cNvPr id="149" name="Google Shape;149;p17"/>
          <p:cNvSpPr txBox="1">
            <a:spLocks noGrp="1"/>
          </p:cNvSpPr>
          <p:nvPr>
            <p:ph type="subTitle" idx="4"/>
          </p:nvPr>
        </p:nvSpPr>
        <p:spPr>
          <a:xfrm>
            <a:off x="4901700" y="2195175"/>
            <a:ext cx="3522300" cy="195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■"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■"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■"/>
              <a:defRPr/>
            </a:lvl9pPr>
          </a:lstStyle>
          <a:p>
            <a:endParaRPr/>
          </a:p>
        </p:txBody>
      </p:sp>
      <p:grpSp>
        <p:nvGrpSpPr>
          <p:cNvPr id="150" name="Google Shape;150;p17"/>
          <p:cNvGrpSpPr/>
          <p:nvPr/>
        </p:nvGrpSpPr>
        <p:grpSpPr>
          <a:xfrm>
            <a:off x="719100" y="539400"/>
            <a:ext cx="7705800" cy="4064700"/>
            <a:chOff x="719100" y="539400"/>
            <a:chExt cx="7705800" cy="4064700"/>
          </a:xfrm>
        </p:grpSpPr>
        <p:cxnSp>
          <p:nvCxnSpPr>
            <p:cNvPr id="151" name="Google Shape;151;p17"/>
            <p:cNvCxnSpPr/>
            <p:nvPr/>
          </p:nvCxnSpPr>
          <p:spPr>
            <a:xfrm>
              <a:off x="719100" y="539400"/>
              <a:ext cx="7705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52" name="Google Shape;152;p17"/>
            <p:cNvCxnSpPr/>
            <p:nvPr/>
          </p:nvCxnSpPr>
          <p:spPr>
            <a:xfrm>
              <a:off x="719100" y="4604100"/>
              <a:ext cx="7705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8"/>
          <p:cNvSpPr/>
          <p:nvPr/>
        </p:nvSpPr>
        <p:spPr>
          <a:xfrm rot="-5400000">
            <a:off x="529251" y="4413362"/>
            <a:ext cx="381489" cy="381489"/>
          </a:xfrm>
          <a:custGeom>
            <a:avLst/>
            <a:gdLst/>
            <a:ahLst/>
            <a:cxnLst/>
            <a:rect l="l" t="t" r="r" b="b"/>
            <a:pathLst>
              <a:path w="23817" h="23817" extrusionOk="0">
                <a:moveTo>
                  <a:pt x="23817" y="0"/>
                </a:moveTo>
                <a:cubicBezTo>
                  <a:pt x="10662" y="0"/>
                  <a:pt x="0" y="10662"/>
                  <a:pt x="0" y="23817"/>
                </a:cubicBezTo>
                <a:lnTo>
                  <a:pt x="23817" y="23817"/>
                </a:lnTo>
                <a:lnTo>
                  <a:pt x="2381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18"/>
          <p:cNvSpPr txBox="1">
            <a:spLocks noGrp="1"/>
          </p:cNvSpPr>
          <p:nvPr>
            <p:ph type="body" idx="1"/>
          </p:nvPr>
        </p:nvSpPr>
        <p:spPr>
          <a:xfrm>
            <a:off x="720000" y="1570575"/>
            <a:ext cx="4047000" cy="21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79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-"/>
              <a:defRPr/>
            </a:lvl1pPr>
            <a:lvl2pPr marL="914400" lvl="1" indent="-279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○"/>
              <a:defRPr/>
            </a:lvl2pPr>
            <a:lvl3pPr marL="1371600" lvl="2" indent="-279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■"/>
              <a:defRPr/>
            </a:lvl3pPr>
            <a:lvl4pPr marL="1828800" lvl="3" indent="-279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○"/>
              <a:defRPr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■"/>
              <a:defRPr/>
            </a:lvl6pPr>
            <a:lvl7pPr marL="3200400" lvl="6" indent="-2730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●"/>
              <a:defRPr/>
            </a:lvl7pPr>
            <a:lvl8pPr marL="3657600" lvl="7" indent="-2730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○"/>
              <a:defRPr/>
            </a:lvl8pPr>
            <a:lvl9pPr marL="4114800" lvl="8" indent="-2667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600"/>
              <a:buFont typeface="Open Sans"/>
              <a:buChar char="■"/>
              <a:defRPr/>
            </a:lvl9pPr>
          </a:lstStyle>
          <a:p>
            <a:endParaRPr/>
          </a:p>
        </p:txBody>
      </p:sp>
      <p:sp>
        <p:nvSpPr>
          <p:cNvPr id="156" name="Google Shape;156;p18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5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157" name="Google Shape;157;p18"/>
          <p:cNvGrpSpPr/>
          <p:nvPr/>
        </p:nvGrpSpPr>
        <p:grpSpPr>
          <a:xfrm>
            <a:off x="719100" y="539400"/>
            <a:ext cx="7705800" cy="4064700"/>
            <a:chOff x="719100" y="539400"/>
            <a:chExt cx="7705800" cy="4064700"/>
          </a:xfrm>
        </p:grpSpPr>
        <p:cxnSp>
          <p:nvCxnSpPr>
            <p:cNvPr id="158" name="Google Shape;158;p18"/>
            <p:cNvCxnSpPr/>
            <p:nvPr/>
          </p:nvCxnSpPr>
          <p:spPr>
            <a:xfrm>
              <a:off x="719100" y="539400"/>
              <a:ext cx="7705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59" name="Google Shape;159;p18"/>
            <p:cNvCxnSpPr/>
            <p:nvPr/>
          </p:nvCxnSpPr>
          <p:spPr>
            <a:xfrm>
              <a:off x="719100" y="4604100"/>
              <a:ext cx="7705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9"/>
          <p:cNvSpPr>
            <a:spLocks noGrp="1"/>
          </p:cNvSpPr>
          <p:nvPr>
            <p:ph type="pic" idx="2"/>
          </p:nvPr>
        </p:nvSpPr>
        <p:spPr>
          <a:xfrm>
            <a:off x="-25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62" name="Google Shape;162;p19"/>
          <p:cNvSpPr txBox="1">
            <a:spLocks noGrp="1"/>
          </p:cNvSpPr>
          <p:nvPr>
            <p:ph type="body" idx="1"/>
          </p:nvPr>
        </p:nvSpPr>
        <p:spPr>
          <a:xfrm>
            <a:off x="1150150" y="3999000"/>
            <a:ext cx="6843600" cy="605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"/>
              <a:buFont typeface="Poppins SemiBold"/>
              <a:buNone/>
              <a:defRPr sz="2500">
                <a:latin typeface="Poppins SemiBold"/>
                <a:ea typeface="Poppins SemiBold"/>
                <a:cs typeface="Poppins SemiBold"/>
                <a:sym typeface="Poppins SemiBold"/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1"/>
        </a:solid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rot="5400000">
            <a:off x="8233251" y="348662"/>
            <a:ext cx="381489" cy="381489"/>
          </a:xfrm>
          <a:custGeom>
            <a:avLst/>
            <a:gdLst/>
            <a:ahLst/>
            <a:cxnLst/>
            <a:rect l="l" t="t" r="r" b="b"/>
            <a:pathLst>
              <a:path w="23817" h="23817" extrusionOk="0">
                <a:moveTo>
                  <a:pt x="23817" y="0"/>
                </a:moveTo>
                <a:cubicBezTo>
                  <a:pt x="10662" y="0"/>
                  <a:pt x="0" y="10662"/>
                  <a:pt x="0" y="23817"/>
                </a:cubicBezTo>
                <a:lnTo>
                  <a:pt x="23817" y="23817"/>
                </a:lnTo>
                <a:lnTo>
                  <a:pt x="2381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" name="Google Shape;17;p3"/>
          <p:cNvGrpSpPr/>
          <p:nvPr/>
        </p:nvGrpSpPr>
        <p:grpSpPr>
          <a:xfrm>
            <a:off x="719100" y="539400"/>
            <a:ext cx="7705800" cy="4064700"/>
            <a:chOff x="719100" y="539400"/>
            <a:chExt cx="7705800" cy="4064700"/>
          </a:xfrm>
        </p:grpSpPr>
        <p:cxnSp>
          <p:nvCxnSpPr>
            <p:cNvPr id="18" name="Google Shape;18;p3"/>
            <p:cNvCxnSpPr/>
            <p:nvPr/>
          </p:nvCxnSpPr>
          <p:spPr>
            <a:xfrm>
              <a:off x="719100" y="539400"/>
              <a:ext cx="7705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9" name="Google Shape;19;p3"/>
            <p:cNvCxnSpPr/>
            <p:nvPr/>
          </p:nvCxnSpPr>
          <p:spPr>
            <a:xfrm>
              <a:off x="719100" y="4604100"/>
              <a:ext cx="7705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720000" y="53807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1"/>
          </p:nvPr>
        </p:nvSpPr>
        <p:spPr>
          <a:xfrm>
            <a:off x="720000" y="1127000"/>
            <a:ext cx="7704000" cy="3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0"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1"/>
          <p:cNvSpPr/>
          <p:nvPr/>
        </p:nvSpPr>
        <p:spPr>
          <a:xfrm rot="5400000">
            <a:off x="8309239" y="348662"/>
            <a:ext cx="381489" cy="381489"/>
          </a:xfrm>
          <a:custGeom>
            <a:avLst/>
            <a:gdLst/>
            <a:ahLst/>
            <a:cxnLst/>
            <a:rect l="l" t="t" r="r" b="b"/>
            <a:pathLst>
              <a:path w="23817" h="23817" extrusionOk="0">
                <a:moveTo>
                  <a:pt x="23817" y="0"/>
                </a:moveTo>
                <a:cubicBezTo>
                  <a:pt x="10662" y="0"/>
                  <a:pt x="0" y="10662"/>
                  <a:pt x="0" y="23817"/>
                </a:cubicBezTo>
                <a:lnTo>
                  <a:pt x="23817" y="23817"/>
                </a:lnTo>
                <a:lnTo>
                  <a:pt x="2381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6" name="Google Shape;166;p21"/>
          <p:cNvGrpSpPr/>
          <p:nvPr/>
        </p:nvGrpSpPr>
        <p:grpSpPr>
          <a:xfrm>
            <a:off x="719100" y="539400"/>
            <a:ext cx="7705800" cy="4064700"/>
            <a:chOff x="719100" y="539400"/>
            <a:chExt cx="7705800" cy="4064700"/>
          </a:xfrm>
        </p:grpSpPr>
        <p:cxnSp>
          <p:nvCxnSpPr>
            <p:cNvPr id="167" name="Google Shape;167;p21"/>
            <p:cNvCxnSpPr/>
            <p:nvPr/>
          </p:nvCxnSpPr>
          <p:spPr>
            <a:xfrm>
              <a:off x="719100" y="539400"/>
              <a:ext cx="7705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68" name="Google Shape;168;p21"/>
            <p:cNvCxnSpPr/>
            <p:nvPr/>
          </p:nvCxnSpPr>
          <p:spPr>
            <a:xfrm>
              <a:off x="719100" y="4604100"/>
              <a:ext cx="7705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69" name="Google Shape;169;p21"/>
          <p:cNvGrpSpPr/>
          <p:nvPr/>
        </p:nvGrpSpPr>
        <p:grpSpPr>
          <a:xfrm rot="5400000">
            <a:off x="-430098" y="3200730"/>
            <a:ext cx="2284752" cy="1607436"/>
            <a:chOff x="5539149" y="3176875"/>
            <a:chExt cx="2029449" cy="1427309"/>
          </a:xfrm>
        </p:grpSpPr>
        <p:sp>
          <p:nvSpPr>
            <p:cNvPr id="170" name="Google Shape;170;p21"/>
            <p:cNvSpPr/>
            <p:nvPr/>
          </p:nvSpPr>
          <p:spPr>
            <a:xfrm rot="-5400000" flipH="1">
              <a:off x="6844880" y="3880443"/>
              <a:ext cx="849332" cy="598104"/>
            </a:xfrm>
            <a:custGeom>
              <a:avLst/>
              <a:gdLst/>
              <a:ahLst/>
              <a:cxnLst/>
              <a:rect l="l" t="t" r="r" b="b"/>
              <a:pathLst>
                <a:path w="47635" h="23817" extrusionOk="0">
                  <a:moveTo>
                    <a:pt x="1" y="0"/>
                  </a:moveTo>
                  <a:lnTo>
                    <a:pt x="1" y="23817"/>
                  </a:lnTo>
                  <a:lnTo>
                    <a:pt x="47634" y="23817"/>
                  </a:lnTo>
                  <a:lnTo>
                    <a:pt x="47634" y="0"/>
                  </a:lnTo>
                  <a:close/>
                </a:path>
              </a:pathLst>
            </a:custGeom>
            <a:gradFill>
              <a:gsLst>
                <a:gs pos="0">
                  <a:srgbClr val="174B67">
                    <a:alpha val="34509"/>
                  </a:srgbClr>
                </a:gs>
                <a:gs pos="100000">
                  <a:srgbClr val="174B67">
                    <a:alpha val="549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21"/>
            <p:cNvSpPr/>
            <p:nvPr/>
          </p:nvSpPr>
          <p:spPr>
            <a:xfrm rot="-5400000" flipH="1">
              <a:off x="5541174" y="3174850"/>
              <a:ext cx="1427293" cy="1431342"/>
            </a:xfrm>
            <a:custGeom>
              <a:avLst/>
              <a:gdLst/>
              <a:ahLst/>
              <a:cxnLst/>
              <a:rect l="l" t="t" r="r" b="b"/>
              <a:pathLst>
                <a:path w="23817" h="23817" extrusionOk="0">
                  <a:moveTo>
                    <a:pt x="23817" y="0"/>
                  </a:moveTo>
                  <a:cubicBezTo>
                    <a:pt x="10662" y="0"/>
                    <a:pt x="0" y="10662"/>
                    <a:pt x="0" y="23817"/>
                  </a:cubicBezTo>
                  <a:lnTo>
                    <a:pt x="23817" y="23817"/>
                  </a:lnTo>
                  <a:lnTo>
                    <a:pt x="23817" y="0"/>
                  </a:lnTo>
                  <a:close/>
                </a:path>
              </a:pathLst>
            </a:custGeom>
            <a:gradFill>
              <a:gsLst>
                <a:gs pos="0">
                  <a:srgbClr val="174B67">
                    <a:alpha val="34509"/>
                  </a:srgbClr>
                </a:gs>
                <a:gs pos="100000">
                  <a:srgbClr val="174B67">
                    <a:alpha val="5490"/>
                  </a:srgbClr>
                </a:gs>
              </a:gsLst>
              <a:lin ang="189007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21"/>
            <p:cNvSpPr/>
            <p:nvPr/>
          </p:nvSpPr>
          <p:spPr>
            <a:xfrm rot="-5400000" flipH="1">
              <a:off x="6122188" y="3755881"/>
              <a:ext cx="847111" cy="849493"/>
            </a:xfrm>
            <a:custGeom>
              <a:avLst/>
              <a:gdLst/>
              <a:ahLst/>
              <a:cxnLst/>
              <a:rect l="l" t="t" r="r" b="b"/>
              <a:pathLst>
                <a:path w="23817" h="23817" extrusionOk="0">
                  <a:moveTo>
                    <a:pt x="23817" y="0"/>
                  </a:moveTo>
                  <a:cubicBezTo>
                    <a:pt x="10662" y="0"/>
                    <a:pt x="0" y="10662"/>
                    <a:pt x="0" y="23817"/>
                  </a:cubicBezTo>
                  <a:lnTo>
                    <a:pt x="23817" y="23817"/>
                  </a:lnTo>
                  <a:lnTo>
                    <a:pt x="23817" y="0"/>
                  </a:lnTo>
                  <a:close/>
                </a:path>
              </a:pathLst>
            </a:custGeom>
            <a:gradFill>
              <a:gsLst>
                <a:gs pos="0">
                  <a:srgbClr val="174B67">
                    <a:alpha val="14509"/>
                  </a:srgbClr>
                </a:gs>
                <a:gs pos="100000">
                  <a:srgbClr val="174B67">
                    <a:alpha val="2549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0_2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2"/>
          <p:cNvSpPr/>
          <p:nvPr/>
        </p:nvSpPr>
        <p:spPr>
          <a:xfrm rot="-5400000">
            <a:off x="529251" y="4413362"/>
            <a:ext cx="381489" cy="381489"/>
          </a:xfrm>
          <a:custGeom>
            <a:avLst/>
            <a:gdLst/>
            <a:ahLst/>
            <a:cxnLst/>
            <a:rect l="l" t="t" r="r" b="b"/>
            <a:pathLst>
              <a:path w="23817" h="23817" extrusionOk="0">
                <a:moveTo>
                  <a:pt x="23817" y="0"/>
                </a:moveTo>
                <a:cubicBezTo>
                  <a:pt x="10662" y="0"/>
                  <a:pt x="0" y="10662"/>
                  <a:pt x="0" y="23817"/>
                </a:cubicBezTo>
                <a:lnTo>
                  <a:pt x="23817" y="23817"/>
                </a:lnTo>
                <a:lnTo>
                  <a:pt x="2381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5" name="Google Shape;175;p22"/>
          <p:cNvGrpSpPr/>
          <p:nvPr/>
        </p:nvGrpSpPr>
        <p:grpSpPr>
          <a:xfrm>
            <a:off x="719100" y="539400"/>
            <a:ext cx="7705800" cy="4064700"/>
            <a:chOff x="719100" y="539400"/>
            <a:chExt cx="7705800" cy="4064700"/>
          </a:xfrm>
        </p:grpSpPr>
        <p:cxnSp>
          <p:nvCxnSpPr>
            <p:cNvPr id="176" name="Google Shape;176;p22"/>
            <p:cNvCxnSpPr/>
            <p:nvPr/>
          </p:nvCxnSpPr>
          <p:spPr>
            <a:xfrm>
              <a:off x="719100" y="539400"/>
              <a:ext cx="7705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7" name="Google Shape;177;p22"/>
            <p:cNvCxnSpPr/>
            <p:nvPr/>
          </p:nvCxnSpPr>
          <p:spPr>
            <a:xfrm>
              <a:off x="719100" y="4604100"/>
              <a:ext cx="7705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78" name="Google Shape;178;p22"/>
          <p:cNvGrpSpPr/>
          <p:nvPr/>
        </p:nvGrpSpPr>
        <p:grpSpPr>
          <a:xfrm rot="10800000" flipH="1">
            <a:off x="6949439" y="209181"/>
            <a:ext cx="2284752" cy="1607436"/>
            <a:chOff x="5539149" y="3176875"/>
            <a:chExt cx="2029449" cy="1427309"/>
          </a:xfrm>
        </p:grpSpPr>
        <p:sp>
          <p:nvSpPr>
            <p:cNvPr id="179" name="Google Shape;179;p22"/>
            <p:cNvSpPr/>
            <p:nvPr/>
          </p:nvSpPr>
          <p:spPr>
            <a:xfrm rot="-5400000" flipH="1">
              <a:off x="6844880" y="3880443"/>
              <a:ext cx="849332" cy="598104"/>
            </a:xfrm>
            <a:custGeom>
              <a:avLst/>
              <a:gdLst/>
              <a:ahLst/>
              <a:cxnLst/>
              <a:rect l="l" t="t" r="r" b="b"/>
              <a:pathLst>
                <a:path w="47635" h="23817" extrusionOk="0">
                  <a:moveTo>
                    <a:pt x="1" y="0"/>
                  </a:moveTo>
                  <a:lnTo>
                    <a:pt x="1" y="23817"/>
                  </a:lnTo>
                  <a:lnTo>
                    <a:pt x="47634" y="23817"/>
                  </a:lnTo>
                  <a:lnTo>
                    <a:pt x="47634" y="0"/>
                  </a:lnTo>
                  <a:close/>
                </a:path>
              </a:pathLst>
            </a:custGeom>
            <a:gradFill>
              <a:gsLst>
                <a:gs pos="0">
                  <a:srgbClr val="174B67">
                    <a:alpha val="34509"/>
                  </a:srgbClr>
                </a:gs>
                <a:gs pos="100000">
                  <a:srgbClr val="174B67">
                    <a:alpha val="549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22"/>
            <p:cNvSpPr/>
            <p:nvPr/>
          </p:nvSpPr>
          <p:spPr>
            <a:xfrm rot="-5400000" flipH="1">
              <a:off x="5541174" y="3174850"/>
              <a:ext cx="1427293" cy="1431342"/>
            </a:xfrm>
            <a:custGeom>
              <a:avLst/>
              <a:gdLst/>
              <a:ahLst/>
              <a:cxnLst/>
              <a:rect l="l" t="t" r="r" b="b"/>
              <a:pathLst>
                <a:path w="23817" h="23817" extrusionOk="0">
                  <a:moveTo>
                    <a:pt x="23817" y="0"/>
                  </a:moveTo>
                  <a:cubicBezTo>
                    <a:pt x="10662" y="0"/>
                    <a:pt x="0" y="10662"/>
                    <a:pt x="0" y="23817"/>
                  </a:cubicBezTo>
                  <a:lnTo>
                    <a:pt x="23817" y="23817"/>
                  </a:lnTo>
                  <a:lnTo>
                    <a:pt x="23817" y="0"/>
                  </a:lnTo>
                  <a:close/>
                </a:path>
              </a:pathLst>
            </a:custGeom>
            <a:gradFill>
              <a:gsLst>
                <a:gs pos="0">
                  <a:srgbClr val="174B67">
                    <a:alpha val="34509"/>
                  </a:srgbClr>
                </a:gs>
                <a:gs pos="100000">
                  <a:srgbClr val="174B67">
                    <a:alpha val="5490"/>
                  </a:srgbClr>
                </a:gs>
              </a:gsLst>
              <a:lin ang="189007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22"/>
            <p:cNvSpPr/>
            <p:nvPr/>
          </p:nvSpPr>
          <p:spPr>
            <a:xfrm rot="-5400000" flipH="1">
              <a:off x="6122188" y="3755881"/>
              <a:ext cx="847111" cy="849493"/>
            </a:xfrm>
            <a:custGeom>
              <a:avLst/>
              <a:gdLst/>
              <a:ahLst/>
              <a:cxnLst/>
              <a:rect l="l" t="t" r="r" b="b"/>
              <a:pathLst>
                <a:path w="23817" h="23817" extrusionOk="0">
                  <a:moveTo>
                    <a:pt x="23817" y="0"/>
                  </a:moveTo>
                  <a:cubicBezTo>
                    <a:pt x="10662" y="0"/>
                    <a:pt x="0" y="10662"/>
                    <a:pt x="0" y="23817"/>
                  </a:cubicBezTo>
                  <a:lnTo>
                    <a:pt x="23817" y="23817"/>
                  </a:lnTo>
                  <a:lnTo>
                    <a:pt x="23817" y="0"/>
                  </a:lnTo>
                  <a:close/>
                </a:path>
              </a:pathLst>
            </a:custGeom>
            <a:gradFill>
              <a:gsLst>
                <a:gs pos="0">
                  <a:srgbClr val="174B67">
                    <a:alpha val="14509"/>
                  </a:srgbClr>
                </a:gs>
                <a:gs pos="100000">
                  <a:srgbClr val="174B67">
                    <a:alpha val="2549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8233251" y="4413362"/>
            <a:ext cx="381489" cy="381489"/>
          </a:xfrm>
          <a:custGeom>
            <a:avLst/>
            <a:gdLst/>
            <a:ahLst/>
            <a:cxnLst/>
            <a:rect l="l" t="t" r="r" b="b"/>
            <a:pathLst>
              <a:path w="23817" h="23817" extrusionOk="0">
                <a:moveTo>
                  <a:pt x="23817" y="0"/>
                </a:moveTo>
                <a:cubicBezTo>
                  <a:pt x="10662" y="0"/>
                  <a:pt x="0" y="10662"/>
                  <a:pt x="0" y="23817"/>
                </a:cubicBezTo>
                <a:lnTo>
                  <a:pt x="23817" y="23817"/>
                </a:lnTo>
                <a:lnTo>
                  <a:pt x="2381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4" name="Google Shape;24;p4"/>
          <p:cNvGrpSpPr/>
          <p:nvPr/>
        </p:nvGrpSpPr>
        <p:grpSpPr>
          <a:xfrm>
            <a:off x="719100" y="539400"/>
            <a:ext cx="7705800" cy="4064700"/>
            <a:chOff x="719100" y="539400"/>
            <a:chExt cx="7705800" cy="4064700"/>
          </a:xfrm>
        </p:grpSpPr>
        <p:cxnSp>
          <p:nvCxnSpPr>
            <p:cNvPr id="25" name="Google Shape;25;p4"/>
            <p:cNvCxnSpPr/>
            <p:nvPr/>
          </p:nvCxnSpPr>
          <p:spPr>
            <a:xfrm>
              <a:off x="719100" y="539400"/>
              <a:ext cx="7705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" name="Google Shape;26;p4"/>
            <p:cNvCxnSpPr/>
            <p:nvPr/>
          </p:nvCxnSpPr>
          <p:spPr>
            <a:xfrm>
              <a:off x="719100" y="4604100"/>
              <a:ext cx="7705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5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title" idx="2"/>
          </p:nvPr>
        </p:nvSpPr>
        <p:spPr>
          <a:xfrm>
            <a:off x="853112" y="2164725"/>
            <a:ext cx="3292800" cy="3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800" b="0"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title" idx="3"/>
          </p:nvPr>
        </p:nvSpPr>
        <p:spPr>
          <a:xfrm>
            <a:off x="4999514" y="2164725"/>
            <a:ext cx="3292800" cy="3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800" b="0"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ubTitle" idx="1"/>
          </p:nvPr>
        </p:nvSpPr>
        <p:spPr>
          <a:xfrm>
            <a:off x="853112" y="2484449"/>
            <a:ext cx="3292800" cy="3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subTitle" idx="4"/>
          </p:nvPr>
        </p:nvSpPr>
        <p:spPr>
          <a:xfrm>
            <a:off x="4999514" y="2484474"/>
            <a:ext cx="3292800" cy="3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title" idx="5"/>
          </p:nvPr>
        </p:nvSpPr>
        <p:spPr>
          <a:xfrm>
            <a:off x="851688" y="3726225"/>
            <a:ext cx="3292800" cy="3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800" b="0"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title" idx="6"/>
          </p:nvPr>
        </p:nvSpPr>
        <p:spPr>
          <a:xfrm>
            <a:off x="4998111" y="3726225"/>
            <a:ext cx="3292800" cy="3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800" b="0"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subTitle" idx="7"/>
          </p:nvPr>
        </p:nvSpPr>
        <p:spPr>
          <a:xfrm>
            <a:off x="851726" y="4045999"/>
            <a:ext cx="3292800" cy="3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subTitle" idx="8"/>
          </p:nvPr>
        </p:nvSpPr>
        <p:spPr>
          <a:xfrm>
            <a:off x="4998138" y="4046025"/>
            <a:ext cx="3292800" cy="3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title" idx="9"/>
          </p:nvPr>
        </p:nvSpPr>
        <p:spPr>
          <a:xfrm>
            <a:off x="853113" y="1423425"/>
            <a:ext cx="775800" cy="665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3400" b="0"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title" idx="13"/>
          </p:nvPr>
        </p:nvSpPr>
        <p:spPr>
          <a:xfrm>
            <a:off x="853100" y="2984924"/>
            <a:ext cx="775800" cy="665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3400" b="0"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38" name="Google Shape;38;p4"/>
          <p:cNvSpPr txBox="1">
            <a:spLocks noGrp="1"/>
          </p:cNvSpPr>
          <p:nvPr>
            <p:ph type="title" idx="14"/>
          </p:nvPr>
        </p:nvSpPr>
        <p:spPr>
          <a:xfrm>
            <a:off x="4998100" y="1423424"/>
            <a:ext cx="775800" cy="665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3400" b="0"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39" name="Google Shape;39;p4"/>
          <p:cNvSpPr txBox="1">
            <a:spLocks noGrp="1"/>
          </p:cNvSpPr>
          <p:nvPr>
            <p:ph type="title" idx="15"/>
          </p:nvPr>
        </p:nvSpPr>
        <p:spPr>
          <a:xfrm>
            <a:off x="4998100" y="2934225"/>
            <a:ext cx="775800" cy="715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3400" b="0"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/>
          <p:nvPr/>
        </p:nvSpPr>
        <p:spPr>
          <a:xfrm rot="5400000">
            <a:off x="8243792" y="4413356"/>
            <a:ext cx="381489" cy="381489"/>
          </a:xfrm>
          <a:custGeom>
            <a:avLst/>
            <a:gdLst/>
            <a:ahLst/>
            <a:cxnLst/>
            <a:rect l="l" t="t" r="r" b="b"/>
            <a:pathLst>
              <a:path w="23817" h="23817" extrusionOk="0">
                <a:moveTo>
                  <a:pt x="23817" y="0"/>
                </a:moveTo>
                <a:cubicBezTo>
                  <a:pt x="10662" y="0"/>
                  <a:pt x="0" y="10662"/>
                  <a:pt x="0" y="23817"/>
                </a:cubicBezTo>
                <a:lnTo>
                  <a:pt x="23817" y="23817"/>
                </a:lnTo>
                <a:lnTo>
                  <a:pt x="2381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5"/>
          <p:cNvSpPr txBox="1">
            <a:spLocks noGrp="1"/>
          </p:cNvSpPr>
          <p:nvPr>
            <p:ph type="title"/>
          </p:nvPr>
        </p:nvSpPr>
        <p:spPr>
          <a:xfrm>
            <a:off x="4085025" y="2155800"/>
            <a:ext cx="4050000" cy="148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500" b="1"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title" idx="2"/>
          </p:nvPr>
        </p:nvSpPr>
        <p:spPr>
          <a:xfrm>
            <a:off x="4201400" y="1072275"/>
            <a:ext cx="977400" cy="977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subTitle" idx="1"/>
          </p:nvPr>
        </p:nvSpPr>
        <p:spPr>
          <a:xfrm>
            <a:off x="4085025" y="3742125"/>
            <a:ext cx="4050000" cy="329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5"/>
          <p:cNvSpPr>
            <a:spLocks noGrp="1"/>
          </p:cNvSpPr>
          <p:nvPr>
            <p:ph type="pic" idx="3"/>
          </p:nvPr>
        </p:nvSpPr>
        <p:spPr>
          <a:xfrm>
            <a:off x="1116290" y="947839"/>
            <a:ext cx="2381700" cy="3247800"/>
          </a:xfrm>
          <a:prstGeom prst="round2SameRect">
            <a:avLst>
              <a:gd name="adj1" fmla="val 50000"/>
              <a:gd name="adj2" fmla="val 0"/>
            </a:avLst>
          </a:prstGeom>
          <a:noFill/>
          <a:ln>
            <a:noFill/>
          </a:ln>
        </p:spPr>
      </p:sp>
      <p:cxnSp>
        <p:nvCxnSpPr>
          <p:cNvPr id="46" name="Google Shape;46;p5"/>
          <p:cNvCxnSpPr/>
          <p:nvPr/>
        </p:nvCxnSpPr>
        <p:spPr>
          <a:xfrm>
            <a:off x="719100" y="539400"/>
            <a:ext cx="7705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7" name="Google Shape;47;p5"/>
          <p:cNvCxnSpPr/>
          <p:nvPr/>
        </p:nvCxnSpPr>
        <p:spPr>
          <a:xfrm>
            <a:off x="719100" y="4604100"/>
            <a:ext cx="7705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6"/>
          <p:cNvSpPr/>
          <p:nvPr/>
        </p:nvSpPr>
        <p:spPr>
          <a:xfrm rot="-5400000" flipH="1">
            <a:off x="529251" y="4413362"/>
            <a:ext cx="381489" cy="381489"/>
          </a:xfrm>
          <a:custGeom>
            <a:avLst/>
            <a:gdLst/>
            <a:ahLst/>
            <a:cxnLst/>
            <a:rect l="l" t="t" r="r" b="b"/>
            <a:pathLst>
              <a:path w="23817" h="23817" extrusionOk="0">
                <a:moveTo>
                  <a:pt x="23817" y="0"/>
                </a:moveTo>
                <a:cubicBezTo>
                  <a:pt x="10662" y="0"/>
                  <a:pt x="0" y="10662"/>
                  <a:pt x="0" y="23817"/>
                </a:cubicBezTo>
                <a:lnTo>
                  <a:pt x="23817" y="23817"/>
                </a:lnTo>
                <a:lnTo>
                  <a:pt x="2381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6"/>
          <p:cNvSpPr txBox="1">
            <a:spLocks noGrp="1"/>
          </p:cNvSpPr>
          <p:nvPr>
            <p:ph type="title"/>
          </p:nvPr>
        </p:nvSpPr>
        <p:spPr>
          <a:xfrm>
            <a:off x="1302700" y="1389775"/>
            <a:ext cx="5490000" cy="132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4000" b="1">
                <a:latin typeface="Poppins"/>
                <a:ea typeface="Poppins"/>
                <a:cs typeface="Poppins"/>
                <a:sym typeface="Poppi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6"/>
          <p:cNvSpPr txBox="1">
            <a:spLocks noGrp="1"/>
          </p:cNvSpPr>
          <p:nvPr>
            <p:ph type="subTitle" idx="1"/>
          </p:nvPr>
        </p:nvSpPr>
        <p:spPr>
          <a:xfrm>
            <a:off x="1302700" y="2793725"/>
            <a:ext cx="5490000" cy="868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4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grpSp>
        <p:nvGrpSpPr>
          <p:cNvPr id="52" name="Google Shape;52;p6"/>
          <p:cNvGrpSpPr/>
          <p:nvPr/>
        </p:nvGrpSpPr>
        <p:grpSpPr>
          <a:xfrm>
            <a:off x="719100" y="539400"/>
            <a:ext cx="7705800" cy="4064700"/>
            <a:chOff x="719100" y="539400"/>
            <a:chExt cx="7705800" cy="4064700"/>
          </a:xfrm>
        </p:grpSpPr>
        <p:cxnSp>
          <p:nvCxnSpPr>
            <p:cNvPr id="53" name="Google Shape;53;p6"/>
            <p:cNvCxnSpPr/>
            <p:nvPr/>
          </p:nvCxnSpPr>
          <p:spPr>
            <a:xfrm>
              <a:off x="719100" y="539400"/>
              <a:ext cx="7705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4" name="Google Shape;54;p6"/>
            <p:cNvCxnSpPr/>
            <p:nvPr/>
          </p:nvCxnSpPr>
          <p:spPr>
            <a:xfrm>
              <a:off x="719100" y="4604100"/>
              <a:ext cx="7705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55" name="Google Shape;55;p6"/>
          <p:cNvSpPr/>
          <p:nvPr/>
        </p:nvSpPr>
        <p:spPr>
          <a:xfrm rot="5400000">
            <a:off x="8020160" y="204135"/>
            <a:ext cx="670627" cy="670508"/>
          </a:xfrm>
          <a:custGeom>
            <a:avLst/>
            <a:gdLst/>
            <a:ahLst/>
            <a:cxnLst/>
            <a:rect l="l" t="t" r="r" b="b"/>
            <a:pathLst>
              <a:path w="23817" h="23817" extrusionOk="0">
                <a:moveTo>
                  <a:pt x="23817" y="0"/>
                </a:moveTo>
                <a:cubicBezTo>
                  <a:pt x="10662" y="0"/>
                  <a:pt x="0" y="10662"/>
                  <a:pt x="0" y="23817"/>
                </a:cubicBezTo>
                <a:lnTo>
                  <a:pt x="23817" y="23817"/>
                </a:lnTo>
                <a:lnTo>
                  <a:pt x="23817" y="0"/>
                </a:lnTo>
                <a:close/>
              </a:path>
            </a:pathLst>
          </a:custGeom>
          <a:gradFill>
            <a:gsLst>
              <a:gs pos="0">
                <a:srgbClr val="174B67">
                  <a:alpha val="34509"/>
                </a:srgbClr>
              </a:gs>
              <a:gs pos="100000">
                <a:srgbClr val="174B67">
                  <a:alpha val="5490"/>
                </a:srgbClr>
              </a:gs>
            </a:gsLst>
            <a:lin ang="189007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7"/>
          <p:cNvSpPr/>
          <p:nvPr/>
        </p:nvSpPr>
        <p:spPr>
          <a:xfrm flipH="1">
            <a:off x="8233251" y="348662"/>
            <a:ext cx="381489" cy="381489"/>
          </a:xfrm>
          <a:custGeom>
            <a:avLst/>
            <a:gdLst/>
            <a:ahLst/>
            <a:cxnLst/>
            <a:rect l="l" t="t" r="r" b="b"/>
            <a:pathLst>
              <a:path w="23817" h="23817" extrusionOk="0">
                <a:moveTo>
                  <a:pt x="23817" y="0"/>
                </a:moveTo>
                <a:cubicBezTo>
                  <a:pt x="10662" y="0"/>
                  <a:pt x="0" y="10662"/>
                  <a:pt x="0" y="23817"/>
                </a:cubicBezTo>
                <a:lnTo>
                  <a:pt x="23817" y="23817"/>
                </a:lnTo>
                <a:lnTo>
                  <a:pt x="2381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8" name="Google Shape;58;p7"/>
          <p:cNvGrpSpPr/>
          <p:nvPr/>
        </p:nvGrpSpPr>
        <p:grpSpPr>
          <a:xfrm>
            <a:off x="719100" y="539400"/>
            <a:ext cx="7705800" cy="4064700"/>
            <a:chOff x="719100" y="539400"/>
            <a:chExt cx="7705800" cy="4064700"/>
          </a:xfrm>
        </p:grpSpPr>
        <p:cxnSp>
          <p:nvCxnSpPr>
            <p:cNvPr id="59" name="Google Shape;59;p7"/>
            <p:cNvCxnSpPr/>
            <p:nvPr/>
          </p:nvCxnSpPr>
          <p:spPr>
            <a:xfrm>
              <a:off x="719100" y="539400"/>
              <a:ext cx="7705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0" name="Google Shape;60;p7"/>
            <p:cNvCxnSpPr/>
            <p:nvPr/>
          </p:nvCxnSpPr>
          <p:spPr>
            <a:xfrm>
              <a:off x="719100" y="4604100"/>
              <a:ext cx="7705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61" name="Google Shape;61;p7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5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_ONLY_3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8"/>
          <p:cNvSpPr/>
          <p:nvPr/>
        </p:nvSpPr>
        <p:spPr>
          <a:xfrm rot="5400000">
            <a:off x="8243792" y="4413356"/>
            <a:ext cx="381489" cy="381489"/>
          </a:xfrm>
          <a:custGeom>
            <a:avLst/>
            <a:gdLst/>
            <a:ahLst/>
            <a:cxnLst/>
            <a:rect l="l" t="t" r="r" b="b"/>
            <a:pathLst>
              <a:path w="23817" h="23817" extrusionOk="0">
                <a:moveTo>
                  <a:pt x="23817" y="0"/>
                </a:moveTo>
                <a:cubicBezTo>
                  <a:pt x="10662" y="0"/>
                  <a:pt x="0" y="10662"/>
                  <a:pt x="0" y="23817"/>
                </a:cubicBezTo>
                <a:lnTo>
                  <a:pt x="23817" y="23817"/>
                </a:lnTo>
                <a:lnTo>
                  <a:pt x="2381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4" name="Google Shape;64;p8"/>
          <p:cNvGrpSpPr/>
          <p:nvPr/>
        </p:nvGrpSpPr>
        <p:grpSpPr>
          <a:xfrm>
            <a:off x="719100" y="539400"/>
            <a:ext cx="7705800" cy="4064700"/>
            <a:chOff x="719100" y="539400"/>
            <a:chExt cx="7705800" cy="4064700"/>
          </a:xfrm>
        </p:grpSpPr>
        <p:cxnSp>
          <p:nvCxnSpPr>
            <p:cNvPr id="65" name="Google Shape;65;p8"/>
            <p:cNvCxnSpPr/>
            <p:nvPr/>
          </p:nvCxnSpPr>
          <p:spPr>
            <a:xfrm>
              <a:off x="719100" y="539400"/>
              <a:ext cx="7705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6" name="Google Shape;66;p8"/>
            <p:cNvCxnSpPr/>
            <p:nvPr/>
          </p:nvCxnSpPr>
          <p:spPr>
            <a:xfrm>
              <a:off x="719100" y="4604100"/>
              <a:ext cx="7705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67" name="Google Shape;67;p8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5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1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9"/>
          <p:cNvSpPr/>
          <p:nvPr/>
        </p:nvSpPr>
        <p:spPr>
          <a:xfrm rot="-5400000">
            <a:off x="529251" y="4413362"/>
            <a:ext cx="381489" cy="381489"/>
          </a:xfrm>
          <a:custGeom>
            <a:avLst/>
            <a:gdLst/>
            <a:ahLst/>
            <a:cxnLst/>
            <a:rect l="l" t="t" r="r" b="b"/>
            <a:pathLst>
              <a:path w="23817" h="23817" extrusionOk="0">
                <a:moveTo>
                  <a:pt x="23817" y="0"/>
                </a:moveTo>
                <a:cubicBezTo>
                  <a:pt x="10662" y="0"/>
                  <a:pt x="0" y="10662"/>
                  <a:pt x="0" y="23817"/>
                </a:cubicBezTo>
                <a:lnTo>
                  <a:pt x="23817" y="23817"/>
                </a:lnTo>
                <a:lnTo>
                  <a:pt x="2381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9"/>
          <p:cNvSpPr txBox="1">
            <a:spLocks noGrp="1"/>
          </p:cNvSpPr>
          <p:nvPr>
            <p:ph type="title"/>
          </p:nvPr>
        </p:nvSpPr>
        <p:spPr>
          <a:xfrm>
            <a:off x="2311527" y="1561425"/>
            <a:ext cx="19344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800" b="0"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9"/>
          <p:cNvSpPr txBox="1">
            <a:spLocks noGrp="1"/>
          </p:cNvSpPr>
          <p:nvPr>
            <p:ph type="title" idx="2"/>
          </p:nvPr>
        </p:nvSpPr>
        <p:spPr>
          <a:xfrm>
            <a:off x="5638486" y="1561425"/>
            <a:ext cx="19344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800" b="0"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9"/>
          <p:cNvSpPr txBox="1">
            <a:spLocks noGrp="1"/>
          </p:cNvSpPr>
          <p:nvPr>
            <p:ph type="subTitle" idx="1"/>
          </p:nvPr>
        </p:nvSpPr>
        <p:spPr>
          <a:xfrm>
            <a:off x="2311525" y="1878825"/>
            <a:ext cx="1934400" cy="7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9"/>
          <p:cNvSpPr txBox="1">
            <a:spLocks noGrp="1"/>
          </p:cNvSpPr>
          <p:nvPr>
            <p:ph type="subTitle" idx="3"/>
          </p:nvPr>
        </p:nvSpPr>
        <p:spPr>
          <a:xfrm>
            <a:off x="5638476" y="1878825"/>
            <a:ext cx="1934400" cy="7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9"/>
          <p:cNvSpPr txBox="1">
            <a:spLocks noGrp="1"/>
          </p:cNvSpPr>
          <p:nvPr>
            <p:ph type="title" idx="4"/>
          </p:nvPr>
        </p:nvSpPr>
        <p:spPr>
          <a:xfrm>
            <a:off x="2311527" y="3136075"/>
            <a:ext cx="19344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800" b="0"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9"/>
          <p:cNvSpPr txBox="1">
            <a:spLocks noGrp="1"/>
          </p:cNvSpPr>
          <p:nvPr>
            <p:ph type="title" idx="5"/>
          </p:nvPr>
        </p:nvSpPr>
        <p:spPr>
          <a:xfrm>
            <a:off x="5638475" y="3136075"/>
            <a:ext cx="19344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800" b="0"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9"/>
          <p:cNvSpPr txBox="1">
            <a:spLocks noGrp="1"/>
          </p:cNvSpPr>
          <p:nvPr>
            <p:ph type="subTitle" idx="6"/>
          </p:nvPr>
        </p:nvSpPr>
        <p:spPr>
          <a:xfrm>
            <a:off x="2311525" y="3453475"/>
            <a:ext cx="1934400" cy="7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9"/>
          <p:cNvSpPr txBox="1">
            <a:spLocks noGrp="1"/>
          </p:cNvSpPr>
          <p:nvPr>
            <p:ph type="subTitle" idx="7"/>
          </p:nvPr>
        </p:nvSpPr>
        <p:spPr>
          <a:xfrm>
            <a:off x="5638475" y="3453475"/>
            <a:ext cx="1934400" cy="7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9"/>
          <p:cNvSpPr txBox="1">
            <a:spLocks noGrp="1"/>
          </p:cNvSpPr>
          <p:nvPr>
            <p:ph type="title" idx="8"/>
          </p:nvPr>
        </p:nvSpPr>
        <p:spPr>
          <a:xfrm>
            <a:off x="720000" y="539400"/>
            <a:ext cx="7704000" cy="5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79" name="Google Shape;79;p9"/>
          <p:cNvGrpSpPr/>
          <p:nvPr/>
        </p:nvGrpSpPr>
        <p:grpSpPr>
          <a:xfrm>
            <a:off x="719100" y="539400"/>
            <a:ext cx="7705800" cy="4064700"/>
            <a:chOff x="719100" y="539400"/>
            <a:chExt cx="7705800" cy="4064700"/>
          </a:xfrm>
        </p:grpSpPr>
        <p:cxnSp>
          <p:nvCxnSpPr>
            <p:cNvPr id="80" name="Google Shape;80;p9"/>
            <p:cNvCxnSpPr/>
            <p:nvPr/>
          </p:nvCxnSpPr>
          <p:spPr>
            <a:xfrm>
              <a:off x="719100" y="539400"/>
              <a:ext cx="7705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1" name="Google Shape;81;p9"/>
            <p:cNvCxnSpPr/>
            <p:nvPr/>
          </p:nvCxnSpPr>
          <p:spPr>
            <a:xfrm>
              <a:off x="719100" y="4604100"/>
              <a:ext cx="7705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0"/>
          <p:cNvSpPr/>
          <p:nvPr/>
        </p:nvSpPr>
        <p:spPr>
          <a:xfrm rot="10800000">
            <a:off x="8243792" y="4413356"/>
            <a:ext cx="381489" cy="381489"/>
          </a:xfrm>
          <a:custGeom>
            <a:avLst/>
            <a:gdLst/>
            <a:ahLst/>
            <a:cxnLst/>
            <a:rect l="l" t="t" r="r" b="b"/>
            <a:pathLst>
              <a:path w="23817" h="23817" extrusionOk="0">
                <a:moveTo>
                  <a:pt x="23817" y="0"/>
                </a:moveTo>
                <a:cubicBezTo>
                  <a:pt x="10662" y="0"/>
                  <a:pt x="0" y="10662"/>
                  <a:pt x="0" y="23817"/>
                </a:cubicBezTo>
                <a:lnTo>
                  <a:pt x="23817" y="23817"/>
                </a:lnTo>
                <a:lnTo>
                  <a:pt x="2381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4" name="Google Shape;84;p10"/>
          <p:cNvGrpSpPr/>
          <p:nvPr/>
        </p:nvGrpSpPr>
        <p:grpSpPr>
          <a:xfrm>
            <a:off x="719100" y="539400"/>
            <a:ext cx="7705800" cy="4064700"/>
            <a:chOff x="719100" y="539400"/>
            <a:chExt cx="7705800" cy="4064700"/>
          </a:xfrm>
        </p:grpSpPr>
        <p:cxnSp>
          <p:nvCxnSpPr>
            <p:cNvPr id="85" name="Google Shape;85;p10"/>
            <p:cNvCxnSpPr/>
            <p:nvPr/>
          </p:nvCxnSpPr>
          <p:spPr>
            <a:xfrm>
              <a:off x="719100" y="539400"/>
              <a:ext cx="7705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6" name="Google Shape;86;p10"/>
            <p:cNvCxnSpPr/>
            <p:nvPr/>
          </p:nvCxnSpPr>
          <p:spPr>
            <a:xfrm>
              <a:off x="719100" y="4604100"/>
              <a:ext cx="7705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87" name="Google Shape;87;p10"/>
          <p:cNvSpPr txBox="1">
            <a:spLocks noGrp="1"/>
          </p:cNvSpPr>
          <p:nvPr>
            <p:ph type="title"/>
          </p:nvPr>
        </p:nvSpPr>
        <p:spPr>
          <a:xfrm>
            <a:off x="3270000" y="1517550"/>
            <a:ext cx="5154000" cy="210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7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5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Char char="●"/>
              <a:defRPr sz="1200" b="0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Char char="○"/>
              <a:defRPr sz="1200" b="0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Char char="■"/>
              <a:defRPr sz="1200" b="0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Char char="●"/>
              <a:defRPr sz="1200" b="0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Char char="○"/>
              <a:defRPr sz="1200" b="0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Char char="■"/>
              <a:defRPr sz="1200" b="0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Char char="●"/>
              <a:defRPr sz="1200" b="0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Char char="○"/>
              <a:defRPr sz="1200" b="0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Char char="■"/>
              <a:defRPr sz="1200" b="0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image" Target="../media/image21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11" Type="http://schemas.openxmlformats.org/officeDocument/2006/relationships/image" Target="../media/image4.png"/><Relationship Id="rId5" Type="http://schemas.openxmlformats.org/officeDocument/2006/relationships/image" Target="../media/image22.png"/><Relationship Id="rId10" Type="http://schemas.openxmlformats.org/officeDocument/2006/relationships/image" Target="../media/image26.png"/><Relationship Id="rId4" Type="http://schemas.openxmlformats.org/officeDocument/2006/relationships/image" Target="../media/image5.jpg"/><Relationship Id="rId9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4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7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3"/>
          <p:cNvSpPr txBox="1">
            <a:spLocks noGrp="1"/>
          </p:cNvSpPr>
          <p:nvPr>
            <p:ph type="ctrTitle"/>
          </p:nvPr>
        </p:nvSpPr>
        <p:spPr>
          <a:xfrm>
            <a:off x="627600" y="1669325"/>
            <a:ext cx="5874300" cy="22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</a:pPr>
            <a:r>
              <a:rPr lang="en" sz="4700">
                <a:solidFill>
                  <a:srgbClr val="002060"/>
                </a:solidFill>
              </a:rPr>
              <a:t>Delta Airlines Financial Analysis</a:t>
            </a:r>
            <a:endParaRPr sz="4700">
              <a:solidFill>
                <a:srgbClr val="00206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</a:pPr>
            <a:endParaRPr sz="3600" b="0"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187" name="Google Shape;187;p23"/>
          <p:cNvSpPr txBox="1">
            <a:spLocks noGrp="1"/>
          </p:cNvSpPr>
          <p:nvPr>
            <p:ph type="subTitle" idx="1"/>
          </p:nvPr>
        </p:nvSpPr>
        <p:spPr>
          <a:xfrm>
            <a:off x="1609475" y="4020200"/>
            <a:ext cx="3223800" cy="3150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b="1">
                <a:solidFill>
                  <a:srgbClr val="002060"/>
                </a:solidFill>
              </a:rPr>
              <a:t>Tam Nguyen - Uyen Tran</a:t>
            </a:r>
            <a:endParaRPr b="1">
              <a:solidFill>
                <a:srgbClr val="002060"/>
              </a:solidFill>
            </a:endParaRPr>
          </a:p>
        </p:txBody>
      </p:sp>
      <p:pic>
        <p:nvPicPr>
          <p:cNvPr id="188" name="Google Shape;18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6900" y="758575"/>
            <a:ext cx="1385575" cy="693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7030680" y="3095701"/>
            <a:ext cx="1628150" cy="162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256"/>
    </mc:Choice>
    <mc:Fallback xmlns="">
      <p:transition spd="slow" advTm="10256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2"/>
          <p:cNvSpPr/>
          <p:nvPr/>
        </p:nvSpPr>
        <p:spPr>
          <a:xfrm>
            <a:off x="0" y="4702325"/>
            <a:ext cx="1982100" cy="416700"/>
          </a:xfrm>
          <a:prstGeom prst="homePlate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ivvic"/>
                <a:ea typeface="Livvic"/>
                <a:cs typeface="Livvic"/>
                <a:sym typeface="Livvic"/>
              </a:rPr>
              <a:t>Overview</a:t>
            </a:r>
            <a:endParaRPr sz="1200">
              <a:latin typeface="Livvic"/>
              <a:ea typeface="Livvic"/>
              <a:cs typeface="Livvic"/>
              <a:sym typeface="Livvic"/>
            </a:endParaRPr>
          </a:p>
        </p:txBody>
      </p:sp>
      <p:sp>
        <p:nvSpPr>
          <p:cNvPr id="325" name="Google Shape;325;p32"/>
          <p:cNvSpPr/>
          <p:nvPr/>
        </p:nvSpPr>
        <p:spPr>
          <a:xfrm>
            <a:off x="1858896" y="4702325"/>
            <a:ext cx="1982100" cy="416700"/>
          </a:xfrm>
          <a:prstGeom prst="chevron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ivvic"/>
                <a:ea typeface="Livvic"/>
                <a:cs typeface="Livvic"/>
                <a:sym typeface="Livvic"/>
              </a:rPr>
              <a:t>Industry &amp; Competitive Positioning</a:t>
            </a:r>
            <a:endParaRPr sz="1000">
              <a:latin typeface="Livvic"/>
              <a:ea typeface="Livvic"/>
              <a:cs typeface="Livvic"/>
              <a:sym typeface="Livvic"/>
            </a:endParaRPr>
          </a:p>
        </p:txBody>
      </p:sp>
      <p:sp>
        <p:nvSpPr>
          <p:cNvPr id="326" name="Google Shape;326;p32"/>
          <p:cNvSpPr/>
          <p:nvPr/>
        </p:nvSpPr>
        <p:spPr>
          <a:xfrm>
            <a:off x="3701652" y="4702325"/>
            <a:ext cx="1982100" cy="416700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rPr>
              <a:t>Financial Analysis</a:t>
            </a:r>
            <a:endParaRPr sz="1200" b="1">
              <a:solidFill>
                <a:schemeClr val="accent1"/>
              </a:solidFill>
              <a:latin typeface="Livvic"/>
              <a:ea typeface="Livvic"/>
              <a:cs typeface="Livvic"/>
              <a:sym typeface="Livvic"/>
            </a:endParaRPr>
          </a:p>
        </p:txBody>
      </p:sp>
      <p:sp>
        <p:nvSpPr>
          <p:cNvPr id="327" name="Google Shape;327;p32"/>
          <p:cNvSpPr/>
          <p:nvPr/>
        </p:nvSpPr>
        <p:spPr>
          <a:xfrm>
            <a:off x="5557539" y="4702325"/>
            <a:ext cx="1982100" cy="416700"/>
          </a:xfrm>
          <a:prstGeom prst="chevron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ivvic"/>
                <a:ea typeface="Livvic"/>
                <a:cs typeface="Livvic"/>
                <a:sym typeface="Livvic"/>
              </a:rPr>
              <a:t>Valuation</a:t>
            </a:r>
            <a:endParaRPr sz="1200">
              <a:latin typeface="Livvic"/>
              <a:ea typeface="Livvic"/>
              <a:cs typeface="Livvic"/>
              <a:sym typeface="Livvic"/>
            </a:endParaRPr>
          </a:p>
        </p:txBody>
      </p:sp>
      <p:sp>
        <p:nvSpPr>
          <p:cNvPr id="328" name="Google Shape;328;p32"/>
          <p:cNvSpPr/>
          <p:nvPr/>
        </p:nvSpPr>
        <p:spPr>
          <a:xfrm>
            <a:off x="7403296" y="4702325"/>
            <a:ext cx="1982100" cy="416700"/>
          </a:xfrm>
          <a:prstGeom prst="chevron">
            <a:avLst>
              <a:gd name="adj" fmla="val 4339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ivvic"/>
                <a:ea typeface="Livvic"/>
                <a:cs typeface="Livvic"/>
                <a:sym typeface="Livvic"/>
              </a:rPr>
              <a:t>Conclusion</a:t>
            </a:r>
            <a:endParaRPr sz="1200">
              <a:latin typeface="Livvic"/>
              <a:ea typeface="Livvic"/>
              <a:cs typeface="Livvic"/>
              <a:sym typeface="Livvic"/>
            </a:endParaRPr>
          </a:p>
        </p:txBody>
      </p:sp>
      <p:sp>
        <p:nvSpPr>
          <p:cNvPr id="329" name="Google Shape;329;p32"/>
          <p:cNvSpPr txBox="1">
            <a:spLocks noGrp="1"/>
          </p:cNvSpPr>
          <p:nvPr>
            <p:ph type="title"/>
          </p:nvPr>
        </p:nvSpPr>
        <p:spPr>
          <a:xfrm>
            <a:off x="643800" y="115775"/>
            <a:ext cx="5169600" cy="4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1800"/>
              <a:t>CapEx program and solid debt capacity</a:t>
            </a:r>
            <a:endParaRPr sz="1800"/>
          </a:p>
        </p:txBody>
      </p:sp>
      <p:pic>
        <p:nvPicPr>
          <p:cNvPr id="330" name="Google Shape;33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26900" y="-155612"/>
            <a:ext cx="1589473" cy="993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31" name="Google Shape;331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7725" y="1668373"/>
            <a:ext cx="3774076" cy="2268475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Google Shape;332;p32"/>
          <p:cNvSpPr txBox="1">
            <a:spLocks noGrp="1"/>
          </p:cNvSpPr>
          <p:nvPr>
            <p:ph type="title"/>
          </p:nvPr>
        </p:nvSpPr>
        <p:spPr>
          <a:xfrm>
            <a:off x="1435650" y="1053475"/>
            <a:ext cx="2644800" cy="4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1400"/>
              <a:t>CapEx Projection</a:t>
            </a:r>
            <a:endParaRPr sz="1400"/>
          </a:p>
        </p:txBody>
      </p:sp>
      <p:pic>
        <p:nvPicPr>
          <p:cNvPr id="333" name="Google Shape;333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93238" y="1686637"/>
            <a:ext cx="3774076" cy="2268457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p32"/>
          <p:cNvSpPr/>
          <p:nvPr/>
        </p:nvSpPr>
        <p:spPr>
          <a:xfrm>
            <a:off x="6563575" y="1972300"/>
            <a:ext cx="690600" cy="693000"/>
          </a:xfrm>
          <a:prstGeom prst="ellipse">
            <a:avLst/>
          </a:prstGeom>
          <a:solidFill>
            <a:srgbClr val="FFD966"/>
          </a:solidFill>
          <a:ln w="9525" cap="flat" cmpd="sng">
            <a:solidFill>
              <a:srgbClr val="FFD9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Livvic"/>
              <a:ea typeface="Livvic"/>
              <a:cs typeface="Livvic"/>
              <a:sym typeface="Livvic"/>
            </a:endParaRPr>
          </a:p>
        </p:txBody>
      </p:sp>
      <p:sp>
        <p:nvSpPr>
          <p:cNvPr id="335" name="Google Shape;335;p32"/>
          <p:cNvSpPr txBox="1"/>
          <p:nvPr/>
        </p:nvSpPr>
        <p:spPr>
          <a:xfrm>
            <a:off x="6563575" y="2021800"/>
            <a:ext cx="690600" cy="5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4.5x </a:t>
            </a:r>
            <a:r>
              <a:rPr lang="en" sz="13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peers</a:t>
            </a:r>
            <a:endParaRPr sz="1300">
              <a:solidFill>
                <a:schemeClr val="dk1"/>
              </a:solidFill>
              <a:latin typeface="Livvic"/>
              <a:ea typeface="Livvic"/>
              <a:cs typeface="Livvic"/>
              <a:sym typeface="Livvic"/>
            </a:endParaRPr>
          </a:p>
        </p:txBody>
      </p:sp>
      <p:sp>
        <p:nvSpPr>
          <p:cNvPr id="336" name="Google Shape;336;p32"/>
          <p:cNvSpPr txBox="1">
            <a:spLocks noGrp="1"/>
          </p:cNvSpPr>
          <p:nvPr>
            <p:ph type="title"/>
          </p:nvPr>
        </p:nvSpPr>
        <p:spPr>
          <a:xfrm>
            <a:off x="5050200" y="1053463"/>
            <a:ext cx="3163500" cy="4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1400"/>
              <a:t>Superior debt capacity to peers</a:t>
            </a:r>
            <a:endParaRPr sz="1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3"/>
          <p:cNvSpPr txBox="1">
            <a:spLocks noGrp="1"/>
          </p:cNvSpPr>
          <p:nvPr>
            <p:ph type="title"/>
          </p:nvPr>
        </p:nvSpPr>
        <p:spPr>
          <a:xfrm>
            <a:off x="643800" y="115775"/>
            <a:ext cx="4380900" cy="4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1800"/>
              <a:t>Valuation Methods</a:t>
            </a:r>
            <a:endParaRPr sz="1800"/>
          </a:p>
        </p:txBody>
      </p:sp>
      <p:sp>
        <p:nvSpPr>
          <p:cNvPr id="342" name="Google Shape;342;p33"/>
          <p:cNvSpPr/>
          <p:nvPr/>
        </p:nvSpPr>
        <p:spPr>
          <a:xfrm>
            <a:off x="0" y="4702325"/>
            <a:ext cx="1982100" cy="416700"/>
          </a:xfrm>
          <a:prstGeom prst="homePlate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ivvic"/>
                <a:ea typeface="Livvic"/>
                <a:cs typeface="Livvic"/>
                <a:sym typeface="Livvic"/>
              </a:rPr>
              <a:t>Overview</a:t>
            </a:r>
            <a:endParaRPr sz="1200">
              <a:latin typeface="Livvic"/>
              <a:ea typeface="Livvic"/>
              <a:cs typeface="Livvic"/>
              <a:sym typeface="Livvic"/>
            </a:endParaRPr>
          </a:p>
        </p:txBody>
      </p:sp>
      <p:sp>
        <p:nvSpPr>
          <p:cNvPr id="343" name="Google Shape;343;p33"/>
          <p:cNvSpPr/>
          <p:nvPr/>
        </p:nvSpPr>
        <p:spPr>
          <a:xfrm>
            <a:off x="1858896" y="4702325"/>
            <a:ext cx="1982100" cy="416700"/>
          </a:xfrm>
          <a:prstGeom prst="chevron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ivvic"/>
                <a:ea typeface="Livvic"/>
                <a:cs typeface="Livvic"/>
                <a:sym typeface="Livvic"/>
              </a:rPr>
              <a:t>Industry &amp; Competitive Positioning</a:t>
            </a:r>
            <a:endParaRPr sz="1000">
              <a:latin typeface="Livvic"/>
              <a:ea typeface="Livvic"/>
              <a:cs typeface="Livvic"/>
              <a:sym typeface="Livvic"/>
            </a:endParaRPr>
          </a:p>
        </p:txBody>
      </p:sp>
      <p:sp>
        <p:nvSpPr>
          <p:cNvPr id="344" name="Google Shape;344;p33"/>
          <p:cNvSpPr/>
          <p:nvPr/>
        </p:nvSpPr>
        <p:spPr>
          <a:xfrm>
            <a:off x="3701652" y="4702325"/>
            <a:ext cx="1982100" cy="416700"/>
          </a:xfrm>
          <a:prstGeom prst="chevron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ivvic"/>
                <a:ea typeface="Livvic"/>
                <a:cs typeface="Livvic"/>
                <a:sym typeface="Livvic"/>
              </a:rPr>
              <a:t>Financial Analysis</a:t>
            </a:r>
            <a:endParaRPr sz="1200">
              <a:latin typeface="Livvic"/>
              <a:ea typeface="Livvic"/>
              <a:cs typeface="Livvic"/>
              <a:sym typeface="Livvic"/>
            </a:endParaRPr>
          </a:p>
        </p:txBody>
      </p:sp>
      <p:sp>
        <p:nvSpPr>
          <p:cNvPr id="345" name="Google Shape;345;p33"/>
          <p:cNvSpPr/>
          <p:nvPr/>
        </p:nvSpPr>
        <p:spPr>
          <a:xfrm>
            <a:off x="5557539" y="4702325"/>
            <a:ext cx="1982100" cy="416700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rPr>
              <a:t>Valuation</a:t>
            </a:r>
            <a:endParaRPr sz="1200" b="1">
              <a:solidFill>
                <a:schemeClr val="accent1"/>
              </a:solidFill>
              <a:latin typeface="Livvic"/>
              <a:ea typeface="Livvic"/>
              <a:cs typeface="Livvic"/>
              <a:sym typeface="Livvic"/>
            </a:endParaRPr>
          </a:p>
        </p:txBody>
      </p:sp>
      <p:sp>
        <p:nvSpPr>
          <p:cNvPr id="346" name="Google Shape;346;p33"/>
          <p:cNvSpPr/>
          <p:nvPr/>
        </p:nvSpPr>
        <p:spPr>
          <a:xfrm>
            <a:off x="7403296" y="4702325"/>
            <a:ext cx="1982100" cy="416700"/>
          </a:xfrm>
          <a:prstGeom prst="chevron">
            <a:avLst>
              <a:gd name="adj" fmla="val 4339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ivvic"/>
                <a:ea typeface="Livvic"/>
                <a:cs typeface="Livvic"/>
                <a:sym typeface="Livvic"/>
              </a:rPr>
              <a:t>Conclusion</a:t>
            </a:r>
            <a:endParaRPr sz="1200">
              <a:latin typeface="Livvic"/>
              <a:ea typeface="Livvic"/>
              <a:cs typeface="Livvic"/>
              <a:sym typeface="Livvic"/>
            </a:endParaRPr>
          </a:p>
        </p:txBody>
      </p:sp>
      <p:sp>
        <p:nvSpPr>
          <p:cNvPr id="347" name="Google Shape;347;p33"/>
          <p:cNvSpPr/>
          <p:nvPr/>
        </p:nvSpPr>
        <p:spPr>
          <a:xfrm>
            <a:off x="4118556" y="1206925"/>
            <a:ext cx="2479500" cy="2485800"/>
          </a:xfrm>
          <a:prstGeom prst="ellipse">
            <a:avLst/>
          </a:prstGeom>
          <a:solidFill>
            <a:srgbClr val="000000">
              <a:alpha val="0"/>
            </a:srgbClr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50%</a:t>
            </a:r>
            <a:endParaRPr sz="2400"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Valuation Multiples</a:t>
            </a:r>
            <a:endParaRPr sz="2400" b="0" i="0" u="none" strike="noStrike" cap="none"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348" name="Google Shape;348;p33"/>
          <p:cNvSpPr/>
          <p:nvPr/>
        </p:nvSpPr>
        <p:spPr>
          <a:xfrm>
            <a:off x="2104851" y="1206925"/>
            <a:ext cx="2479500" cy="2485800"/>
          </a:xfrm>
          <a:prstGeom prst="ellipse">
            <a:avLst/>
          </a:prstGeom>
          <a:solidFill>
            <a:srgbClr val="000000">
              <a:alpha val="0"/>
            </a:srgbClr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50%</a:t>
            </a:r>
            <a:endParaRPr sz="2400"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DCF Analysis</a:t>
            </a:r>
            <a:endParaRPr sz="2400" b="0" i="0" u="none" strike="noStrike" cap="none"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pic>
        <p:nvPicPr>
          <p:cNvPr id="349" name="Google Shape;34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26900" y="-155612"/>
            <a:ext cx="1589473" cy="993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34"/>
          <p:cNvSpPr txBox="1">
            <a:spLocks noGrp="1"/>
          </p:cNvSpPr>
          <p:nvPr>
            <p:ph type="title"/>
          </p:nvPr>
        </p:nvSpPr>
        <p:spPr>
          <a:xfrm>
            <a:off x="643800" y="115775"/>
            <a:ext cx="4380900" cy="4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1800"/>
              <a:t>DCF </a:t>
            </a:r>
            <a:endParaRPr sz="1800"/>
          </a:p>
        </p:txBody>
      </p:sp>
      <p:cxnSp>
        <p:nvCxnSpPr>
          <p:cNvPr id="355" name="Google Shape;355;p34"/>
          <p:cNvCxnSpPr>
            <a:stCxn id="356" idx="1"/>
          </p:cNvCxnSpPr>
          <p:nvPr/>
        </p:nvCxnSpPr>
        <p:spPr>
          <a:xfrm flipH="1">
            <a:off x="1560600" y="1437200"/>
            <a:ext cx="1403700" cy="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56" name="Google Shape;356;p34"/>
          <p:cNvSpPr txBox="1">
            <a:spLocks noGrp="1"/>
          </p:cNvSpPr>
          <p:nvPr>
            <p:ph type="title" idx="4294967295"/>
          </p:nvPr>
        </p:nvSpPr>
        <p:spPr>
          <a:xfrm>
            <a:off x="2964300" y="1240400"/>
            <a:ext cx="28182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2000" b="0"/>
              <a:t>DCF TARGET: $57.84</a:t>
            </a:r>
            <a:endParaRPr sz="2000" b="0"/>
          </a:p>
        </p:txBody>
      </p:sp>
      <p:cxnSp>
        <p:nvCxnSpPr>
          <p:cNvPr id="357" name="Google Shape;357;p34"/>
          <p:cNvCxnSpPr/>
          <p:nvPr/>
        </p:nvCxnSpPr>
        <p:spPr>
          <a:xfrm rot="10800000">
            <a:off x="5593400" y="1422588"/>
            <a:ext cx="16917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58" name="Google Shape;358;p34"/>
          <p:cNvSpPr txBox="1">
            <a:spLocks noGrp="1"/>
          </p:cNvSpPr>
          <p:nvPr>
            <p:ph type="subTitle" idx="4294967295"/>
          </p:nvPr>
        </p:nvSpPr>
        <p:spPr>
          <a:xfrm>
            <a:off x="1527375" y="1798908"/>
            <a:ext cx="1314300" cy="7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Libre Franklin"/>
                <a:ea typeface="Libre Franklin"/>
                <a:cs typeface="Libre Franklin"/>
                <a:sym typeface="Libre Franklin"/>
              </a:rPr>
              <a:t>Cost of Debt</a:t>
            </a:r>
            <a:endParaRPr sz="1400"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rgbClr val="6D9EEB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6%</a:t>
            </a:r>
            <a:endParaRPr sz="2000" b="1">
              <a:solidFill>
                <a:srgbClr val="6D9EEB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359" name="Google Shape;359;p34"/>
          <p:cNvSpPr txBox="1">
            <a:spLocks noGrp="1"/>
          </p:cNvSpPr>
          <p:nvPr>
            <p:ph type="subTitle" idx="4294967295"/>
          </p:nvPr>
        </p:nvSpPr>
        <p:spPr>
          <a:xfrm>
            <a:off x="2888008" y="1788325"/>
            <a:ext cx="1513800" cy="7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Libre Franklin"/>
                <a:ea typeface="Libre Franklin"/>
                <a:cs typeface="Libre Franklin"/>
                <a:sym typeface="Libre Franklin"/>
              </a:rPr>
              <a:t>Cost of Equity</a:t>
            </a:r>
            <a:endParaRPr sz="1400"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rgbClr val="6D9EEB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11.7%</a:t>
            </a:r>
            <a:endParaRPr sz="2000" b="1">
              <a:solidFill>
                <a:srgbClr val="6D9EEB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360" name="Google Shape;360;p34"/>
          <p:cNvSpPr txBox="1">
            <a:spLocks noGrp="1"/>
          </p:cNvSpPr>
          <p:nvPr>
            <p:ph type="subTitle" idx="4294967295"/>
          </p:nvPr>
        </p:nvSpPr>
        <p:spPr>
          <a:xfrm>
            <a:off x="4422975" y="1788325"/>
            <a:ext cx="1180200" cy="7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Libre Franklin"/>
                <a:ea typeface="Libre Franklin"/>
                <a:cs typeface="Libre Franklin"/>
                <a:sym typeface="Libre Franklin"/>
              </a:rPr>
              <a:t>WACC</a:t>
            </a:r>
            <a:endParaRPr sz="1400"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rgbClr val="6D9EEB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7.04%</a:t>
            </a:r>
            <a:endParaRPr sz="2000" b="1">
              <a:solidFill>
                <a:srgbClr val="6D9EEB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361" name="Google Shape;361;p34"/>
          <p:cNvSpPr txBox="1">
            <a:spLocks noGrp="1"/>
          </p:cNvSpPr>
          <p:nvPr>
            <p:ph type="subTitle" idx="4294967295"/>
          </p:nvPr>
        </p:nvSpPr>
        <p:spPr>
          <a:xfrm>
            <a:off x="5742200" y="1788750"/>
            <a:ext cx="1816800" cy="7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Libre Franklin"/>
                <a:ea typeface="Libre Franklin"/>
                <a:cs typeface="Libre Franklin"/>
                <a:sym typeface="Libre Franklin"/>
              </a:rPr>
              <a:t>Terminal Growth</a:t>
            </a:r>
            <a:endParaRPr sz="1400"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rgbClr val="6D9EEB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2.2%</a:t>
            </a:r>
            <a:endParaRPr sz="2000" b="1">
              <a:solidFill>
                <a:srgbClr val="6D9EEB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cxnSp>
        <p:nvCxnSpPr>
          <p:cNvPr id="362" name="Google Shape;362;p34"/>
          <p:cNvCxnSpPr/>
          <p:nvPr/>
        </p:nvCxnSpPr>
        <p:spPr>
          <a:xfrm>
            <a:off x="2829800" y="1868625"/>
            <a:ext cx="12000" cy="523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3" name="Google Shape;363;p34"/>
          <p:cNvCxnSpPr/>
          <p:nvPr/>
        </p:nvCxnSpPr>
        <p:spPr>
          <a:xfrm>
            <a:off x="4353800" y="1868625"/>
            <a:ext cx="12000" cy="523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4" name="Google Shape;364;p34"/>
          <p:cNvCxnSpPr/>
          <p:nvPr/>
        </p:nvCxnSpPr>
        <p:spPr>
          <a:xfrm>
            <a:off x="5725400" y="1868625"/>
            <a:ext cx="12000" cy="523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65" name="Google Shape;365;p34"/>
          <p:cNvSpPr/>
          <p:nvPr/>
        </p:nvSpPr>
        <p:spPr>
          <a:xfrm>
            <a:off x="0" y="4702325"/>
            <a:ext cx="1982100" cy="416700"/>
          </a:xfrm>
          <a:prstGeom prst="homePlate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ivvic"/>
                <a:ea typeface="Livvic"/>
                <a:cs typeface="Livvic"/>
                <a:sym typeface="Livvic"/>
              </a:rPr>
              <a:t>Overview</a:t>
            </a:r>
            <a:endParaRPr sz="1200">
              <a:latin typeface="Livvic"/>
              <a:ea typeface="Livvic"/>
              <a:cs typeface="Livvic"/>
              <a:sym typeface="Livvic"/>
            </a:endParaRPr>
          </a:p>
        </p:txBody>
      </p:sp>
      <p:sp>
        <p:nvSpPr>
          <p:cNvPr id="366" name="Google Shape;366;p34"/>
          <p:cNvSpPr/>
          <p:nvPr/>
        </p:nvSpPr>
        <p:spPr>
          <a:xfrm>
            <a:off x="1858896" y="4702325"/>
            <a:ext cx="1982100" cy="416700"/>
          </a:xfrm>
          <a:prstGeom prst="chevron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ivvic"/>
                <a:ea typeface="Livvic"/>
                <a:cs typeface="Livvic"/>
                <a:sym typeface="Livvic"/>
              </a:rPr>
              <a:t>Industry &amp; Competitive Positioning</a:t>
            </a:r>
            <a:endParaRPr sz="1000">
              <a:latin typeface="Livvic"/>
              <a:ea typeface="Livvic"/>
              <a:cs typeface="Livvic"/>
              <a:sym typeface="Livvic"/>
            </a:endParaRPr>
          </a:p>
        </p:txBody>
      </p:sp>
      <p:sp>
        <p:nvSpPr>
          <p:cNvPr id="367" name="Google Shape;367;p34"/>
          <p:cNvSpPr/>
          <p:nvPr/>
        </p:nvSpPr>
        <p:spPr>
          <a:xfrm>
            <a:off x="3701652" y="4702325"/>
            <a:ext cx="1982100" cy="416700"/>
          </a:xfrm>
          <a:prstGeom prst="chevron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ivvic"/>
                <a:ea typeface="Livvic"/>
                <a:cs typeface="Livvic"/>
                <a:sym typeface="Livvic"/>
              </a:rPr>
              <a:t>Financial Analysis</a:t>
            </a:r>
            <a:endParaRPr sz="1200">
              <a:latin typeface="Livvic"/>
              <a:ea typeface="Livvic"/>
              <a:cs typeface="Livvic"/>
              <a:sym typeface="Livvic"/>
            </a:endParaRPr>
          </a:p>
        </p:txBody>
      </p:sp>
      <p:sp>
        <p:nvSpPr>
          <p:cNvPr id="368" name="Google Shape;368;p34"/>
          <p:cNvSpPr/>
          <p:nvPr/>
        </p:nvSpPr>
        <p:spPr>
          <a:xfrm>
            <a:off x="5557539" y="4702325"/>
            <a:ext cx="1982100" cy="416700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rPr>
              <a:t>Valuation</a:t>
            </a:r>
            <a:endParaRPr sz="1200" b="1">
              <a:solidFill>
                <a:schemeClr val="accent1"/>
              </a:solidFill>
              <a:latin typeface="Livvic"/>
              <a:ea typeface="Livvic"/>
              <a:cs typeface="Livvic"/>
              <a:sym typeface="Livvic"/>
            </a:endParaRPr>
          </a:p>
        </p:txBody>
      </p:sp>
      <p:sp>
        <p:nvSpPr>
          <p:cNvPr id="369" name="Google Shape;369;p34"/>
          <p:cNvSpPr/>
          <p:nvPr/>
        </p:nvSpPr>
        <p:spPr>
          <a:xfrm>
            <a:off x="7403296" y="4702325"/>
            <a:ext cx="1982100" cy="416700"/>
          </a:xfrm>
          <a:prstGeom prst="chevron">
            <a:avLst>
              <a:gd name="adj" fmla="val 4339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ivvic"/>
                <a:ea typeface="Livvic"/>
                <a:cs typeface="Livvic"/>
                <a:sym typeface="Livvic"/>
              </a:rPr>
              <a:t>Conclusion</a:t>
            </a:r>
            <a:endParaRPr sz="1200">
              <a:latin typeface="Livvic"/>
              <a:ea typeface="Livvic"/>
              <a:cs typeface="Livvic"/>
              <a:sym typeface="Livvic"/>
            </a:endParaRPr>
          </a:p>
        </p:txBody>
      </p:sp>
      <p:pic>
        <p:nvPicPr>
          <p:cNvPr id="370" name="Google Shape;37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26900" y="-155612"/>
            <a:ext cx="1589473" cy="993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71" name="Google Shape;371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7363" y="2659902"/>
            <a:ext cx="6412227" cy="1453875"/>
          </a:xfrm>
          <a:prstGeom prst="rect">
            <a:avLst/>
          </a:prstGeom>
          <a:noFill/>
          <a:ln>
            <a:noFill/>
          </a:ln>
        </p:spPr>
      </p:pic>
      <p:sp>
        <p:nvSpPr>
          <p:cNvPr id="372" name="Google Shape;372;p34"/>
          <p:cNvSpPr txBox="1"/>
          <p:nvPr/>
        </p:nvSpPr>
        <p:spPr>
          <a:xfrm>
            <a:off x="798250" y="683488"/>
            <a:ext cx="5040900" cy="5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Livvic"/>
              <a:buChar char="●"/>
            </a:pPr>
            <a:r>
              <a:rPr lang="en" sz="17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Our DCF suggests a positive side</a:t>
            </a:r>
            <a:endParaRPr sz="1700" b="1">
              <a:solidFill>
                <a:schemeClr val="dk1"/>
              </a:solidFill>
              <a:latin typeface="Livvic"/>
              <a:ea typeface="Livvic"/>
              <a:cs typeface="Livvic"/>
              <a:sym typeface="Livvic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35"/>
          <p:cNvSpPr txBox="1">
            <a:spLocks noGrp="1"/>
          </p:cNvSpPr>
          <p:nvPr>
            <p:ph type="title"/>
          </p:nvPr>
        </p:nvSpPr>
        <p:spPr>
          <a:xfrm>
            <a:off x="643800" y="115775"/>
            <a:ext cx="2574000" cy="4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1800"/>
              <a:t>Relative Valuation </a:t>
            </a:r>
            <a:endParaRPr sz="1800"/>
          </a:p>
        </p:txBody>
      </p:sp>
      <p:sp>
        <p:nvSpPr>
          <p:cNvPr id="378" name="Google Shape;378;p35"/>
          <p:cNvSpPr/>
          <p:nvPr/>
        </p:nvSpPr>
        <p:spPr>
          <a:xfrm>
            <a:off x="0" y="4702325"/>
            <a:ext cx="1982100" cy="416700"/>
          </a:xfrm>
          <a:prstGeom prst="homePlate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ivvic"/>
                <a:ea typeface="Livvic"/>
                <a:cs typeface="Livvic"/>
                <a:sym typeface="Livvic"/>
              </a:rPr>
              <a:t>Overview</a:t>
            </a:r>
            <a:endParaRPr sz="1200">
              <a:latin typeface="Livvic"/>
              <a:ea typeface="Livvic"/>
              <a:cs typeface="Livvic"/>
              <a:sym typeface="Livvic"/>
            </a:endParaRPr>
          </a:p>
        </p:txBody>
      </p:sp>
      <p:sp>
        <p:nvSpPr>
          <p:cNvPr id="379" name="Google Shape;379;p35"/>
          <p:cNvSpPr/>
          <p:nvPr/>
        </p:nvSpPr>
        <p:spPr>
          <a:xfrm>
            <a:off x="1858896" y="4702325"/>
            <a:ext cx="1982100" cy="416700"/>
          </a:xfrm>
          <a:prstGeom prst="chevron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ivvic"/>
                <a:ea typeface="Livvic"/>
                <a:cs typeface="Livvic"/>
                <a:sym typeface="Livvic"/>
              </a:rPr>
              <a:t>Industry &amp; Competitive Positioning</a:t>
            </a:r>
            <a:endParaRPr sz="1000">
              <a:latin typeface="Livvic"/>
              <a:ea typeface="Livvic"/>
              <a:cs typeface="Livvic"/>
              <a:sym typeface="Livvic"/>
            </a:endParaRPr>
          </a:p>
        </p:txBody>
      </p:sp>
      <p:sp>
        <p:nvSpPr>
          <p:cNvPr id="380" name="Google Shape;380;p35"/>
          <p:cNvSpPr/>
          <p:nvPr/>
        </p:nvSpPr>
        <p:spPr>
          <a:xfrm>
            <a:off x="3701652" y="4702325"/>
            <a:ext cx="1982100" cy="416700"/>
          </a:xfrm>
          <a:prstGeom prst="chevron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ivvic"/>
                <a:ea typeface="Livvic"/>
                <a:cs typeface="Livvic"/>
                <a:sym typeface="Livvic"/>
              </a:rPr>
              <a:t>Financial Analysis</a:t>
            </a:r>
            <a:endParaRPr sz="1200">
              <a:latin typeface="Livvic"/>
              <a:ea typeface="Livvic"/>
              <a:cs typeface="Livvic"/>
              <a:sym typeface="Livvic"/>
            </a:endParaRPr>
          </a:p>
        </p:txBody>
      </p:sp>
      <p:sp>
        <p:nvSpPr>
          <p:cNvPr id="381" name="Google Shape;381;p35"/>
          <p:cNvSpPr/>
          <p:nvPr/>
        </p:nvSpPr>
        <p:spPr>
          <a:xfrm>
            <a:off x="5557539" y="4702325"/>
            <a:ext cx="1982100" cy="416700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rPr>
              <a:t>Valuation</a:t>
            </a:r>
            <a:endParaRPr sz="1200" b="1">
              <a:solidFill>
                <a:schemeClr val="accent1"/>
              </a:solidFill>
              <a:latin typeface="Livvic"/>
              <a:ea typeface="Livvic"/>
              <a:cs typeface="Livvic"/>
              <a:sym typeface="Livvic"/>
            </a:endParaRPr>
          </a:p>
        </p:txBody>
      </p:sp>
      <p:sp>
        <p:nvSpPr>
          <p:cNvPr id="382" name="Google Shape;382;p35"/>
          <p:cNvSpPr/>
          <p:nvPr/>
        </p:nvSpPr>
        <p:spPr>
          <a:xfrm>
            <a:off x="7403296" y="4702325"/>
            <a:ext cx="1982100" cy="416700"/>
          </a:xfrm>
          <a:prstGeom prst="chevron">
            <a:avLst>
              <a:gd name="adj" fmla="val 4339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ivvic"/>
                <a:ea typeface="Livvic"/>
                <a:cs typeface="Livvic"/>
                <a:sym typeface="Livvic"/>
              </a:rPr>
              <a:t>Conclusion</a:t>
            </a:r>
            <a:endParaRPr sz="1200">
              <a:latin typeface="Livvic"/>
              <a:ea typeface="Livvic"/>
              <a:cs typeface="Livvic"/>
              <a:sym typeface="Livvic"/>
            </a:endParaRPr>
          </a:p>
        </p:txBody>
      </p:sp>
      <p:sp>
        <p:nvSpPr>
          <p:cNvPr id="383" name="Google Shape;383;p35"/>
          <p:cNvSpPr txBox="1">
            <a:spLocks noGrp="1"/>
          </p:cNvSpPr>
          <p:nvPr>
            <p:ph type="title" idx="4294967295"/>
          </p:nvPr>
        </p:nvSpPr>
        <p:spPr>
          <a:xfrm>
            <a:off x="611300" y="661950"/>
            <a:ext cx="2285100" cy="2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1800"/>
              <a:t>Peer Group</a:t>
            </a:r>
            <a:endParaRPr sz="1800"/>
          </a:p>
        </p:txBody>
      </p:sp>
      <p:sp>
        <p:nvSpPr>
          <p:cNvPr id="384" name="Google Shape;384;p35"/>
          <p:cNvSpPr txBox="1">
            <a:spLocks noGrp="1"/>
          </p:cNvSpPr>
          <p:nvPr>
            <p:ph type="subTitle" idx="4294967295"/>
          </p:nvPr>
        </p:nvSpPr>
        <p:spPr>
          <a:xfrm>
            <a:off x="413650" y="1824700"/>
            <a:ext cx="704100" cy="4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/>
              <a:t>P/E</a:t>
            </a:r>
            <a:endParaRPr/>
          </a:p>
        </p:txBody>
      </p:sp>
      <p:sp>
        <p:nvSpPr>
          <p:cNvPr id="385" name="Google Shape;385;p35"/>
          <p:cNvSpPr txBox="1">
            <a:spLocks noGrp="1"/>
          </p:cNvSpPr>
          <p:nvPr>
            <p:ph type="subTitle" idx="4294967295"/>
          </p:nvPr>
        </p:nvSpPr>
        <p:spPr>
          <a:xfrm>
            <a:off x="413650" y="2358100"/>
            <a:ext cx="1537500" cy="3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/>
              <a:t>EBITDA Multiplier</a:t>
            </a:r>
            <a:endParaRPr/>
          </a:p>
        </p:txBody>
      </p:sp>
      <p:sp>
        <p:nvSpPr>
          <p:cNvPr id="386" name="Google Shape;386;p35"/>
          <p:cNvSpPr txBox="1">
            <a:spLocks noGrp="1"/>
          </p:cNvSpPr>
          <p:nvPr>
            <p:ph type="subTitle" idx="4294967295"/>
          </p:nvPr>
        </p:nvSpPr>
        <p:spPr>
          <a:xfrm>
            <a:off x="413650" y="2853150"/>
            <a:ext cx="1537500" cy="3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/>
              <a:t>Sales Multiplier</a:t>
            </a:r>
            <a:endParaRPr/>
          </a:p>
        </p:txBody>
      </p:sp>
      <p:sp>
        <p:nvSpPr>
          <p:cNvPr id="387" name="Google Shape;387;p35"/>
          <p:cNvSpPr txBox="1">
            <a:spLocks noGrp="1"/>
          </p:cNvSpPr>
          <p:nvPr>
            <p:ph type="subTitle" idx="4294967295"/>
          </p:nvPr>
        </p:nvSpPr>
        <p:spPr>
          <a:xfrm>
            <a:off x="413650" y="3477475"/>
            <a:ext cx="1818600" cy="3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/>
              <a:t>Book Value Multiplier</a:t>
            </a:r>
            <a:endParaRPr/>
          </a:p>
        </p:txBody>
      </p:sp>
      <p:sp>
        <p:nvSpPr>
          <p:cNvPr id="388" name="Google Shape;388;p35"/>
          <p:cNvSpPr txBox="1">
            <a:spLocks noGrp="1"/>
          </p:cNvSpPr>
          <p:nvPr>
            <p:ph type="subTitle" idx="4294967295"/>
          </p:nvPr>
        </p:nvSpPr>
        <p:spPr>
          <a:xfrm>
            <a:off x="5418450" y="1909375"/>
            <a:ext cx="590100" cy="3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/>
              <a:t>P/E</a:t>
            </a:r>
            <a:endParaRPr/>
          </a:p>
        </p:txBody>
      </p:sp>
      <p:sp>
        <p:nvSpPr>
          <p:cNvPr id="389" name="Google Shape;389;p35"/>
          <p:cNvSpPr txBox="1">
            <a:spLocks noGrp="1"/>
          </p:cNvSpPr>
          <p:nvPr>
            <p:ph type="subTitle" idx="4294967295"/>
          </p:nvPr>
        </p:nvSpPr>
        <p:spPr>
          <a:xfrm>
            <a:off x="4525100" y="2403250"/>
            <a:ext cx="1537500" cy="3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/>
              <a:t>EBITDA Multiplier</a:t>
            </a:r>
            <a:endParaRPr/>
          </a:p>
        </p:txBody>
      </p:sp>
      <p:sp>
        <p:nvSpPr>
          <p:cNvPr id="390" name="Google Shape;390;p35"/>
          <p:cNvSpPr txBox="1">
            <a:spLocks noGrp="1"/>
          </p:cNvSpPr>
          <p:nvPr>
            <p:ph type="subTitle" idx="4294967295"/>
          </p:nvPr>
        </p:nvSpPr>
        <p:spPr>
          <a:xfrm>
            <a:off x="4620250" y="2945913"/>
            <a:ext cx="1537500" cy="3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/>
              <a:t>Sales Multiplier</a:t>
            </a:r>
            <a:endParaRPr/>
          </a:p>
        </p:txBody>
      </p:sp>
      <p:sp>
        <p:nvSpPr>
          <p:cNvPr id="391" name="Google Shape;391;p35"/>
          <p:cNvSpPr txBox="1">
            <a:spLocks noGrp="1"/>
          </p:cNvSpPr>
          <p:nvPr>
            <p:ph type="subTitle" idx="4294967295"/>
          </p:nvPr>
        </p:nvSpPr>
        <p:spPr>
          <a:xfrm>
            <a:off x="4299850" y="3501100"/>
            <a:ext cx="1818600" cy="3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/>
              <a:t>Book Value Multiplier</a:t>
            </a:r>
            <a:endParaRPr/>
          </a:p>
        </p:txBody>
      </p:sp>
      <p:sp>
        <p:nvSpPr>
          <p:cNvPr id="392" name="Google Shape;392;p35"/>
          <p:cNvSpPr txBox="1">
            <a:spLocks noGrp="1"/>
          </p:cNvSpPr>
          <p:nvPr>
            <p:ph type="subTitle" idx="4294967295"/>
          </p:nvPr>
        </p:nvSpPr>
        <p:spPr>
          <a:xfrm>
            <a:off x="5388375" y="1291300"/>
            <a:ext cx="590100" cy="3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/>
              <a:t>DCF</a:t>
            </a:r>
            <a:endParaRPr/>
          </a:p>
        </p:txBody>
      </p:sp>
      <p:sp>
        <p:nvSpPr>
          <p:cNvPr id="393" name="Google Shape;393;p35"/>
          <p:cNvSpPr/>
          <p:nvPr/>
        </p:nvSpPr>
        <p:spPr>
          <a:xfrm>
            <a:off x="6477076" y="1279515"/>
            <a:ext cx="1915500" cy="315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394" name="Google Shape;394;p35"/>
          <p:cNvSpPr/>
          <p:nvPr/>
        </p:nvSpPr>
        <p:spPr>
          <a:xfrm>
            <a:off x="7212219" y="1215100"/>
            <a:ext cx="472200" cy="5079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 b="1">
              <a:solidFill>
                <a:schemeClr val="accent1"/>
              </a:solidFill>
              <a:latin typeface="Livvic"/>
              <a:ea typeface="Livvic"/>
              <a:cs typeface="Livvic"/>
              <a:sym typeface="Livvic"/>
            </a:endParaRPr>
          </a:p>
        </p:txBody>
      </p:sp>
      <p:sp>
        <p:nvSpPr>
          <p:cNvPr id="395" name="Google Shape;395;p35"/>
          <p:cNvSpPr txBox="1">
            <a:spLocks noGrp="1"/>
          </p:cNvSpPr>
          <p:nvPr>
            <p:ph type="subTitle" idx="4294967295"/>
          </p:nvPr>
        </p:nvSpPr>
        <p:spPr>
          <a:xfrm>
            <a:off x="7158158" y="1240111"/>
            <a:ext cx="590100" cy="3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 sz="1100">
                <a:solidFill>
                  <a:schemeClr val="accent1"/>
                </a:solidFill>
              </a:rPr>
              <a:t>DAL</a:t>
            </a:r>
            <a:endParaRPr sz="1100">
              <a:solidFill>
                <a:schemeClr val="accent1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 sz="1100">
                <a:solidFill>
                  <a:schemeClr val="accent1"/>
                </a:solidFill>
              </a:rPr>
              <a:t>57.84</a:t>
            </a:r>
            <a:endParaRPr sz="1100">
              <a:solidFill>
                <a:schemeClr val="accent1"/>
              </a:solidFill>
            </a:endParaRPr>
          </a:p>
        </p:txBody>
      </p:sp>
      <p:sp>
        <p:nvSpPr>
          <p:cNvPr id="396" name="Google Shape;396;p35"/>
          <p:cNvSpPr/>
          <p:nvPr/>
        </p:nvSpPr>
        <p:spPr>
          <a:xfrm>
            <a:off x="7091082" y="1946677"/>
            <a:ext cx="1915500" cy="315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397" name="Google Shape;397;p35"/>
          <p:cNvSpPr/>
          <p:nvPr/>
        </p:nvSpPr>
        <p:spPr>
          <a:xfrm>
            <a:off x="8108562" y="1882261"/>
            <a:ext cx="472200" cy="5079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 b="1">
              <a:solidFill>
                <a:schemeClr val="accent1"/>
              </a:solidFill>
              <a:latin typeface="Livvic"/>
              <a:ea typeface="Livvic"/>
              <a:cs typeface="Livvic"/>
              <a:sym typeface="Livvic"/>
            </a:endParaRPr>
          </a:p>
        </p:txBody>
      </p:sp>
      <p:sp>
        <p:nvSpPr>
          <p:cNvPr id="398" name="Google Shape;398;p35"/>
          <p:cNvSpPr txBox="1">
            <a:spLocks noGrp="1"/>
          </p:cNvSpPr>
          <p:nvPr>
            <p:ph type="subTitle" idx="4294967295"/>
          </p:nvPr>
        </p:nvSpPr>
        <p:spPr>
          <a:xfrm>
            <a:off x="8054501" y="1907273"/>
            <a:ext cx="590100" cy="3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 sz="1100">
                <a:solidFill>
                  <a:schemeClr val="accent1"/>
                </a:solidFill>
              </a:rPr>
              <a:t>DAL</a:t>
            </a:r>
            <a:endParaRPr sz="1100">
              <a:solidFill>
                <a:schemeClr val="accent1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 sz="1100">
                <a:solidFill>
                  <a:schemeClr val="accent1"/>
                </a:solidFill>
              </a:rPr>
              <a:t>114.7</a:t>
            </a:r>
            <a:endParaRPr sz="1100">
              <a:solidFill>
                <a:schemeClr val="accent1"/>
              </a:solidFill>
            </a:endParaRPr>
          </a:p>
        </p:txBody>
      </p:sp>
      <p:sp>
        <p:nvSpPr>
          <p:cNvPr id="399" name="Google Shape;399;p35"/>
          <p:cNvSpPr/>
          <p:nvPr/>
        </p:nvSpPr>
        <p:spPr>
          <a:xfrm>
            <a:off x="6988014" y="2461438"/>
            <a:ext cx="1915500" cy="315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400" name="Google Shape;400;p35"/>
          <p:cNvSpPr/>
          <p:nvPr/>
        </p:nvSpPr>
        <p:spPr>
          <a:xfrm>
            <a:off x="7467688" y="2397023"/>
            <a:ext cx="472200" cy="5079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 b="1">
              <a:solidFill>
                <a:schemeClr val="accent1"/>
              </a:solidFill>
              <a:latin typeface="Livvic"/>
              <a:ea typeface="Livvic"/>
              <a:cs typeface="Livvic"/>
              <a:sym typeface="Livvic"/>
            </a:endParaRPr>
          </a:p>
        </p:txBody>
      </p:sp>
      <p:sp>
        <p:nvSpPr>
          <p:cNvPr id="401" name="Google Shape;401;p35"/>
          <p:cNvSpPr txBox="1">
            <a:spLocks noGrp="1"/>
          </p:cNvSpPr>
          <p:nvPr>
            <p:ph type="subTitle" idx="4294967295"/>
          </p:nvPr>
        </p:nvSpPr>
        <p:spPr>
          <a:xfrm>
            <a:off x="7413627" y="2422034"/>
            <a:ext cx="590100" cy="3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 sz="1100">
                <a:solidFill>
                  <a:schemeClr val="accent1"/>
                </a:solidFill>
              </a:rPr>
              <a:t>DAL</a:t>
            </a:r>
            <a:endParaRPr sz="1100">
              <a:solidFill>
                <a:schemeClr val="accent1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 sz="1100">
                <a:solidFill>
                  <a:schemeClr val="accent1"/>
                </a:solidFill>
              </a:rPr>
              <a:t>70.21</a:t>
            </a:r>
            <a:endParaRPr sz="1100">
              <a:solidFill>
                <a:schemeClr val="accent1"/>
              </a:solidFill>
            </a:endParaRPr>
          </a:p>
        </p:txBody>
      </p:sp>
      <p:sp>
        <p:nvSpPr>
          <p:cNvPr id="402" name="Google Shape;402;p35"/>
          <p:cNvSpPr/>
          <p:nvPr/>
        </p:nvSpPr>
        <p:spPr>
          <a:xfrm>
            <a:off x="6157741" y="2976200"/>
            <a:ext cx="1915500" cy="315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403" name="Google Shape;403;p35"/>
          <p:cNvSpPr/>
          <p:nvPr/>
        </p:nvSpPr>
        <p:spPr>
          <a:xfrm>
            <a:off x="6445813" y="2911784"/>
            <a:ext cx="472200" cy="5079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 b="1">
              <a:solidFill>
                <a:schemeClr val="accent1"/>
              </a:solidFill>
              <a:latin typeface="Livvic"/>
              <a:ea typeface="Livvic"/>
              <a:cs typeface="Livvic"/>
              <a:sym typeface="Livvic"/>
            </a:endParaRPr>
          </a:p>
        </p:txBody>
      </p:sp>
      <p:sp>
        <p:nvSpPr>
          <p:cNvPr id="404" name="Google Shape;404;p35"/>
          <p:cNvSpPr txBox="1">
            <a:spLocks noGrp="1"/>
          </p:cNvSpPr>
          <p:nvPr>
            <p:ph type="subTitle" idx="4294967295"/>
          </p:nvPr>
        </p:nvSpPr>
        <p:spPr>
          <a:xfrm>
            <a:off x="6391753" y="2936795"/>
            <a:ext cx="590100" cy="3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 sz="1100">
                <a:solidFill>
                  <a:schemeClr val="accent1"/>
                </a:solidFill>
              </a:rPr>
              <a:t>DAL</a:t>
            </a:r>
            <a:endParaRPr sz="1100">
              <a:solidFill>
                <a:schemeClr val="accent1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 sz="1100">
                <a:solidFill>
                  <a:schemeClr val="accent1"/>
                </a:solidFill>
              </a:rPr>
              <a:t>34.18</a:t>
            </a:r>
            <a:endParaRPr sz="1100">
              <a:solidFill>
                <a:schemeClr val="accent1"/>
              </a:solidFill>
            </a:endParaRPr>
          </a:p>
        </p:txBody>
      </p:sp>
      <p:sp>
        <p:nvSpPr>
          <p:cNvPr id="405" name="Google Shape;405;p35"/>
          <p:cNvSpPr/>
          <p:nvPr/>
        </p:nvSpPr>
        <p:spPr>
          <a:xfrm>
            <a:off x="5902272" y="3501499"/>
            <a:ext cx="1915500" cy="315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406" name="Google Shape;406;p35"/>
          <p:cNvSpPr/>
          <p:nvPr/>
        </p:nvSpPr>
        <p:spPr>
          <a:xfrm>
            <a:off x="6062611" y="3437083"/>
            <a:ext cx="472200" cy="5079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 b="1">
              <a:solidFill>
                <a:schemeClr val="accent1"/>
              </a:solidFill>
              <a:latin typeface="Livvic"/>
              <a:ea typeface="Livvic"/>
              <a:cs typeface="Livvic"/>
              <a:sym typeface="Livvic"/>
            </a:endParaRPr>
          </a:p>
        </p:txBody>
      </p:sp>
      <p:sp>
        <p:nvSpPr>
          <p:cNvPr id="407" name="Google Shape;407;p35"/>
          <p:cNvSpPr txBox="1">
            <a:spLocks noGrp="1"/>
          </p:cNvSpPr>
          <p:nvPr>
            <p:ph type="subTitle" idx="4294967295"/>
          </p:nvPr>
        </p:nvSpPr>
        <p:spPr>
          <a:xfrm>
            <a:off x="6008550" y="3462094"/>
            <a:ext cx="590100" cy="3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 sz="1100">
                <a:solidFill>
                  <a:schemeClr val="accent1"/>
                </a:solidFill>
              </a:rPr>
              <a:t>DAL</a:t>
            </a:r>
            <a:endParaRPr sz="1100">
              <a:solidFill>
                <a:schemeClr val="accent1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 sz="1100">
                <a:solidFill>
                  <a:schemeClr val="accent1"/>
                </a:solidFill>
              </a:rPr>
              <a:t>19.42</a:t>
            </a:r>
            <a:endParaRPr sz="1100">
              <a:solidFill>
                <a:schemeClr val="accent1"/>
              </a:solidFill>
            </a:endParaRPr>
          </a:p>
        </p:txBody>
      </p:sp>
      <p:pic>
        <p:nvPicPr>
          <p:cNvPr id="408" name="Google Shape;40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6319" y="4053048"/>
            <a:ext cx="3422455" cy="26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" name="Google Shape;409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70813" y="785600"/>
            <a:ext cx="704101" cy="528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410" name="Google Shape;410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36588" y="754563"/>
            <a:ext cx="590100" cy="59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1" name="Google Shape;411;p3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59550" y="1114749"/>
            <a:ext cx="924448" cy="41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2" name="Google Shape;412;p3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183992" y="815800"/>
            <a:ext cx="646431" cy="57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3" name="Google Shape;413;p3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858912" y="841275"/>
            <a:ext cx="883446" cy="416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414" name="Google Shape;414;p3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59550" y="756307"/>
            <a:ext cx="924452" cy="434256"/>
          </a:xfrm>
          <a:prstGeom prst="rect">
            <a:avLst/>
          </a:prstGeom>
          <a:noFill/>
          <a:ln>
            <a:noFill/>
          </a:ln>
        </p:spPr>
      </p:pic>
      <p:pic>
        <p:nvPicPr>
          <p:cNvPr id="415" name="Google Shape;415;p35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503399" y="754574"/>
            <a:ext cx="590100" cy="590100"/>
          </a:xfrm>
          <a:prstGeom prst="rect">
            <a:avLst/>
          </a:prstGeom>
          <a:noFill/>
          <a:ln>
            <a:noFill/>
          </a:ln>
        </p:spPr>
      </p:pic>
      <p:sp>
        <p:nvSpPr>
          <p:cNvPr id="416" name="Google Shape;416;p35"/>
          <p:cNvSpPr txBox="1">
            <a:spLocks noGrp="1"/>
          </p:cNvSpPr>
          <p:nvPr>
            <p:ph type="subTitle" idx="4294967295"/>
          </p:nvPr>
        </p:nvSpPr>
        <p:spPr>
          <a:xfrm>
            <a:off x="261250" y="1519900"/>
            <a:ext cx="1158900" cy="4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 b="1"/>
              <a:t>Peer Average</a:t>
            </a:r>
            <a:endParaRPr b="1"/>
          </a:p>
        </p:txBody>
      </p:sp>
      <p:sp>
        <p:nvSpPr>
          <p:cNvPr id="417" name="Google Shape;417;p35"/>
          <p:cNvSpPr txBox="1">
            <a:spLocks noGrp="1"/>
          </p:cNvSpPr>
          <p:nvPr>
            <p:ph type="subTitle" idx="4294967295"/>
          </p:nvPr>
        </p:nvSpPr>
        <p:spPr>
          <a:xfrm>
            <a:off x="3077775" y="1852900"/>
            <a:ext cx="704100" cy="3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/>
              <a:t>25.67</a:t>
            </a:r>
            <a:endParaRPr/>
          </a:p>
        </p:txBody>
      </p:sp>
      <p:sp>
        <p:nvSpPr>
          <p:cNvPr id="418" name="Google Shape;418;p35"/>
          <p:cNvSpPr txBox="1">
            <a:spLocks noGrp="1"/>
          </p:cNvSpPr>
          <p:nvPr>
            <p:ph type="subTitle" idx="4294967295"/>
          </p:nvPr>
        </p:nvSpPr>
        <p:spPr>
          <a:xfrm>
            <a:off x="3104475" y="2328700"/>
            <a:ext cx="704100" cy="3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/>
              <a:t>9.81</a:t>
            </a:r>
            <a:endParaRPr/>
          </a:p>
        </p:txBody>
      </p:sp>
      <p:sp>
        <p:nvSpPr>
          <p:cNvPr id="419" name="Google Shape;419;p35"/>
          <p:cNvSpPr txBox="1">
            <a:spLocks noGrp="1"/>
          </p:cNvSpPr>
          <p:nvPr>
            <p:ph type="subTitle" idx="4294967295"/>
          </p:nvPr>
        </p:nvSpPr>
        <p:spPr>
          <a:xfrm>
            <a:off x="3104475" y="2877400"/>
            <a:ext cx="704100" cy="3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/>
              <a:t>0.38</a:t>
            </a:r>
            <a:endParaRPr/>
          </a:p>
        </p:txBody>
      </p:sp>
      <p:sp>
        <p:nvSpPr>
          <p:cNvPr id="420" name="Google Shape;420;p35"/>
          <p:cNvSpPr txBox="1">
            <a:spLocks noGrp="1"/>
          </p:cNvSpPr>
          <p:nvPr>
            <p:ph type="subTitle" idx="4294967295"/>
          </p:nvPr>
        </p:nvSpPr>
        <p:spPr>
          <a:xfrm>
            <a:off x="3104475" y="3439025"/>
            <a:ext cx="704100" cy="3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/>
              <a:t>1.41</a:t>
            </a:r>
            <a:endParaRPr/>
          </a:p>
        </p:txBody>
      </p:sp>
      <p:cxnSp>
        <p:nvCxnSpPr>
          <p:cNvPr id="421" name="Google Shape;421;p35"/>
          <p:cNvCxnSpPr>
            <a:stCxn id="422" idx="1"/>
          </p:cNvCxnSpPr>
          <p:nvPr/>
        </p:nvCxnSpPr>
        <p:spPr>
          <a:xfrm flipH="1">
            <a:off x="-39594" y="4201400"/>
            <a:ext cx="1119300" cy="2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2" name="Google Shape;422;p35"/>
          <p:cNvSpPr txBox="1">
            <a:spLocks noGrp="1"/>
          </p:cNvSpPr>
          <p:nvPr>
            <p:ph type="title" idx="4294967295"/>
          </p:nvPr>
        </p:nvSpPr>
        <p:spPr>
          <a:xfrm>
            <a:off x="1079706" y="4025600"/>
            <a:ext cx="2247300" cy="3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1500" b="0"/>
              <a:t>RV TARGET: $59.63</a:t>
            </a:r>
            <a:endParaRPr sz="1500" b="0"/>
          </a:p>
        </p:txBody>
      </p:sp>
      <p:cxnSp>
        <p:nvCxnSpPr>
          <p:cNvPr id="423" name="Google Shape;423;p35"/>
          <p:cNvCxnSpPr/>
          <p:nvPr/>
        </p:nvCxnSpPr>
        <p:spPr>
          <a:xfrm rot="10800000">
            <a:off x="3176000" y="4188347"/>
            <a:ext cx="13491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424" name="Google Shape;424;p35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6826900" y="-155612"/>
            <a:ext cx="1589473" cy="993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36"/>
          <p:cNvSpPr txBox="1">
            <a:spLocks noGrp="1"/>
          </p:cNvSpPr>
          <p:nvPr>
            <p:ph type="title"/>
          </p:nvPr>
        </p:nvSpPr>
        <p:spPr>
          <a:xfrm>
            <a:off x="643800" y="115775"/>
            <a:ext cx="4380900" cy="4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1800"/>
              <a:t>Target Price</a:t>
            </a:r>
            <a:endParaRPr sz="1800"/>
          </a:p>
        </p:txBody>
      </p:sp>
      <p:sp>
        <p:nvSpPr>
          <p:cNvPr id="430" name="Google Shape;430;p36"/>
          <p:cNvSpPr/>
          <p:nvPr/>
        </p:nvSpPr>
        <p:spPr>
          <a:xfrm>
            <a:off x="0" y="4702325"/>
            <a:ext cx="1982100" cy="416700"/>
          </a:xfrm>
          <a:prstGeom prst="homePlate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ivvic"/>
                <a:ea typeface="Livvic"/>
                <a:cs typeface="Livvic"/>
                <a:sym typeface="Livvic"/>
              </a:rPr>
              <a:t>Overview</a:t>
            </a:r>
            <a:endParaRPr sz="1200">
              <a:latin typeface="Livvic"/>
              <a:ea typeface="Livvic"/>
              <a:cs typeface="Livvic"/>
              <a:sym typeface="Livvic"/>
            </a:endParaRPr>
          </a:p>
        </p:txBody>
      </p:sp>
      <p:sp>
        <p:nvSpPr>
          <p:cNvPr id="431" name="Google Shape;431;p36"/>
          <p:cNvSpPr/>
          <p:nvPr/>
        </p:nvSpPr>
        <p:spPr>
          <a:xfrm>
            <a:off x="1858896" y="4702325"/>
            <a:ext cx="1982100" cy="416700"/>
          </a:xfrm>
          <a:prstGeom prst="chevron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ivvic"/>
                <a:ea typeface="Livvic"/>
                <a:cs typeface="Livvic"/>
                <a:sym typeface="Livvic"/>
              </a:rPr>
              <a:t>Industry &amp; Competitive Positioning</a:t>
            </a:r>
            <a:endParaRPr sz="1000">
              <a:latin typeface="Livvic"/>
              <a:ea typeface="Livvic"/>
              <a:cs typeface="Livvic"/>
              <a:sym typeface="Livvic"/>
            </a:endParaRPr>
          </a:p>
        </p:txBody>
      </p:sp>
      <p:sp>
        <p:nvSpPr>
          <p:cNvPr id="432" name="Google Shape;432;p36"/>
          <p:cNvSpPr/>
          <p:nvPr/>
        </p:nvSpPr>
        <p:spPr>
          <a:xfrm>
            <a:off x="3701652" y="4702325"/>
            <a:ext cx="1982100" cy="416700"/>
          </a:xfrm>
          <a:prstGeom prst="chevron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ivvic"/>
                <a:ea typeface="Livvic"/>
                <a:cs typeface="Livvic"/>
                <a:sym typeface="Livvic"/>
              </a:rPr>
              <a:t>Financial Analysis</a:t>
            </a:r>
            <a:endParaRPr sz="1200">
              <a:latin typeface="Livvic"/>
              <a:ea typeface="Livvic"/>
              <a:cs typeface="Livvic"/>
              <a:sym typeface="Livvic"/>
            </a:endParaRPr>
          </a:p>
        </p:txBody>
      </p:sp>
      <p:sp>
        <p:nvSpPr>
          <p:cNvPr id="433" name="Google Shape;433;p36"/>
          <p:cNvSpPr/>
          <p:nvPr/>
        </p:nvSpPr>
        <p:spPr>
          <a:xfrm>
            <a:off x="5557539" y="4702325"/>
            <a:ext cx="1982100" cy="416700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rPr>
              <a:t>Valuation</a:t>
            </a:r>
            <a:endParaRPr sz="1200" b="1">
              <a:solidFill>
                <a:schemeClr val="accent1"/>
              </a:solidFill>
              <a:latin typeface="Livvic"/>
              <a:ea typeface="Livvic"/>
              <a:cs typeface="Livvic"/>
              <a:sym typeface="Livvic"/>
            </a:endParaRPr>
          </a:p>
        </p:txBody>
      </p:sp>
      <p:sp>
        <p:nvSpPr>
          <p:cNvPr id="434" name="Google Shape;434;p36"/>
          <p:cNvSpPr/>
          <p:nvPr/>
        </p:nvSpPr>
        <p:spPr>
          <a:xfrm>
            <a:off x="7403296" y="4702325"/>
            <a:ext cx="1982100" cy="416700"/>
          </a:xfrm>
          <a:prstGeom prst="chevron">
            <a:avLst>
              <a:gd name="adj" fmla="val 4339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ivvic"/>
                <a:ea typeface="Livvic"/>
                <a:cs typeface="Livvic"/>
                <a:sym typeface="Livvic"/>
              </a:rPr>
              <a:t>Conclusion</a:t>
            </a:r>
            <a:endParaRPr sz="1200">
              <a:latin typeface="Livvic"/>
              <a:ea typeface="Livvic"/>
              <a:cs typeface="Livvic"/>
              <a:sym typeface="Livvic"/>
            </a:endParaRPr>
          </a:p>
        </p:txBody>
      </p:sp>
      <p:sp>
        <p:nvSpPr>
          <p:cNvPr id="435" name="Google Shape;435;p36"/>
          <p:cNvSpPr/>
          <p:nvPr/>
        </p:nvSpPr>
        <p:spPr>
          <a:xfrm>
            <a:off x="2502383" y="1283125"/>
            <a:ext cx="2084700" cy="2021400"/>
          </a:xfrm>
          <a:prstGeom prst="ellipse">
            <a:avLst/>
          </a:prstGeom>
          <a:solidFill>
            <a:srgbClr val="000000">
              <a:alpha val="0"/>
            </a:srgbClr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50%</a:t>
            </a:r>
            <a:endParaRPr sz="1600"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Valuation Multiples</a:t>
            </a:r>
            <a:endParaRPr sz="1600"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600"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600"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600">
                <a:solidFill>
                  <a:srgbClr val="990000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$59.63</a:t>
            </a:r>
            <a:endParaRPr sz="1600">
              <a:solidFill>
                <a:srgbClr val="990000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436" name="Google Shape;436;p36"/>
          <p:cNvSpPr/>
          <p:nvPr/>
        </p:nvSpPr>
        <p:spPr>
          <a:xfrm>
            <a:off x="809450" y="1283125"/>
            <a:ext cx="2084700" cy="2021400"/>
          </a:xfrm>
          <a:prstGeom prst="ellipse">
            <a:avLst/>
          </a:prstGeom>
          <a:solidFill>
            <a:srgbClr val="000000">
              <a:alpha val="0"/>
            </a:srgbClr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50% </a:t>
            </a:r>
            <a:endParaRPr sz="1600"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DCF Analysis</a:t>
            </a:r>
            <a:endParaRPr sz="1600"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600"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600"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600">
                <a:solidFill>
                  <a:srgbClr val="990000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$57.84</a:t>
            </a:r>
            <a:endParaRPr sz="1600">
              <a:solidFill>
                <a:srgbClr val="990000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437" name="Google Shape;437;p36"/>
          <p:cNvSpPr/>
          <p:nvPr/>
        </p:nvSpPr>
        <p:spPr>
          <a:xfrm>
            <a:off x="4884800" y="2144850"/>
            <a:ext cx="1023900" cy="416700"/>
          </a:xfrm>
          <a:prstGeom prst="notched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ivvic"/>
              <a:ea typeface="Livvic"/>
              <a:cs typeface="Livvic"/>
              <a:sym typeface="Livvic"/>
            </a:endParaRPr>
          </a:p>
        </p:txBody>
      </p:sp>
      <p:sp>
        <p:nvSpPr>
          <p:cNvPr id="438" name="Google Shape;438;p36"/>
          <p:cNvSpPr/>
          <p:nvPr/>
        </p:nvSpPr>
        <p:spPr>
          <a:xfrm>
            <a:off x="6159983" y="1359325"/>
            <a:ext cx="2084700" cy="20214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2500">
                <a:solidFill>
                  <a:schemeClr val="accen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$58.74</a:t>
            </a:r>
            <a:endParaRPr sz="2500">
              <a:solidFill>
                <a:schemeClr val="accen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pic>
        <p:nvPicPr>
          <p:cNvPr id="439" name="Google Shape;43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26900" y="-155612"/>
            <a:ext cx="1589473" cy="993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37"/>
          <p:cNvSpPr txBox="1">
            <a:spLocks noGrp="1"/>
          </p:cNvSpPr>
          <p:nvPr>
            <p:ph type="title"/>
          </p:nvPr>
        </p:nvSpPr>
        <p:spPr>
          <a:xfrm>
            <a:off x="643800" y="115775"/>
            <a:ext cx="4380900" cy="4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1800">
                <a:solidFill>
                  <a:schemeClr val="lt2"/>
                </a:solidFill>
              </a:rPr>
              <a:t>Conclusion</a:t>
            </a:r>
            <a:endParaRPr sz="1800">
              <a:solidFill>
                <a:schemeClr val="lt2"/>
              </a:solidFill>
            </a:endParaRPr>
          </a:p>
        </p:txBody>
      </p:sp>
      <p:sp>
        <p:nvSpPr>
          <p:cNvPr id="445" name="Google Shape;445;p37"/>
          <p:cNvSpPr/>
          <p:nvPr/>
        </p:nvSpPr>
        <p:spPr>
          <a:xfrm>
            <a:off x="0" y="4702325"/>
            <a:ext cx="1982100" cy="416700"/>
          </a:xfrm>
          <a:prstGeom prst="homePlate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ivvic"/>
                <a:ea typeface="Livvic"/>
                <a:cs typeface="Livvic"/>
                <a:sym typeface="Livvic"/>
              </a:rPr>
              <a:t>Overview</a:t>
            </a:r>
            <a:endParaRPr sz="1200">
              <a:latin typeface="Livvic"/>
              <a:ea typeface="Livvic"/>
              <a:cs typeface="Livvic"/>
              <a:sym typeface="Livvic"/>
            </a:endParaRPr>
          </a:p>
        </p:txBody>
      </p:sp>
      <p:sp>
        <p:nvSpPr>
          <p:cNvPr id="446" name="Google Shape;446;p37"/>
          <p:cNvSpPr/>
          <p:nvPr/>
        </p:nvSpPr>
        <p:spPr>
          <a:xfrm>
            <a:off x="1858896" y="4702325"/>
            <a:ext cx="1982100" cy="416700"/>
          </a:xfrm>
          <a:prstGeom prst="chevron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ivvic"/>
                <a:ea typeface="Livvic"/>
                <a:cs typeface="Livvic"/>
                <a:sym typeface="Livvic"/>
              </a:rPr>
              <a:t>Industry &amp; Competitive Positioning</a:t>
            </a:r>
            <a:endParaRPr sz="1000">
              <a:latin typeface="Livvic"/>
              <a:ea typeface="Livvic"/>
              <a:cs typeface="Livvic"/>
              <a:sym typeface="Livvic"/>
            </a:endParaRPr>
          </a:p>
        </p:txBody>
      </p:sp>
      <p:sp>
        <p:nvSpPr>
          <p:cNvPr id="447" name="Google Shape;447;p37"/>
          <p:cNvSpPr/>
          <p:nvPr/>
        </p:nvSpPr>
        <p:spPr>
          <a:xfrm>
            <a:off x="3701652" y="4702325"/>
            <a:ext cx="1982100" cy="416700"/>
          </a:xfrm>
          <a:prstGeom prst="chevron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ivvic"/>
                <a:ea typeface="Livvic"/>
                <a:cs typeface="Livvic"/>
                <a:sym typeface="Livvic"/>
              </a:rPr>
              <a:t>Financial Analysis</a:t>
            </a:r>
            <a:endParaRPr sz="1200">
              <a:latin typeface="Livvic"/>
              <a:ea typeface="Livvic"/>
              <a:cs typeface="Livvic"/>
              <a:sym typeface="Livvic"/>
            </a:endParaRPr>
          </a:p>
        </p:txBody>
      </p:sp>
      <p:sp>
        <p:nvSpPr>
          <p:cNvPr id="448" name="Google Shape;448;p37"/>
          <p:cNvSpPr/>
          <p:nvPr/>
        </p:nvSpPr>
        <p:spPr>
          <a:xfrm>
            <a:off x="5557539" y="4702325"/>
            <a:ext cx="1982100" cy="416700"/>
          </a:xfrm>
          <a:prstGeom prst="chevron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ivvic"/>
                <a:ea typeface="Livvic"/>
                <a:cs typeface="Livvic"/>
                <a:sym typeface="Livvic"/>
              </a:rPr>
              <a:t>Valuation</a:t>
            </a:r>
            <a:endParaRPr sz="1200">
              <a:latin typeface="Livvic"/>
              <a:ea typeface="Livvic"/>
              <a:cs typeface="Livvic"/>
              <a:sym typeface="Livvic"/>
            </a:endParaRPr>
          </a:p>
        </p:txBody>
      </p:sp>
      <p:sp>
        <p:nvSpPr>
          <p:cNvPr id="449" name="Google Shape;449;p37"/>
          <p:cNvSpPr/>
          <p:nvPr/>
        </p:nvSpPr>
        <p:spPr>
          <a:xfrm>
            <a:off x="7403296" y="4702325"/>
            <a:ext cx="1982100" cy="416700"/>
          </a:xfrm>
          <a:prstGeom prst="chevron">
            <a:avLst>
              <a:gd name="adj" fmla="val 43397"/>
            </a:avLst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rPr>
              <a:t>Conclusion</a:t>
            </a:r>
            <a:endParaRPr sz="1200" b="1">
              <a:solidFill>
                <a:schemeClr val="accent1"/>
              </a:solidFill>
              <a:latin typeface="Livvic"/>
              <a:ea typeface="Livvic"/>
              <a:cs typeface="Livvic"/>
              <a:sym typeface="Livvic"/>
            </a:endParaRPr>
          </a:p>
        </p:txBody>
      </p:sp>
      <p:pic>
        <p:nvPicPr>
          <p:cNvPr id="450" name="Google Shape;450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26900" y="-155612"/>
            <a:ext cx="1589473" cy="993424"/>
          </a:xfrm>
          <a:prstGeom prst="rect">
            <a:avLst/>
          </a:prstGeom>
          <a:noFill/>
          <a:ln>
            <a:noFill/>
          </a:ln>
        </p:spPr>
      </p:pic>
      <p:sp>
        <p:nvSpPr>
          <p:cNvPr id="451" name="Google Shape;451;p37"/>
          <p:cNvSpPr txBox="1"/>
          <p:nvPr/>
        </p:nvSpPr>
        <p:spPr>
          <a:xfrm>
            <a:off x="876700" y="671100"/>
            <a:ext cx="2460300" cy="13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rPr>
              <a:t>Target Price: $58.74</a:t>
            </a:r>
            <a:br>
              <a:rPr lang="en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rPr>
            </a:br>
            <a:r>
              <a:rPr lang="en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rPr>
              <a:t>Current Price: $41.94 </a:t>
            </a:r>
            <a:endParaRPr>
              <a:solidFill>
                <a:schemeClr val="accent1"/>
              </a:solidFill>
              <a:latin typeface="Livvic"/>
              <a:ea typeface="Livvic"/>
              <a:cs typeface="Livvic"/>
              <a:sym typeface="Livvic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rPr>
              <a:t>(price of Feb 28, 2024)</a:t>
            </a:r>
            <a:endParaRPr>
              <a:solidFill>
                <a:schemeClr val="accent1"/>
              </a:solidFill>
              <a:latin typeface="Livvic"/>
              <a:ea typeface="Livvic"/>
              <a:cs typeface="Livvic"/>
              <a:sym typeface="Livvic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  <a:latin typeface="Livvic"/>
              <a:ea typeface="Livvic"/>
              <a:cs typeface="Livvic"/>
              <a:sym typeface="Livvic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rPr>
              <a:t>Recommendation:</a:t>
            </a:r>
            <a:endParaRPr sz="1700">
              <a:solidFill>
                <a:schemeClr val="accent1"/>
              </a:solidFill>
              <a:latin typeface="Livvic"/>
              <a:ea typeface="Livvic"/>
              <a:cs typeface="Livvic"/>
              <a:sym typeface="Livvic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rPr>
              <a:t>HOLD</a:t>
            </a:r>
            <a:endParaRPr sz="1700" b="1">
              <a:solidFill>
                <a:schemeClr val="accent1"/>
              </a:solidFill>
              <a:latin typeface="Livvic"/>
              <a:ea typeface="Livvic"/>
              <a:cs typeface="Livvic"/>
              <a:sym typeface="Livvic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rPr>
              <a:t>28.6% upside</a:t>
            </a:r>
            <a:endParaRPr sz="1700">
              <a:solidFill>
                <a:schemeClr val="accent1"/>
              </a:solidFill>
              <a:latin typeface="Livvic"/>
              <a:ea typeface="Livvic"/>
              <a:cs typeface="Livvic"/>
              <a:sym typeface="Livvic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6" name="Google Shape;456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26900" y="-155612"/>
            <a:ext cx="1589473" cy="993424"/>
          </a:xfrm>
          <a:prstGeom prst="rect">
            <a:avLst/>
          </a:prstGeom>
          <a:noFill/>
          <a:ln>
            <a:noFill/>
          </a:ln>
        </p:spPr>
      </p:pic>
      <p:sp>
        <p:nvSpPr>
          <p:cNvPr id="457" name="Google Shape;457;p38"/>
          <p:cNvSpPr txBox="1">
            <a:spLocks noGrp="1"/>
          </p:cNvSpPr>
          <p:nvPr>
            <p:ph type="ctrTitle" idx="4294967295"/>
          </p:nvPr>
        </p:nvSpPr>
        <p:spPr>
          <a:xfrm>
            <a:off x="2125800" y="1732200"/>
            <a:ext cx="4892400" cy="12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</a:pPr>
            <a:r>
              <a:rPr lang="en" sz="6000"/>
              <a:t>Thank You!</a:t>
            </a:r>
            <a:endParaRPr sz="6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Google Shape;19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3325" y="869950"/>
            <a:ext cx="5169099" cy="3290775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24"/>
          <p:cNvSpPr txBox="1"/>
          <p:nvPr/>
        </p:nvSpPr>
        <p:spPr>
          <a:xfrm>
            <a:off x="6016161" y="1074625"/>
            <a:ext cx="3297900" cy="13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Target Price: </a:t>
            </a:r>
            <a:r>
              <a:rPr lang="en" sz="12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$58.74</a:t>
            </a:r>
            <a:br>
              <a:rPr lang="en" sz="12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</a:br>
            <a:r>
              <a:rPr lang="en" sz="1200" b="1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Current Price: </a:t>
            </a:r>
            <a:r>
              <a:rPr lang="en" sz="12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$41.94 </a:t>
            </a:r>
            <a:endParaRPr sz="1200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(price of Feb 28, 2024)</a:t>
            </a:r>
            <a:endParaRPr sz="1200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Recommendation:</a:t>
            </a:r>
            <a:endParaRPr sz="1500" b="1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 dirty="0">
                <a:solidFill>
                  <a:srgbClr val="CC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HOLD</a:t>
            </a:r>
            <a:endParaRPr sz="1500" b="1" dirty="0">
              <a:solidFill>
                <a:srgbClr val="CC000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latin typeface="Libre Franklin"/>
                <a:ea typeface="Libre Franklin"/>
                <a:cs typeface="Libre Franklin"/>
                <a:sym typeface="Libre Franklin"/>
              </a:rPr>
              <a:t>28.6% upside</a:t>
            </a:r>
            <a:endParaRPr sz="1500" dirty="0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96" name="Google Shape;196;p24"/>
          <p:cNvSpPr txBox="1">
            <a:spLocks noGrp="1"/>
          </p:cNvSpPr>
          <p:nvPr>
            <p:ph type="title"/>
          </p:nvPr>
        </p:nvSpPr>
        <p:spPr>
          <a:xfrm>
            <a:off x="643800" y="115775"/>
            <a:ext cx="3367200" cy="4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Executive Summary</a:t>
            </a:r>
            <a:endParaRPr sz="1700"/>
          </a:p>
        </p:txBody>
      </p:sp>
      <p:pic>
        <p:nvPicPr>
          <p:cNvPr id="197" name="Google Shape;197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26900" y="-155612"/>
            <a:ext cx="1589473" cy="993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03066" y="3455911"/>
            <a:ext cx="1102675" cy="528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03917" y="3517286"/>
            <a:ext cx="1001477" cy="528049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4"/>
          <p:cNvSpPr/>
          <p:nvPr/>
        </p:nvSpPr>
        <p:spPr>
          <a:xfrm>
            <a:off x="6127717" y="3095911"/>
            <a:ext cx="2277900" cy="2838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>
                <a:solidFill>
                  <a:schemeClr val="accen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Comparables</a:t>
            </a:r>
            <a:endParaRPr sz="1200" b="0" i="0" u="none" strike="noStrike" cap="none">
              <a:solidFill>
                <a:schemeClr val="accen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201" name="Google Shape;201;p24"/>
          <p:cNvSpPr/>
          <p:nvPr/>
        </p:nvSpPr>
        <p:spPr>
          <a:xfrm>
            <a:off x="6127842" y="3095911"/>
            <a:ext cx="2277900" cy="10632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738"/>
    </mc:Choice>
    <mc:Fallback xmlns="">
      <p:transition spd="slow" advTm="29738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Google Shape;20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8425" y="2254250"/>
            <a:ext cx="3798850" cy="2283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25"/>
          <p:cNvPicPr preferRelativeResize="0"/>
          <p:nvPr/>
        </p:nvPicPr>
        <p:blipFill rotWithShape="1">
          <a:blip r:embed="rId4">
            <a:alphaModFix/>
          </a:blip>
          <a:srcRect t="179" b="169"/>
          <a:stretch/>
        </p:blipFill>
        <p:spPr>
          <a:xfrm>
            <a:off x="5422700" y="1664592"/>
            <a:ext cx="3060475" cy="1918025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25"/>
          <p:cNvSpPr txBox="1">
            <a:spLocks noGrp="1"/>
          </p:cNvSpPr>
          <p:nvPr>
            <p:ph type="title"/>
          </p:nvPr>
        </p:nvSpPr>
        <p:spPr>
          <a:xfrm>
            <a:off x="643800" y="115775"/>
            <a:ext cx="2437200" cy="4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Business Overview</a:t>
            </a:r>
            <a:endParaRPr sz="1700"/>
          </a:p>
        </p:txBody>
      </p:sp>
      <p:sp>
        <p:nvSpPr>
          <p:cNvPr id="209" name="Google Shape;209;p25"/>
          <p:cNvSpPr txBox="1"/>
          <p:nvPr/>
        </p:nvSpPr>
        <p:spPr>
          <a:xfrm>
            <a:off x="506775" y="967100"/>
            <a:ext cx="4868700" cy="13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ivvic"/>
              <a:buChar char="●"/>
            </a:pPr>
            <a:r>
              <a:rPr lang="en" b="1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Delta Air Lines</a:t>
            </a:r>
            <a:r>
              <a:rPr lang="en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 is one of the major airlines of the US</a:t>
            </a:r>
            <a:endParaRPr>
              <a:solidFill>
                <a:schemeClr val="dk1"/>
              </a:solidFill>
              <a:latin typeface="Atkinson Hyperlegible"/>
              <a:ea typeface="Atkinson Hyperlegible"/>
              <a:cs typeface="Atkinson Hyperlegible"/>
              <a:sym typeface="Atkinson Hyperlegible"/>
            </a:endParaRPr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tkinson Hyperlegible"/>
              <a:buChar char="●"/>
            </a:pPr>
            <a:r>
              <a:rPr lang="en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Delta provides products and services for passenger transport, cargo transport, air services and a customer loyalty program</a:t>
            </a:r>
            <a:endParaRPr b="1">
              <a:solidFill>
                <a:schemeClr val="dk1"/>
              </a:solidFill>
              <a:latin typeface="Atkinson Hyperlegible"/>
              <a:ea typeface="Atkinson Hyperlegible"/>
              <a:cs typeface="Atkinson Hyperlegible"/>
              <a:sym typeface="Atkinson Hyperlegible"/>
            </a:endParaRPr>
          </a:p>
        </p:txBody>
      </p:sp>
      <p:sp>
        <p:nvSpPr>
          <p:cNvPr id="210" name="Google Shape;210;p25"/>
          <p:cNvSpPr/>
          <p:nvPr/>
        </p:nvSpPr>
        <p:spPr>
          <a:xfrm>
            <a:off x="0" y="4702325"/>
            <a:ext cx="1982100" cy="4167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rPr>
              <a:t>Overview</a:t>
            </a:r>
            <a:endParaRPr sz="1200" b="1">
              <a:solidFill>
                <a:schemeClr val="accent1"/>
              </a:solidFill>
              <a:latin typeface="Livvic"/>
              <a:ea typeface="Livvic"/>
              <a:cs typeface="Livvic"/>
              <a:sym typeface="Livvic"/>
            </a:endParaRPr>
          </a:p>
        </p:txBody>
      </p:sp>
      <p:sp>
        <p:nvSpPr>
          <p:cNvPr id="211" name="Google Shape;211;p25"/>
          <p:cNvSpPr/>
          <p:nvPr/>
        </p:nvSpPr>
        <p:spPr>
          <a:xfrm>
            <a:off x="1858896" y="4702325"/>
            <a:ext cx="1982100" cy="416700"/>
          </a:xfrm>
          <a:prstGeom prst="chevron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ivvic"/>
                <a:ea typeface="Livvic"/>
                <a:cs typeface="Livvic"/>
                <a:sym typeface="Livvic"/>
              </a:rPr>
              <a:t>Industry &amp; Competitive Positioning</a:t>
            </a:r>
            <a:endParaRPr sz="1000">
              <a:latin typeface="Livvic"/>
              <a:ea typeface="Livvic"/>
              <a:cs typeface="Livvic"/>
              <a:sym typeface="Livvic"/>
            </a:endParaRPr>
          </a:p>
        </p:txBody>
      </p:sp>
      <p:sp>
        <p:nvSpPr>
          <p:cNvPr id="212" name="Google Shape;212;p25"/>
          <p:cNvSpPr/>
          <p:nvPr/>
        </p:nvSpPr>
        <p:spPr>
          <a:xfrm>
            <a:off x="3701652" y="4702325"/>
            <a:ext cx="1982100" cy="416700"/>
          </a:xfrm>
          <a:prstGeom prst="chevron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ivvic"/>
                <a:ea typeface="Livvic"/>
                <a:cs typeface="Livvic"/>
                <a:sym typeface="Livvic"/>
              </a:rPr>
              <a:t>Financial Analysis</a:t>
            </a:r>
            <a:endParaRPr sz="1200">
              <a:latin typeface="Livvic"/>
              <a:ea typeface="Livvic"/>
              <a:cs typeface="Livvic"/>
              <a:sym typeface="Livvic"/>
            </a:endParaRPr>
          </a:p>
        </p:txBody>
      </p:sp>
      <p:sp>
        <p:nvSpPr>
          <p:cNvPr id="213" name="Google Shape;213;p25"/>
          <p:cNvSpPr/>
          <p:nvPr/>
        </p:nvSpPr>
        <p:spPr>
          <a:xfrm>
            <a:off x="5557539" y="4702325"/>
            <a:ext cx="1982100" cy="416700"/>
          </a:xfrm>
          <a:prstGeom prst="chevron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ivvic"/>
                <a:ea typeface="Livvic"/>
                <a:cs typeface="Livvic"/>
                <a:sym typeface="Livvic"/>
              </a:rPr>
              <a:t>Valuation</a:t>
            </a:r>
            <a:endParaRPr sz="1200">
              <a:latin typeface="Livvic"/>
              <a:ea typeface="Livvic"/>
              <a:cs typeface="Livvic"/>
              <a:sym typeface="Livvic"/>
            </a:endParaRPr>
          </a:p>
        </p:txBody>
      </p:sp>
      <p:sp>
        <p:nvSpPr>
          <p:cNvPr id="214" name="Google Shape;214;p25"/>
          <p:cNvSpPr/>
          <p:nvPr/>
        </p:nvSpPr>
        <p:spPr>
          <a:xfrm>
            <a:off x="7403296" y="4702325"/>
            <a:ext cx="1982100" cy="416700"/>
          </a:xfrm>
          <a:prstGeom prst="chevron">
            <a:avLst>
              <a:gd name="adj" fmla="val 4339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ivvic"/>
                <a:ea typeface="Livvic"/>
                <a:cs typeface="Livvic"/>
                <a:sym typeface="Livvic"/>
              </a:rPr>
              <a:t>Conclusion</a:t>
            </a:r>
            <a:endParaRPr sz="1200">
              <a:latin typeface="Livvic"/>
              <a:ea typeface="Livvic"/>
              <a:cs typeface="Livvic"/>
              <a:sym typeface="Livvic"/>
            </a:endParaRPr>
          </a:p>
        </p:txBody>
      </p:sp>
      <p:pic>
        <p:nvPicPr>
          <p:cNvPr id="215" name="Google Shape;215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22700" y="920750"/>
            <a:ext cx="3060475" cy="69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26900" y="-155612"/>
            <a:ext cx="1589473" cy="993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5843"/>
    </mc:Choice>
    <mc:Fallback xmlns="">
      <p:transition spd="slow" advTm="55843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6"/>
          <p:cNvSpPr txBox="1">
            <a:spLocks noGrp="1"/>
          </p:cNvSpPr>
          <p:nvPr>
            <p:ph type="title"/>
          </p:nvPr>
        </p:nvSpPr>
        <p:spPr>
          <a:xfrm>
            <a:off x="643800" y="115775"/>
            <a:ext cx="2437200" cy="4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Business Overview</a:t>
            </a:r>
            <a:endParaRPr sz="1700"/>
          </a:p>
        </p:txBody>
      </p:sp>
      <p:sp>
        <p:nvSpPr>
          <p:cNvPr id="222" name="Google Shape;222;p26"/>
          <p:cNvSpPr txBox="1"/>
          <p:nvPr/>
        </p:nvSpPr>
        <p:spPr>
          <a:xfrm>
            <a:off x="750175" y="759900"/>
            <a:ext cx="78702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Char char="●"/>
            </a:pPr>
            <a:r>
              <a:rPr lang="en" sz="12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 major part of Total Revenue is from </a:t>
            </a:r>
            <a:r>
              <a:rPr lang="en" sz="1200" b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Passenger</a:t>
            </a:r>
            <a:r>
              <a:rPr lang="en" sz="12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r>
              <a:rPr lang="en" sz="1200" b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(81%)</a:t>
            </a:r>
            <a:endParaRPr sz="12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bre Franklin"/>
              <a:buChar char="●"/>
            </a:pPr>
            <a:r>
              <a:rPr lang="en" sz="12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Accounted for </a:t>
            </a:r>
            <a:r>
              <a:rPr lang="en" sz="1200" b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25.57%</a:t>
            </a:r>
            <a:r>
              <a:rPr lang="en" sz="12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total market share and acquired the highest revenue among its competitors</a:t>
            </a:r>
            <a:endParaRPr sz="12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223" name="Google Shape;22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6675" y="2040975"/>
            <a:ext cx="3705325" cy="2468225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26"/>
          <p:cNvSpPr/>
          <p:nvPr/>
        </p:nvSpPr>
        <p:spPr>
          <a:xfrm>
            <a:off x="0" y="4702325"/>
            <a:ext cx="1982100" cy="4167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rPr>
              <a:t>Overview</a:t>
            </a:r>
            <a:endParaRPr sz="1200" b="1">
              <a:solidFill>
                <a:schemeClr val="accent1"/>
              </a:solidFill>
              <a:latin typeface="Livvic"/>
              <a:ea typeface="Livvic"/>
              <a:cs typeface="Livvic"/>
              <a:sym typeface="Livvic"/>
            </a:endParaRPr>
          </a:p>
        </p:txBody>
      </p:sp>
      <p:sp>
        <p:nvSpPr>
          <p:cNvPr id="225" name="Google Shape;225;p26"/>
          <p:cNvSpPr/>
          <p:nvPr/>
        </p:nvSpPr>
        <p:spPr>
          <a:xfrm>
            <a:off x="1858896" y="4702325"/>
            <a:ext cx="1982100" cy="416700"/>
          </a:xfrm>
          <a:prstGeom prst="chevron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ivvic"/>
                <a:ea typeface="Livvic"/>
                <a:cs typeface="Livvic"/>
                <a:sym typeface="Livvic"/>
              </a:rPr>
              <a:t>Industry &amp; Competitive Positioning</a:t>
            </a:r>
            <a:endParaRPr sz="1000">
              <a:latin typeface="Livvic"/>
              <a:ea typeface="Livvic"/>
              <a:cs typeface="Livvic"/>
              <a:sym typeface="Livvic"/>
            </a:endParaRPr>
          </a:p>
        </p:txBody>
      </p:sp>
      <p:sp>
        <p:nvSpPr>
          <p:cNvPr id="226" name="Google Shape;226;p26"/>
          <p:cNvSpPr/>
          <p:nvPr/>
        </p:nvSpPr>
        <p:spPr>
          <a:xfrm>
            <a:off x="3701652" y="4702325"/>
            <a:ext cx="1982100" cy="416700"/>
          </a:xfrm>
          <a:prstGeom prst="chevron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ivvic"/>
                <a:ea typeface="Livvic"/>
                <a:cs typeface="Livvic"/>
                <a:sym typeface="Livvic"/>
              </a:rPr>
              <a:t>Financial Analysis</a:t>
            </a:r>
            <a:endParaRPr sz="1200">
              <a:latin typeface="Livvic"/>
              <a:ea typeface="Livvic"/>
              <a:cs typeface="Livvic"/>
              <a:sym typeface="Livvic"/>
            </a:endParaRPr>
          </a:p>
        </p:txBody>
      </p:sp>
      <p:sp>
        <p:nvSpPr>
          <p:cNvPr id="227" name="Google Shape;227;p26"/>
          <p:cNvSpPr/>
          <p:nvPr/>
        </p:nvSpPr>
        <p:spPr>
          <a:xfrm>
            <a:off x="5557539" y="4702325"/>
            <a:ext cx="1982100" cy="416700"/>
          </a:xfrm>
          <a:prstGeom prst="chevron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ivvic"/>
                <a:ea typeface="Livvic"/>
                <a:cs typeface="Livvic"/>
                <a:sym typeface="Livvic"/>
              </a:rPr>
              <a:t>Valuation</a:t>
            </a:r>
            <a:endParaRPr sz="1200">
              <a:latin typeface="Livvic"/>
              <a:ea typeface="Livvic"/>
              <a:cs typeface="Livvic"/>
              <a:sym typeface="Livvic"/>
            </a:endParaRPr>
          </a:p>
        </p:txBody>
      </p:sp>
      <p:sp>
        <p:nvSpPr>
          <p:cNvPr id="228" name="Google Shape;228;p26"/>
          <p:cNvSpPr/>
          <p:nvPr/>
        </p:nvSpPr>
        <p:spPr>
          <a:xfrm>
            <a:off x="7403296" y="4702325"/>
            <a:ext cx="1982100" cy="416700"/>
          </a:xfrm>
          <a:prstGeom prst="chevron">
            <a:avLst>
              <a:gd name="adj" fmla="val 4339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ivvic"/>
                <a:ea typeface="Livvic"/>
                <a:cs typeface="Livvic"/>
                <a:sym typeface="Livvic"/>
              </a:rPr>
              <a:t>Conclusion</a:t>
            </a:r>
            <a:endParaRPr sz="1200">
              <a:latin typeface="Livvic"/>
              <a:ea typeface="Livvic"/>
              <a:cs typeface="Livvic"/>
              <a:sym typeface="Livvic"/>
            </a:endParaRPr>
          </a:p>
        </p:txBody>
      </p:sp>
      <p:sp>
        <p:nvSpPr>
          <p:cNvPr id="229" name="Google Shape;229;p26"/>
          <p:cNvSpPr txBox="1"/>
          <p:nvPr/>
        </p:nvSpPr>
        <p:spPr>
          <a:xfrm>
            <a:off x="3609300" y="3513675"/>
            <a:ext cx="518700" cy="4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81%</a:t>
            </a:r>
            <a:endParaRPr sz="1200" b="1">
              <a:solidFill>
                <a:schemeClr val="dk1"/>
              </a:solidFill>
              <a:latin typeface="Livvic"/>
              <a:ea typeface="Livvic"/>
              <a:cs typeface="Livvic"/>
              <a:sym typeface="Livvic"/>
            </a:endParaRPr>
          </a:p>
        </p:txBody>
      </p:sp>
      <p:pic>
        <p:nvPicPr>
          <p:cNvPr id="230" name="Google Shape;230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3800" y="2040976"/>
            <a:ext cx="3967739" cy="2468225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26"/>
          <p:cNvSpPr txBox="1"/>
          <p:nvPr/>
        </p:nvSpPr>
        <p:spPr>
          <a:xfrm>
            <a:off x="1047750" y="2571750"/>
            <a:ext cx="518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2%</a:t>
            </a:r>
            <a:endParaRPr/>
          </a:p>
        </p:txBody>
      </p:sp>
      <p:cxnSp>
        <p:nvCxnSpPr>
          <p:cNvPr id="232" name="Google Shape;232;p26"/>
          <p:cNvCxnSpPr/>
          <p:nvPr/>
        </p:nvCxnSpPr>
        <p:spPr>
          <a:xfrm rot="10800000">
            <a:off x="1386475" y="2783325"/>
            <a:ext cx="275100" cy="63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3" name="Google Shape;233;p26"/>
          <p:cNvCxnSpPr/>
          <p:nvPr/>
        </p:nvCxnSpPr>
        <p:spPr>
          <a:xfrm>
            <a:off x="3522125" y="3640675"/>
            <a:ext cx="180000" cy="63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4" name="Google Shape;234;p26"/>
          <p:cNvCxnSpPr/>
          <p:nvPr/>
        </p:nvCxnSpPr>
        <p:spPr>
          <a:xfrm rot="10800000">
            <a:off x="1661700" y="2338975"/>
            <a:ext cx="243300" cy="84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5" name="Google Shape;235;p26"/>
          <p:cNvSpPr txBox="1"/>
          <p:nvPr/>
        </p:nvSpPr>
        <p:spPr>
          <a:xfrm>
            <a:off x="1276350" y="2114550"/>
            <a:ext cx="518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17%</a:t>
            </a:r>
            <a:endParaRPr/>
          </a:p>
        </p:txBody>
      </p:sp>
      <p:pic>
        <p:nvPicPr>
          <p:cNvPr id="236" name="Google Shape;236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26900" y="-155612"/>
            <a:ext cx="1589473" cy="993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148"/>
    </mc:Choice>
    <mc:Fallback xmlns="">
      <p:transition spd="slow" advTm="18148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7"/>
          <p:cNvSpPr txBox="1">
            <a:spLocks noGrp="1"/>
          </p:cNvSpPr>
          <p:nvPr>
            <p:ph type="title"/>
          </p:nvPr>
        </p:nvSpPr>
        <p:spPr>
          <a:xfrm>
            <a:off x="643800" y="115775"/>
            <a:ext cx="4380900" cy="4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Industry Overview</a:t>
            </a:r>
            <a:endParaRPr sz="1700"/>
          </a:p>
        </p:txBody>
      </p:sp>
      <p:pic>
        <p:nvPicPr>
          <p:cNvPr id="242" name="Google Shape;24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3325" y="560175"/>
            <a:ext cx="2758475" cy="2011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03325" y="2576575"/>
            <a:ext cx="2758469" cy="2011575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27"/>
          <p:cNvSpPr/>
          <p:nvPr/>
        </p:nvSpPr>
        <p:spPr>
          <a:xfrm>
            <a:off x="0" y="4702325"/>
            <a:ext cx="1982100" cy="416700"/>
          </a:xfrm>
          <a:prstGeom prst="homePlate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ivvic"/>
                <a:ea typeface="Livvic"/>
                <a:cs typeface="Livvic"/>
                <a:sym typeface="Livvic"/>
              </a:rPr>
              <a:t>Overview</a:t>
            </a:r>
            <a:endParaRPr sz="1200">
              <a:latin typeface="Livvic"/>
              <a:ea typeface="Livvic"/>
              <a:cs typeface="Livvic"/>
              <a:sym typeface="Livvic"/>
            </a:endParaRPr>
          </a:p>
        </p:txBody>
      </p:sp>
      <p:sp>
        <p:nvSpPr>
          <p:cNvPr id="245" name="Google Shape;245;p27"/>
          <p:cNvSpPr/>
          <p:nvPr/>
        </p:nvSpPr>
        <p:spPr>
          <a:xfrm>
            <a:off x="1858896" y="4702325"/>
            <a:ext cx="1982100" cy="416700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rPr>
              <a:t>Industry &amp; Competitive Positioning</a:t>
            </a:r>
            <a:endParaRPr sz="1000" b="1">
              <a:solidFill>
                <a:schemeClr val="accent1"/>
              </a:solidFill>
              <a:latin typeface="Livvic"/>
              <a:ea typeface="Livvic"/>
              <a:cs typeface="Livvic"/>
              <a:sym typeface="Livvic"/>
            </a:endParaRPr>
          </a:p>
        </p:txBody>
      </p:sp>
      <p:sp>
        <p:nvSpPr>
          <p:cNvPr id="246" name="Google Shape;246;p27"/>
          <p:cNvSpPr/>
          <p:nvPr/>
        </p:nvSpPr>
        <p:spPr>
          <a:xfrm>
            <a:off x="3701652" y="4702325"/>
            <a:ext cx="1982100" cy="416700"/>
          </a:xfrm>
          <a:prstGeom prst="chevron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ivvic"/>
                <a:ea typeface="Livvic"/>
                <a:cs typeface="Livvic"/>
                <a:sym typeface="Livvic"/>
              </a:rPr>
              <a:t>Financial Analysis</a:t>
            </a:r>
            <a:endParaRPr sz="1200">
              <a:latin typeface="Livvic"/>
              <a:ea typeface="Livvic"/>
              <a:cs typeface="Livvic"/>
              <a:sym typeface="Livvic"/>
            </a:endParaRPr>
          </a:p>
        </p:txBody>
      </p:sp>
      <p:sp>
        <p:nvSpPr>
          <p:cNvPr id="247" name="Google Shape;247;p27"/>
          <p:cNvSpPr/>
          <p:nvPr/>
        </p:nvSpPr>
        <p:spPr>
          <a:xfrm>
            <a:off x="5557539" y="4702325"/>
            <a:ext cx="1982100" cy="416700"/>
          </a:xfrm>
          <a:prstGeom prst="chevron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ivvic"/>
                <a:ea typeface="Livvic"/>
                <a:cs typeface="Livvic"/>
                <a:sym typeface="Livvic"/>
              </a:rPr>
              <a:t>Valuation</a:t>
            </a:r>
            <a:endParaRPr sz="1200">
              <a:latin typeface="Livvic"/>
              <a:ea typeface="Livvic"/>
              <a:cs typeface="Livvic"/>
              <a:sym typeface="Livvic"/>
            </a:endParaRPr>
          </a:p>
        </p:txBody>
      </p:sp>
      <p:sp>
        <p:nvSpPr>
          <p:cNvPr id="248" name="Google Shape;248;p27"/>
          <p:cNvSpPr/>
          <p:nvPr/>
        </p:nvSpPr>
        <p:spPr>
          <a:xfrm>
            <a:off x="7403296" y="4702325"/>
            <a:ext cx="1982100" cy="416700"/>
          </a:xfrm>
          <a:prstGeom prst="chevron">
            <a:avLst>
              <a:gd name="adj" fmla="val 4339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ivvic"/>
                <a:ea typeface="Livvic"/>
                <a:cs typeface="Livvic"/>
                <a:sym typeface="Livvic"/>
              </a:rPr>
              <a:t>Conclusion</a:t>
            </a:r>
            <a:endParaRPr sz="1200">
              <a:latin typeface="Livvic"/>
              <a:ea typeface="Livvic"/>
              <a:cs typeface="Livvic"/>
              <a:sym typeface="Livvic"/>
            </a:endParaRPr>
          </a:p>
        </p:txBody>
      </p:sp>
      <p:sp>
        <p:nvSpPr>
          <p:cNvPr id="249" name="Google Shape;249;p27"/>
          <p:cNvSpPr txBox="1"/>
          <p:nvPr/>
        </p:nvSpPr>
        <p:spPr>
          <a:xfrm>
            <a:off x="662050" y="585400"/>
            <a:ext cx="4576800" cy="39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KPIs</a:t>
            </a:r>
            <a:endParaRPr sz="1200" b="1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457200" lvl="0" indent="-3048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bre Franklin"/>
              <a:buChar char="●"/>
            </a:pPr>
            <a:r>
              <a:rPr lang="en" sz="1200" b="1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Load Factor:</a:t>
            </a:r>
            <a:r>
              <a:rPr lang="en" sz="12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A consistent performance is shown for </a:t>
            </a:r>
            <a:endParaRPr sz="1200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4572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                      overall industry players from 2013 to 2019. </a:t>
            </a:r>
            <a:endParaRPr sz="1200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4572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                      However, the enforcement of middle seat </a:t>
            </a:r>
            <a:endParaRPr sz="1200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4572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                      policy has led DAL’s load factor to decline</a:t>
            </a:r>
            <a:endParaRPr sz="1200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4572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                      well below among all competitors in 2020.  </a:t>
            </a:r>
            <a:endParaRPr sz="1200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bre Franklin"/>
              <a:buChar char="●"/>
            </a:pPr>
            <a:r>
              <a:rPr lang="en" sz="1200" b="1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RASM:</a:t>
            </a:r>
            <a:r>
              <a:rPr lang="en" sz="12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DAL shows a stable trend, with a noticeable </a:t>
            </a:r>
            <a:endParaRPr sz="1200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               increase at the end 2022.</a:t>
            </a:r>
            <a:endParaRPr sz="1200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          ➜ less volatile and effective pricing management.</a:t>
            </a:r>
            <a:endParaRPr sz="1200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250" name="Google Shape;250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26900" y="-155612"/>
            <a:ext cx="1589473" cy="993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6370"/>
    </mc:Choice>
    <mc:Fallback xmlns="">
      <p:transition spd="slow" advTm="14637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8"/>
          <p:cNvSpPr txBox="1">
            <a:spLocks noGrp="1"/>
          </p:cNvSpPr>
          <p:nvPr>
            <p:ph type="title"/>
          </p:nvPr>
        </p:nvSpPr>
        <p:spPr>
          <a:xfrm>
            <a:off x="643800" y="115775"/>
            <a:ext cx="4380900" cy="4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Competitive Positioning</a:t>
            </a:r>
            <a:endParaRPr sz="1700"/>
          </a:p>
        </p:txBody>
      </p:sp>
      <p:pic>
        <p:nvPicPr>
          <p:cNvPr id="256" name="Google Shape;25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74725" y="870450"/>
            <a:ext cx="3415375" cy="2048075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57" name="Google Shape;257;p28"/>
          <p:cNvSpPr txBox="1"/>
          <p:nvPr/>
        </p:nvSpPr>
        <p:spPr>
          <a:xfrm>
            <a:off x="740725" y="792325"/>
            <a:ext cx="4338900" cy="25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" sz="1500" b="1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Porter’s Five Forces</a:t>
            </a:r>
            <a:endParaRPr sz="1500" b="1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sz="1300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ibre Franklin"/>
              <a:buChar char="●"/>
            </a:pPr>
            <a:r>
              <a:rPr lang="en" sz="13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Bargaining Power of Suppliers - </a:t>
            </a:r>
            <a:r>
              <a:rPr lang="en" sz="1300" b="1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HIGH</a:t>
            </a:r>
            <a:endParaRPr sz="1300" b="1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sz="1300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ibre Franklin"/>
              <a:buChar char="●"/>
            </a:pPr>
            <a:r>
              <a:rPr lang="en" sz="13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Bargaining Power of Buyers - </a:t>
            </a:r>
            <a:r>
              <a:rPr lang="en" sz="1300" b="1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MODERATE</a:t>
            </a:r>
            <a:endParaRPr sz="1300" b="1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sz="1300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ibre Franklin"/>
              <a:buChar char="●"/>
            </a:pPr>
            <a:r>
              <a:rPr lang="en" sz="13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Competitive Rivalry - </a:t>
            </a:r>
            <a:r>
              <a:rPr lang="en" sz="1300" b="1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HIGH</a:t>
            </a:r>
            <a:endParaRPr sz="1300" b="1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sz="1300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ibre Franklin"/>
              <a:buChar char="●"/>
            </a:pPr>
            <a:r>
              <a:rPr lang="en" sz="13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Threat of New Entry - </a:t>
            </a:r>
            <a:r>
              <a:rPr lang="en" sz="1300" b="1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LOW</a:t>
            </a:r>
            <a:endParaRPr sz="1300" b="1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sz="1300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ibre Franklin"/>
              <a:buChar char="●"/>
            </a:pPr>
            <a:r>
              <a:rPr lang="en" sz="13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Threat of Substitution - </a:t>
            </a:r>
            <a:r>
              <a:rPr lang="en" sz="1300" b="1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LOW</a:t>
            </a:r>
            <a:endParaRPr sz="1300" b="1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58" name="Google Shape;258;p28"/>
          <p:cNvSpPr/>
          <p:nvPr/>
        </p:nvSpPr>
        <p:spPr>
          <a:xfrm>
            <a:off x="0" y="4702325"/>
            <a:ext cx="1982100" cy="416700"/>
          </a:xfrm>
          <a:prstGeom prst="homePlate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ivvic"/>
                <a:ea typeface="Livvic"/>
                <a:cs typeface="Livvic"/>
                <a:sym typeface="Livvic"/>
              </a:rPr>
              <a:t>Overview</a:t>
            </a:r>
            <a:endParaRPr sz="1200">
              <a:latin typeface="Livvic"/>
              <a:ea typeface="Livvic"/>
              <a:cs typeface="Livvic"/>
              <a:sym typeface="Livvic"/>
            </a:endParaRPr>
          </a:p>
        </p:txBody>
      </p:sp>
      <p:sp>
        <p:nvSpPr>
          <p:cNvPr id="259" name="Google Shape;259;p28"/>
          <p:cNvSpPr/>
          <p:nvPr/>
        </p:nvSpPr>
        <p:spPr>
          <a:xfrm>
            <a:off x="1858896" y="4702325"/>
            <a:ext cx="1982100" cy="416700"/>
          </a:xfrm>
          <a:prstGeom prst="chevron">
            <a:avLst>
              <a:gd name="adj" fmla="val 50000"/>
            </a:avLst>
          </a:prstGeom>
          <a:solidFill>
            <a:srgbClr val="174B67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rPr>
              <a:t>Industry &amp; Competitive Positioning</a:t>
            </a:r>
            <a:endParaRPr sz="1000" b="1">
              <a:solidFill>
                <a:schemeClr val="accent1"/>
              </a:solidFill>
              <a:latin typeface="Livvic"/>
              <a:ea typeface="Livvic"/>
              <a:cs typeface="Livvic"/>
              <a:sym typeface="Livvic"/>
            </a:endParaRPr>
          </a:p>
        </p:txBody>
      </p:sp>
      <p:sp>
        <p:nvSpPr>
          <p:cNvPr id="260" name="Google Shape;260;p28"/>
          <p:cNvSpPr/>
          <p:nvPr/>
        </p:nvSpPr>
        <p:spPr>
          <a:xfrm>
            <a:off x="3701652" y="4702325"/>
            <a:ext cx="1982100" cy="416700"/>
          </a:xfrm>
          <a:prstGeom prst="chevron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ivvic"/>
                <a:ea typeface="Livvic"/>
                <a:cs typeface="Livvic"/>
                <a:sym typeface="Livvic"/>
              </a:rPr>
              <a:t>Financial Analysis</a:t>
            </a:r>
            <a:endParaRPr sz="1200">
              <a:latin typeface="Livvic"/>
              <a:ea typeface="Livvic"/>
              <a:cs typeface="Livvic"/>
              <a:sym typeface="Livvic"/>
            </a:endParaRPr>
          </a:p>
        </p:txBody>
      </p:sp>
      <p:sp>
        <p:nvSpPr>
          <p:cNvPr id="261" name="Google Shape;261;p28"/>
          <p:cNvSpPr/>
          <p:nvPr/>
        </p:nvSpPr>
        <p:spPr>
          <a:xfrm>
            <a:off x="5557539" y="4702325"/>
            <a:ext cx="1982100" cy="416700"/>
          </a:xfrm>
          <a:prstGeom prst="chevron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ivvic"/>
                <a:ea typeface="Livvic"/>
                <a:cs typeface="Livvic"/>
                <a:sym typeface="Livvic"/>
              </a:rPr>
              <a:t>Valuation</a:t>
            </a:r>
            <a:endParaRPr sz="1200">
              <a:latin typeface="Livvic"/>
              <a:ea typeface="Livvic"/>
              <a:cs typeface="Livvic"/>
              <a:sym typeface="Livvic"/>
            </a:endParaRPr>
          </a:p>
        </p:txBody>
      </p:sp>
      <p:sp>
        <p:nvSpPr>
          <p:cNvPr id="262" name="Google Shape;262;p28"/>
          <p:cNvSpPr/>
          <p:nvPr/>
        </p:nvSpPr>
        <p:spPr>
          <a:xfrm>
            <a:off x="7403296" y="4702325"/>
            <a:ext cx="1982100" cy="416700"/>
          </a:xfrm>
          <a:prstGeom prst="chevron">
            <a:avLst>
              <a:gd name="adj" fmla="val 4339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ivvic"/>
                <a:ea typeface="Livvic"/>
                <a:cs typeface="Livvic"/>
                <a:sym typeface="Livvic"/>
              </a:rPr>
              <a:t>Conclusion</a:t>
            </a:r>
            <a:endParaRPr sz="1200">
              <a:latin typeface="Livvic"/>
              <a:ea typeface="Livvic"/>
              <a:cs typeface="Livvic"/>
              <a:sym typeface="Livvic"/>
            </a:endParaRPr>
          </a:p>
        </p:txBody>
      </p:sp>
      <p:sp>
        <p:nvSpPr>
          <p:cNvPr id="263" name="Google Shape;263;p28"/>
          <p:cNvSpPr/>
          <p:nvPr/>
        </p:nvSpPr>
        <p:spPr>
          <a:xfrm>
            <a:off x="5793425" y="3066875"/>
            <a:ext cx="2607600" cy="732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Legend</a:t>
            </a:r>
            <a:endParaRPr sz="1200" b="1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0</a:t>
            </a:r>
            <a:r>
              <a:rPr lang="en" sz="12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- No threat to the business</a:t>
            </a:r>
            <a:endParaRPr sz="12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5</a:t>
            </a:r>
            <a:r>
              <a:rPr lang="en" sz="12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- High threat to the business</a:t>
            </a:r>
            <a:endParaRPr sz="12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264" name="Google Shape;264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26900" y="-155612"/>
            <a:ext cx="1589473" cy="993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3103"/>
    </mc:Choice>
    <mc:Fallback xmlns="">
      <p:transition spd="slow" advTm="63103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9"/>
          <p:cNvSpPr txBox="1">
            <a:spLocks noGrp="1"/>
          </p:cNvSpPr>
          <p:nvPr>
            <p:ph type="title"/>
          </p:nvPr>
        </p:nvSpPr>
        <p:spPr>
          <a:xfrm>
            <a:off x="643800" y="115775"/>
            <a:ext cx="4380900" cy="4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SWOT Analysis</a:t>
            </a:r>
            <a:endParaRPr sz="1700"/>
          </a:p>
        </p:txBody>
      </p:sp>
      <p:sp>
        <p:nvSpPr>
          <p:cNvPr id="270" name="Google Shape;270;p29"/>
          <p:cNvSpPr/>
          <p:nvPr/>
        </p:nvSpPr>
        <p:spPr>
          <a:xfrm>
            <a:off x="3846850" y="1696500"/>
            <a:ext cx="1493700" cy="13635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SWOT</a:t>
            </a:r>
            <a:endParaRPr sz="2000" i="0" u="none" strike="noStrike" cap="none"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271" name="Google Shape;271;p29"/>
          <p:cNvSpPr/>
          <p:nvPr/>
        </p:nvSpPr>
        <p:spPr>
          <a:xfrm>
            <a:off x="3846856" y="1683675"/>
            <a:ext cx="366600" cy="335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1"/>
              <a:buFont typeface="Arial"/>
              <a:buNone/>
            </a:pPr>
            <a:r>
              <a:rPr lang="en" sz="18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S</a:t>
            </a:r>
            <a:endParaRPr sz="1800" b="1" i="0" u="none" strike="noStrike" cap="non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72" name="Google Shape;272;p29"/>
          <p:cNvSpPr/>
          <p:nvPr/>
        </p:nvSpPr>
        <p:spPr>
          <a:xfrm>
            <a:off x="3900598" y="2793037"/>
            <a:ext cx="366600" cy="335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1"/>
              <a:buFont typeface="Arial"/>
              <a:buNone/>
            </a:pPr>
            <a:r>
              <a:rPr lang="en"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W</a:t>
            </a:r>
            <a:endParaRPr sz="1800" b="1" i="0" u="none" strike="noStrike" cap="non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73" name="Google Shape;273;p29"/>
          <p:cNvSpPr/>
          <p:nvPr/>
        </p:nvSpPr>
        <p:spPr>
          <a:xfrm>
            <a:off x="4939669" y="1683675"/>
            <a:ext cx="366600" cy="335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1"/>
              <a:buFont typeface="Arial"/>
              <a:buNone/>
            </a:pPr>
            <a:r>
              <a:rPr lang="en"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O</a:t>
            </a:r>
            <a:endParaRPr sz="1800" b="1" i="0" u="none" strike="noStrike" cap="non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74" name="Google Shape;274;p29"/>
          <p:cNvSpPr/>
          <p:nvPr/>
        </p:nvSpPr>
        <p:spPr>
          <a:xfrm>
            <a:off x="4939669" y="2772290"/>
            <a:ext cx="366600" cy="335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1"/>
              <a:buFont typeface="Arial"/>
              <a:buNone/>
            </a:pPr>
            <a:r>
              <a:rPr lang="en"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T</a:t>
            </a:r>
            <a:endParaRPr sz="1800" b="1" i="0" u="none" strike="noStrike" cap="non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75" name="Google Shape;275;p29"/>
          <p:cNvSpPr txBox="1"/>
          <p:nvPr/>
        </p:nvSpPr>
        <p:spPr>
          <a:xfrm>
            <a:off x="860325" y="777075"/>
            <a:ext cx="1054500" cy="4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Strengths</a:t>
            </a:r>
            <a:endParaRPr sz="1200" b="1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76" name="Google Shape;276;p29"/>
          <p:cNvSpPr txBox="1"/>
          <p:nvPr/>
        </p:nvSpPr>
        <p:spPr>
          <a:xfrm>
            <a:off x="938700" y="2918425"/>
            <a:ext cx="1124100" cy="4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Weaknesses</a:t>
            </a:r>
            <a:endParaRPr sz="1200" b="1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77" name="Google Shape;277;p29"/>
          <p:cNvSpPr txBox="1"/>
          <p:nvPr/>
        </p:nvSpPr>
        <p:spPr>
          <a:xfrm>
            <a:off x="6160600" y="970875"/>
            <a:ext cx="1221600" cy="4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Opportunities</a:t>
            </a:r>
            <a:endParaRPr sz="1200" b="1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78" name="Google Shape;278;p29"/>
          <p:cNvSpPr txBox="1"/>
          <p:nvPr/>
        </p:nvSpPr>
        <p:spPr>
          <a:xfrm>
            <a:off x="6327700" y="2918425"/>
            <a:ext cx="1054500" cy="4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Threats</a:t>
            </a:r>
            <a:endParaRPr sz="1200" b="1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79" name="Google Shape;279;p29"/>
          <p:cNvSpPr txBox="1"/>
          <p:nvPr/>
        </p:nvSpPr>
        <p:spPr>
          <a:xfrm>
            <a:off x="643800" y="1202925"/>
            <a:ext cx="2754000" cy="14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bre Franklin"/>
              <a:buChar char="●"/>
            </a:pPr>
            <a:r>
              <a:rPr lang="en" sz="12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Strong Brand Value</a:t>
            </a:r>
            <a:endParaRPr sz="12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bre Franklin"/>
              <a:buChar char="●"/>
            </a:pPr>
            <a:r>
              <a:rPr lang="en" sz="12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Enormous Fleet Size</a:t>
            </a:r>
            <a:endParaRPr sz="12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bre Franklin"/>
              <a:buChar char="●"/>
            </a:pPr>
            <a:r>
              <a:rPr lang="en" sz="12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Alliances and Acquisitions</a:t>
            </a:r>
            <a:endParaRPr sz="12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bre Franklin"/>
              <a:buChar char="●"/>
            </a:pPr>
            <a:r>
              <a:rPr lang="en" sz="12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Operational Efficiency</a:t>
            </a:r>
            <a:endParaRPr sz="12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bre Franklin"/>
              <a:buChar char="●"/>
            </a:pPr>
            <a:r>
              <a:rPr lang="en" sz="12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Strong Financial Position</a:t>
            </a:r>
            <a:endParaRPr sz="12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80" name="Google Shape;280;p29"/>
          <p:cNvSpPr txBox="1"/>
          <p:nvPr/>
        </p:nvSpPr>
        <p:spPr>
          <a:xfrm>
            <a:off x="687250" y="3184500"/>
            <a:ext cx="3014400" cy="14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bre Franklin"/>
              <a:buChar char="●"/>
            </a:pPr>
            <a:r>
              <a:rPr lang="en" sz="12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Dependence on Local Market</a:t>
            </a:r>
            <a:endParaRPr sz="12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bre Franklin"/>
              <a:buChar char="●"/>
            </a:pPr>
            <a:r>
              <a:rPr lang="en" sz="12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Aircraft Concerns</a:t>
            </a:r>
            <a:endParaRPr sz="12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bre Franklin"/>
              <a:buChar char="●"/>
            </a:pPr>
            <a:r>
              <a:rPr lang="en" sz="12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High Attrition Rate</a:t>
            </a:r>
            <a:endParaRPr sz="12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81" name="Google Shape;281;p29"/>
          <p:cNvSpPr txBox="1"/>
          <p:nvPr/>
        </p:nvSpPr>
        <p:spPr>
          <a:xfrm>
            <a:off x="6034250" y="1378375"/>
            <a:ext cx="2488500" cy="8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bre Franklin"/>
              <a:buChar char="●"/>
            </a:pPr>
            <a:r>
              <a:rPr lang="en" sz="12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Leverage Social Media</a:t>
            </a:r>
            <a:endParaRPr sz="12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bre Franklin"/>
              <a:buChar char="●"/>
            </a:pPr>
            <a:r>
              <a:rPr lang="en" sz="12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Maintenance Service</a:t>
            </a:r>
            <a:endParaRPr sz="12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bre Franklin"/>
              <a:buChar char="●"/>
            </a:pPr>
            <a:r>
              <a:rPr lang="en" sz="12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Millennial Market</a:t>
            </a:r>
            <a:endParaRPr sz="12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bre Franklin"/>
              <a:buChar char="●"/>
            </a:pPr>
            <a:r>
              <a:rPr lang="en" sz="12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Technology harnessment</a:t>
            </a:r>
            <a:endParaRPr sz="12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82" name="Google Shape;282;p29"/>
          <p:cNvSpPr txBox="1"/>
          <p:nvPr/>
        </p:nvSpPr>
        <p:spPr>
          <a:xfrm>
            <a:off x="6089283" y="3207583"/>
            <a:ext cx="2488500" cy="8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bre Franklin"/>
              <a:buChar char="●"/>
            </a:pPr>
            <a:r>
              <a:rPr lang="en" sz="12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Competitive Market</a:t>
            </a:r>
            <a:endParaRPr sz="12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bre Franklin"/>
              <a:buChar char="●"/>
            </a:pPr>
            <a:r>
              <a:rPr lang="en" sz="12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Increase in Cost</a:t>
            </a:r>
            <a:endParaRPr sz="12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bre Franklin"/>
              <a:buChar char="●"/>
            </a:pPr>
            <a:r>
              <a:rPr lang="en" sz="12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Geopolitical Risk</a:t>
            </a:r>
            <a:endParaRPr sz="12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83" name="Google Shape;283;p29"/>
          <p:cNvSpPr/>
          <p:nvPr/>
        </p:nvSpPr>
        <p:spPr>
          <a:xfrm>
            <a:off x="0" y="4702325"/>
            <a:ext cx="1982100" cy="416700"/>
          </a:xfrm>
          <a:prstGeom prst="homePlate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ivvic"/>
                <a:ea typeface="Livvic"/>
                <a:cs typeface="Livvic"/>
                <a:sym typeface="Livvic"/>
              </a:rPr>
              <a:t>Overview</a:t>
            </a:r>
            <a:endParaRPr sz="1200">
              <a:latin typeface="Livvic"/>
              <a:ea typeface="Livvic"/>
              <a:cs typeface="Livvic"/>
              <a:sym typeface="Livvic"/>
            </a:endParaRPr>
          </a:p>
        </p:txBody>
      </p:sp>
      <p:sp>
        <p:nvSpPr>
          <p:cNvPr id="284" name="Google Shape;284;p29"/>
          <p:cNvSpPr/>
          <p:nvPr/>
        </p:nvSpPr>
        <p:spPr>
          <a:xfrm>
            <a:off x="1858896" y="4702325"/>
            <a:ext cx="1982100" cy="416700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rPr>
              <a:t>Industry &amp; Competitive Positioning</a:t>
            </a:r>
            <a:endParaRPr sz="1000" b="1">
              <a:solidFill>
                <a:schemeClr val="accent1"/>
              </a:solidFill>
              <a:latin typeface="Livvic"/>
              <a:ea typeface="Livvic"/>
              <a:cs typeface="Livvic"/>
              <a:sym typeface="Livvic"/>
            </a:endParaRPr>
          </a:p>
        </p:txBody>
      </p:sp>
      <p:sp>
        <p:nvSpPr>
          <p:cNvPr id="285" name="Google Shape;285;p29"/>
          <p:cNvSpPr/>
          <p:nvPr/>
        </p:nvSpPr>
        <p:spPr>
          <a:xfrm>
            <a:off x="3701652" y="4702325"/>
            <a:ext cx="1982100" cy="416700"/>
          </a:xfrm>
          <a:prstGeom prst="chevron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ivvic"/>
                <a:ea typeface="Livvic"/>
                <a:cs typeface="Livvic"/>
                <a:sym typeface="Livvic"/>
              </a:rPr>
              <a:t>Financial Analysis</a:t>
            </a:r>
            <a:endParaRPr sz="1200">
              <a:latin typeface="Livvic"/>
              <a:ea typeface="Livvic"/>
              <a:cs typeface="Livvic"/>
              <a:sym typeface="Livvic"/>
            </a:endParaRPr>
          </a:p>
        </p:txBody>
      </p:sp>
      <p:sp>
        <p:nvSpPr>
          <p:cNvPr id="286" name="Google Shape;286;p29"/>
          <p:cNvSpPr/>
          <p:nvPr/>
        </p:nvSpPr>
        <p:spPr>
          <a:xfrm>
            <a:off x="5557539" y="4702325"/>
            <a:ext cx="1982100" cy="416700"/>
          </a:xfrm>
          <a:prstGeom prst="chevron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ivvic"/>
                <a:ea typeface="Livvic"/>
                <a:cs typeface="Livvic"/>
                <a:sym typeface="Livvic"/>
              </a:rPr>
              <a:t>Valuation</a:t>
            </a:r>
            <a:endParaRPr sz="1200">
              <a:latin typeface="Livvic"/>
              <a:ea typeface="Livvic"/>
              <a:cs typeface="Livvic"/>
              <a:sym typeface="Livvic"/>
            </a:endParaRPr>
          </a:p>
        </p:txBody>
      </p:sp>
      <p:sp>
        <p:nvSpPr>
          <p:cNvPr id="287" name="Google Shape;287;p29"/>
          <p:cNvSpPr/>
          <p:nvPr/>
        </p:nvSpPr>
        <p:spPr>
          <a:xfrm>
            <a:off x="7403296" y="4702325"/>
            <a:ext cx="1982100" cy="416700"/>
          </a:xfrm>
          <a:prstGeom prst="chevron">
            <a:avLst>
              <a:gd name="adj" fmla="val 4339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ivvic"/>
                <a:ea typeface="Livvic"/>
                <a:cs typeface="Livvic"/>
                <a:sym typeface="Livvic"/>
              </a:rPr>
              <a:t>Conclusion</a:t>
            </a:r>
            <a:endParaRPr sz="1200">
              <a:latin typeface="Livvic"/>
              <a:ea typeface="Livvic"/>
              <a:cs typeface="Livvic"/>
              <a:sym typeface="Livvic"/>
            </a:endParaRPr>
          </a:p>
        </p:txBody>
      </p:sp>
      <p:pic>
        <p:nvPicPr>
          <p:cNvPr id="288" name="Google Shape;28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26900" y="-155612"/>
            <a:ext cx="1589473" cy="993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825"/>
    </mc:Choice>
    <mc:Fallback xmlns="">
      <p:transition spd="slow" advTm="41825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0"/>
          <p:cNvSpPr txBox="1">
            <a:spLocks noGrp="1"/>
          </p:cNvSpPr>
          <p:nvPr>
            <p:ph type="title"/>
          </p:nvPr>
        </p:nvSpPr>
        <p:spPr>
          <a:xfrm>
            <a:off x="643800" y="115775"/>
            <a:ext cx="4380900" cy="4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1800"/>
              <a:t>Revenue Analysis</a:t>
            </a:r>
            <a:endParaRPr sz="1800"/>
          </a:p>
        </p:txBody>
      </p:sp>
      <p:sp>
        <p:nvSpPr>
          <p:cNvPr id="294" name="Google Shape;294;p30"/>
          <p:cNvSpPr/>
          <p:nvPr/>
        </p:nvSpPr>
        <p:spPr>
          <a:xfrm>
            <a:off x="0" y="4702325"/>
            <a:ext cx="1982100" cy="416700"/>
          </a:xfrm>
          <a:prstGeom prst="homePlate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ivvic"/>
                <a:ea typeface="Livvic"/>
                <a:cs typeface="Livvic"/>
                <a:sym typeface="Livvic"/>
              </a:rPr>
              <a:t>Overview</a:t>
            </a:r>
            <a:endParaRPr sz="1200">
              <a:latin typeface="Livvic"/>
              <a:ea typeface="Livvic"/>
              <a:cs typeface="Livvic"/>
              <a:sym typeface="Livvic"/>
            </a:endParaRPr>
          </a:p>
        </p:txBody>
      </p:sp>
      <p:sp>
        <p:nvSpPr>
          <p:cNvPr id="295" name="Google Shape;295;p30"/>
          <p:cNvSpPr/>
          <p:nvPr/>
        </p:nvSpPr>
        <p:spPr>
          <a:xfrm>
            <a:off x="1858896" y="4702325"/>
            <a:ext cx="1982100" cy="416700"/>
          </a:xfrm>
          <a:prstGeom prst="chevron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ivvic"/>
                <a:ea typeface="Livvic"/>
                <a:cs typeface="Livvic"/>
                <a:sym typeface="Livvic"/>
              </a:rPr>
              <a:t>Industry &amp; Competitive Positioning</a:t>
            </a:r>
            <a:endParaRPr sz="1000">
              <a:latin typeface="Livvic"/>
              <a:ea typeface="Livvic"/>
              <a:cs typeface="Livvic"/>
              <a:sym typeface="Livvic"/>
            </a:endParaRPr>
          </a:p>
        </p:txBody>
      </p:sp>
      <p:sp>
        <p:nvSpPr>
          <p:cNvPr id="296" name="Google Shape;296;p30"/>
          <p:cNvSpPr/>
          <p:nvPr/>
        </p:nvSpPr>
        <p:spPr>
          <a:xfrm>
            <a:off x="3701652" y="4702325"/>
            <a:ext cx="1982100" cy="416700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rPr>
              <a:t>Financial Analysis</a:t>
            </a:r>
            <a:endParaRPr sz="1200" b="1">
              <a:solidFill>
                <a:schemeClr val="accent1"/>
              </a:solidFill>
              <a:latin typeface="Livvic"/>
              <a:ea typeface="Livvic"/>
              <a:cs typeface="Livvic"/>
              <a:sym typeface="Livvic"/>
            </a:endParaRPr>
          </a:p>
        </p:txBody>
      </p:sp>
      <p:sp>
        <p:nvSpPr>
          <p:cNvPr id="297" name="Google Shape;297;p30"/>
          <p:cNvSpPr/>
          <p:nvPr/>
        </p:nvSpPr>
        <p:spPr>
          <a:xfrm>
            <a:off x="5557539" y="4702325"/>
            <a:ext cx="1982100" cy="416700"/>
          </a:xfrm>
          <a:prstGeom prst="chevron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ivvic"/>
                <a:ea typeface="Livvic"/>
                <a:cs typeface="Livvic"/>
                <a:sym typeface="Livvic"/>
              </a:rPr>
              <a:t>Valuation</a:t>
            </a:r>
            <a:endParaRPr sz="1200">
              <a:latin typeface="Livvic"/>
              <a:ea typeface="Livvic"/>
              <a:cs typeface="Livvic"/>
              <a:sym typeface="Livvic"/>
            </a:endParaRPr>
          </a:p>
        </p:txBody>
      </p:sp>
      <p:sp>
        <p:nvSpPr>
          <p:cNvPr id="298" name="Google Shape;298;p30"/>
          <p:cNvSpPr/>
          <p:nvPr/>
        </p:nvSpPr>
        <p:spPr>
          <a:xfrm>
            <a:off x="7403296" y="4702325"/>
            <a:ext cx="1982100" cy="416700"/>
          </a:xfrm>
          <a:prstGeom prst="chevron">
            <a:avLst>
              <a:gd name="adj" fmla="val 4339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ivvic"/>
                <a:ea typeface="Livvic"/>
                <a:cs typeface="Livvic"/>
                <a:sym typeface="Livvic"/>
              </a:rPr>
              <a:t>Conclusion</a:t>
            </a:r>
            <a:endParaRPr sz="1200">
              <a:latin typeface="Livvic"/>
              <a:ea typeface="Livvic"/>
              <a:cs typeface="Livvic"/>
              <a:sym typeface="Livvic"/>
            </a:endParaRPr>
          </a:p>
        </p:txBody>
      </p:sp>
      <p:sp>
        <p:nvSpPr>
          <p:cNvPr id="299" name="Google Shape;299;p30"/>
          <p:cNvSpPr txBox="1">
            <a:spLocks noGrp="1"/>
          </p:cNvSpPr>
          <p:nvPr>
            <p:ph type="title"/>
          </p:nvPr>
        </p:nvSpPr>
        <p:spPr>
          <a:xfrm>
            <a:off x="705550" y="982125"/>
            <a:ext cx="2644800" cy="4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1400"/>
              <a:t>Strong Revenue Projected</a:t>
            </a:r>
            <a:endParaRPr sz="1400"/>
          </a:p>
        </p:txBody>
      </p:sp>
      <p:sp>
        <p:nvSpPr>
          <p:cNvPr id="300" name="Google Shape;300;p30"/>
          <p:cNvSpPr/>
          <p:nvPr/>
        </p:nvSpPr>
        <p:spPr>
          <a:xfrm>
            <a:off x="4997950" y="1233225"/>
            <a:ext cx="2911200" cy="283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Growth Drivers</a:t>
            </a:r>
            <a:endParaRPr sz="1200" b="0" i="0" u="none" strike="noStrike" cap="none"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301" name="Google Shape;301;p30"/>
          <p:cNvSpPr txBox="1"/>
          <p:nvPr/>
        </p:nvSpPr>
        <p:spPr>
          <a:xfrm>
            <a:off x="4861000" y="1892250"/>
            <a:ext cx="3917400" cy="121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ivvic"/>
              <a:buChar char="●"/>
            </a:pPr>
            <a:r>
              <a:rPr lang="en" dirty="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Increased in </a:t>
            </a:r>
            <a:r>
              <a:rPr lang="en" b="1" dirty="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international ticket sales</a:t>
            </a:r>
            <a:endParaRPr b="1" dirty="0">
              <a:solidFill>
                <a:schemeClr val="dk1"/>
              </a:solidFill>
              <a:latin typeface="Livvic"/>
              <a:ea typeface="Livvic"/>
              <a:cs typeface="Livvic"/>
              <a:sym typeface="Livvic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Livvic"/>
              <a:ea typeface="Livvic"/>
              <a:cs typeface="Livvic"/>
              <a:sym typeface="Livvic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ivvic"/>
              <a:buChar char="●"/>
            </a:pPr>
            <a:r>
              <a:rPr lang="en" dirty="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Rose in the number of </a:t>
            </a:r>
            <a:r>
              <a:rPr lang="en" b="1" dirty="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premium seating</a:t>
            </a:r>
            <a:endParaRPr b="1" dirty="0">
              <a:solidFill>
                <a:schemeClr val="dk1"/>
              </a:solidFill>
              <a:latin typeface="Livvic"/>
              <a:ea typeface="Livvic"/>
              <a:cs typeface="Livvic"/>
              <a:sym typeface="Livvic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Livvic"/>
              <a:ea typeface="Livvic"/>
              <a:cs typeface="Livvic"/>
              <a:sym typeface="Livvic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ivvic"/>
              <a:buChar char="●"/>
            </a:pPr>
            <a:r>
              <a:rPr lang="en" dirty="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A robust </a:t>
            </a:r>
            <a:r>
              <a:rPr lang="en" b="1" dirty="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demand for air travel</a:t>
            </a:r>
            <a:endParaRPr b="1" dirty="0">
              <a:solidFill>
                <a:schemeClr val="dk1"/>
              </a:solidFill>
              <a:latin typeface="Livvic"/>
              <a:ea typeface="Livvic"/>
              <a:cs typeface="Livvic"/>
              <a:sym typeface="Livvic"/>
            </a:endParaRPr>
          </a:p>
        </p:txBody>
      </p:sp>
      <p:cxnSp>
        <p:nvCxnSpPr>
          <p:cNvPr id="302" name="Google Shape;302;p30"/>
          <p:cNvCxnSpPr>
            <a:stCxn id="300" idx="1"/>
          </p:cNvCxnSpPr>
          <p:nvPr/>
        </p:nvCxnSpPr>
        <p:spPr>
          <a:xfrm flipH="1">
            <a:off x="705550" y="1375125"/>
            <a:ext cx="4292400" cy="15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303" name="Google Shape;30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26900" y="-155612"/>
            <a:ext cx="1589473" cy="993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Google Shape;304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0100" y="1678450"/>
            <a:ext cx="4380899" cy="21494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6228"/>
    </mc:Choice>
    <mc:Fallback xmlns="">
      <p:transition spd="slow" advTm="46228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1"/>
          <p:cNvSpPr/>
          <p:nvPr/>
        </p:nvSpPr>
        <p:spPr>
          <a:xfrm>
            <a:off x="0" y="4702325"/>
            <a:ext cx="1982100" cy="416700"/>
          </a:xfrm>
          <a:prstGeom prst="homePlate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ivvic"/>
                <a:ea typeface="Livvic"/>
                <a:cs typeface="Livvic"/>
                <a:sym typeface="Livvic"/>
              </a:rPr>
              <a:t>Overview</a:t>
            </a:r>
            <a:endParaRPr sz="1200">
              <a:latin typeface="Livvic"/>
              <a:ea typeface="Livvic"/>
              <a:cs typeface="Livvic"/>
              <a:sym typeface="Livvic"/>
            </a:endParaRPr>
          </a:p>
        </p:txBody>
      </p:sp>
      <p:sp>
        <p:nvSpPr>
          <p:cNvPr id="310" name="Google Shape;310;p31"/>
          <p:cNvSpPr/>
          <p:nvPr/>
        </p:nvSpPr>
        <p:spPr>
          <a:xfrm>
            <a:off x="1858896" y="4702325"/>
            <a:ext cx="1982100" cy="416700"/>
          </a:xfrm>
          <a:prstGeom prst="chevron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ivvic"/>
                <a:ea typeface="Livvic"/>
                <a:cs typeface="Livvic"/>
                <a:sym typeface="Livvic"/>
              </a:rPr>
              <a:t>Industry &amp; Competitive Positioning</a:t>
            </a:r>
            <a:endParaRPr sz="1000">
              <a:latin typeface="Livvic"/>
              <a:ea typeface="Livvic"/>
              <a:cs typeface="Livvic"/>
              <a:sym typeface="Livvic"/>
            </a:endParaRPr>
          </a:p>
        </p:txBody>
      </p:sp>
      <p:sp>
        <p:nvSpPr>
          <p:cNvPr id="311" name="Google Shape;311;p31"/>
          <p:cNvSpPr/>
          <p:nvPr/>
        </p:nvSpPr>
        <p:spPr>
          <a:xfrm>
            <a:off x="3701652" y="4702325"/>
            <a:ext cx="1982100" cy="416700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rPr>
              <a:t>Financial Analysis</a:t>
            </a:r>
            <a:endParaRPr sz="1200" b="1">
              <a:solidFill>
                <a:schemeClr val="accent1"/>
              </a:solidFill>
              <a:latin typeface="Livvic"/>
              <a:ea typeface="Livvic"/>
              <a:cs typeface="Livvic"/>
              <a:sym typeface="Livvic"/>
            </a:endParaRPr>
          </a:p>
        </p:txBody>
      </p:sp>
      <p:sp>
        <p:nvSpPr>
          <p:cNvPr id="312" name="Google Shape;312;p31"/>
          <p:cNvSpPr/>
          <p:nvPr/>
        </p:nvSpPr>
        <p:spPr>
          <a:xfrm>
            <a:off x="5557539" y="4702325"/>
            <a:ext cx="1982100" cy="416700"/>
          </a:xfrm>
          <a:prstGeom prst="chevron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ivvic"/>
                <a:ea typeface="Livvic"/>
                <a:cs typeface="Livvic"/>
                <a:sym typeface="Livvic"/>
              </a:rPr>
              <a:t>Valuation</a:t>
            </a:r>
            <a:endParaRPr sz="1200">
              <a:latin typeface="Livvic"/>
              <a:ea typeface="Livvic"/>
              <a:cs typeface="Livvic"/>
              <a:sym typeface="Livvic"/>
            </a:endParaRPr>
          </a:p>
        </p:txBody>
      </p:sp>
      <p:sp>
        <p:nvSpPr>
          <p:cNvPr id="313" name="Google Shape;313;p31"/>
          <p:cNvSpPr/>
          <p:nvPr/>
        </p:nvSpPr>
        <p:spPr>
          <a:xfrm>
            <a:off x="7403296" y="4702325"/>
            <a:ext cx="1982100" cy="416700"/>
          </a:xfrm>
          <a:prstGeom prst="chevron">
            <a:avLst>
              <a:gd name="adj" fmla="val 4339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ivvic"/>
                <a:ea typeface="Livvic"/>
                <a:cs typeface="Livvic"/>
                <a:sym typeface="Livvic"/>
              </a:rPr>
              <a:t>Conclusion</a:t>
            </a:r>
            <a:endParaRPr sz="1200">
              <a:latin typeface="Livvic"/>
              <a:ea typeface="Livvic"/>
              <a:cs typeface="Livvic"/>
              <a:sym typeface="Livvic"/>
            </a:endParaRPr>
          </a:p>
        </p:txBody>
      </p:sp>
      <p:pic>
        <p:nvPicPr>
          <p:cNvPr id="314" name="Google Shape;31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2500" y="2703963"/>
            <a:ext cx="3112874" cy="1873525"/>
          </a:xfrm>
          <a:prstGeom prst="rect">
            <a:avLst/>
          </a:prstGeom>
          <a:noFill/>
          <a:ln>
            <a:noFill/>
          </a:ln>
        </p:spPr>
      </p:pic>
      <p:sp>
        <p:nvSpPr>
          <p:cNvPr id="315" name="Google Shape;315;p31"/>
          <p:cNvSpPr txBox="1">
            <a:spLocks noGrp="1"/>
          </p:cNvSpPr>
          <p:nvPr>
            <p:ph type="title"/>
          </p:nvPr>
        </p:nvSpPr>
        <p:spPr>
          <a:xfrm>
            <a:off x="643800" y="115775"/>
            <a:ext cx="4380900" cy="4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1800"/>
              <a:t>Margin</a:t>
            </a:r>
            <a:endParaRPr sz="1800"/>
          </a:p>
        </p:txBody>
      </p:sp>
      <p:sp>
        <p:nvSpPr>
          <p:cNvPr id="316" name="Google Shape;316;p31"/>
          <p:cNvSpPr txBox="1"/>
          <p:nvPr/>
        </p:nvSpPr>
        <p:spPr>
          <a:xfrm>
            <a:off x="4861000" y="1892250"/>
            <a:ext cx="3917400" cy="121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ivvic"/>
              <a:buChar char="●"/>
            </a:pPr>
            <a:r>
              <a:rPr lang="en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Fuel prices </a:t>
            </a:r>
            <a:r>
              <a:rPr lang="en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remain an unpredictable factor within the aviation sector</a:t>
            </a:r>
            <a:endParaRPr b="1">
              <a:solidFill>
                <a:schemeClr val="dk1"/>
              </a:solidFill>
              <a:latin typeface="Livvic"/>
              <a:ea typeface="Livvic"/>
              <a:cs typeface="Livvic"/>
              <a:sym typeface="Livvic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Livvic"/>
              <a:ea typeface="Livvic"/>
              <a:cs typeface="Livvic"/>
              <a:sym typeface="Livvic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ivvic"/>
              <a:buChar char="●"/>
            </a:pPr>
            <a:r>
              <a:rPr lang="en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Surged </a:t>
            </a:r>
            <a:r>
              <a:rPr lang="en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labor cost</a:t>
            </a:r>
            <a:endParaRPr b="1">
              <a:solidFill>
                <a:schemeClr val="dk1"/>
              </a:solidFill>
              <a:latin typeface="Livvic"/>
              <a:ea typeface="Livvic"/>
              <a:cs typeface="Livvic"/>
              <a:sym typeface="Livvic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Livvic"/>
              <a:ea typeface="Livvic"/>
              <a:cs typeface="Livvic"/>
              <a:sym typeface="Livv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dk1"/>
              </a:solidFill>
              <a:latin typeface="Livvic"/>
              <a:ea typeface="Livvic"/>
              <a:cs typeface="Livvic"/>
              <a:sym typeface="Livvic"/>
            </a:endParaRPr>
          </a:p>
        </p:txBody>
      </p:sp>
      <p:sp>
        <p:nvSpPr>
          <p:cNvPr id="317" name="Google Shape;317;p31"/>
          <p:cNvSpPr/>
          <p:nvPr/>
        </p:nvSpPr>
        <p:spPr>
          <a:xfrm>
            <a:off x="4997950" y="1233225"/>
            <a:ext cx="2911200" cy="283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Margin Drivers</a:t>
            </a:r>
            <a:endParaRPr sz="1200" b="0" i="0" u="none" strike="noStrike" cap="none"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pic>
        <p:nvPicPr>
          <p:cNvPr id="318" name="Google Shape;318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26900" y="-155612"/>
            <a:ext cx="1589473" cy="993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08875" y="676175"/>
            <a:ext cx="3120114" cy="18753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Bank Loan Granting Consulting by Slidesgo">
  <a:themeElements>
    <a:clrScheme name="Simple Light">
      <a:dk1>
        <a:srgbClr val="174B67"/>
      </a:dk1>
      <a:lt1>
        <a:srgbClr val="F8F8F8"/>
      </a:lt1>
      <a:dk2>
        <a:srgbClr val="A7BBC7"/>
      </a:dk2>
      <a:lt2>
        <a:srgbClr val="DAE6EC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74B6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579</Words>
  <Application>Microsoft Macintosh PowerPoint</Application>
  <PresentationFormat>On-screen Show (16:9)</PresentationFormat>
  <Paragraphs>218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7" baseType="lpstr">
      <vt:lpstr>Arial</vt:lpstr>
      <vt:lpstr>Raleway</vt:lpstr>
      <vt:lpstr>Open Sans</vt:lpstr>
      <vt:lpstr>Atkinson Hyperlegible</vt:lpstr>
      <vt:lpstr>Roboto Condensed Light</vt:lpstr>
      <vt:lpstr>Poppins Medium</vt:lpstr>
      <vt:lpstr>Libre Franklin</vt:lpstr>
      <vt:lpstr>Livvic</vt:lpstr>
      <vt:lpstr>Poppins SemiBold</vt:lpstr>
      <vt:lpstr>Poppins</vt:lpstr>
      <vt:lpstr>Bank Loan Granting Consulting by Slidesgo</vt:lpstr>
      <vt:lpstr>Delta Airlines Financial Analysis </vt:lpstr>
      <vt:lpstr>Executive Summary</vt:lpstr>
      <vt:lpstr>Business Overview</vt:lpstr>
      <vt:lpstr>Business Overview</vt:lpstr>
      <vt:lpstr>Industry Overview</vt:lpstr>
      <vt:lpstr>Competitive Positioning</vt:lpstr>
      <vt:lpstr>SWOT Analysis</vt:lpstr>
      <vt:lpstr>Revenue Analysis</vt:lpstr>
      <vt:lpstr>Margin</vt:lpstr>
      <vt:lpstr>CapEx program and solid debt capacity</vt:lpstr>
      <vt:lpstr>Valuation Methods</vt:lpstr>
      <vt:lpstr>DCF </vt:lpstr>
      <vt:lpstr>Relative Valuation </vt:lpstr>
      <vt:lpstr>Target Price</vt:lpstr>
      <vt:lpstr>Conclusion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Delta Airlines Financial Analysis </dc:title>
  <cp:lastModifiedBy>Uyen My Tran</cp:lastModifiedBy>
  <cp:revision>4</cp:revision>
  <dcterms:modified xsi:type="dcterms:W3CDTF">2024-03-02T23:54:09Z</dcterms:modified>
</cp:coreProperties>
</file>