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Righteou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988c30fd_4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9988c30fd_4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9977836d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9977836d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9977836d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9977836d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988c30fd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e9988c30fd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9988c30fd_4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e9988c30fd_4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988c30fd_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e9988c30fd_4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9977836d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9977836d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9977836d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9977836d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9977836d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9977836d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9977836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9977836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9977836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9977836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561975" y="1540575"/>
            <a:ext cx="5387700" cy="28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15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66" name="Google Shape;66;p15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8556624" y="3973448"/>
            <a:ext cx="180564" cy="431368"/>
            <a:chOff x="8803899" y="686838"/>
            <a:chExt cx="180564" cy="431368"/>
          </a:xfrm>
        </p:grpSpPr>
        <p:sp>
          <p:nvSpPr>
            <p:cNvPr id="96" name="Google Shape;96;p15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ighteous"/>
              <a:buNone/>
              <a:defRPr sz="3700" b="1" i="0" u="none" strike="noStrike" cap="non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522000" y="298449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>
                <a:solidFill>
                  <a:schemeClr val="dk1"/>
                </a:solidFill>
              </a:rPr>
              <a:t>Overview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251501" y="1103692"/>
            <a:ext cx="5086864" cy="18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/>
              <a:t>Tổng thời gian: 14 tiếng 63 phút</a:t>
            </a:r>
            <a:endParaRPr sz="1400"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Thời gian các audio có tạp âm: </a:t>
            </a:r>
            <a:r>
              <a:rPr lang="en" sz="1400">
                <a:solidFill>
                  <a:srgbClr val="0070C0"/>
                </a:solidFill>
              </a:rPr>
              <a:t>3 tiếng 45 phút 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777777"/>
                </a:solidFill>
              </a:rPr>
              <a:t>(tạp âm: nhạc nền, tiếng xe cộ, tiếng bước chân, tiếng rè,…)</a:t>
            </a:r>
            <a:endParaRPr sz="1400">
              <a:solidFill>
                <a:srgbClr val="0070C0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Thời gian các audio clean: </a:t>
            </a:r>
            <a:r>
              <a:rPr lang="en" sz="1400">
                <a:solidFill>
                  <a:srgbClr val="FF0000"/>
                </a:solidFill>
              </a:rPr>
              <a:t>11 tiếng 18 phút</a:t>
            </a:r>
            <a:endParaRPr sz="1400">
              <a:solidFill>
                <a:srgbClr val="FF0000"/>
              </a:solidFill>
            </a:endParaRPr>
          </a:p>
          <a:p>
            <a:pPr marL="2857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FF0000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01" y="2746143"/>
            <a:ext cx="4005916" cy="2098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5608865" y="922212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Thời lượng mỗi file: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 – 14.2 seconds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8093" y="1755810"/>
            <a:ext cx="3541468" cy="268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6251802" y="1494200"/>
            <a:ext cx="509043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 bố thời lượng các file audio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t="11441"/>
          <a:stretch/>
        </p:blipFill>
        <p:spPr>
          <a:xfrm>
            <a:off x="381600" y="653762"/>
            <a:ext cx="7700676" cy="383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503950" y="14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REGION CLASSIFICATION MODEL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503950" y="14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REGION CLASSIFICATION MODEL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4931375" y="2346225"/>
            <a:ext cx="38133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latin typeface="Calibri"/>
                <a:ea typeface="Calibri"/>
                <a:cs typeface="Calibri"/>
                <a:sym typeface="Calibri"/>
              </a:rPr>
              <a:t>Performance on unseen Test set</a:t>
            </a:r>
            <a:endParaRPr sz="182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45" y="640975"/>
            <a:ext cx="3305180" cy="176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749" y="671235"/>
            <a:ext cx="3305191" cy="176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175" y="2439155"/>
            <a:ext cx="3340338" cy="176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964" y="4577800"/>
            <a:ext cx="1749319" cy="5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6800" y="2634525"/>
            <a:ext cx="2082951" cy="18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2071" y="4532450"/>
            <a:ext cx="2811877" cy="5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7342050" y="2710725"/>
            <a:ext cx="12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0: North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1: Central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2: South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F063E7-9942-DE51-21E7-A44FAD30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8" y="2272768"/>
            <a:ext cx="1437344" cy="756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0E9C4-0657-D8EB-096F-2109E057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99" y="1998116"/>
            <a:ext cx="1689374" cy="130393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7D7E2B5-7131-5016-7615-9FC0BE20B799}"/>
              </a:ext>
            </a:extLst>
          </p:cNvPr>
          <p:cNvSpPr/>
          <p:nvPr/>
        </p:nvSpPr>
        <p:spPr>
          <a:xfrm>
            <a:off x="1815512" y="2590797"/>
            <a:ext cx="350255" cy="1143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FA6D43-FAAE-C9A1-6788-19E42E1E95A8}"/>
              </a:ext>
            </a:extLst>
          </p:cNvPr>
          <p:cNvSpPr/>
          <p:nvPr/>
        </p:nvSpPr>
        <p:spPr>
          <a:xfrm>
            <a:off x="4039524" y="2513582"/>
            <a:ext cx="365279" cy="134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C1FF75-CA47-F68B-2A97-7904AE0E90E9}"/>
              </a:ext>
            </a:extLst>
          </p:cNvPr>
          <p:cNvSpPr/>
          <p:nvPr/>
        </p:nvSpPr>
        <p:spPr>
          <a:xfrm>
            <a:off x="7570218" y="2489197"/>
            <a:ext cx="482600" cy="1587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CB64E0-8C23-127C-12A6-F860491DBD53}"/>
              </a:ext>
            </a:extLst>
          </p:cNvPr>
          <p:cNvSpPr/>
          <p:nvPr/>
        </p:nvSpPr>
        <p:spPr>
          <a:xfrm>
            <a:off x="4572000" y="1998116"/>
            <a:ext cx="2902459" cy="1350466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F6305F-74C4-D41C-87D0-E2D28D082296}"/>
              </a:ext>
            </a:extLst>
          </p:cNvPr>
          <p:cNvSpPr/>
          <p:nvPr/>
        </p:nvSpPr>
        <p:spPr>
          <a:xfrm>
            <a:off x="4691568" y="2138905"/>
            <a:ext cx="263679" cy="1081634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DEB73C-28E8-B0CB-05E3-083ACEA92E66}"/>
              </a:ext>
            </a:extLst>
          </p:cNvPr>
          <p:cNvSpPr txBox="1"/>
          <p:nvPr/>
        </p:nvSpPr>
        <p:spPr>
          <a:xfrm rot="5400000">
            <a:off x="4401131" y="255236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D89B35-D791-BB9D-D3D6-F522E7006E6E}"/>
              </a:ext>
            </a:extLst>
          </p:cNvPr>
          <p:cNvSpPr txBox="1"/>
          <p:nvPr/>
        </p:nvSpPr>
        <p:spPr>
          <a:xfrm rot="5400000">
            <a:off x="5277443" y="2581271"/>
            <a:ext cx="92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9902C-9DD9-C40C-98FF-7A897D1E0D6F}"/>
              </a:ext>
            </a:extLst>
          </p:cNvPr>
          <p:cNvSpPr txBox="1"/>
          <p:nvPr/>
        </p:nvSpPr>
        <p:spPr>
          <a:xfrm rot="5400000">
            <a:off x="4802446" y="2664587"/>
            <a:ext cx="92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E2B0-5D61-E581-3698-0C1A15171BCC}"/>
              </a:ext>
            </a:extLst>
          </p:cNvPr>
          <p:cNvSpPr txBox="1"/>
          <p:nvPr/>
        </p:nvSpPr>
        <p:spPr>
          <a:xfrm>
            <a:off x="8107156" y="2161789"/>
            <a:ext cx="979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</a:t>
            </a:r>
          </a:p>
          <a:p>
            <a:r>
              <a:rPr lang="en-US" dirty="0"/>
              <a:t>Northern</a:t>
            </a:r>
          </a:p>
          <a:p>
            <a:r>
              <a:rPr lang="en-US" dirty="0"/>
              <a:t>Central</a:t>
            </a:r>
          </a:p>
          <a:p>
            <a:r>
              <a:rPr lang="en-US" dirty="0"/>
              <a:t>Southern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34046-BFA3-F61E-ED53-38BD20F6D072}"/>
              </a:ext>
            </a:extLst>
          </p:cNvPr>
          <p:cNvSpPr txBox="1"/>
          <p:nvPr/>
        </p:nvSpPr>
        <p:spPr>
          <a:xfrm rot="5400000">
            <a:off x="6725793" y="2581271"/>
            <a:ext cx="92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32B0B-B957-130F-CFBD-BB9201CCC8AC}"/>
              </a:ext>
            </a:extLst>
          </p:cNvPr>
          <p:cNvSpPr txBox="1"/>
          <p:nvPr/>
        </p:nvSpPr>
        <p:spPr>
          <a:xfrm rot="5400000">
            <a:off x="6337064" y="2607527"/>
            <a:ext cx="92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4B599D-2DFB-7328-2EE4-100CF9B7ED51}"/>
              </a:ext>
            </a:extLst>
          </p:cNvPr>
          <p:cNvSpPr/>
          <p:nvPr/>
        </p:nvSpPr>
        <p:spPr>
          <a:xfrm>
            <a:off x="5600728" y="2131515"/>
            <a:ext cx="263679" cy="1081634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67B2C1-33BE-2D8B-DB06-FEF4148ED2DA}"/>
              </a:ext>
            </a:extLst>
          </p:cNvPr>
          <p:cNvSpPr/>
          <p:nvPr/>
        </p:nvSpPr>
        <p:spPr>
          <a:xfrm>
            <a:off x="5138757" y="2131515"/>
            <a:ext cx="263679" cy="1081634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452E6C-1B24-D50C-E0EC-8CCB005405F4}"/>
              </a:ext>
            </a:extLst>
          </p:cNvPr>
          <p:cNvSpPr txBox="1"/>
          <p:nvPr/>
        </p:nvSpPr>
        <p:spPr>
          <a:xfrm rot="5400000">
            <a:off x="5895096" y="2587485"/>
            <a:ext cx="455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46C7BB-D516-374C-4779-4748614AEBC7}"/>
              </a:ext>
            </a:extLst>
          </p:cNvPr>
          <p:cNvSpPr txBox="1"/>
          <p:nvPr/>
        </p:nvSpPr>
        <p:spPr>
          <a:xfrm rot="5400000">
            <a:off x="5926618" y="2604260"/>
            <a:ext cx="92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9FFF6B-AA53-FEA0-966C-BAA7974C734C}"/>
              </a:ext>
            </a:extLst>
          </p:cNvPr>
          <p:cNvSpPr/>
          <p:nvPr/>
        </p:nvSpPr>
        <p:spPr>
          <a:xfrm>
            <a:off x="6240695" y="2131515"/>
            <a:ext cx="263679" cy="1081634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DD312-334B-C761-9FDF-DA5387AB0118}"/>
              </a:ext>
            </a:extLst>
          </p:cNvPr>
          <p:cNvSpPr/>
          <p:nvPr/>
        </p:nvSpPr>
        <p:spPr>
          <a:xfrm>
            <a:off x="6656757" y="2129938"/>
            <a:ext cx="263679" cy="1081634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0DE1E4-BB46-FFBA-6910-ECA982F0EAE4}"/>
              </a:ext>
            </a:extLst>
          </p:cNvPr>
          <p:cNvSpPr/>
          <p:nvPr/>
        </p:nvSpPr>
        <p:spPr>
          <a:xfrm>
            <a:off x="7049103" y="2131515"/>
            <a:ext cx="263679" cy="1081634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704D4-96FF-6C2B-8268-225569843E4B}"/>
              </a:ext>
            </a:extLst>
          </p:cNvPr>
          <p:cNvSpPr txBox="1"/>
          <p:nvPr/>
        </p:nvSpPr>
        <p:spPr>
          <a:xfrm>
            <a:off x="0" y="3414034"/>
            <a:ext cx="2096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audio file with sampling rate = 22050 Hz, duration = 6s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D8839-F89A-C1C5-FD9F-FE033FF77BEC}"/>
              </a:ext>
            </a:extLst>
          </p:cNvPr>
          <p:cNvSpPr txBox="1"/>
          <p:nvPr/>
        </p:nvSpPr>
        <p:spPr>
          <a:xfrm>
            <a:off x="2515941" y="3498672"/>
            <a:ext cx="1460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Mel spectrogram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40BAC-C87A-FD1F-ACFC-7A2A8F4B4BE7}"/>
              </a:ext>
            </a:extLst>
          </p:cNvPr>
          <p:cNvSpPr txBox="1"/>
          <p:nvPr/>
        </p:nvSpPr>
        <p:spPr>
          <a:xfrm>
            <a:off x="5074834" y="3520925"/>
            <a:ext cx="2096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Convolutional Neural 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0C2A0E-F80F-24EF-D6D8-931BE3A64032}"/>
              </a:ext>
            </a:extLst>
          </p:cNvPr>
          <p:cNvSpPr txBox="1"/>
          <p:nvPr/>
        </p:nvSpPr>
        <p:spPr>
          <a:xfrm>
            <a:off x="260350" y="306503"/>
            <a:ext cx="7099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C0A9E"/>
                </a:solidFill>
                <a:latin typeface="+mj-lt"/>
              </a:rPr>
              <a:t>4.3 – CNN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27666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>
                <a:solidFill>
                  <a:schemeClr val="dk1"/>
                </a:solidFill>
              </a:rPr>
              <a:t>Gender - Region distribution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73075" y="1388175"/>
            <a:ext cx="3819525" cy="127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Tổng thời gian </a:t>
            </a:r>
            <a:r>
              <a:rPr lang="en" sz="1300" b="1"/>
              <a:t>theo giới tính (Gender):</a:t>
            </a:r>
            <a:endParaRPr sz="1300"/>
          </a:p>
          <a:p>
            <a:pPr marL="28575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>
                <a:solidFill>
                  <a:schemeClr val="dk1"/>
                </a:solidFill>
              </a:rPr>
              <a:t>Male: 5 tiếng 42 phút</a:t>
            </a:r>
            <a:endParaRPr sz="1300">
              <a:solidFill>
                <a:schemeClr val="dk1"/>
              </a:solidFill>
            </a:endParaRPr>
          </a:p>
          <a:p>
            <a:pPr marL="28575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>
                <a:solidFill>
                  <a:schemeClr val="dk1"/>
                </a:solidFill>
              </a:rPr>
              <a:t>Female: 5 tiếng 76 phút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50" y="2636675"/>
            <a:ext cx="4082349" cy="198883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891375" y="1314188"/>
            <a:ext cx="416880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Tổng thời gian theo </a:t>
            </a:r>
            <a:r>
              <a:rPr lang="en" sz="1300" b="1"/>
              <a:t>vùng miền (Region):</a:t>
            </a:r>
            <a:endParaRPr sz="1300"/>
          </a:p>
          <a:p>
            <a:pPr marL="28575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>
                <a:solidFill>
                  <a:schemeClr val="dk1"/>
                </a:solidFill>
              </a:rPr>
              <a:t>Miền Trung (Central): 3 tiếng 75 phút</a:t>
            </a:r>
            <a:endParaRPr sz="1300">
              <a:solidFill>
                <a:schemeClr val="dk1"/>
              </a:solidFill>
            </a:endParaRPr>
          </a:p>
          <a:p>
            <a:pPr marL="28575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>
                <a:solidFill>
                  <a:schemeClr val="dk1"/>
                </a:solidFill>
              </a:rPr>
              <a:t>Miền Bắc (Northern): 3 tiếng 24 phút</a:t>
            </a:r>
            <a:endParaRPr sz="1300">
              <a:solidFill>
                <a:schemeClr val="dk1"/>
              </a:solidFill>
            </a:endParaRPr>
          </a:p>
          <a:p>
            <a:pPr marL="28575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>
                <a:solidFill>
                  <a:schemeClr val="dk1"/>
                </a:solidFill>
              </a:rPr>
              <a:t>Miền Nam (Southern): 4 tiếng 18 phút </a:t>
            </a:r>
            <a:endParaRPr sz="1300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3724" y="2636663"/>
            <a:ext cx="4082339" cy="2078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/>
          <p:nvPr/>
        </p:nvCxnSpPr>
        <p:spPr>
          <a:xfrm>
            <a:off x="4377450" y="1370775"/>
            <a:ext cx="0" cy="3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>
                <a:solidFill>
                  <a:schemeClr val="dk1"/>
                </a:solidFill>
              </a:rPr>
              <a:t>Speaker Counts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21225" y="1399275"/>
            <a:ext cx="4168775" cy="127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Số lượng </a:t>
            </a:r>
            <a:r>
              <a:rPr lang="en" b="1"/>
              <a:t>Unique Speaker</a:t>
            </a:r>
            <a:r>
              <a:rPr lang="en"/>
              <a:t>: 336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người</a:t>
            </a:r>
            <a:endParaRPr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Miền Trung: </a:t>
            </a:r>
            <a:r>
              <a:rPr lang="en">
                <a:solidFill>
                  <a:srgbClr val="0070C0"/>
                </a:solidFill>
              </a:rPr>
              <a:t>61</a:t>
            </a:r>
            <a:r>
              <a:rPr lang="en">
                <a:solidFill>
                  <a:schemeClr val="dk1"/>
                </a:solidFill>
              </a:rPr>
              <a:t> Nam và </a:t>
            </a:r>
            <a:r>
              <a:rPr lang="en">
                <a:solidFill>
                  <a:srgbClr val="C00000"/>
                </a:solidFill>
              </a:rPr>
              <a:t>53</a:t>
            </a:r>
            <a:r>
              <a:rPr lang="en">
                <a:solidFill>
                  <a:schemeClr val="dk1"/>
                </a:solidFill>
              </a:rPr>
              <a:t> Nữ</a:t>
            </a:r>
            <a:endParaRPr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Miền Bắc: </a:t>
            </a:r>
            <a:r>
              <a:rPr lang="en">
                <a:solidFill>
                  <a:srgbClr val="0070C0"/>
                </a:solidFill>
              </a:rPr>
              <a:t>54</a:t>
            </a:r>
            <a:r>
              <a:rPr lang="en">
                <a:solidFill>
                  <a:schemeClr val="dk1"/>
                </a:solidFill>
              </a:rPr>
              <a:t> Nam và </a:t>
            </a:r>
            <a:r>
              <a:rPr lang="en">
                <a:solidFill>
                  <a:srgbClr val="C00000"/>
                </a:solidFill>
              </a:rPr>
              <a:t>53</a:t>
            </a:r>
            <a:r>
              <a:rPr lang="en">
                <a:solidFill>
                  <a:schemeClr val="dk1"/>
                </a:solidFill>
              </a:rPr>
              <a:t> Nữ</a:t>
            </a:r>
            <a:endParaRPr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Miền Nam: </a:t>
            </a:r>
            <a:r>
              <a:rPr lang="en">
                <a:solidFill>
                  <a:srgbClr val="0070C0"/>
                </a:solidFill>
              </a:rPr>
              <a:t>61</a:t>
            </a:r>
            <a:r>
              <a:rPr lang="en">
                <a:solidFill>
                  <a:schemeClr val="dk1"/>
                </a:solidFill>
              </a:rPr>
              <a:t> Nam và </a:t>
            </a:r>
            <a:r>
              <a:rPr lang="en">
                <a:solidFill>
                  <a:srgbClr val="C00000"/>
                </a:solidFill>
              </a:rPr>
              <a:t>54</a:t>
            </a:r>
            <a:r>
              <a:rPr lang="en">
                <a:solidFill>
                  <a:schemeClr val="dk1"/>
                </a:solidFill>
              </a:rPr>
              <a:t> Nữ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6519" y="939800"/>
            <a:ext cx="3595582" cy="40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522000" y="0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3500">
                <a:solidFill>
                  <a:schemeClr val="dk1"/>
                </a:solidFill>
              </a:rPr>
              <a:t>Total duration per region per gender</a:t>
            </a:r>
            <a:endParaRPr sz="350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21225" y="1399275"/>
            <a:ext cx="3579275" cy="278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Tổng thời gian các audio theo giới tính phân loại theo vùng miền: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Nam - miền Bắc: 1 tiếng 57 phút</a:t>
            </a: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Nam - miền Trung: 1 tiếng 71 phút</a:t>
            </a: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Nam - miền Nam: 2 tiếng 13 phút</a:t>
            </a: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Nữ - miền Bắc: 2 tiếng 18 phút</a:t>
            </a: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Nữ - miền Trung: 1 tiếng 53 phút</a:t>
            </a: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Nữ - miền Nam: 2 tiếng 5 phút</a:t>
            </a: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5587" y="759345"/>
            <a:ext cx="2840256" cy="196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756969"/>
            <a:ext cx="3067430" cy="212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Full clean dataset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975" y="1303175"/>
            <a:ext cx="3679326" cy="29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00" y="1424202"/>
            <a:ext cx="3569212" cy="27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Train-test split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644038" y="1420400"/>
            <a:ext cx="21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 b="1">
                <a:latin typeface="Calibri"/>
                <a:ea typeface="Calibri"/>
                <a:cs typeface="Calibri"/>
                <a:sym typeface="Calibri"/>
              </a:rPr>
              <a:t>Full dataset:</a:t>
            </a:r>
            <a:endParaRPr sz="145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>
                <a:latin typeface="Calibri"/>
                <a:ea typeface="Calibri"/>
                <a:cs typeface="Calibri"/>
                <a:sym typeface="Calibri"/>
              </a:rPr>
              <a:t>8471 audio files</a:t>
            </a:r>
            <a:endParaRPr sz="19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5820950" y="1198150"/>
            <a:ext cx="3071100" cy="97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Unseen Test set:</a:t>
            </a:r>
            <a:endParaRPr sz="1450"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50" i="1">
                <a:latin typeface="Calibri"/>
                <a:ea typeface="Calibri"/>
                <a:cs typeface="Calibri"/>
                <a:sym typeface="Calibri"/>
              </a:rPr>
              <a:t>(Non-overlap speakers with trainset)</a:t>
            </a:r>
            <a:endParaRPr sz="125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>
                <a:latin typeface="Calibri"/>
                <a:ea typeface="Calibri"/>
                <a:cs typeface="Calibri"/>
                <a:sym typeface="Calibri"/>
              </a:rPr>
              <a:t>735 audio files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>
                <a:latin typeface="Calibri"/>
                <a:ea typeface="Calibri"/>
                <a:cs typeface="Calibri"/>
                <a:sym typeface="Calibri"/>
              </a:rPr>
              <a:t>36 speakers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717038" y="1260838"/>
            <a:ext cx="21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50" b="1">
                <a:latin typeface="Calibri"/>
                <a:ea typeface="Calibri"/>
                <a:cs typeface="Calibri"/>
                <a:sym typeface="Calibri"/>
              </a:rPr>
              <a:t>Take all files of 6 speakers from each group</a:t>
            </a:r>
            <a:endParaRPr sz="162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2"/>
          <p:cNvCxnSpPr>
            <a:stCxn id="150" idx="3"/>
            <a:endCxn id="147" idx="1"/>
          </p:cNvCxnSpPr>
          <p:nvPr/>
        </p:nvCxnSpPr>
        <p:spPr>
          <a:xfrm rot="10800000" flipH="1">
            <a:off x="3207050" y="1685650"/>
            <a:ext cx="2613900" cy="1512300"/>
          </a:xfrm>
          <a:prstGeom prst="bentConnector3">
            <a:avLst>
              <a:gd name="adj1" fmla="val 114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820950" y="2715750"/>
            <a:ext cx="3071100" cy="97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Validation set/ Seen Test set:</a:t>
            </a:r>
            <a:endParaRPr sz="1450"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50" i="1">
                <a:latin typeface="Calibri"/>
                <a:ea typeface="Calibri"/>
                <a:cs typeface="Calibri"/>
                <a:sym typeface="Calibri"/>
              </a:rPr>
              <a:t>(Overlap speakers with trainset)</a:t>
            </a:r>
            <a:endParaRPr sz="125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>
                <a:latin typeface="Calibri"/>
                <a:ea typeface="Calibri"/>
                <a:cs typeface="Calibri"/>
                <a:sym typeface="Calibri"/>
              </a:rPr>
              <a:t>419 audio files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>
                <a:latin typeface="Calibri"/>
                <a:ea typeface="Calibri"/>
                <a:cs typeface="Calibri"/>
                <a:sym typeface="Calibri"/>
              </a:rPr>
              <a:t>12 speakers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717038" y="2729838"/>
            <a:ext cx="21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50" b="1">
                <a:latin typeface="Calibri"/>
                <a:ea typeface="Calibri"/>
                <a:cs typeface="Calibri"/>
                <a:sym typeface="Calibri"/>
              </a:rPr>
              <a:t>Take half of the files of 2 speakers from each group</a:t>
            </a:r>
            <a:endParaRPr sz="115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50" b="1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—&gt; Should take randomly</a:t>
            </a:r>
            <a:endParaRPr sz="1150" b="1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22"/>
          <p:cNvCxnSpPr>
            <a:stCxn id="150" idx="3"/>
            <a:endCxn id="151" idx="1"/>
          </p:cNvCxnSpPr>
          <p:nvPr/>
        </p:nvCxnSpPr>
        <p:spPr>
          <a:xfrm>
            <a:off x="3207050" y="3197850"/>
            <a:ext cx="2613900" cy="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5820950" y="4160050"/>
            <a:ext cx="3071100" cy="781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Train set:</a:t>
            </a:r>
            <a:endParaRPr sz="1450"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>
                <a:latin typeface="Calibri"/>
                <a:ea typeface="Calibri"/>
                <a:cs typeface="Calibri"/>
                <a:sym typeface="Calibri"/>
              </a:rPr>
              <a:t>7317 audio files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50">
                <a:latin typeface="Calibri"/>
                <a:ea typeface="Calibri"/>
                <a:cs typeface="Calibri"/>
                <a:sym typeface="Calibri"/>
              </a:rPr>
              <a:t>298 speakers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2"/>
          <p:cNvCxnSpPr>
            <a:stCxn id="150" idx="3"/>
          </p:cNvCxnSpPr>
          <p:nvPr/>
        </p:nvCxnSpPr>
        <p:spPr>
          <a:xfrm>
            <a:off x="3207100" y="3197850"/>
            <a:ext cx="2666700" cy="1328700"/>
          </a:xfrm>
          <a:prstGeom prst="bentConnector3">
            <a:avLst>
              <a:gd name="adj1" fmla="val 115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717038" y="4233338"/>
            <a:ext cx="21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50" b="1">
                <a:latin typeface="Calibri"/>
                <a:ea typeface="Calibri"/>
                <a:cs typeface="Calibri"/>
                <a:sym typeface="Calibri"/>
              </a:rPr>
              <a:t>The rest</a:t>
            </a:r>
            <a:endParaRPr sz="162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3100"/>
            <a:ext cx="2902250" cy="2268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- Val - Test distribution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5" y="1452275"/>
            <a:ext cx="2830350" cy="22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612" y="1357000"/>
            <a:ext cx="2779275" cy="21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6296875" y="3838325"/>
            <a:ext cx="300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Unseen Test set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264575" y="3838325"/>
            <a:ext cx="300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Train set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5977" y="1452275"/>
            <a:ext cx="2818770" cy="22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3072000" y="3838325"/>
            <a:ext cx="300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503950" y="14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GENDER CLASSIFICATION MODEL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t="12633"/>
          <a:stretch/>
        </p:blipFill>
        <p:spPr>
          <a:xfrm>
            <a:off x="311712" y="720600"/>
            <a:ext cx="839518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503950" y="14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GENDER CLASSIFICATION MODEL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726" y="3279950"/>
            <a:ext cx="2780500" cy="9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4966325" y="2915450"/>
            <a:ext cx="38133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latin typeface="Calibri"/>
                <a:ea typeface="Calibri"/>
                <a:cs typeface="Calibri"/>
                <a:sym typeface="Calibri"/>
              </a:rPr>
              <a:t>Performance on unseen Test set</a:t>
            </a:r>
            <a:endParaRPr sz="182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 l="-5180" t="-5750" r="5180" b="47373"/>
          <a:stretch/>
        </p:blipFill>
        <p:spPr>
          <a:xfrm>
            <a:off x="902175" y="4539300"/>
            <a:ext cx="2161050" cy="4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875" y="742875"/>
            <a:ext cx="332700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925" y="2730700"/>
            <a:ext cx="3320897" cy="18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2675" y="720025"/>
            <a:ext cx="3410125" cy="18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(16:9)</PresentationFormat>
  <Paragraphs>79</Paragraphs>
  <Slides>12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Righteous</vt:lpstr>
      <vt:lpstr>Arial</vt:lpstr>
      <vt:lpstr>Arimo</vt:lpstr>
      <vt:lpstr>Calibri</vt:lpstr>
      <vt:lpstr>Simple Light</vt:lpstr>
      <vt:lpstr>Radio Production Workshop by Slidesgo</vt:lpstr>
      <vt:lpstr>Overview</vt:lpstr>
      <vt:lpstr>Gender - Region distribution</vt:lpstr>
      <vt:lpstr>Speaker Counts</vt:lpstr>
      <vt:lpstr>Total duration per region per gender</vt:lpstr>
      <vt:lpstr>Full clean dataset</vt:lpstr>
      <vt:lpstr>Train-test split</vt:lpstr>
      <vt:lpstr>Train - Val - Test distribution</vt:lpstr>
      <vt:lpstr>GENDER CLASSIFICATION MODEL</vt:lpstr>
      <vt:lpstr>GENDER CLASSIFICATION MODEL</vt:lpstr>
      <vt:lpstr>REGION CLASSIFICATION MODEL</vt:lpstr>
      <vt:lpstr>REGION CLASSIFICATION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Uyen Nguyen</cp:lastModifiedBy>
  <cp:revision>1</cp:revision>
  <dcterms:modified xsi:type="dcterms:W3CDTF">2024-07-19T05:48:21Z</dcterms:modified>
</cp:coreProperties>
</file>