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erriweather Light"/>
      <p:regular r:id="rId20"/>
      <p:bold r:id="rId21"/>
      <p:italic r:id="rId22"/>
      <p:boldItalic r:id="rId23"/>
    </p:embeddedFont>
    <p:embeddedFont>
      <p:font typeface="Montserrat"/>
      <p:regular r:id="rId24"/>
      <p:bold r:id="rId25"/>
      <p:italic r:id="rId26"/>
      <p:boldItalic r:id="rId27"/>
    </p:embeddedFont>
    <p:embeddedFont>
      <p:font typeface="Open Sans SemiBold"/>
      <p:regular r:id="rId28"/>
      <p:bold r:id="rId29"/>
      <p:italic r:id="rId30"/>
      <p:boldItalic r:id="rId31"/>
    </p:embeddedFont>
    <p:embeddedFont>
      <p:font typeface="Vidaloka"/>
      <p:regular r:id="rId32"/>
    </p:embeddedFont>
    <p:embeddedFont>
      <p:font typeface="Russo One"/>
      <p:regular r:id="rId33"/>
    </p:embeddedFont>
    <p:embeddedFont>
      <p:font typeface="Mako"/>
      <p:regular r:id="rId34"/>
    </p:embeddedFont>
    <p:embeddedFont>
      <p:font typeface="Crimson Text"/>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704">
          <p15:clr>
            <a:srgbClr val="9AA0A6"/>
          </p15:clr>
        </p15:guide>
        <p15:guide id="2" pos="439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704"/>
        <p:guide pos="4392"/>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42" Type="http://schemas.openxmlformats.org/officeDocument/2006/relationships/font" Target="fonts/OpenSans-boldItalic.fntdata"/><Relationship Id="rId41"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SemiBold-boldItalic.fntdata"/><Relationship Id="rId30" Type="http://schemas.openxmlformats.org/officeDocument/2006/relationships/font" Target="fonts/OpenSansSemiBold-italic.fntdata"/><Relationship Id="rId33" Type="http://schemas.openxmlformats.org/officeDocument/2006/relationships/font" Target="fonts/RussoOne-regular.fntdata"/><Relationship Id="rId32" Type="http://schemas.openxmlformats.org/officeDocument/2006/relationships/font" Target="fonts/Vidaloka-regular.fntdata"/><Relationship Id="rId35" Type="http://schemas.openxmlformats.org/officeDocument/2006/relationships/font" Target="fonts/CrimsonText-regular.fntdata"/><Relationship Id="rId34" Type="http://schemas.openxmlformats.org/officeDocument/2006/relationships/font" Target="fonts/Mako-regular.fntdata"/><Relationship Id="rId37" Type="http://schemas.openxmlformats.org/officeDocument/2006/relationships/font" Target="fonts/CrimsonText-italic.fntdata"/><Relationship Id="rId36" Type="http://schemas.openxmlformats.org/officeDocument/2006/relationships/font" Target="fonts/CrimsonText-bold.fntdata"/><Relationship Id="rId39" Type="http://schemas.openxmlformats.org/officeDocument/2006/relationships/font" Target="fonts/OpenSans-regular.fntdata"/><Relationship Id="rId38" Type="http://schemas.openxmlformats.org/officeDocument/2006/relationships/font" Target="fonts/CrimsonText-boldItalic.fntdata"/><Relationship Id="rId20" Type="http://schemas.openxmlformats.org/officeDocument/2006/relationships/font" Target="fonts/MerriweatherLight-regular.fntdata"/><Relationship Id="rId22" Type="http://schemas.openxmlformats.org/officeDocument/2006/relationships/font" Target="fonts/MerriweatherLight-italic.fntdata"/><Relationship Id="rId21" Type="http://schemas.openxmlformats.org/officeDocument/2006/relationships/font" Target="fonts/MerriweatherLight-bold.fntdata"/><Relationship Id="rId24" Type="http://schemas.openxmlformats.org/officeDocument/2006/relationships/font" Target="fonts/Montserrat-regular.fntdata"/><Relationship Id="rId23" Type="http://schemas.openxmlformats.org/officeDocument/2006/relationships/font" Target="fonts/MerriweatherLight-boldItalic.fntdata"/><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OpenSansSemiBold-regular.fntdata"/><Relationship Id="rId27" Type="http://schemas.openxmlformats.org/officeDocument/2006/relationships/font" Target="fonts/Montserrat-boldItalic.fntdata"/><Relationship Id="rId29" Type="http://schemas.openxmlformats.org/officeDocument/2006/relationships/font" Target="fonts/OpenSansSemiBo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bac33da4fd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bac33da4f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3333"/>
              </a:lnSpc>
              <a:spcBef>
                <a:spcPts val="1800"/>
              </a:spcBef>
              <a:spcAft>
                <a:spcPts val="40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cf7a3c50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cf7a3c50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cd8a80d6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cd8a80d6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0D0D0D"/>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cc7554a049_0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cc7554a049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cc7554a049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cc7554a049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bac33da4f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bac33da4f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3333"/>
              </a:lnSpc>
              <a:spcBef>
                <a:spcPts val="1800"/>
              </a:spcBef>
              <a:spcAft>
                <a:spcPts val="40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bac33da4f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bac33da4f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bac33da4f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bac33da4f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69b77ecac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269b77ecac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3333"/>
              </a:lnSpc>
              <a:spcBef>
                <a:spcPts val="1800"/>
              </a:spcBef>
              <a:spcAft>
                <a:spcPts val="40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248300"/>
            <a:ext cx="7064100" cy="2052600"/>
          </a:xfrm>
          <a:prstGeom prst="rect">
            <a:avLst/>
          </a:prstGeom>
        </p:spPr>
        <p:txBody>
          <a:bodyPr anchorCtr="0" anchor="t"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00900"/>
            <a:ext cx="7064100" cy="441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859325" y="1405390"/>
            <a:ext cx="2486100" cy="40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859325" y="180641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903925" y="1405390"/>
            <a:ext cx="2486100" cy="40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903925" y="180641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859325" y="3171118"/>
            <a:ext cx="2486100" cy="46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859325" y="356548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903925" y="3171118"/>
            <a:ext cx="2486100" cy="46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903975" y="356548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798575" y="1417915"/>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4753975" y="1403976"/>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798625" y="3176773"/>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4753975" y="3162833"/>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89" name="Shape 89"/>
        <p:cNvGrpSpPr/>
        <p:nvPr/>
      </p:nvGrpSpPr>
      <p:grpSpPr>
        <a:xfrm>
          <a:off x="0" y="0"/>
          <a:ext cx="0" cy="0"/>
          <a:chOff x="0" y="0"/>
          <a:chExt cx="0" cy="0"/>
        </a:xfrm>
      </p:grpSpPr>
      <p:sp>
        <p:nvSpPr>
          <p:cNvPr id="90" name="Google Shape;90;p14"/>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4"/>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3" name="Google Shape;93;p14"/>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4"/>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6" name="Google Shape;96;p14"/>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14"/>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4"/>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0" name="Google Shape;100;p14"/>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 name="Google Shape;102;p14"/>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14"/>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4"/>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4"/>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8" name="Google Shape;108;p14"/>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9" name="Google Shape;109;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1" name="Google Shape;111;p1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2" name="Google Shape;112;p1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13" name="Shape 113"/>
        <p:cNvGrpSpPr/>
        <p:nvPr/>
      </p:nvGrpSpPr>
      <p:grpSpPr>
        <a:xfrm>
          <a:off x="0" y="0"/>
          <a:ext cx="0" cy="0"/>
          <a:chOff x="0" y="0"/>
          <a:chExt cx="0" cy="0"/>
        </a:xfrm>
      </p:grpSpPr>
      <p:sp>
        <p:nvSpPr>
          <p:cNvPr id="114" name="Google Shape;114;p15"/>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15" name="Google Shape;115;p15"/>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16" name="Google Shape;116;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7" name="Google Shape;117;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18" name="Shape 118"/>
        <p:cNvGrpSpPr/>
        <p:nvPr/>
      </p:nvGrpSpPr>
      <p:grpSpPr>
        <a:xfrm>
          <a:off x="0" y="0"/>
          <a:ext cx="0" cy="0"/>
          <a:chOff x="0" y="0"/>
          <a:chExt cx="0" cy="0"/>
        </a:xfrm>
      </p:grpSpPr>
      <p:sp>
        <p:nvSpPr>
          <p:cNvPr id="119" name="Google Shape;119;p16"/>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20" name="Google Shape;120;p16"/>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21" name="Google Shape;12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2" name="Google Shape;12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3" name="Google Shape;123;p1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4" name="Google Shape;124;p1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25" name="Shape 125"/>
        <p:cNvGrpSpPr/>
        <p:nvPr/>
      </p:nvGrpSpPr>
      <p:grpSpPr>
        <a:xfrm>
          <a:off x="0" y="0"/>
          <a:ext cx="0" cy="0"/>
          <a:chOff x="0" y="0"/>
          <a:chExt cx="0" cy="0"/>
        </a:xfrm>
      </p:grpSpPr>
      <p:sp>
        <p:nvSpPr>
          <p:cNvPr id="126" name="Google Shape;126;p17"/>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27" name="Google Shape;127;p17"/>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128" name="Google Shape;12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9" name="Google Shape;12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0" name="Google Shape;130;p1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1" name="Google Shape;131;p1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32" name="Shape 132"/>
        <p:cNvGrpSpPr/>
        <p:nvPr/>
      </p:nvGrpSpPr>
      <p:grpSpPr>
        <a:xfrm>
          <a:off x="0" y="0"/>
          <a:ext cx="0" cy="0"/>
          <a:chOff x="0" y="0"/>
          <a:chExt cx="0" cy="0"/>
        </a:xfrm>
      </p:grpSpPr>
      <p:sp>
        <p:nvSpPr>
          <p:cNvPr id="133" name="Google Shape;133;p18"/>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34" name="Google Shape;134;p18"/>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35" name="Google Shape;135;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37" name="Shape 137"/>
        <p:cNvGrpSpPr/>
        <p:nvPr/>
      </p:nvGrpSpPr>
      <p:grpSpPr>
        <a:xfrm>
          <a:off x="0" y="0"/>
          <a:ext cx="0" cy="0"/>
          <a:chOff x="0" y="0"/>
          <a:chExt cx="0" cy="0"/>
        </a:xfrm>
      </p:grpSpPr>
      <p:sp>
        <p:nvSpPr>
          <p:cNvPr id="138" name="Google Shape;138;p19"/>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39" name="Google Shape;139;p19"/>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40" name="Google Shape;140;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1" name="Google Shape;141;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2" name="Google Shape;142;p1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3" name="Google Shape;143;p1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4" name="Google Shape;144;p1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5" name="Google Shape;145;p1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46" name="Shape 146"/>
        <p:cNvGrpSpPr/>
        <p:nvPr/>
      </p:nvGrpSpPr>
      <p:grpSpPr>
        <a:xfrm>
          <a:off x="0" y="0"/>
          <a:ext cx="0" cy="0"/>
          <a:chOff x="0" y="0"/>
          <a:chExt cx="0" cy="0"/>
        </a:xfrm>
      </p:grpSpPr>
      <p:sp>
        <p:nvSpPr>
          <p:cNvPr id="147" name="Google Shape;147;p20"/>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8" name="Google Shape;148;p20"/>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49" name="Google Shape;149;p20"/>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50" name="Google Shape;150;p20"/>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1" name="Google Shape;151;p20"/>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0"/>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3" name="Google Shape;153;p20"/>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54" name="Shape 154"/>
        <p:cNvGrpSpPr/>
        <p:nvPr/>
      </p:nvGrpSpPr>
      <p:grpSpPr>
        <a:xfrm>
          <a:off x="0" y="0"/>
          <a:ext cx="0" cy="0"/>
          <a:chOff x="0" y="0"/>
          <a:chExt cx="0" cy="0"/>
        </a:xfrm>
      </p:grpSpPr>
      <p:sp>
        <p:nvSpPr>
          <p:cNvPr id="155" name="Google Shape;155;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56" name="Google Shape;156;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7" name="Google Shape;157;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8" name="Google Shape;158;p21"/>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59"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1" name="Google Shape;161;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2" name="Google Shape;162;p2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3" name="Google Shape;163;p2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4" name="Google Shape;164;p2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5" name="Google Shape;165;p2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66" name="Google Shape;166;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67" name="Shape 167"/>
        <p:cNvGrpSpPr/>
        <p:nvPr/>
      </p:nvGrpSpPr>
      <p:grpSpPr>
        <a:xfrm>
          <a:off x="0" y="0"/>
          <a:ext cx="0" cy="0"/>
          <a:chOff x="0" y="0"/>
          <a:chExt cx="0" cy="0"/>
        </a:xfrm>
      </p:grpSpPr>
      <p:sp>
        <p:nvSpPr>
          <p:cNvPr id="168" name="Google Shape;168;p23"/>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 name="Google Shape;169;p23"/>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0" name="Google Shape;170;p23"/>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1" name="Google Shape;171;p23"/>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2" name="Google Shape;172;p23"/>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3" name="Google Shape;173;p23"/>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4" name="Google Shape;174;p23"/>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5" name="Google Shape;175;p23"/>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6" name="Google Shape;176;p23"/>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77" name="Google Shape;177;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8" name="Google Shape;178;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179"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1" name="Google Shape;181;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2" name="Google Shape;182;p2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3" name="Google Shape;183;p2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84" name="Google Shape;184;p24"/>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185" name="Shape 185"/>
        <p:cNvGrpSpPr/>
        <p:nvPr/>
      </p:nvGrpSpPr>
      <p:grpSpPr>
        <a:xfrm>
          <a:off x="0" y="0"/>
          <a:ext cx="0" cy="0"/>
          <a:chOff x="0" y="0"/>
          <a:chExt cx="0" cy="0"/>
        </a:xfrm>
      </p:grpSpPr>
      <p:sp>
        <p:nvSpPr>
          <p:cNvPr id="186" name="Google Shape;186;p25"/>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88" name="Google Shape;188;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9" name="Google Shape;189;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0" name="Google Shape;190;p2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1" name="Google Shape;191;p2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92" name="Shape 192"/>
        <p:cNvGrpSpPr/>
        <p:nvPr/>
      </p:nvGrpSpPr>
      <p:grpSpPr>
        <a:xfrm>
          <a:off x="0" y="0"/>
          <a:ext cx="0" cy="0"/>
          <a:chOff x="0" y="0"/>
          <a:chExt cx="0" cy="0"/>
        </a:xfrm>
      </p:grpSpPr>
      <p:sp>
        <p:nvSpPr>
          <p:cNvPr id="193" name="Google Shape;193;p26"/>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94" name="Google Shape;194;p26"/>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95" name="Google Shape;195;p26"/>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96" name="Google Shape;196;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7" name="Google Shape;197;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8" name="Google Shape;198;p26"/>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199" name="Shape 199"/>
        <p:cNvGrpSpPr/>
        <p:nvPr/>
      </p:nvGrpSpPr>
      <p:grpSpPr>
        <a:xfrm>
          <a:off x="0" y="0"/>
          <a:ext cx="0" cy="0"/>
          <a:chOff x="0" y="0"/>
          <a:chExt cx="0" cy="0"/>
        </a:xfrm>
      </p:grpSpPr>
      <p:sp>
        <p:nvSpPr>
          <p:cNvPr id="200" name="Google Shape;200;p27"/>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01" name="Google Shape;201;p27"/>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02" name="Google Shape;202;p27"/>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3" name="Google Shape;203;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4" name="Google Shape;204;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5" name="Google Shape;205;p2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6" name="Google Shape;206;p2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7" name="Google Shape;207;p2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8" name="Google Shape;208;p2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09" name="Shape 209"/>
        <p:cNvGrpSpPr/>
        <p:nvPr/>
      </p:nvGrpSpPr>
      <p:grpSpPr>
        <a:xfrm>
          <a:off x="0" y="0"/>
          <a:ext cx="0" cy="0"/>
          <a:chOff x="0" y="0"/>
          <a:chExt cx="0" cy="0"/>
        </a:xfrm>
      </p:grpSpPr>
      <p:sp>
        <p:nvSpPr>
          <p:cNvPr id="210" name="Google Shape;210;p28"/>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1" name="Google Shape;211;p2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2" name="Google Shape;212;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3" name="Google Shape;213;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4" name="Google Shape;214;p2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15" name="Shape 215"/>
        <p:cNvGrpSpPr/>
        <p:nvPr/>
      </p:nvGrpSpPr>
      <p:grpSpPr>
        <a:xfrm>
          <a:off x="0" y="0"/>
          <a:ext cx="0" cy="0"/>
          <a:chOff x="0" y="0"/>
          <a:chExt cx="0" cy="0"/>
        </a:xfrm>
      </p:grpSpPr>
      <p:sp>
        <p:nvSpPr>
          <p:cNvPr id="216" name="Google Shape;216;p29"/>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7" name="Google Shape;217;p29"/>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8" name="Google Shape;218;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9" name="Google Shape;219;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1" name="Google Shape;221;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2" name="Google Shape;222;p2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3" name="Google Shape;223;p2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24" name="Shape 224"/>
        <p:cNvGrpSpPr/>
        <p:nvPr/>
      </p:nvGrpSpPr>
      <p:grpSpPr>
        <a:xfrm>
          <a:off x="0" y="0"/>
          <a:ext cx="0" cy="0"/>
          <a:chOff x="0" y="0"/>
          <a:chExt cx="0" cy="0"/>
        </a:xfrm>
      </p:grpSpPr>
      <p:sp>
        <p:nvSpPr>
          <p:cNvPr id="225" name="Google Shape;225;p30"/>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6" name="Google Shape;226;p30"/>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7" name="Google Shape;227;p30"/>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8" name="Google Shape;228;p30"/>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9" name="Google Shape;229;p30"/>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0" name="Google Shape;230;p30"/>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1" name="Google Shape;231;p30"/>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32" name="Google Shape;232;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3" name="Google Shape;233;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34" name="Shape 234"/>
        <p:cNvGrpSpPr/>
        <p:nvPr/>
      </p:nvGrpSpPr>
      <p:grpSpPr>
        <a:xfrm>
          <a:off x="0" y="0"/>
          <a:ext cx="0" cy="0"/>
          <a:chOff x="0" y="0"/>
          <a:chExt cx="0" cy="0"/>
        </a:xfrm>
      </p:grpSpPr>
      <p:sp>
        <p:nvSpPr>
          <p:cNvPr id="235" name="Google Shape;235;p31"/>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6" name="Google Shape;236;p31"/>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7" name="Google Shape;237;p31"/>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8" name="Google Shape;238;p31"/>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9" name="Google Shape;239;p31"/>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0" name="Google Shape;240;p31"/>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1" name="Google Shape;241;p31"/>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42" name="Google Shape;242;p31"/>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3" name="Google Shape;243;p31"/>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4" name="Google Shape;244;p31"/>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5" name="Google Shape;245;p31"/>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6" name="Google Shape;246;p31"/>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7" name="Google Shape;247;p31"/>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48" name="Google Shape;248;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9" name="Google Shape;249;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0" name="Google Shape;250;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1" name="Google Shape;251;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52" name="Shape 252"/>
        <p:cNvGrpSpPr/>
        <p:nvPr/>
      </p:nvGrpSpPr>
      <p:grpSpPr>
        <a:xfrm>
          <a:off x="0" y="0"/>
          <a:ext cx="0" cy="0"/>
          <a:chOff x="0" y="0"/>
          <a:chExt cx="0" cy="0"/>
        </a:xfrm>
      </p:grpSpPr>
      <p:sp>
        <p:nvSpPr>
          <p:cNvPr id="253" name="Google Shape;253;p32"/>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4" name="Google Shape;254;p32"/>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5" name="Google Shape;255;p32"/>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6" name="Google Shape;256;p32"/>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7" name="Google Shape;257;p32"/>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8" name="Google Shape;258;p32"/>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9" name="Google Shape;259;p32"/>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0" name="Google Shape;260;p32"/>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1" name="Google Shape;261;p32"/>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2" name="Google Shape;262;p32"/>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3" name="Google Shape;263;p32"/>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4" name="Google Shape;264;p32"/>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5" name="Google Shape;265;p32"/>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6" name="Google Shape;266;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7" name="Google Shape;267;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268" name="Shape 268"/>
        <p:cNvGrpSpPr/>
        <p:nvPr/>
      </p:nvGrpSpPr>
      <p:grpSpPr>
        <a:xfrm>
          <a:off x="0" y="0"/>
          <a:ext cx="0" cy="0"/>
          <a:chOff x="0" y="0"/>
          <a:chExt cx="0" cy="0"/>
        </a:xfrm>
      </p:grpSpPr>
      <p:sp>
        <p:nvSpPr>
          <p:cNvPr id="269" name="Google Shape;269;p33"/>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0" name="Google Shape;270;p33"/>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33"/>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2" name="Google Shape;272;p33"/>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3" name="Google Shape;273;p33"/>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4" name="Google Shape;274;p33"/>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5" name="Google Shape;275;p33"/>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6" name="Google Shape;276;p33"/>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7" name="Google Shape;277;p33"/>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8" name="Google Shape;278;p33"/>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9" name="Google Shape;279;p33"/>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80" name="Google Shape;280;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1" name="Google Shape;281;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2" name="Google Shape;282;p3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3" name="Google Shape;283;p3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284" name="Shape 284"/>
        <p:cNvGrpSpPr/>
        <p:nvPr/>
      </p:nvGrpSpPr>
      <p:grpSpPr>
        <a:xfrm>
          <a:off x="0" y="0"/>
          <a:ext cx="0" cy="0"/>
          <a:chOff x="0" y="0"/>
          <a:chExt cx="0" cy="0"/>
        </a:xfrm>
      </p:grpSpPr>
      <p:sp>
        <p:nvSpPr>
          <p:cNvPr id="285" name="Google Shape;285;p34"/>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286" name="Google Shape;286;p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7" name="Google Shape;287;p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8" name="Google Shape;288;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9" name="Google Shape;289;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0" name="Google Shape;290;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1" name="Google Shape;291;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292" name="Shape 292"/>
        <p:cNvGrpSpPr/>
        <p:nvPr/>
      </p:nvGrpSpPr>
      <p:grpSpPr>
        <a:xfrm>
          <a:off x="0" y="0"/>
          <a:ext cx="0" cy="0"/>
          <a:chOff x="0" y="0"/>
          <a:chExt cx="0" cy="0"/>
        </a:xfrm>
      </p:grpSpPr>
      <p:sp>
        <p:nvSpPr>
          <p:cNvPr id="293" name="Google Shape;293;p35"/>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4" name="Google Shape;294;p35"/>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5" name="Google Shape;295;p35"/>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6" name="Google Shape;296;p35"/>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7" name="Google Shape;297;p35"/>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8" name="Google Shape;298;p35"/>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9" name="Google Shape;299;p35"/>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0" name="Google Shape;300;p35"/>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1" name="Google Shape;301;p35"/>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02" name="Google Shape;302;p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03" name="Google Shape;303;p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04" name="Shape 304"/>
        <p:cNvGrpSpPr/>
        <p:nvPr/>
      </p:nvGrpSpPr>
      <p:grpSpPr>
        <a:xfrm>
          <a:off x="0" y="0"/>
          <a:ext cx="0" cy="0"/>
          <a:chOff x="0" y="0"/>
          <a:chExt cx="0" cy="0"/>
        </a:xfrm>
      </p:grpSpPr>
      <p:sp>
        <p:nvSpPr>
          <p:cNvPr id="305" name="Google Shape;305;p36"/>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6" name="Google Shape;306;p36"/>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7" name="Google Shape;307;p36"/>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8" name="Google Shape;308;p36"/>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9" name="Google Shape;309;p36"/>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0" name="Google Shape;310;p36"/>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1" name="Google Shape;311;p36"/>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2" name="Google Shape;312;p3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3" name="Google Shape;313;p3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4" name="Google Shape;314;p36"/>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15" name="Shape 315"/>
        <p:cNvGrpSpPr/>
        <p:nvPr/>
      </p:nvGrpSpPr>
      <p:grpSpPr>
        <a:xfrm>
          <a:off x="0" y="0"/>
          <a:ext cx="0" cy="0"/>
          <a:chOff x="0" y="0"/>
          <a:chExt cx="0" cy="0"/>
        </a:xfrm>
      </p:grpSpPr>
      <p:cxnSp>
        <p:nvCxnSpPr>
          <p:cNvPr id="316" name="Google Shape;316;p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7" name="Google Shape;317;p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8" name="Google Shape;318;p3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19" name="Google Shape;319;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0" name="Google Shape;320;p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1" name="Google Shape;321;p3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22" name="Google Shape;322;p37"/>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3" name="Google Shape;323;p37"/>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4" name="Google Shape;324;p37"/>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5" name="Google Shape;325;p37"/>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6" name="Google Shape;326;p37"/>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7" name="Google Shape;327;p37"/>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8" name="Google Shape;328;p37"/>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9" name="Google Shape;329;p37"/>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30" name="Google Shape;330;p37"/>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1" name="Google Shape;331;p37"/>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2" name="Google Shape;332;p37"/>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3" name="Google Shape;333;p37"/>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4" name="Google Shape;334;p37"/>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335" name="Shape 335"/>
        <p:cNvGrpSpPr/>
        <p:nvPr/>
      </p:nvGrpSpPr>
      <p:grpSpPr>
        <a:xfrm>
          <a:off x="0" y="0"/>
          <a:ext cx="0" cy="0"/>
          <a:chOff x="0" y="0"/>
          <a:chExt cx="0" cy="0"/>
        </a:xfrm>
      </p:grpSpPr>
      <p:sp>
        <p:nvSpPr>
          <p:cNvPr id="336" name="Google Shape;336;p38"/>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7" name="Google Shape;337;p38"/>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38" name="Google Shape;338;p38"/>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9" name="Google Shape;339;p38"/>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0" name="Google Shape;340;p38"/>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1" name="Google Shape;341;p38"/>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2" name="Google Shape;342;p38"/>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3" name="Google Shape;343;p3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4" name="Google Shape;344;p3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45" name="Shape 345"/>
        <p:cNvGrpSpPr/>
        <p:nvPr/>
      </p:nvGrpSpPr>
      <p:grpSpPr>
        <a:xfrm>
          <a:off x="0" y="0"/>
          <a:ext cx="0" cy="0"/>
          <a:chOff x="0" y="0"/>
          <a:chExt cx="0" cy="0"/>
        </a:xfrm>
      </p:grpSpPr>
      <p:sp>
        <p:nvSpPr>
          <p:cNvPr id="346" name="Google Shape;346;p39"/>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7" name="Google Shape;347;p39"/>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8" name="Google Shape;348;p39"/>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9" name="Google Shape;349;p39"/>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0" name="Google Shape;350;p39"/>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1" name="Google Shape;351;p39"/>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2" name="Google Shape;352;p39"/>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3" name="Google Shape;353;p39"/>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4" name="Google Shape;354;p39"/>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55" name="Google Shape;355;p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6" name="Google Shape;356;p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357"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9" name="Google Shape;359;p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0" name="Google Shape;360;p4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1" name="Google Shape;361;p4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2" name="Google Shape;362;p4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3" name="Google Shape;363;p4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64" name="Google Shape;364;p40"/>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5" name="Google Shape;365;p40"/>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6" name="Google Shape;366;p40"/>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7" name="Google Shape;367;p40"/>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8" name="Google Shape;368;p40"/>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369" name="Google Shape;369;p40"/>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0" name="Google Shape;370;p40"/>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371" name="Shape 371"/>
        <p:cNvGrpSpPr/>
        <p:nvPr/>
      </p:nvGrpSpPr>
      <p:grpSpPr>
        <a:xfrm>
          <a:off x="0" y="0"/>
          <a:ext cx="0" cy="0"/>
          <a:chOff x="0" y="0"/>
          <a:chExt cx="0" cy="0"/>
        </a:xfrm>
      </p:grpSpPr>
      <p:sp>
        <p:nvSpPr>
          <p:cNvPr id="372" name="Google Shape;372;p41"/>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3" name="Google Shape;373;p41"/>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4" name="Google Shape;374;p41"/>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5" name="Google Shape;375;p41"/>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6" name="Google Shape;376;p41"/>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7" name="Google Shape;377;p41"/>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78" name="Google Shape;378;p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9" name="Google Shape;379;p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380" name="Shape 380"/>
        <p:cNvGrpSpPr/>
        <p:nvPr/>
      </p:nvGrpSpPr>
      <p:grpSpPr>
        <a:xfrm>
          <a:off x="0" y="0"/>
          <a:ext cx="0" cy="0"/>
          <a:chOff x="0" y="0"/>
          <a:chExt cx="0" cy="0"/>
        </a:xfrm>
      </p:grpSpPr>
      <p:sp>
        <p:nvSpPr>
          <p:cNvPr id="381" name="Google Shape;381;p42"/>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2" name="Google Shape;382;p42"/>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3" name="Google Shape;383;p42"/>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4" name="Google Shape;384;p42"/>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5" name="Google Shape;385;p42"/>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6" name="Google Shape;386;p42"/>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87" name="Google Shape;387;p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8" name="Google Shape;388;p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9" name="Google Shape;389;p4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0" name="Google Shape;390;p4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1" name="Google Shape;391;p4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92" name="Google Shape;392;p42"/>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3" name="Google Shape;393;p42"/>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4" name="Google Shape;394;p42"/>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395" name="Shape 395"/>
        <p:cNvGrpSpPr/>
        <p:nvPr/>
      </p:nvGrpSpPr>
      <p:grpSpPr>
        <a:xfrm>
          <a:off x="0" y="0"/>
          <a:ext cx="0" cy="0"/>
          <a:chOff x="0" y="0"/>
          <a:chExt cx="0" cy="0"/>
        </a:xfrm>
      </p:grpSpPr>
      <p:sp>
        <p:nvSpPr>
          <p:cNvPr id="396" name="Google Shape;396;p43"/>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7" name="Google Shape;397;p43"/>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398" name="Google Shape;398;p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9" name="Google Shape;399;p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00" name="Shape 400"/>
        <p:cNvGrpSpPr/>
        <p:nvPr/>
      </p:nvGrpSpPr>
      <p:grpSpPr>
        <a:xfrm>
          <a:off x="0" y="0"/>
          <a:ext cx="0" cy="0"/>
          <a:chOff x="0" y="0"/>
          <a:chExt cx="0" cy="0"/>
        </a:xfrm>
      </p:grpSpPr>
      <p:sp>
        <p:nvSpPr>
          <p:cNvPr id="401" name="Google Shape;401;p44"/>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02" name="Google Shape;402;p44"/>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03" name="Google Shape;403;p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4" name="Google Shape;404;p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05" name="Shape 405"/>
        <p:cNvGrpSpPr/>
        <p:nvPr/>
      </p:nvGrpSpPr>
      <p:grpSpPr>
        <a:xfrm>
          <a:off x="0" y="0"/>
          <a:ext cx="0" cy="0"/>
          <a:chOff x="0" y="0"/>
          <a:chExt cx="0" cy="0"/>
        </a:xfrm>
      </p:grpSpPr>
      <p:sp>
        <p:nvSpPr>
          <p:cNvPr id="406" name="Google Shape;406;p45"/>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07" name="Google Shape;407;p45"/>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08" name="Google Shape;408;p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9" name="Google Shape;409;p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0" name="Google Shape;410;p45"/>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1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3" name="Google Shape;413;p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4" name="Google Shape;414;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5" name="Google Shape;415;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6" name="Google Shape;416;p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7" name="Google Shape;417;p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18" name="Google Shape;418;p46"/>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19" name="Google Shape;419;p46"/>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20" name="Google Shape;420;p46"/>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21" name="Shape 421"/>
        <p:cNvGrpSpPr/>
        <p:nvPr/>
      </p:nvGrpSpPr>
      <p:grpSpPr>
        <a:xfrm>
          <a:off x="0" y="0"/>
          <a:ext cx="0" cy="0"/>
          <a:chOff x="0" y="0"/>
          <a:chExt cx="0" cy="0"/>
        </a:xfrm>
      </p:grpSpPr>
      <p:sp>
        <p:nvSpPr>
          <p:cNvPr id="422" name="Google Shape;422;p47"/>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3" name="Google Shape;423;p47"/>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4" name="Google Shape;424;p47"/>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5" name="Google Shape;425;p47"/>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6" name="Google Shape;426;p47"/>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27" name="Google Shape;427;p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28" name="Google Shape;428;p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29" name="Shape 429"/>
        <p:cNvGrpSpPr/>
        <p:nvPr/>
      </p:nvGrpSpPr>
      <p:grpSpPr>
        <a:xfrm>
          <a:off x="0" y="0"/>
          <a:ext cx="0" cy="0"/>
          <a:chOff x="0" y="0"/>
          <a:chExt cx="0" cy="0"/>
        </a:xfrm>
      </p:grpSpPr>
      <p:sp>
        <p:nvSpPr>
          <p:cNvPr id="430" name="Google Shape;430;p48"/>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31" name="Google Shape;431;p48"/>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2" name="Google Shape;432;p48"/>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3" name="Google Shape;433;p48"/>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4" name="Google Shape;434;p48"/>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5" name="Google Shape;435;p48"/>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6" name="Google Shape;436;p48"/>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37" name="Google Shape;437;p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8" name="Google Shape;438;p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9" name="Google Shape;439;p4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0" name="Google Shape;440;p4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41" name="Shape 441"/>
        <p:cNvGrpSpPr/>
        <p:nvPr/>
      </p:nvGrpSpPr>
      <p:grpSpPr>
        <a:xfrm>
          <a:off x="0" y="0"/>
          <a:ext cx="0" cy="0"/>
          <a:chOff x="0" y="0"/>
          <a:chExt cx="0" cy="0"/>
        </a:xfrm>
      </p:grpSpPr>
      <p:sp>
        <p:nvSpPr>
          <p:cNvPr id="442" name="Google Shape;442;p49"/>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43" name="Google Shape;443;p49"/>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4" name="Google Shape;444;p49"/>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6" name="Google Shape;446;p49"/>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7" name="Google Shape;447;p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8" name="Google Shape;448;p49"/>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49"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1" name="Google Shape;451;p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52"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4" name="Google Shape;454;p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5" name="Google Shape;455;p51"/>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56" name="Google Shape;456;p51"/>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457"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9" name="Google Shape;459;p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0" name="Google Shape;460;p52"/>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46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3" name="Google Shape;463;p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4" name="Google Shape;464;p5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5" name="Google Shape;465;p5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6" name="Google Shape;466;p5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7" name="Google Shape;467;p5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2.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1.jpg"/><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type="ctrTitle"/>
          </p:nvPr>
        </p:nvSpPr>
        <p:spPr>
          <a:xfrm>
            <a:off x="1453500" y="900325"/>
            <a:ext cx="6237000" cy="145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900"/>
              <a:t>Xây dựng mô hình Liveness Detection sử dụng BEIT</a:t>
            </a:r>
            <a:endParaRPr sz="3900"/>
          </a:p>
        </p:txBody>
      </p:sp>
      <p:sp>
        <p:nvSpPr>
          <p:cNvPr id="473" name="Google Shape;473;p54"/>
          <p:cNvSpPr txBox="1"/>
          <p:nvPr>
            <p:ph idx="1" type="subTitle"/>
          </p:nvPr>
        </p:nvSpPr>
        <p:spPr>
          <a:xfrm>
            <a:off x="343650" y="3474900"/>
            <a:ext cx="5160900" cy="7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Giáo Viên: Thầy Châu Thành Đức</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Học Viên: 22C01026 - Nguyễn Ngọc Thảo Uyên</a:t>
            </a:r>
            <a:endParaRPr>
              <a:solidFill>
                <a:schemeClr val="dk1"/>
              </a:solidFill>
            </a:endParaRPr>
          </a:p>
        </p:txBody>
      </p:sp>
      <p:sp>
        <p:nvSpPr>
          <p:cNvPr id="474" name="Google Shape;474;p54"/>
          <p:cNvSpPr txBox="1"/>
          <p:nvPr>
            <p:ph type="ctrTitle"/>
          </p:nvPr>
        </p:nvSpPr>
        <p:spPr>
          <a:xfrm>
            <a:off x="2377975" y="2292350"/>
            <a:ext cx="4268400" cy="70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Môn Học: Phân Tích Dữ Liệu Chuyên Biệt</a:t>
            </a:r>
            <a:endParaRPr sz="1600"/>
          </a:p>
          <a:p>
            <a:pPr indent="0" lvl="0" marL="0" rtl="0" algn="ctr">
              <a:spcBef>
                <a:spcPts val="0"/>
              </a:spcBef>
              <a:spcAft>
                <a:spcPts val="0"/>
              </a:spcAft>
              <a:buNone/>
            </a:pPr>
            <a:r>
              <a:rPr lang="en" sz="1600"/>
              <a:t>Hướng AI/NLP</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2"/>
                                        </p:tgtEl>
                                        <p:attrNameLst>
                                          <p:attrName>style.visibility</p:attrName>
                                        </p:attrNameLst>
                                      </p:cBhvr>
                                      <p:to>
                                        <p:strVal val="visible"/>
                                      </p:to>
                                    </p:set>
                                    <p:anim calcmode="lin" valueType="num">
                                      <p:cBhvr additive="base">
                                        <p:cTn dur="1000"/>
                                        <p:tgtEl>
                                          <p:spTgt spid="47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74"/>
                                        </p:tgtEl>
                                        <p:attrNameLst>
                                          <p:attrName>style.visibility</p:attrName>
                                        </p:attrNameLst>
                                      </p:cBhvr>
                                      <p:to>
                                        <p:strVal val="visible"/>
                                      </p:to>
                                    </p:set>
                                    <p:anim calcmode="lin" valueType="num">
                                      <p:cBhvr additive="base">
                                        <p:cTn dur="1000"/>
                                        <p:tgtEl>
                                          <p:spTgt spid="47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473"/>
                                        </p:tgtEl>
                                        <p:attrNameLst>
                                          <p:attrName>style.visibility</p:attrName>
                                        </p:attrNameLst>
                                      </p:cBhvr>
                                      <p:to>
                                        <p:strVal val="visible"/>
                                      </p:to>
                                    </p:set>
                                    <p:anim calcmode="lin" valueType="num">
                                      <p:cBhvr additive="base">
                                        <p:cTn dur="1000"/>
                                        <p:tgtEl>
                                          <p:spTgt spid="47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3"/>
          <p:cNvSpPr txBox="1"/>
          <p:nvPr>
            <p:ph type="title"/>
          </p:nvPr>
        </p:nvSpPr>
        <p:spPr>
          <a:xfrm>
            <a:off x="408750" y="445025"/>
            <a:ext cx="3171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Đánh giá kết quả</a:t>
            </a:r>
            <a:endParaRPr/>
          </a:p>
        </p:txBody>
      </p:sp>
      <p:pic>
        <p:nvPicPr>
          <p:cNvPr id="552" name="Google Shape;552;p63"/>
          <p:cNvPicPr preferRelativeResize="0"/>
          <p:nvPr/>
        </p:nvPicPr>
        <p:blipFill>
          <a:blip r:embed="rId3">
            <a:alphaModFix/>
          </a:blip>
          <a:stretch>
            <a:fillRect/>
          </a:stretch>
        </p:blipFill>
        <p:spPr>
          <a:xfrm>
            <a:off x="4199093" y="2063023"/>
            <a:ext cx="2268507" cy="1514875"/>
          </a:xfrm>
          <a:prstGeom prst="rect">
            <a:avLst/>
          </a:prstGeom>
          <a:noFill/>
          <a:ln cap="flat" cmpd="sng" w="19050">
            <a:solidFill>
              <a:schemeClr val="dk2"/>
            </a:solidFill>
            <a:prstDash val="solid"/>
            <a:round/>
            <a:headEnd len="sm" w="sm" type="none"/>
            <a:tailEnd len="sm" w="sm" type="none"/>
          </a:ln>
        </p:spPr>
      </p:pic>
      <p:pic>
        <p:nvPicPr>
          <p:cNvPr id="553" name="Google Shape;553;p63"/>
          <p:cNvPicPr preferRelativeResize="0"/>
          <p:nvPr/>
        </p:nvPicPr>
        <p:blipFill>
          <a:blip r:embed="rId4">
            <a:alphaModFix/>
          </a:blip>
          <a:stretch>
            <a:fillRect/>
          </a:stretch>
        </p:blipFill>
        <p:spPr>
          <a:xfrm>
            <a:off x="6625019" y="2063025"/>
            <a:ext cx="2326131" cy="1514875"/>
          </a:xfrm>
          <a:prstGeom prst="rect">
            <a:avLst/>
          </a:prstGeom>
          <a:noFill/>
          <a:ln cap="flat" cmpd="sng" w="19050">
            <a:solidFill>
              <a:schemeClr val="dk2"/>
            </a:solidFill>
            <a:prstDash val="solid"/>
            <a:round/>
            <a:headEnd len="sm" w="sm" type="none"/>
            <a:tailEnd len="sm" w="sm" type="none"/>
          </a:ln>
        </p:spPr>
      </p:pic>
      <p:pic>
        <p:nvPicPr>
          <p:cNvPr id="554" name="Google Shape;554;p63"/>
          <p:cNvPicPr preferRelativeResize="0"/>
          <p:nvPr/>
        </p:nvPicPr>
        <p:blipFill>
          <a:blip r:embed="rId5">
            <a:alphaModFix/>
          </a:blip>
          <a:stretch>
            <a:fillRect/>
          </a:stretch>
        </p:blipFill>
        <p:spPr>
          <a:xfrm>
            <a:off x="7603250" y="445025"/>
            <a:ext cx="1347900" cy="1514875"/>
          </a:xfrm>
          <a:prstGeom prst="rect">
            <a:avLst/>
          </a:prstGeom>
          <a:noFill/>
          <a:ln cap="flat" cmpd="sng" w="19050">
            <a:solidFill>
              <a:schemeClr val="dk2"/>
            </a:solidFill>
            <a:prstDash val="solid"/>
            <a:round/>
            <a:headEnd len="sm" w="sm" type="none"/>
            <a:tailEnd len="sm" w="sm" type="none"/>
          </a:ln>
        </p:spPr>
      </p:pic>
      <p:pic>
        <p:nvPicPr>
          <p:cNvPr id="555" name="Google Shape;555;p63"/>
          <p:cNvPicPr preferRelativeResize="0"/>
          <p:nvPr/>
        </p:nvPicPr>
        <p:blipFill>
          <a:blip r:embed="rId6">
            <a:alphaModFix/>
          </a:blip>
          <a:stretch>
            <a:fillRect/>
          </a:stretch>
        </p:blipFill>
        <p:spPr>
          <a:xfrm>
            <a:off x="6143750" y="437813"/>
            <a:ext cx="1347900" cy="1529301"/>
          </a:xfrm>
          <a:prstGeom prst="rect">
            <a:avLst/>
          </a:prstGeom>
          <a:noFill/>
          <a:ln cap="flat" cmpd="sng" w="19050">
            <a:solidFill>
              <a:schemeClr val="dk2"/>
            </a:solidFill>
            <a:prstDash val="solid"/>
            <a:round/>
            <a:headEnd len="sm" w="sm" type="none"/>
            <a:tailEnd len="sm" w="sm" type="none"/>
          </a:ln>
        </p:spPr>
      </p:pic>
      <p:sp>
        <p:nvSpPr>
          <p:cNvPr id="556" name="Google Shape;556;p63"/>
          <p:cNvSpPr txBox="1"/>
          <p:nvPr>
            <p:ph idx="1" type="subTitle"/>
          </p:nvPr>
        </p:nvSpPr>
        <p:spPr>
          <a:xfrm>
            <a:off x="275575" y="1017713"/>
            <a:ext cx="4761900" cy="1036500"/>
          </a:xfrm>
          <a:prstGeom prst="rect">
            <a:avLst/>
          </a:prstGeom>
        </p:spPr>
        <p:txBody>
          <a:bodyPr anchorCtr="0" anchor="t" bIns="91425" lIns="91425" spcFirstLastPara="1" rIns="91425" wrap="square" tIns="91425">
            <a:noAutofit/>
          </a:bodyPr>
          <a:lstStyle/>
          <a:p>
            <a:pPr indent="0" lvl="0" marL="0" rtl="0" algn="just">
              <a:spcBef>
                <a:spcPts val="0"/>
              </a:spcBef>
              <a:spcAft>
                <a:spcPts val="1000"/>
              </a:spcAft>
              <a:buNone/>
            </a:pPr>
            <a:r>
              <a:rPr lang="en" sz="1500"/>
              <a:t>Kết quả nhận được sau khi huấn luyện mô hình có độ chính xác 93,92%. Khi kiểm tra trên một hình ảnh bất kỳ ta nhận được kết quả khá khả quan.</a:t>
            </a:r>
            <a:endParaRPr sz="1500"/>
          </a:p>
        </p:txBody>
      </p:sp>
      <p:sp>
        <p:nvSpPr>
          <p:cNvPr id="557" name="Google Shape;557;p63"/>
          <p:cNvSpPr txBox="1"/>
          <p:nvPr>
            <p:ph idx="1" type="subTitle"/>
          </p:nvPr>
        </p:nvSpPr>
        <p:spPr>
          <a:xfrm>
            <a:off x="275475" y="2714875"/>
            <a:ext cx="3766200" cy="1725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Kỹ thuật: Sử dụng localtunnel để tạo url ngang qua internet từ cổng 8501 (cổng mặc định của Streamlit) để có thể truy cập ứng dụng từ bất kỳ nơi nào trên internet thông qua một đường dẫn tạm thời được cung cấp bởi localtunnel.</a:t>
            </a:r>
            <a:endParaRPr sz="1500"/>
          </a:p>
          <a:p>
            <a:pPr indent="0" lvl="0" marL="0" rtl="0" algn="just">
              <a:spcBef>
                <a:spcPts val="1000"/>
              </a:spcBef>
              <a:spcAft>
                <a:spcPts val="1000"/>
              </a:spcAft>
              <a:buNone/>
            </a:pPr>
            <a:r>
              <a:t/>
            </a:r>
            <a:endParaRPr sz="1500"/>
          </a:p>
        </p:txBody>
      </p:sp>
      <p:sp>
        <p:nvSpPr>
          <p:cNvPr id="558" name="Google Shape;558;p63"/>
          <p:cNvSpPr txBox="1"/>
          <p:nvPr>
            <p:ph type="title"/>
          </p:nvPr>
        </p:nvSpPr>
        <p:spPr>
          <a:xfrm>
            <a:off x="408750" y="2054225"/>
            <a:ext cx="146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5"/>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480" name="Google Shape;480;p55"/>
          <p:cNvSpPr txBox="1"/>
          <p:nvPr>
            <p:ph idx="3" type="subTitle"/>
          </p:nvPr>
        </p:nvSpPr>
        <p:spPr>
          <a:xfrm>
            <a:off x="5859300" y="1417915"/>
            <a:ext cx="2486100" cy="40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BEIT</a:t>
            </a:r>
            <a:endParaRPr/>
          </a:p>
        </p:txBody>
      </p:sp>
      <p:sp>
        <p:nvSpPr>
          <p:cNvPr id="481" name="Google Shape;481;p55"/>
          <p:cNvSpPr txBox="1"/>
          <p:nvPr>
            <p:ph idx="1" type="subTitle"/>
          </p:nvPr>
        </p:nvSpPr>
        <p:spPr>
          <a:xfrm>
            <a:off x="1837800" y="2979001"/>
            <a:ext cx="2486100" cy="12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Mô hình Liveness Detection sử dụng BEIT</a:t>
            </a:r>
            <a:endParaRPr/>
          </a:p>
        </p:txBody>
      </p:sp>
      <p:sp>
        <p:nvSpPr>
          <p:cNvPr id="482" name="Google Shape;482;p55"/>
          <p:cNvSpPr txBox="1"/>
          <p:nvPr>
            <p:ph idx="4" type="subTitle"/>
          </p:nvPr>
        </p:nvSpPr>
        <p:spPr>
          <a:xfrm>
            <a:off x="5859300" y="1926025"/>
            <a:ext cx="27411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Giới thiệu về mô hình BEIT</a:t>
            </a:r>
            <a:endParaRPr/>
          </a:p>
        </p:txBody>
      </p:sp>
      <p:sp>
        <p:nvSpPr>
          <p:cNvPr id="483" name="Google Shape;483;p55"/>
          <p:cNvSpPr txBox="1"/>
          <p:nvPr>
            <p:ph idx="5" type="subTitle"/>
          </p:nvPr>
        </p:nvSpPr>
        <p:spPr>
          <a:xfrm>
            <a:off x="5859300" y="2987268"/>
            <a:ext cx="24861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Đánh giá kết quả </a:t>
            </a:r>
            <a:endParaRPr/>
          </a:p>
        </p:txBody>
      </p:sp>
      <p:sp>
        <p:nvSpPr>
          <p:cNvPr id="484" name="Google Shape;484;p55"/>
          <p:cNvSpPr txBox="1"/>
          <p:nvPr>
            <p:ph idx="6" type="subTitle"/>
          </p:nvPr>
        </p:nvSpPr>
        <p:spPr>
          <a:xfrm>
            <a:off x="5859300" y="3381637"/>
            <a:ext cx="2486100" cy="6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Đánh giá kết quả và hướng phát triển</a:t>
            </a:r>
            <a:endParaRPr/>
          </a:p>
        </p:txBody>
      </p:sp>
      <p:sp>
        <p:nvSpPr>
          <p:cNvPr id="485" name="Google Shape;485;p55"/>
          <p:cNvSpPr txBox="1"/>
          <p:nvPr>
            <p:ph idx="7" type="subTitle"/>
          </p:nvPr>
        </p:nvSpPr>
        <p:spPr>
          <a:xfrm>
            <a:off x="1837800" y="1403981"/>
            <a:ext cx="2486100" cy="84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Bài toán Liveness Detection</a:t>
            </a:r>
            <a:endParaRPr/>
          </a:p>
        </p:txBody>
      </p:sp>
      <p:sp>
        <p:nvSpPr>
          <p:cNvPr id="486" name="Google Shape;486;p55"/>
          <p:cNvSpPr txBox="1"/>
          <p:nvPr>
            <p:ph idx="8" type="subTitle"/>
          </p:nvPr>
        </p:nvSpPr>
        <p:spPr>
          <a:xfrm>
            <a:off x="1837800" y="2262462"/>
            <a:ext cx="2486100" cy="6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Trình bày về bài toán Liveness Detection</a:t>
            </a:r>
            <a:endParaRPr/>
          </a:p>
        </p:txBody>
      </p:sp>
      <p:sp>
        <p:nvSpPr>
          <p:cNvPr id="487" name="Google Shape;487;p55"/>
          <p:cNvSpPr txBox="1"/>
          <p:nvPr>
            <p:ph idx="9" type="title"/>
          </p:nvPr>
        </p:nvSpPr>
        <p:spPr>
          <a:xfrm>
            <a:off x="798575" y="1417915"/>
            <a:ext cx="1039200" cy="66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88" name="Google Shape;488;p55"/>
          <p:cNvSpPr txBox="1"/>
          <p:nvPr>
            <p:ph idx="13" type="title"/>
          </p:nvPr>
        </p:nvSpPr>
        <p:spPr>
          <a:xfrm>
            <a:off x="4753975" y="1403976"/>
            <a:ext cx="1039200" cy="66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89" name="Google Shape;489;p55"/>
          <p:cNvSpPr txBox="1"/>
          <p:nvPr>
            <p:ph idx="14" type="title"/>
          </p:nvPr>
        </p:nvSpPr>
        <p:spPr>
          <a:xfrm>
            <a:off x="798600" y="2992923"/>
            <a:ext cx="1039200" cy="66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90" name="Google Shape;490;p55"/>
          <p:cNvSpPr txBox="1"/>
          <p:nvPr>
            <p:ph idx="15" type="title"/>
          </p:nvPr>
        </p:nvSpPr>
        <p:spPr>
          <a:xfrm>
            <a:off x="4753950" y="2978983"/>
            <a:ext cx="1039200" cy="66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6"/>
          <p:cNvSpPr txBox="1"/>
          <p:nvPr>
            <p:ph type="title"/>
          </p:nvPr>
        </p:nvSpPr>
        <p:spPr>
          <a:xfrm>
            <a:off x="713225" y="445025"/>
            <a:ext cx="487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Bài toán Liveness Detection</a:t>
            </a:r>
            <a:endParaRPr/>
          </a:p>
        </p:txBody>
      </p:sp>
      <p:sp>
        <p:nvSpPr>
          <p:cNvPr id="496" name="Google Shape;496;p56"/>
          <p:cNvSpPr txBox="1"/>
          <p:nvPr>
            <p:ph idx="1" type="subTitle"/>
          </p:nvPr>
        </p:nvSpPr>
        <p:spPr>
          <a:xfrm>
            <a:off x="152975" y="1369200"/>
            <a:ext cx="4873800" cy="32436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SzPts val="1700"/>
              <a:buChar char="●"/>
            </a:pPr>
            <a:r>
              <a:rPr lang="en" sz="1700"/>
              <a:t>Nhận dạng khuôn mặt được áp dụng rộng rãi trong nhiều lĩnh vực như an ninh, ngân hàng và dịch vụ công nghệ…</a:t>
            </a:r>
            <a:endParaRPr sz="1700"/>
          </a:p>
          <a:p>
            <a:pPr indent="-336550" lvl="0" marL="457200" rtl="0" algn="just">
              <a:spcBef>
                <a:spcPts val="0"/>
              </a:spcBef>
              <a:spcAft>
                <a:spcPts val="0"/>
              </a:spcAft>
              <a:buSzPts val="1700"/>
              <a:buChar char="●"/>
            </a:pPr>
            <a:r>
              <a:rPr lang="en" sz="1700"/>
              <a:t>Tuy nhiên, hệ thống nhận diện khuôn mặt có thể bị "đánh lừa" thông qua việc sử dụng ảnh in hoặc video chứa khuôn mặt của người đó.</a:t>
            </a:r>
            <a:endParaRPr sz="1700"/>
          </a:p>
          <a:p>
            <a:pPr indent="-336550" lvl="0" marL="457200" rtl="0" algn="just">
              <a:spcBef>
                <a:spcPts val="0"/>
              </a:spcBef>
              <a:spcAft>
                <a:spcPts val="0"/>
              </a:spcAft>
              <a:buSzPts val="1700"/>
              <a:buChar char="●"/>
            </a:pPr>
            <a:r>
              <a:rPr lang="en" sz="1700"/>
              <a:t>Một phương pháp được đề xuất chính là sử dụng mô hình BEIT cho việc nhận diện và xác thực khuôn mặt.</a:t>
            </a:r>
            <a:endParaRPr sz="1700"/>
          </a:p>
        </p:txBody>
      </p:sp>
      <p:pic>
        <p:nvPicPr>
          <p:cNvPr id="497" name="Google Shape;497;p56"/>
          <p:cNvPicPr preferRelativeResize="0"/>
          <p:nvPr/>
        </p:nvPicPr>
        <p:blipFill>
          <a:blip r:embed="rId3">
            <a:alphaModFix/>
          </a:blip>
          <a:stretch>
            <a:fillRect/>
          </a:stretch>
        </p:blipFill>
        <p:spPr>
          <a:xfrm>
            <a:off x="5516225" y="1479200"/>
            <a:ext cx="3353175" cy="2587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7"/>
          <p:cNvSpPr txBox="1"/>
          <p:nvPr>
            <p:ph idx="2" type="subTitle"/>
          </p:nvPr>
        </p:nvSpPr>
        <p:spPr>
          <a:xfrm>
            <a:off x="823488" y="1484413"/>
            <a:ext cx="7754700" cy="87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Roboto"/>
                <a:ea typeface="Roboto"/>
                <a:cs typeface="Roboto"/>
                <a:sym typeface="Roboto"/>
              </a:rPr>
              <a:t>Mô hình BEIT (Bidirectional Encoder representation from Image Transformers) là một mô hình biểu diễn thị giác tự giám sát (Self-supervised) được </a:t>
            </a:r>
            <a:r>
              <a:rPr lang="en">
                <a:latin typeface="Roboto"/>
                <a:ea typeface="Roboto"/>
                <a:cs typeface="Roboto"/>
                <a:sym typeface="Roboto"/>
              </a:rPr>
              <a:t>xây dựng trên cơ sở kiến trúc Transformer.</a:t>
            </a:r>
            <a:endParaRPr>
              <a:latin typeface="Roboto"/>
              <a:ea typeface="Roboto"/>
              <a:cs typeface="Roboto"/>
              <a:sym typeface="Roboto"/>
            </a:endParaRPr>
          </a:p>
        </p:txBody>
      </p:sp>
      <p:sp>
        <p:nvSpPr>
          <p:cNvPr id="503" name="Google Shape;503;p57"/>
          <p:cNvSpPr txBox="1"/>
          <p:nvPr>
            <p:ph type="title"/>
          </p:nvPr>
        </p:nvSpPr>
        <p:spPr>
          <a:xfrm>
            <a:off x="3024600" y="457825"/>
            <a:ext cx="345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Giới thiệu về BEIT</a:t>
            </a:r>
            <a:endParaRPr/>
          </a:p>
        </p:txBody>
      </p:sp>
      <p:sp>
        <p:nvSpPr>
          <p:cNvPr id="504" name="Google Shape;504;p57"/>
          <p:cNvSpPr txBox="1"/>
          <p:nvPr>
            <p:ph idx="2" type="subTitle"/>
          </p:nvPr>
        </p:nvSpPr>
        <p:spPr>
          <a:xfrm>
            <a:off x="565800" y="1083138"/>
            <a:ext cx="3721800" cy="4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Roboto"/>
                <a:ea typeface="Roboto"/>
                <a:cs typeface="Roboto"/>
                <a:sym typeface="Roboto"/>
              </a:rPr>
              <a:t>1. Transformer-based Architecture:</a:t>
            </a:r>
            <a:endParaRPr b="1" sz="1600">
              <a:solidFill>
                <a:schemeClr val="dk1"/>
              </a:solidFill>
              <a:latin typeface="Roboto"/>
              <a:ea typeface="Roboto"/>
              <a:cs typeface="Roboto"/>
              <a:sym typeface="Roboto"/>
            </a:endParaRPr>
          </a:p>
        </p:txBody>
      </p:sp>
      <p:sp>
        <p:nvSpPr>
          <p:cNvPr id="505" name="Google Shape;505;p57"/>
          <p:cNvSpPr txBox="1"/>
          <p:nvPr>
            <p:ph idx="2" type="subTitle"/>
          </p:nvPr>
        </p:nvSpPr>
        <p:spPr>
          <a:xfrm>
            <a:off x="513613" y="2416025"/>
            <a:ext cx="3914100" cy="4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Roboto"/>
                <a:ea typeface="Roboto"/>
                <a:cs typeface="Roboto"/>
                <a:sym typeface="Roboto"/>
              </a:rPr>
              <a:t>2. Masked Image Modeling (MIM) Task:</a:t>
            </a:r>
            <a:endParaRPr b="1" sz="1600">
              <a:solidFill>
                <a:schemeClr val="dk1"/>
              </a:solidFill>
              <a:latin typeface="Roboto"/>
              <a:ea typeface="Roboto"/>
              <a:cs typeface="Roboto"/>
              <a:sym typeface="Roboto"/>
            </a:endParaRPr>
          </a:p>
        </p:txBody>
      </p:sp>
      <p:sp>
        <p:nvSpPr>
          <p:cNvPr id="506" name="Google Shape;506;p57"/>
          <p:cNvSpPr txBox="1"/>
          <p:nvPr>
            <p:ph idx="2" type="subTitle"/>
          </p:nvPr>
        </p:nvSpPr>
        <p:spPr>
          <a:xfrm>
            <a:off x="771300" y="2826100"/>
            <a:ext cx="7963500" cy="18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Roboto"/>
                <a:ea typeface="Roboto"/>
                <a:cs typeface="Roboto"/>
                <a:sym typeface="Roboto"/>
              </a:rPr>
              <a:t>Lấy cảm hứng từ BERT, BEIT sử dụng một phương pháp tiền huấn luyện mới, gọi là mô hình hóa ảnh bị che khuất (Masked Image Modeling - MIM). Trong MIM, một phần của hình ảnh được che đi và mô hình cố gắng dự đoán nội dung của phần che.</a:t>
            </a:r>
            <a:endParaRPr>
              <a:latin typeface="Roboto"/>
              <a:ea typeface="Roboto"/>
              <a:cs typeface="Roboto"/>
              <a:sym typeface="Roboto"/>
            </a:endParaRPr>
          </a:p>
          <a:p>
            <a:pPr indent="0" lvl="0" marL="0" rtl="0" algn="just">
              <a:spcBef>
                <a:spcPts val="0"/>
              </a:spcBef>
              <a:spcAft>
                <a:spcPts val="0"/>
              </a:spcAft>
              <a:buNone/>
            </a:pPr>
            <a:r>
              <a:rPr lang="en">
                <a:latin typeface="Roboto"/>
                <a:ea typeface="Roboto"/>
                <a:cs typeface="Roboto"/>
                <a:sym typeface="Roboto"/>
              </a:rPr>
              <a:t>BEIT đóng một vai trò quan trọng đối với hiệu quả của việc tiền huấn luyện theo kiểu BERT cho dữ liệu hình ảnh.</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8"/>
          <p:cNvSpPr txBox="1"/>
          <p:nvPr>
            <p:ph type="title"/>
          </p:nvPr>
        </p:nvSpPr>
        <p:spPr>
          <a:xfrm>
            <a:off x="2157250" y="458775"/>
            <a:ext cx="437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Kiến Trúc Mô Hình BEIT</a:t>
            </a:r>
            <a:endParaRPr/>
          </a:p>
        </p:txBody>
      </p:sp>
      <p:pic>
        <p:nvPicPr>
          <p:cNvPr id="512" name="Google Shape;512;p58"/>
          <p:cNvPicPr preferRelativeResize="0"/>
          <p:nvPr/>
        </p:nvPicPr>
        <p:blipFill>
          <a:blip r:embed="rId3">
            <a:alphaModFix/>
          </a:blip>
          <a:stretch>
            <a:fillRect/>
          </a:stretch>
        </p:blipFill>
        <p:spPr>
          <a:xfrm>
            <a:off x="819025" y="1158475"/>
            <a:ext cx="7313398" cy="3499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9"/>
          <p:cNvSpPr txBox="1"/>
          <p:nvPr>
            <p:ph type="title"/>
          </p:nvPr>
        </p:nvSpPr>
        <p:spPr>
          <a:xfrm>
            <a:off x="713225" y="445025"/>
            <a:ext cx="487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Chuẩn bị dữ liệu</a:t>
            </a:r>
            <a:endParaRPr/>
          </a:p>
        </p:txBody>
      </p:sp>
      <p:sp>
        <p:nvSpPr>
          <p:cNvPr id="518" name="Google Shape;518;p59"/>
          <p:cNvSpPr txBox="1"/>
          <p:nvPr>
            <p:ph idx="1" type="subTitle"/>
          </p:nvPr>
        </p:nvSpPr>
        <p:spPr>
          <a:xfrm>
            <a:off x="460450" y="1207300"/>
            <a:ext cx="8052300" cy="1420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chemeClr val="dk1"/>
                </a:solidFill>
              </a:rPr>
              <a:t>Bộ dữ liệu Liveness Detection từ cuộc thi Zalo AI Challenge 2022. Bao gồm:</a:t>
            </a:r>
            <a:endParaRPr sz="1500"/>
          </a:p>
          <a:p>
            <a:pPr indent="-323850" lvl="0" marL="457200" rtl="0" algn="just">
              <a:spcBef>
                <a:spcPts val="1000"/>
              </a:spcBef>
              <a:spcAft>
                <a:spcPts val="0"/>
              </a:spcAft>
              <a:buSzPts val="1500"/>
              <a:buChar char="●"/>
            </a:pPr>
            <a:r>
              <a:rPr b="1" lang="en" sz="1500"/>
              <a:t>1168 video</a:t>
            </a:r>
            <a:r>
              <a:rPr lang="en" sz="1500"/>
              <a:t> khuôn mặt đeo khẩu trang, với 598 video có nhãn là khuôn mặt thật (Real) and 570 video có nhãn là khuôn mặt giả mạo (Fake).</a:t>
            </a:r>
            <a:endParaRPr sz="1500"/>
          </a:p>
          <a:p>
            <a:pPr indent="-323850" lvl="0" marL="457200" rtl="0" algn="just">
              <a:spcBef>
                <a:spcPts val="0"/>
              </a:spcBef>
              <a:spcAft>
                <a:spcPts val="0"/>
              </a:spcAft>
              <a:buSzPts val="1500"/>
              <a:buChar char="●"/>
            </a:pPr>
            <a:r>
              <a:rPr b="1" lang="en" sz="1500"/>
              <a:t>File nhãn (Label.CSV)</a:t>
            </a:r>
            <a:r>
              <a:rPr lang="en" sz="1500"/>
              <a:t>, trong đó mỗi hàng cung cấp tên video và nhãn của video đó (0 = Fake, 1 = Real).</a:t>
            </a:r>
            <a:endParaRPr sz="1500"/>
          </a:p>
        </p:txBody>
      </p:sp>
      <p:sp>
        <p:nvSpPr>
          <p:cNvPr id="519" name="Google Shape;519;p59"/>
          <p:cNvSpPr txBox="1"/>
          <p:nvPr>
            <p:ph idx="1" type="subTitle"/>
          </p:nvPr>
        </p:nvSpPr>
        <p:spPr>
          <a:xfrm>
            <a:off x="460450" y="2712675"/>
            <a:ext cx="6963000" cy="1420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Các bước xử lý dữ liệu:</a:t>
            </a:r>
            <a:endParaRPr sz="1500"/>
          </a:p>
          <a:p>
            <a:pPr indent="-323850" lvl="0" marL="457200" rtl="0" algn="just">
              <a:spcBef>
                <a:spcPts val="1000"/>
              </a:spcBef>
              <a:spcAft>
                <a:spcPts val="0"/>
              </a:spcAft>
              <a:buSzPts val="1500"/>
              <a:buChar char="●"/>
            </a:pPr>
            <a:r>
              <a:rPr b="1" lang="en" sz="1500"/>
              <a:t>Xử lý dữ liệu hình ảnh:</a:t>
            </a:r>
            <a:r>
              <a:rPr lang="en" sz="1500"/>
              <a:t> Đối với video, ta trích xuất các khung hình chính xác để giảm kích thước dữ liệu. </a:t>
            </a:r>
            <a:endParaRPr sz="1500"/>
          </a:p>
          <a:p>
            <a:pPr indent="-323850" lvl="0" marL="457200" rtl="0" algn="just">
              <a:spcBef>
                <a:spcPts val="0"/>
              </a:spcBef>
              <a:spcAft>
                <a:spcPts val="0"/>
              </a:spcAft>
              <a:buSzPts val="1500"/>
              <a:buChar char="●"/>
            </a:pPr>
            <a:r>
              <a:rPr b="1" lang="en" sz="1500"/>
              <a:t>Chia tập dữ liệu:</a:t>
            </a:r>
            <a:r>
              <a:rPr lang="en" sz="1500"/>
              <a:t> Phân chia tập dữ liệu thành tập huấn luyện, tập validation để đánh giá hiệu suất mô hình.</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0"/>
          <p:cNvSpPr txBox="1"/>
          <p:nvPr>
            <p:ph type="title"/>
          </p:nvPr>
        </p:nvSpPr>
        <p:spPr>
          <a:xfrm>
            <a:off x="713225" y="445025"/>
            <a:ext cx="487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Huấn luyện mô hình</a:t>
            </a:r>
            <a:endParaRPr/>
          </a:p>
        </p:txBody>
      </p:sp>
      <p:pic>
        <p:nvPicPr>
          <p:cNvPr id="525" name="Google Shape;525;p60"/>
          <p:cNvPicPr preferRelativeResize="0"/>
          <p:nvPr/>
        </p:nvPicPr>
        <p:blipFill>
          <a:blip r:embed="rId3">
            <a:alphaModFix/>
          </a:blip>
          <a:stretch>
            <a:fillRect/>
          </a:stretch>
        </p:blipFill>
        <p:spPr>
          <a:xfrm>
            <a:off x="3937070" y="1240650"/>
            <a:ext cx="5027930" cy="1157175"/>
          </a:xfrm>
          <a:prstGeom prst="rect">
            <a:avLst/>
          </a:prstGeom>
          <a:noFill/>
          <a:ln>
            <a:noFill/>
          </a:ln>
        </p:spPr>
      </p:pic>
      <p:pic>
        <p:nvPicPr>
          <p:cNvPr id="526" name="Google Shape;526;p60"/>
          <p:cNvPicPr preferRelativeResize="0"/>
          <p:nvPr/>
        </p:nvPicPr>
        <p:blipFill>
          <a:blip r:embed="rId4">
            <a:alphaModFix/>
          </a:blip>
          <a:stretch>
            <a:fillRect/>
          </a:stretch>
        </p:blipFill>
        <p:spPr>
          <a:xfrm>
            <a:off x="3972200" y="2527800"/>
            <a:ext cx="5027925" cy="1658354"/>
          </a:xfrm>
          <a:prstGeom prst="rect">
            <a:avLst/>
          </a:prstGeom>
          <a:noFill/>
          <a:ln>
            <a:noFill/>
          </a:ln>
        </p:spPr>
      </p:pic>
      <p:sp>
        <p:nvSpPr>
          <p:cNvPr id="527" name="Google Shape;527;p60"/>
          <p:cNvSpPr txBox="1"/>
          <p:nvPr>
            <p:ph idx="1" type="subTitle"/>
          </p:nvPr>
        </p:nvSpPr>
        <p:spPr>
          <a:xfrm>
            <a:off x="258450" y="1310175"/>
            <a:ext cx="3608100" cy="3237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Chuẩn bị môi trường:</a:t>
            </a:r>
            <a:r>
              <a:rPr lang="en"/>
              <a:t> sử dụng mã nguồn từ GitHub repository của Microsoft với phiên bản cụ thể.</a:t>
            </a:r>
            <a:endParaRPr/>
          </a:p>
          <a:p>
            <a:pPr indent="0" lvl="0" marL="0" rtl="0" algn="just">
              <a:spcBef>
                <a:spcPts val="1000"/>
              </a:spcBef>
              <a:spcAft>
                <a:spcPts val="0"/>
              </a:spcAft>
              <a:buNone/>
            </a:pPr>
            <a:r>
              <a:rPr b="1" lang="en"/>
              <a:t>Thiết lập tham số huấn luyện:</a:t>
            </a:r>
            <a:r>
              <a:rPr lang="en"/>
              <a:t> Số lượng lớp (NUM_CLASSES) là 2 cho bài toán phân loại liveness (real và fake). Sử dụng mô hình được fine-tune từ một checkpoint trước đó.</a:t>
            </a:r>
            <a:endParaRPr/>
          </a:p>
          <a:p>
            <a:pPr indent="0" lvl="0" marL="0" rtl="0" algn="just">
              <a:spcBef>
                <a:spcPts val="1000"/>
              </a:spcBef>
              <a:spcAft>
                <a:spcPts val="0"/>
              </a:spcAft>
              <a:buNone/>
            </a:pPr>
            <a:r>
              <a:rPr b="1" lang="en"/>
              <a:t>Huấn luyện mô hình:</a:t>
            </a:r>
            <a:r>
              <a:rPr lang="en"/>
              <a:t> Sử dụng mô hình cơ sở BEiT với kiến trúc beit_base_patch16_224 với kích thước patch 16x16 và kích thước ảnh đầu vào là 224x224</a:t>
            </a:r>
            <a:endParaRPr/>
          </a:p>
          <a:p>
            <a:pPr indent="0" lvl="0" marL="0" rtl="0" algn="just">
              <a:spcBef>
                <a:spcPts val="1000"/>
              </a:spcBef>
              <a:spcAft>
                <a:spcPts val="0"/>
              </a:spcAft>
              <a:buNone/>
            </a:pPr>
            <a:r>
              <a:t/>
            </a:r>
            <a:endParaRPr/>
          </a:p>
          <a:p>
            <a:pPr indent="0" lvl="0" marL="0" rtl="0" algn="just">
              <a:spcBef>
                <a:spcPts val="1000"/>
              </a:spcBef>
              <a:spcAft>
                <a:spcPts val="0"/>
              </a:spcAft>
              <a:buNone/>
            </a:pPr>
            <a:r>
              <a:t/>
            </a:r>
            <a:endParaRPr/>
          </a:p>
          <a:p>
            <a:pPr indent="0" lvl="0" marL="0" rtl="0" algn="just">
              <a:spcBef>
                <a:spcPts val="1000"/>
              </a:spcBef>
              <a:spcAft>
                <a:spcPts val="0"/>
              </a:spcAft>
              <a:buNone/>
            </a:pPr>
            <a:r>
              <a:t/>
            </a:r>
            <a:endParaRPr/>
          </a:p>
          <a:p>
            <a:pPr indent="0" lvl="0" marL="0" rtl="0" algn="just">
              <a:spcBef>
                <a:spcPts val="1000"/>
              </a:spcBef>
              <a:spcAft>
                <a:spcPts val="10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1"/>
          <p:cNvSpPr txBox="1"/>
          <p:nvPr>
            <p:ph type="title"/>
          </p:nvPr>
        </p:nvSpPr>
        <p:spPr>
          <a:xfrm>
            <a:off x="713225" y="445025"/>
            <a:ext cx="487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 mô hình </a:t>
            </a:r>
            <a:endParaRPr/>
          </a:p>
        </p:txBody>
      </p:sp>
      <p:sp>
        <p:nvSpPr>
          <p:cNvPr id="533" name="Google Shape;533;p61"/>
          <p:cNvSpPr txBox="1"/>
          <p:nvPr>
            <p:ph idx="1" type="subTitle"/>
          </p:nvPr>
        </p:nvSpPr>
        <p:spPr>
          <a:xfrm>
            <a:off x="300500" y="1199800"/>
            <a:ext cx="3754800" cy="34461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SzPts val="1500"/>
              <a:buChar char="●"/>
            </a:pPr>
            <a:r>
              <a:rPr lang="en" sz="1500"/>
              <a:t>Thiết lập Tham số với argparse.</a:t>
            </a:r>
            <a:endParaRPr sz="1500"/>
          </a:p>
          <a:p>
            <a:pPr indent="-323850" lvl="0" marL="457200" rtl="0" algn="just">
              <a:spcBef>
                <a:spcPts val="0"/>
              </a:spcBef>
              <a:spcAft>
                <a:spcPts val="0"/>
              </a:spcAft>
              <a:buSzPts val="1500"/>
              <a:buChar char="●"/>
            </a:pPr>
            <a:r>
              <a:rPr lang="en" sz="1500"/>
              <a:t>Sử dụng thư viện `timm` để tạo mô hình với các tham số đã được thiết lập trước đó. Mô hình này có thể sử dụng kiến trúc BEIT.</a:t>
            </a:r>
            <a:endParaRPr sz="1500"/>
          </a:p>
          <a:p>
            <a:pPr indent="-323850" lvl="0" marL="457200" rtl="0" algn="just">
              <a:spcBef>
                <a:spcPts val="0"/>
              </a:spcBef>
              <a:spcAft>
                <a:spcPts val="0"/>
              </a:spcAft>
              <a:buSzPts val="1500"/>
              <a:buChar char="●"/>
            </a:pPr>
            <a:r>
              <a:rPr lang="en" sz="1500"/>
              <a:t>Fine-tuning Mô hình: Nếu có trạng thái được điều chỉnh (`args.finetune`), mô hình sẽ được nạp từ trạng thái đã được lưu trước đó.</a:t>
            </a:r>
            <a:endParaRPr sz="1500"/>
          </a:p>
          <a:p>
            <a:pPr indent="-323850" lvl="0" marL="457200" rtl="0" algn="just">
              <a:spcBef>
                <a:spcPts val="0"/>
              </a:spcBef>
              <a:spcAft>
                <a:spcPts val="0"/>
              </a:spcAft>
              <a:buSzPts val="1500"/>
              <a:buChar char="●"/>
            </a:pPr>
            <a:r>
              <a:rPr lang="en" sz="1500"/>
              <a:t>Sau khi load mô hình và tinh chỉnh, ta wrap up lại mô hình để chạy dự đoán</a:t>
            </a:r>
            <a:endParaRPr sz="1500"/>
          </a:p>
        </p:txBody>
      </p:sp>
      <p:pic>
        <p:nvPicPr>
          <p:cNvPr id="534" name="Google Shape;534;p61"/>
          <p:cNvPicPr preferRelativeResize="0"/>
          <p:nvPr/>
        </p:nvPicPr>
        <p:blipFill>
          <a:blip r:embed="rId3">
            <a:alphaModFix/>
          </a:blip>
          <a:stretch>
            <a:fillRect/>
          </a:stretch>
        </p:blipFill>
        <p:spPr>
          <a:xfrm>
            <a:off x="4334900" y="1073925"/>
            <a:ext cx="4654750" cy="1503425"/>
          </a:xfrm>
          <a:prstGeom prst="rect">
            <a:avLst/>
          </a:prstGeom>
          <a:noFill/>
          <a:ln>
            <a:noFill/>
          </a:ln>
        </p:spPr>
      </p:pic>
      <p:pic>
        <p:nvPicPr>
          <p:cNvPr id="535" name="Google Shape;535;p61"/>
          <p:cNvPicPr preferRelativeResize="0"/>
          <p:nvPr/>
        </p:nvPicPr>
        <p:blipFill>
          <a:blip r:embed="rId4">
            <a:alphaModFix/>
          </a:blip>
          <a:stretch>
            <a:fillRect/>
          </a:stretch>
        </p:blipFill>
        <p:spPr>
          <a:xfrm>
            <a:off x="4334900" y="2759563"/>
            <a:ext cx="2271900" cy="1354075"/>
          </a:xfrm>
          <a:prstGeom prst="rect">
            <a:avLst/>
          </a:prstGeom>
          <a:noFill/>
          <a:ln>
            <a:noFill/>
          </a:ln>
        </p:spPr>
      </p:pic>
      <p:pic>
        <p:nvPicPr>
          <p:cNvPr id="536" name="Google Shape;536;p61"/>
          <p:cNvPicPr preferRelativeResize="0"/>
          <p:nvPr/>
        </p:nvPicPr>
        <p:blipFill>
          <a:blip r:embed="rId5">
            <a:alphaModFix/>
          </a:blip>
          <a:stretch>
            <a:fillRect/>
          </a:stretch>
        </p:blipFill>
        <p:spPr>
          <a:xfrm>
            <a:off x="6772825" y="2759575"/>
            <a:ext cx="1965525" cy="525775"/>
          </a:xfrm>
          <a:prstGeom prst="rect">
            <a:avLst/>
          </a:prstGeom>
          <a:noFill/>
          <a:ln>
            <a:noFill/>
          </a:ln>
        </p:spPr>
      </p:pic>
      <p:pic>
        <p:nvPicPr>
          <p:cNvPr id="537" name="Google Shape;537;p61"/>
          <p:cNvPicPr preferRelativeResize="0"/>
          <p:nvPr/>
        </p:nvPicPr>
        <p:blipFill>
          <a:blip r:embed="rId6">
            <a:alphaModFix/>
          </a:blip>
          <a:stretch>
            <a:fillRect/>
          </a:stretch>
        </p:blipFill>
        <p:spPr>
          <a:xfrm>
            <a:off x="6772825" y="3540950"/>
            <a:ext cx="1965525"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2"/>
          <p:cNvSpPr txBox="1"/>
          <p:nvPr>
            <p:ph type="title"/>
          </p:nvPr>
        </p:nvSpPr>
        <p:spPr>
          <a:xfrm>
            <a:off x="713225" y="445025"/>
            <a:ext cx="487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Dự đoán trên tập Data</a:t>
            </a:r>
            <a:endParaRPr/>
          </a:p>
        </p:txBody>
      </p:sp>
      <p:sp>
        <p:nvSpPr>
          <p:cNvPr id="543" name="Google Shape;543;p62"/>
          <p:cNvSpPr txBox="1"/>
          <p:nvPr>
            <p:ph idx="1" type="subTitle"/>
          </p:nvPr>
        </p:nvSpPr>
        <p:spPr>
          <a:xfrm>
            <a:off x="580050" y="1171850"/>
            <a:ext cx="4370700" cy="200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Một mô hình mới (`InferModel`) được tạo để đóng gói mô hình và thực hiện dự đoán.</a:t>
            </a:r>
            <a:endParaRPr sz="1500"/>
          </a:p>
          <a:p>
            <a:pPr indent="0" lvl="0" marL="0" rtl="0" algn="just">
              <a:spcBef>
                <a:spcPts val="1000"/>
              </a:spcBef>
              <a:spcAft>
                <a:spcPts val="0"/>
              </a:spcAft>
              <a:buNone/>
            </a:pPr>
            <a:r>
              <a:rPr lang="en" sz="1500"/>
              <a:t>Dự Đoán trên Tập Dữ liệu: Dùng mô hình đã được tạo để dự đoán trên tập dữ liệu kiểm định và tính toán độ chính xác.</a:t>
            </a:r>
            <a:endParaRPr sz="1500"/>
          </a:p>
          <a:p>
            <a:pPr indent="0" lvl="0" marL="0" rtl="0" algn="just">
              <a:spcBef>
                <a:spcPts val="1000"/>
              </a:spcBef>
              <a:spcAft>
                <a:spcPts val="1000"/>
              </a:spcAft>
              <a:buNone/>
            </a:pPr>
            <a:r>
              <a:rPr lang="en" sz="1500"/>
              <a:t>Tính toán độ chính xác trên tập dữ liệu kiểm định.</a:t>
            </a:r>
            <a:endParaRPr sz="1500"/>
          </a:p>
        </p:txBody>
      </p:sp>
      <p:pic>
        <p:nvPicPr>
          <p:cNvPr id="544" name="Google Shape;544;p62"/>
          <p:cNvPicPr preferRelativeResize="0"/>
          <p:nvPr/>
        </p:nvPicPr>
        <p:blipFill>
          <a:blip r:embed="rId3">
            <a:alphaModFix/>
          </a:blip>
          <a:stretch>
            <a:fillRect/>
          </a:stretch>
        </p:blipFill>
        <p:spPr>
          <a:xfrm>
            <a:off x="5048450" y="1114200"/>
            <a:ext cx="3703875" cy="1588925"/>
          </a:xfrm>
          <a:prstGeom prst="rect">
            <a:avLst/>
          </a:prstGeom>
          <a:noFill/>
          <a:ln>
            <a:noFill/>
          </a:ln>
        </p:spPr>
      </p:pic>
      <p:pic>
        <p:nvPicPr>
          <p:cNvPr id="545" name="Google Shape;545;p62"/>
          <p:cNvPicPr preferRelativeResize="0"/>
          <p:nvPr/>
        </p:nvPicPr>
        <p:blipFill>
          <a:blip r:embed="rId4">
            <a:alphaModFix/>
          </a:blip>
          <a:stretch>
            <a:fillRect/>
          </a:stretch>
        </p:blipFill>
        <p:spPr>
          <a:xfrm>
            <a:off x="6207300" y="2942075"/>
            <a:ext cx="2545025" cy="1497400"/>
          </a:xfrm>
          <a:prstGeom prst="rect">
            <a:avLst/>
          </a:prstGeom>
          <a:noFill/>
          <a:ln>
            <a:noFill/>
          </a:ln>
        </p:spPr>
      </p:pic>
      <p:pic>
        <p:nvPicPr>
          <p:cNvPr id="546" name="Google Shape;546;p62"/>
          <p:cNvPicPr preferRelativeResize="0"/>
          <p:nvPr/>
        </p:nvPicPr>
        <p:blipFill>
          <a:blip r:embed="rId5">
            <a:alphaModFix/>
          </a:blip>
          <a:stretch>
            <a:fillRect/>
          </a:stretch>
        </p:blipFill>
        <p:spPr>
          <a:xfrm>
            <a:off x="1174925" y="3429825"/>
            <a:ext cx="4705350" cy="1009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E3F1E2"/>
      </a:lt1>
      <a:dk2>
        <a:srgbClr val="000000"/>
      </a:dk2>
      <a:lt2>
        <a:srgbClr val="E3F1E2"/>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