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77" autoAdjust="0"/>
  </p:normalViewPr>
  <p:slideViewPr>
    <p:cSldViewPr snapToGrid="0">
      <p:cViewPr varScale="1">
        <p:scale>
          <a:sx n="88" d="100"/>
          <a:sy n="88" d="100"/>
        </p:scale>
        <p:origin x="7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9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6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80F40-D5BC-4E2C-AF26-DBEA5308147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Sciter.Reactor</a:t>
            </a:r>
            <a:r>
              <a:rPr lang="en-US" dirty="0"/>
              <a:t>/JSX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有效的 </a:t>
            </a:r>
            <a:r>
              <a:rPr lang="en-US" dirty="0"/>
              <a:t>DOM </a:t>
            </a:r>
            <a:r>
              <a:rPr lang="zh-CN" altLang="en-US" dirty="0"/>
              <a:t>更新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553"/>
          </a:xfrm>
        </p:spPr>
        <p:txBody>
          <a:bodyPr>
            <a:normAutofit fontScale="90000"/>
          </a:bodyPr>
          <a:lstStyle/>
          <a:p>
            <a:r>
              <a:rPr lang="en-US" dirty="0"/>
              <a:t>JSX – </a:t>
            </a:r>
            <a:r>
              <a:rPr lang="zh-CN" altLang="en-US" dirty="0"/>
              <a:t>类似 </a:t>
            </a:r>
            <a:r>
              <a:rPr lang="en-US" dirty="0"/>
              <a:t>HTML </a:t>
            </a:r>
            <a:r>
              <a:rPr lang="zh-CN" altLang="en-US" dirty="0"/>
              <a:t>的 </a:t>
            </a:r>
            <a:r>
              <a:rPr lang="en-US" dirty="0"/>
              <a:t>VDOM </a:t>
            </a:r>
            <a:r>
              <a:rPr lang="zh-CN" altLang="en-US" dirty="0"/>
              <a:t>文字
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024" y="3721930"/>
            <a:ext cx="10515600" cy="624916"/>
          </a:xfrm>
        </p:spPr>
        <p:txBody>
          <a:bodyPr/>
          <a:lstStyle/>
          <a:p>
            <a:r>
              <a:rPr lang="en-US" dirty="0"/>
              <a:t>is exactly this: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2303" y="2234283"/>
            <a:ext cx="86477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</a:rPr>
              <a:t>Div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id,text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return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&lt;div id={</a:t>
            </a:r>
            <a:r>
              <a:rPr lang="en-US" sz="2400" dirty="0"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}&gt;Hello {</a:t>
            </a:r>
            <a:r>
              <a:rPr lang="en-US" sz="2400" dirty="0"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}&lt;/div&gt;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9024" y="1507918"/>
            <a:ext cx="10515600" cy="64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Sciter’s</a:t>
            </a:r>
            <a:r>
              <a:rPr lang="en-US" dirty="0"/>
              <a:t> JS (ES2020 spec) is extended by native JSX support, so this: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2303" y="4346846"/>
            <a:ext cx="864774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</a:rPr>
              <a:t>Div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id,text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return ["div", {</a:t>
            </a:r>
            <a:r>
              <a:rPr lang="en-US" sz="2400" dirty="0" err="1">
                <a:latin typeface="Consolas" panose="020B0609020204030204" pitchFamily="49" charset="0"/>
              </a:rPr>
              <a:t>id:id.toString</a:t>
            </a:r>
            <a:r>
              <a:rPr lang="en-US" sz="2400" dirty="0">
                <a:latin typeface="Consolas" panose="020B0609020204030204" pitchFamily="49" charset="0"/>
              </a:rPr>
              <a:t>()},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text.toString</a:t>
            </a:r>
            <a:r>
              <a:rPr lang="en-US" sz="2400" dirty="0">
                <a:latin typeface="Consolas" panose="020B0609020204030204" pitchFamily="49" charset="0"/>
              </a:rPr>
              <a:t>() ]];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47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05" y="167541"/>
            <a:ext cx="10515600" cy="1325563"/>
          </a:xfrm>
        </p:spPr>
        <p:txBody>
          <a:bodyPr/>
          <a:lstStyle/>
          <a:p>
            <a:r>
              <a:rPr lang="en-US" dirty="0"/>
              <a:t>JSX</a:t>
            </a:r>
            <a:r>
              <a:rPr lang="zh-CN" altLang="en-US" dirty="0"/>
              <a:t>，列出人口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42" y="5161140"/>
            <a:ext cx="10515600" cy="1547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JSX allows:</a:t>
            </a:r>
          </a:p>
          <a:p>
            <a:pPr lvl="1"/>
            <a:r>
              <a:rPr lang="en-US" dirty="0"/>
              <a:t>to define VDOM literals;</a:t>
            </a:r>
          </a:p>
          <a:p>
            <a:pPr lvl="1"/>
            <a:r>
              <a:rPr lang="en-US" dirty="0"/>
              <a:t>to define "</a:t>
            </a:r>
            <a:r>
              <a:rPr lang="en-US" dirty="0" err="1"/>
              <a:t>HTMLish</a:t>
            </a:r>
            <a:r>
              <a:rPr lang="en-US" dirty="0"/>
              <a:t>" function calls and component instantiations – first letter – capital one.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042" y="1549719"/>
            <a:ext cx="1100037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list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"ben"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"joe"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"marry"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"joseph"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List(props)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&gt;{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props.items.map</a:t>
            </a:r>
            <a:r>
              <a:rPr lang="en-US" sz="2400" dirty="0">
                <a:latin typeface="Consolas" panose="020B0609020204030204" pitchFamily="49" charset="0"/>
              </a:rPr>
              <a:t>(item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&lt;li key={</a:t>
            </a:r>
            <a:r>
              <a:rPr lang="en-US" sz="2400" dirty="0"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}&gt;{</a:t>
            </a:r>
            <a:r>
              <a:rPr lang="en-US" sz="2400" dirty="0"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}&lt;/li&gt;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}&lt;/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populate content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$("body").content(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&lt;List items={</a:t>
            </a:r>
            <a:r>
              <a:rPr lang="en-US" sz="2400" dirty="0"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 /&gt;</a:t>
            </a:r>
            <a:r>
              <a:rPr lang="en-US" sz="2400" dirty="0"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35602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反应堆核心：</a:t>
            </a:r>
            <a:r>
              <a:rPr lang="en-US" dirty="0" err="1"/>
              <a:t>Element.patch（vdom</a:t>
            </a:r>
            <a:r>
              <a:rPr lang="en-US" dirty="0"/>
              <a:t>）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217"/>
            <a:ext cx="10515600" cy="14429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Native method, sic!</a:t>
            </a:r>
          </a:p>
          <a:p>
            <a:pPr lvl="1"/>
            <a:r>
              <a:rPr lang="en-US" dirty="0"/>
              <a:t>Takes VDOM definition and  </a:t>
            </a:r>
          </a:p>
          <a:p>
            <a:pPr lvl="1"/>
            <a:r>
              <a:rPr lang="en-US" dirty="0"/>
              <a:t>Updates element’s content by applying diff (a.k.a. reconciliation) - </a:t>
            </a:r>
            <a:br>
              <a:rPr lang="en-US" dirty="0"/>
            </a:br>
            <a:r>
              <a:rPr lang="en-US" dirty="0"/>
              <a:t>only changed elements and attributes will be affected: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285" y="2940623"/>
            <a:ext cx="9502408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latin typeface="Consolas" panose="020B0609020204030204" pitchFamily="49" charset="0"/>
              </a:rPr>
              <a:t> tick()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velement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&lt;h1&gt;Hello, world!&lt;/h1&gt;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&lt;h2&gt;It is {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Date().</a:t>
            </a:r>
            <a:r>
              <a:rPr lang="en-US" sz="2000" dirty="0" err="1"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()} now.&lt;/h2&gt;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&lt;/body&gt;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$("body").patch(</a:t>
            </a:r>
            <a:r>
              <a:rPr lang="en-US" sz="2000" dirty="0" err="1">
                <a:latin typeface="Consolas" panose="020B0609020204030204" pitchFamily="49" charset="0"/>
              </a:rPr>
              <a:t>velement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true;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 keep timer running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document.timer</a:t>
            </a:r>
            <a:r>
              <a:rPr lang="en-US" sz="2000" dirty="0">
                <a:latin typeface="Consolas" panose="020B0609020204030204" pitchFamily="49" charset="0"/>
              </a:rPr>
              <a:t>(1000, tick);</a:t>
            </a:r>
          </a:p>
        </p:txBody>
      </p:sp>
    </p:spTree>
    <p:extLst>
      <p:ext uri="{BB962C8B-B14F-4D97-AF65-F5344CB8AC3E}">
        <p14:creationId xmlns:p14="http://schemas.microsoft.com/office/powerpoint/2010/main" val="31360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2409" cy="108688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反应堆组件只是具有</a:t>
            </a:r>
            <a:r>
              <a:rPr lang="en-US" altLang="zh-CN" dirty="0"/>
              <a:t>JS</a:t>
            </a:r>
            <a:r>
              <a:rPr lang="zh-CN" altLang="en-US" dirty="0"/>
              <a:t>类</a:t>
            </a:r>
            <a:r>
              <a:rPr lang="en-US" altLang="zh-CN" dirty="0"/>
              <a:t>[</a:t>
            </a:r>
            <a:r>
              <a:rPr lang="zh-CN" altLang="en-US" dirty="0"/>
              <a:t>控制器</a:t>
            </a:r>
            <a:r>
              <a:rPr lang="en-US" altLang="zh-CN" dirty="0"/>
              <a:t>]</a:t>
            </a:r>
            <a:r>
              <a:rPr lang="zh-CN" altLang="en-US" dirty="0"/>
              <a:t>的</a:t>
            </a:r>
            <a:r>
              <a:rPr lang="en-US" altLang="zh-CN" dirty="0"/>
              <a:t>DOM</a:t>
            </a:r>
            <a:r>
              <a:rPr lang="zh-CN" altLang="en-US" dirty="0"/>
              <a:t>元素
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759" y="1452010"/>
            <a:ext cx="4443339" cy="2922406"/>
          </a:xfrm>
        </p:spPr>
        <p:txBody>
          <a:bodyPr>
            <a:normAutofit/>
          </a:bodyPr>
          <a:lstStyle/>
          <a:p>
            <a:r>
              <a:rPr lang="en-US" dirty="0"/>
              <a:t>Reactive component:</a:t>
            </a:r>
          </a:p>
          <a:p>
            <a:pPr lvl="1"/>
            <a:r>
              <a:rPr lang="en-US" dirty="0"/>
              <a:t>Derives from </a:t>
            </a:r>
            <a:r>
              <a:rPr lang="en-US" b="1" dirty="0"/>
              <a:t>Element</a:t>
            </a:r>
          </a:p>
          <a:p>
            <a:pPr lvl="1"/>
            <a:r>
              <a:rPr lang="en-US" dirty="0"/>
              <a:t>Has </a:t>
            </a:r>
            <a:r>
              <a:rPr lang="en-US" b="1" dirty="0"/>
              <a:t>function render()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Initial and runtime content is defined in single place –render() function.</a:t>
            </a:r>
          </a:p>
          <a:p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4108" y="1452011"/>
            <a:ext cx="6825452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u="sng" dirty="0">
                <a:latin typeface="Consolas" panose="020B0609020204030204" pitchFamily="49" charset="0"/>
              </a:rPr>
              <a:t>Clock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latin typeface="Consolas" panose="020B0609020204030204" pitchFamily="49" charset="0"/>
              </a:rPr>
              <a:t> Element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is still a DOM Element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data = { time: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Date() };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initial state 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componentDidMount</a:t>
            </a:r>
            <a:r>
              <a:rPr lang="en-US" sz="1600" dirty="0"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DOM element created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.timer</a:t>
            </a:r>
            <a:r>
              <a:rPr lang="en-US" sz="1600" dirty="0">
                <a:latin typeface="Consolas" panose="020B0609020204030204" pitchFamily="49" charset="0"/>
              </a:rPr>
              <a:t>(1000, function()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.componentUpdate</a:t>
            </a:r>
            <a:r>
              <a:rPr lang="en-US" sz="1600" dirty="0">
                <a:latin typeface="Consolas" panose="020B0609020204030204" pitchFamily="49" charset="0"/>
              </a:rPr>
              <a:t>({ time: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Date() });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true;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 keep the timer ticking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&lt;h1&gt;Hello, world!&lt;/h1&gt;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&lt;h2&gt;It is {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.data.time.toString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 now.&lt;/h2&gt;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6714" y="4806776"/>
            <a:ext cx="4181428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component instantiation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document.body.content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6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Clock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/&gt;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2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</a:t>
            </a:r>
            <a:r>
              <a:rPr lang="en-US" dirty="0"/>
              <a:t>.</a:t>
            </a:r>
            <a:r>
              <a:rPr lang="zh-CN" altLang="en-US" dirty="0"/>
              <a:t>组件更新</a:t>
            </a:r>
            <a:r>
              <a:rPr lang="en-US" dirty="0"/>
              <a:t>,</a:t>
            </a:r>
            <a:r>
              <a:rPr lang="zh-CN" altLang="en-US" dirty="0"/>
              <a:t>内部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945" y="1463040"/>
            <a:ext cx="7161288" cy="5446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Native, built-in method, does roughly this: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945" y="2283642"/>
            <a:ext cx="7080856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Element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latin typeface="Consolas" panose="020B0609020204030204" pitchFamily="49" charset="0"/>
              </a:rPr>
              <a:t> Node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componentUpdate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newdata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newdata</a:t>
            </a:r>
            <a:r>
              <a:rPr lang="en-US" dirty="0">
                <a:latin typeface="Consolas" panose="020B0609020204030204" pitchFamily="49" charset="0"/>
              </a:rPr>
              <a:t> == "object")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 !</a:t>
            </a:r>
            <a:r>
              <a:rPr lang="en-US" dirty="0" err="1">
                <a:latin typeface="Consolas" panose="020B0609020204030204" pitchFamily="49" charset="0"/>
              </a:rPr>
              <a:t>Object.assignEx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,newdata</a:t>
            </a:r>
            <a:r>
              <a:rPr lang="en-US" dirty="0">
                <a:latin typeface="Consolas" panose="020B0609020204030204" pitchFamily="49" charset="0"/>
              </a:rPr>
              <a:t>) )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return;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function</a:t>
            </a:r>
            <a:r>
              <a:rPr lang="en-US" dirty="0">
                <a:latin typeface="Consolas" panose="020B0609020204030204" pitchFamily="49" charset="0"/>
              </a:rPr>
              <a:t> update()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.patch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.render</a:t>
            </a:r>
            <a:r>
              <a:rPr lang="en-US" dirty="0"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.post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update,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/*no duplicates*/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8201" y="1941265"/>
            <a:ext cx="36296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/>
              <a:t>extends </a:t>
            </a:r>
            <a:r>
              <a:rPr lang="en-US" i="1"/>
              <a:t>this</a:t>
            </a:r>
            <a:r>
              <a:rPr lang="en-US"/>
              <a:t> by new data;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Posts (enqueues) patch/render invocation only in case of changes.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It is recommended way to update any data inside the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1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Reactor.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556"/>
            <a:ext cx="10515600" cy="5355443"/>
          </a:xfrm>
        </p:spPr>
        <p:txBody>
          <a:bodyPr>
            <a:normAutofit/>
          </a:bodyPr>
          <a:lstStyle/>
          <a:p>
            <a:r>
              <a:rPr lang="en-US" dirty="0"/>
              <a:t>JSX built into JavaScript of Sciter - virtual DOM literals.</a:t>
            </a:r>
          </a:p>
          <a:p>
            <a:r>
              <a:rPr lang="en-US" dirty="0"/>
              <a:t>Functional components – content generating functions: </a:t>
            </a:r>
            <a:br>
              <a:rPr lang="en-US" dirty="0"/>
            </a:br>
            <a:r>
              <a:rPr lang="en-US" b="1" dirty="0"/>
              <a:t>function Clock()</a:t>
            </a:r>
          </a:p>
          <a:p>
            <a:r>
              <a:rPr lang="en-US" dirty="0"/>
              <a:t>Class components – generate content, handle events and lifecycle, </a:t>
            </a:r>
            <a:r>
              <a:rPr lang="en-US" b="1" dirty="0"/>
              <a:t>class Clock</a:t>
            </a:r>
            <a:r>
              <a:rPr lang="en-US" dirty="0"/>
              <a:t> {}: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this(</a:t>
            </a:r>
            <a:r>
              <a:rPr lang="en-US" dirty="0" err="1">
                <a:latin typeface="Consolas" panose="020B0609020204030204" pitchFamily="49" charset="0"/>
              </a:rPr>
              <a:t>props,kids</a:t>
            </a:r>
            <a:r>
              <a:rPr lang="en-US" dirty="0">
                <a:latin typeface="Consolas" panose="020B0609020204030204" pitchFamily="49" charset="0"/>
              </a:rPr>
              <a:t>[,parent]) props/content receiver.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componentDidMount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– they simply work as usual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componentWillUnmount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["on event at selector"](</a:t>
            </a:r>
            <a:r>
              <a:rPr lang="en-US" dirty="0" err="1">
                <a:latin typeface="Consolas" panose="020B0609020204030204" pitchFamily="49" charset="0"/>
              </a:rPr>
              <a:t>evt,child</a:t>
            </a:r>
            <a:r>
              <a:rPr lang="en-US" dirty="0">
                <a:latin typeface="Consolas" panose="020B0609020204030204" pitchFamily="49" charset="0"/>
              </a:rPr>
              <a:t>) {…} – event handlers</a:t>
            </a:r>
            <a:endParaRPr lang="en-US" dirty="0"/>
          </a:p>
          <a:p>
            <a:r>
              <a:rPr lang="en-US" b="1" dirty="0" err="1"/>
              <a:t>Element.patch</a:t>
            </a:r>
            <a:r>
              <a:rPr lang="en-US" b="1" dirty="0"/>
              <a:t>()</a:t>
            </a:r>
            <a:r>
              <a:rPr lang="en-US" dirty="0"/>
              <a:t> – native diff function wrapped into </a:t>
            </a:r>
            <a:r>
              <a:rPr lang="en-US" dirty="0" err="1"/>
              <a:t>element.componentUpdate</a:t>
            </a:r>
            <a:r>
              <a:rPr lang="en-US" dirty="0"/>
              <a:t>() method.</a:t>
            </a:r>
          </a:p>
          <a:p>
            <a:r>
              <a:rPr lang="en-US" dirty="0"/>
              <a:t>Easy!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反应堆组件，奖金
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53113"/>
            <a:ext cx="10515600" cy="881794"/>
          </a:xfrm>
        </p:spPr>
        <p:txBody>
          <a:bodyPr>
            <a:normAutofit/>
          </a:bodyPr>
          <a:lstStyle/>
          <a:p>
            <a:r>
              <a:rPr lang="en-US" dirty="0"/>
              <a:t>Functional and class components may transform passed content.</a:t>
            </a:r>
          </a:p>
          <a:p>
            <a:pPr lvl="1"/>
            <a:r>
              <a:rPr lang="en-US" dirty="0"/>
              <a:t>They receive as list of properties as list of children - kids: array(</a:t>
            </a:r>
            <a:r>
              <a:rPr lang="en-US" dirty="0" err="1"/>
              <a:t>vnode</a:t>
            </a:r>
            <a:r>
              <a:rPr lang="en-US" dirty="0"/>
              <a:t>)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426045"/>
            <a:ext cx="801160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 Clock(</a:t>
            </a:r>
            <a:r>
              <a:rPr lang="en-US" sz="1600" dirty="0" err="1">
                <a:latin typeface="Consolas" panose="020B0609020204030204" pitchFamily="49" charset="0"/>
              </a:rPr>
              <a:t>props,kids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&lt;div </a:t>
            </a:r>
            <a:r>
              <a:rPr lang="en-US" sz="1600" dirty="0" err="1">
                <a:latin typeface="Consolas" panose="020B0609020204030204" pitchFamily="49" charset="0"/>
              </a:rPr>
              <a:t>styleset</a:t>
            </a:r>
            <a:r>
              <a:rPr lang="en-US" sz="1600" dirty="0">
                <a:latin typeface="Consolas" panose="020B0609020204030204" pitchFamily="49" charset="0"/>
              </a:rPr>
              <a:t>={__DIR__ + "</a:t>
            </a:r>
            <a:r>
              <a:rPr lang="en-US" sz="1600" dirty="0" err="1">
                <a:latin typeface="Consolas" panose="020B0609020204030204" pitchFamily="49" charset="0"/>
              </a:rPr>
              <a:t>style.css#Clock</a:t>
            </a:r>
            <a:r>
              <a:rPr lang="en-US" sz="1600" dirty="0">
                <a:latin typeface="Consolas" panose="020B0609020204030204" pitchFamily="49" charset="0"/>
              </a:rPr>
              <a:t>"} &gt;…&lt;/div&gt;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4331" y="1743461"/>
            <a:ext cx="10515600" cy="57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Components may define [default] styles by @</a:t>
            </a:r>
            <a:r>
              <a:rPr lang="en-US" dirty="0" err="1"/>
              <a:t>styleset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2781" y="4705421"/>
            <a:ext cx="488409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Comp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extends </a:t>
            </a:r>
            <a:r>
              <a:rPr lang="en-US" sz="1600" dirty="0">
                <a:latin typeface="Consolas" panose="020B0609020204030204" pitchFamily="49" charset="0"/>
              </a:rPr>
              <a:t>Element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this</a:t>
            </a:r>
            <a:r>
              <a:rPr lang="en-US" sz="1600" dirty="0">
                <a:latin typeface="Consolas" panose="020B0609020204030204" pitchFamily="49" charset="0"/>
              </a:rPr>
              <a:t>(props, kids) {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.kids</a:t>
            </a:r>
            <a:r>
              <a:rPr lang="en-US" sz="1600" dirty="0">
                <a:latin typeface="Consolas" panose="020B0609020204030204" pitchFamily="49" charset="0"/>
              </a:rPr>
              <a:t> = kids;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R’ctor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render() { …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.kids</a:t>
            </a:r>
            <a:r>
              <a:rPr lang="en-US" sz="1600" dirty="0">
                <a:latin typeface="Consolas" panose="020B0609020204030204" pitchFamily="49" charset="0"/>
              </a:rPr>
              <a:t>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750715"/>
            <a:ext cx="457267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 Comp(props, kids)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demo: wrap kids into &lt;section&gt;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&lt;section&gt;{</a:t>
            </a:r>
            <a:r>
              <a:rPr lang="en-US" sz="1600" dirty="0">
                <a:latin typeface="Consolas" panose="020B0609020204030204" pitchFamily="49" charset="0"/>
              </a:rPr>
              <a:t>kids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}&lt;/section&gt;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6301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组件生命周期
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363"/>
            <a:ext cx="10515600" cy="46713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Mounting:</a:t>
            </a:r>
          </a:p>
          <a:p>
            <a:pPr lvl="1"/>
            <a:r>
              <a:rPr lang="en-US" b="1" dirty="0"/>
              <a:t>constructor(</a:t>
            </a:r>
            <a:r>
              <a:rPr lang="en-US" b="1" dirty="0" err="1"/>
              <a:t>props,kids</a:t>
            </a:r>
            <a:r>
              <a:rPr lang="en-US" b="1" dirty="0"/>
              <a:t>)</a:t>
            </a:r>
            <a:r>
              <a:rPr lang="en-US" dirty="0"/>
              <a:t> – JS standard constructor, invoked once per lifetime;</a:t>
            </a:r>
          </a:p>
          <a:p>
            <a:pPr lvl="1"/>
            <a:r>
              <a:rPr lang="en-US" b="1" dirty="0"/>
              <a:t>this(</a:t>
            </a:r>
            <a:r>
              <a:rPr lang="en-US" b="1" dirty="0" err="1"/>
              <a:t>props,kids</a:t>
            </a:r>
            <a:r>
              <a:rPr lang="en-US" b="1" dirty="0"/>
              <a:t>[,parent])</a:t>
            </a:r>
            <a:r>
              <a:rPr lang="en-US" dirty="0"/>
              <a:t> – </a:t>
            </a:r>
            <a:r>
              <a:rPr lang="en-US" dirty="0" err="1"/>
              <a:t>R’ctor</a:t>
            </a:r>
            <a:r>
              <a:rPr lang="en-US" dirty="0"/>
              <a:t>, invoked each time when the parent renders it;</a:t>
            </a:r>
          </a:p>
          <a:p>
            <a:pPr lvl="1"/>
            <a:r>
              <a:rPr lang="en-US" b="1" dirty="0"/>
              <a:t>render(</a:t>
            </a:r>
            <a:r>
              <a:rPr lang="en-US" b="1" dirty="0" err="1"/>
              <a:t>props,kids</a:t>
            </a:r>
            <a:r>
              <a:rPr lang="en-US" b="1" dirty="0"/>
              <a:t>): </a:t>
            </a:r>
            <a:r>
              <a:rPr lang="en-US" b="1" dirty="0" err="1"/>
              <a:t>VNode</a:t>
            </a:r>
            <a:r>
              <a:rPr lang="en-US" dirty="0"/>
              <a:t> – takes props and kids collection and produces VDOM;</a:t>
            </a:r>
          </a:p>
          <a:p>
            <a:pPr lvl="1"/>
            <a:r>
              <a:rPr lang="en-US" b="1" dirty="0" err="1"/>
              <a:t>componentDidMount</a:t>
            </a:r>
            <a:r>
              <a:rPr lang="en-US" b="1" dirty="0"/>
              <a:t>()</a:t>
            </a:r>
            <a:r>
              <a:rPr lang="en-US" dirty="0"/>
              <a:t> – called first time when it becomes real DOM element.</a:t>
            </a:r>
          </a:p>
          <a:p>
            <a:pPr lvl="1"/>
            <a:endParaRPr lang="en-US" dirty="0"/>
          </a:p>
          <a:p>
            <a:r>
              <a:rPr lang="en-US" dirty="0"/>
              <a:t>Updating by parent’s render():</a:t>
            </a:r>
          </a:p>
          <a:p>
            <a:pPr lvl="1"/>
            <a:r>
              <a:rPr lang="en-US" b="1" dirty="0"/>
              <a:t>this(</a:t>
            </a:r>
            <a:r>
              <a:rPr lang="en-US" b="1" dirty="0" err="1"/>
              <a:t>props,kids</a:t>
            </a:r>
            <a:r>
              <a:rPr lang="en-US" b="1" dirty="0"/>
              <a:t>[,parent]) </a:t>
            </a:r>
            <a:endParaRPr lang="en-US" dirty="0"/>
          </a:p>
          <a:p>
            <a:pPr lvl="1"/>
            <a:r>
              <a:rPr lang="en-US" b="1" dirty="0"/>
              <a:t>render(</a:t>
            </a:r>
            <a:r>
              <a:rPr lang="en-US" b="1" dirty="0" err="1"/>
              <a:t>props,kids</a:t>
            </a:r>
            <a:r>
              <a:rPr lang="en-US" b="1" dirty="0"/>
              <a:t>): </a:t>
            </a:r>
            <a:r>
              <a:rPr lang="en-US" b="1" dirty="0" err="1"/>
              <a:t>Vnode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Self-updating (after .</a:t>
            </a:r>
            <a:r>
              <a:rPr lang="en-US" dirty="0" err="1"/>
              <a:t>componentUpdate</a:t>
            </a:r>
            <a:r>
              <a:rPr lang="en-US" dirty="0"/>
              <a:t>())</a:t>
            </a:r>
          </a:p>
          <a:p>
            <a:pPr marL="685800" lvl="2">
              <a:spcBef>
                <a:spcPts val="1000"/>
              </a:spcBef>
            </a:pPr>
            <a:r>
              <a:rPr lang="en-US" sz="2600" b="1" dirty="0"/>
              <a:t>render(</a:t>
            </a:r>
            <a:r>
              <a:rPr lang="en-US" sz="2600" b="1" dirty="0" err="1"/>
              <a:t>props,kids</a:t>
            </a:r>
            <a:r>
              <a:rPr lang="en-US" sz="2100" b="1" dirty="0"/>
              <a:t>): </a:t>
            </a:r>
            <a:r>
              <a:rPr lang="en-US" sz="2100" b="1" dirty="0" err="1"/>
              <a:t>Vnode</a:t>
            </a:r>
            <a:endParaRPr lang="en-US" sz="2100" b="1" dirty="0"/>
          </a:p>
          <a:p>
            <a:pPr marL="685800" lvl="2">
              <a:spcBef>
                <a:spcPts val="1000"/>
              </a:spcBef>
            </a:pPr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Unmounting (destruction)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 err="1"/>
              <a:t>componentWillUnmount</a:t>
            </a:r>
            <a:r>
              <a:rPr lang="en-US" sz="2400" b="1" dirty="0"/>
              <a:t>()</a:t>
            </a:r>
          </a:p>
          <a:p>
            <a:pPr marL="228600" lvl="1">
              <a:spcBef>
                <a:spcPts val="1000"/>
              </a:spcBef>
            </a:pPr>
            <a:endParaRPr lang="en-US" b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87613"/>
            <a:ext cx="10515600" cy="606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only mandatory method is </a:t>
            </a:r>
            <a:r>
              <a:rPr lang="en-US" b="1" dirty="0"/>
              <a:t>render()</a:t>
            </a:r>
          </a:p>
          <a:p>
            <a:r>
              <a:rPr lang="en-US" dirty="0"/>
              <a:t>Each component has several "lifecycle methods" that we can override to run code at particular times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71385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组件类中的事件处理
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160" y="5422789"/>
            <a:ext cx="8931311" cy="13266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["on </a:t>
            </a:r>
            <a:r>
              <a:rPr lang="en-US" i="1" dirty="0"/>
              <a:t>event</a:t>
            </a:r>
            <a:r>
              <a:rPr lang="en-US" dirty="0"/>
              <a:t>"](</a:t>
            </a:r>
            <a:r>
              <a:rPr lang="en-US" dirty="0" err="1"/>
              <a:t>evt</a:t>
            </a:r>
            <a:r>
              <a:rPr lang="en-US" dirty="0"/>
              <a:t>) {… code …}</a:t>
            </a:r>
          </a:p>
          <a:p>
            <a:r>
              <a:rPr lang="en-US" dirty="0"/>
              <a:t>["on </a:t>
            </a:r>
            <a:r>
              <a:rPr lang="en-US" i="1" dirty="0"/>
              <a:t>event</a:t>
            </a:r>
            <a:r>
              <a:rPr lang="en-US" dirty="0"/>
              <a:t> at </a:t>
            </a:r>
            <a:r>
              <a:rPr lang="en-US" i="1" dirty="0" err="1"/>
              <a:t>childSelector</a:t>
            </a:r>
            <a:r>
              <a:rPr lang="en-US" dirty="0"/>
              <a:t>"](</a:t>
            </a:r>
            <a:r>
              <a:rPr lang="en-US" dirty="0" err="1"/>
              <a:t>evt,child</a:t>
            </a:r>
            <a:r>
              <a:rPr lang="en-US" dirty="0"/>
              <a:t>) {… code …}</a:t>
            </a:r>
          </a:p>
          <a:p>
            <a:r>
              <a:rPr lang="en-US" dirty="0" err="1"/>
              <a:t>on</a:t>
            </a:r>
            <a:r>
              <a:rPr lang="en-US" i="1" dirty="0" err="1"/>
              <a:t>event</a:t>
            </a:r>
            <a:r>
              <a:rPr lang="en-US" dirty="0"/>
              <a:t>() { … code … 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160" y="1368523"/>
            <a:ext cx="8967092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u="sng" dirty="0" err="1">
                <a:latin typeface="Consolas" panose="020B0609020204030204" pitchFamily="49" charset="0"/>
              </a:rPr>
              <a:t>MoreLess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latin typeface="Consolas" panose="020B0609020204030204" pitchFamily="49" charset="0"/>
              </a:rPr>
              <a:t> Element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level = 10;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initial state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&lt;span&gt;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</a:rPr>
              <a:t>.level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button.more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&gt;+&lt;/button&gt;</a:t>
            </a:r>
            <a:b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button.less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&gt;-&lt;/button&gt;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[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"on click at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button.more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</a:rPr>
              <a:t>]() {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ES2020 method notation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</a:rPr>
              <a:t>.componentUpdate</a:t>
            </a:r>
            <a:r>
              <a:rPr lang="en-US" sz="1400" dirty="0">
                <a:latin typeface="Consolas" panose="020B0609020204030204" pitchFamily="49" charset="0"/>
              </a:rPr>
              <a:t> { level: </a:t>
            </a:r>
            <a:r>
              <a:rPr lang="en-US" sz="1400" dirty="0" err="1">
                <a:latin typeface="Consolas" panose="020B0609020204030204" pitchFamily="49" charset="0"/>
              </a:rPr>
              <a:t>this.level</a:t>
            </a:r>
            <a:r>
              <a:rPr lang="en-US" sz="1400" dirty="0">
                <a:latin typeface="Consolas" panose="020B0609020204030204" pitchFamily="49" charset="0"/>
              </a:rPr>
              <a:t> + 1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[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"on click at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button.less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</a:rPr>
              <a:t>]() { 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</a:rPr>
              <a:t>.componentUpdate</a:t>
            </a:r>
            <a:r>
              <a:rPr lang="en-US" sz="1400" dirty="0">
                <a:latin typeface="Consolas" panose="020B0609020204030204" pitchFamily="49" charset="0"/>
              </a:rPr>
              <a:t> { level: </a:t>
            </a:r>
            <a:r>
              <a:rPr lang="en-US" sz="1400" dirty="0" err="1">
                <a:latin typeface="Consolas" panose="020B0609020204030204" pitchFamily="49" charset="0"/>
              </a:rPr>
              <a:t>this.level</a:t>
            </a:r>
            <a:r>
              <a:rPr lang="en-US" sz="1400" dirty="0">
                <a:latin typeface="Consolas" panose="020B0609020204030204" pitchFamily="49" charset="0"/>
              </a:rPr>
              <a:t> - 1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760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O”.</a:t>
            </a:r>
            <a:r>
              <a:rPr lang="zh-CN" altLang="en-US" dirty="0"/>
              <a:t>它可以很大。有时。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83163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通常所有的</a:t>
            </a:r>
            <a:r>
              <a:rPr lang="en-US" altLang="zh-CN" dirty="0"/>
              <a:t>HTML/CSS</a:t>
            </a:r>
            <a:r>
              <a:rPr lang="zh-CN" altLang="en-US" dirty="0"/>
              <a:t>布局算法都是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）复杂的。尽可能多的 </a:t>
            </a:r>
            <a:r>
              <a:rPr lang="en-US" altLang="zh-CN" dirty="0"/>
              <a:t>DOM </a:t>
            </a:r>
            <a:r>
              <a:rPr lang="zh-CN" altLang="en-US" dirty="0"/>
              <a:t>元素 </a:t>
            </a:r>
            <a:r>
              <a:rPr lang="en-US" altLang="zh-CN" dirty="0"/>
              <a:t>– </a:t>
            </a:r>
            <a:r>
              <a:rPr lang="zh-CN" altLang="en-US" dirty="0"/>
              <a:t>将花费更多的 </a:t>
            </a:r>
            <a:r>
              <a:rPr lang="en-US" altLang="zh-CN" dirty="0"/>
              <a:t>CPU </a:t>
            </a:r>
            <a:r>
              <a:rPr lang="zh-CN" altLang="en-US" dirty="0"/>
              <a:t>时间。
但一些布局算法和场景是 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N*log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）） 甚至 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N2</a:t>
            </a:r>
            <a:r>
              <a:rPr lang="zh-CN" altLang="en-US" dirty="0"/>
              <a:t>）。
通常，在静态布局中，这不是问题。
但 </a:t>
            </a:r>
            <a:r>
              <a:rPr lang="en-US" altLang="zh-CN" dirty="0"/>
              <a:t>UI </a:t>
            </a:r>
            <a:r>
              <a:rPr lang="zh-CN" altLang="en-US" dirty="0"/>
              <a:t>是关于动态更新的。有时频繁更新。
目标：尽量减少 </a:t>
            </a:r>
            <a:r>
              <a:rPr lang="en-US" altLang="zh-CN" dirty="0"/>
              <a:t>DOM </a:t>
            </a:r>
            <a:r>
              <a:rPr lang="zh-CN" altLang="en-US" dirty="0"/>
              <a:t>元素的数量 </a:t>
            </a:r>
            <a:r>
              <a:rPr lang="en-US" altLang="zh-CN" dirty="0"/>
              <a:t>- </a:t>
            </a:r>
            <a:r>
              <a:rPr lang="zh-CN" altLang="en-US" dirty="0"/>
              <a:t>只呈现可见的元素。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5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（树）突变操作
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177"/>
            <a:ext cx="10515600" cy="46927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Operations, methods:</a:t>
            </a:r>
          </a:p>
          <a:p>
            <a:pPr lvl="1"/>
            <a:r>
              <a:rPr lang="en-US" dirty="0" err="1"/>
              <a:t>Element.append</a:t>
            </a:r>
            <a:r>
              <a:rPr lang="en-US" dirty="0"/>
              <a:t>(node | array(node) | "html“ | </a:t>
            </a:r>
            <a:r>
              <a:rPr lang="en-US" dirty="0" err="1"/>
              <a:t>vnode</a:t>
            </a:r>
            <a:r>
              <a:rPr lang="en-US" dirty="0"/>
              <a:t> )</a:t>
            </a:r>
          </a:p>
          <a:p>
            <a:pPr lvl="1"/>
            <a:r>
              <a:rPr lang="en-US" dirty="0" err="1"/>
              <a:t>Element.prepend</a:t>
            </a:r>
            <a:r>
              <a:rPr lang="en-US" dirty="0"/>
              <a:t>( --"-- )</a:t>
            </a:r>
          </a:p>
          <a:p>
            <a:pPr lvl="1"/>
            <a:r>
              <a:rPr lang="en-US" dirty="0" err="1"/>
              <a:t>Element.insert</a:t>
            </a:r>
            <a:r>
              <a:rPr lang="en-US" dirty="0"/>
              <a:t>( --"-- )</a:t>
            </a:r>
          </a:p>
          <a:p>
            <a:pPr lvl="1"/>
            <a:r>
              <a:rPr lang="en-US" dirty="0" err="1"/>
              <a:t>Element.content</a:t>
            </a:r>
            <a:r>
              <a:rPr lang="en-US" dirty="0"/>
              <a:t>( --"-- )</a:t>
            </a:r>
          </a:p>
          <a:p>
            <a:pPr lvl="1"/>
            <a:r>
              <a:rPr lang="en-US" dirty="0" err="1"/>
              <a:t>Node.remove</a:t>
            </a:r>
            <a:r>
              <a:rPr lang="en-US" dirty="0"/>
              <a:t>() | </a:t>
            </a:r>
            <a:r>
              <a:rPr lang="en-US" dirty="0" err="1"/>
              <a:t>Node.detach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Element.attributes</a:t>
            </a:r>
            <a:r>
              <a:rPr lang="en-US" dirty="0"/>
              <a:t> and </a:t>
            </a:r>
            <a:r>
              <a:rPr lang="en-US" dirty="0" err="1"/>
              <a:t>Element.state</a:t>
            </a:r>
            <a:r>
              <a:rPr lang="en-US" dirty="0"/>
              <a:t> updates.</a:t>
            </a:r>
          </a:p>
          <a:p>
            <a:r>
              <a:rPr lang="en-US" dirty="0"/>
              <a:t>Each operation</a:t>
            </a:r>
          </a:p>
          <a:p>
            <a:pPr lvl="1"/>
            <a:r>
              <a:rPr lang="en-US" dirty="0"/>
              <a:t>Must ensure that DOM is in consistent state after it.</a:t>
            </a:r>
          </a:p>
          <a:p>
            <a:pPr lvl="1"/>
            <a:r>
              <a:rPr lang="en-US" dirty="0"/>
              <a:t>Mutation notification events are posted.</a:t>
            </a:r>
          </a:p>
          <a:p>
            <a:pPr lvl="1"/>
            <a:r>
              <a:rPr lang="en-US" dirty="0"/>
              <a:t>Styles are updated appropriately.</a:t>
            </a:r>
          </a:p>
          <a:p>
            <a:pPr lvl="1"/>
            <a:r>
              <a:rPr lang="en-US" dirty="0"/>
              <a:t>Screen areas are invalidated – requested for future painting.</a:t>
            </a:r>
          </a:p>
          <a:p>
            <a:pPr lvl="1"/>
            <a:r>
              <a:rPr lang="en-US" dirty="0"/>
              <a:t>Add prototype/behaviors assignment on top of that.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2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962"/>
          </a:xfrm>
        </p:spPr>
        <p:txBody>
          <a:bodyPr>
            <a:normAutofit fontScale="90000"/>
          </a:bodyPr>
          <a:lstStyle/>
          <a:p>
            <a:r>
              <a:rPr lang="en-US" dirty="0"/>
              <a:t>DOM </a:t>
            </a:r>
            <a:r>
              <a:rPr lang="zh-CN" altLang="en-US" dirty="0"/>
              <a:t>更新算法。</a:t>
            </a:r>
            <a:r>
              <a:rPr lang="en-US" dirty="0" err="1"/>
              <a:t>Element.append</a:t>
            </a:r>
            <a:r>
              <a:rPr lang="en-US" dirty="0"/>
              <a:t>（）.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88" y="1332165"/>
            <a:ext cx="10515600" cy="632189"/>
          </a:xfrm>
        </p:spPr>
        <p:txBody>
          <a:bodyPr/>
          <a:lstStyle/>
          <a:p>
            <a:r>
              <a:rPr lang="en-US" dirty="0" err="1"/>
              <a:t>Element.append</a:t>
            </a:r>
            <a:r>
              <a:rPr lang="en-US" dirty="0"/>
              <a:t>(Node node) =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658" y="1901682"/>
            <a:ext cx="54347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Element.append</a:t>
            </a:r>
            <a:r>
              <a:rPr lang="en-US" sz="1600" dirty="0">
                <a:latin typeface="Consolas" panose="020B0609020204030204" pitchFamily="49" charset="0"/>
              </a:rPr>
              <a:t>(Node node)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if (</a:t>
            </a:r>
            <a:r>
              <a:rPr lang="en-US" sz="1600" dirty="0" err="1">
                <a:latin typeface="Consolas" panose="020B0609020204030204" pitchFamily="49" charset="0"/>
              </a:rPr>
              <a:t>n.isConnected</a:t>
            </a:r>
            <a:r>
              <a:rPr lang="en-US" sz="1600" dirty="0">
                <a:latin typeface="Consolas" panose="020B0609020204030204" pitchFamily="49" charset="0"/>
              </a:rPr>
              <a:t>()) </a:t>
            </a:r>
            <a:r>
              <a:rPr lang="en-US" sz="1600" dirty="0" err="1">
                <a:latin typeface="Consolas" panose="020B0609020204030204" pitchFamily="49" charset="0"/>
              </a:rPr>
              <a:t>n.disconnect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this.refresh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n.parent</a:t>
            </a:r>
            <a:r>
              <a:rPr lang="en-US" sz="1600" dirty="0">
                <a:latin typeface="Consolas" panose="020B0609020204030204" pitchFamily="49" charset="0"/>
              </a:rPr>
              <a:t> = 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this.nodes.push</a:t>
            </a:r>
            <a:r>
              <a:rPr lang="en-US" sz="1600" dirty="0">
                <a:latin typeface="Consolas" panose="020B0609020204030204" pitchFamily="49" charset="0"/>
              </a:rPr>
              <a:t>(n);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this.invalidateLayoutTree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this.invalidateStylesTree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this.updateStatesTree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this.enqueueNotification</a:t>
            </a:r>
            <a:r>
              <a:rPr lang="en-US" sz="1600" dirty="0">
                <a:latin typeface="Consolas" panose="020B0609020204030204" pitchFamily="49" charset="0"/>
              </a:rPr>
              <a:t>(CONTENT_ADDED, n);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this.calculateStyles</a:t>
            </a:r>
            <a:r>
              <a:rPr lang="en-US" sz="1600" dirty="0">
                <a:latin typeface="Consolas" panose="020B0609020204030204" pitchFamily="49" charset="0"/>
              </a:rPr>
              <a:t>(); // and behaviors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this.calculateLayout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this.refresh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2983" y="2336637"/>
            <a:ext cx="6239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Node.disconnect</a:t>
            </a:r>
            <a:r>
              <a:rPr lang="en-US" sz="1600" dirty="0">
                <a:latin typeface="Consolas" panose="020B0609020204030204" pitchFamily="49" charset="0"/>
              </a:rPr>
              <a:t>() =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this.parent.refresh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this.parent.invalidateLayoutTree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this.parent.invalidateStylesTree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this.parent.enqueueNotification</a:t>
            </a:r>
            <a:r>
              <a:rPr lang="en-US" sz="1600" dirty="0">
                <a:latin typeface="Consolas" panose="020B0609020204030204" pitchFamily="49" charset="0"/>
              </a:rPr>
              <a:t>(CONTENT_REMOVED, n);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this.parent.removeChild</a:t>
            </a:r>
            <a:r>
              <a:rPr lang="en-US" sz="1600" dirty="0">
                <a:latin typeface="Consolas" panose="020B0609020204030204" pitchFamily="49" charset="0"/>
              </a:rPr>
              <a:t>(node);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this.parent</a:t>
            </a:r>
            <a:r>
              <a:rPr lang="en-US" sz="1600" dirty="0">
                <a:latin typeface="Consolas" panose="020B0609020204030204" pitchFamily="49" charset="0"/>
              </a:rPr>
              <a:t> = null;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47698" y="2533871"/>
            <a:ext cx="1094490" cy="39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2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zh-CN" altLang="en-US" dirty="0"/>
              <a:t>突变复杂性
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0783"/>
            <a:ext cx="10515600" cy="3236179"/>
          </a:xfrm>
        </p:spPr>
        <p:txBody>
          <a:bodyPr/>
          <a:lstStyle/>
          <a:p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 as it needs to update subtree. </a:t>
            </a:r>
            <a:br>
              <a:rPr lang="en-US" dirty="0"/>
            </a:br>
            <a:r>
              <a:rPr lang="en-US" dirty="0"/>
              <a:t>Container must be consistent on each iteration!</a:t>
            </a:r>
          </a:p>
          <a:p>
            <a:r>
              <a:rPr lang="en-US" dirty="0"/>
              <a:t>Could be </a:t>
            </a:r>
            <a:r>
              <a:rPr lang="en-US" b="1" dirty="0"/>
              <a:t>O(N</a:t>
            </a:r>
            <a:r>
              <a:rPr lang="en-US" b="1" baseline="30000" dirty="0"/>
              <a:t>3</a:t>
            </a:r>
            <a:r>
              <a:rPr lang="en-US" b="1" dirty="0"/>
              <a:t>)</a:t>
            </a:r>
            <a:r>
              <a:rPr lang="en-US" dirty="0"/>
              <a:t> or even worse if </a:t>
            </a:r>
            <a:r>
              <a:rPr lang="en-US" dirty="0" err="1"/>
              <a:t>view.update</a:t>
            </a:r>
            <a:r>
              <a:rPr lang="en-US" dirty="0"/>
              <a:t>() is used.</a:t>
            </a:r>
          </a:p>
          <a:p>
            <a:r>
              <a:rPr lang="en-US" dirty="0"/>
              <a:t>Same complexity for other direct mutating operations.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1508" y="1623238"/>
            <a:ext cx="864774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N)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container.append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"&lt;li&gt;"</a:t>
            </a:r>
            <a:r>
              <a:rPr lang="en-US" sz="2800" dirty="0">
                <a:latin typeface="Consolas" panose="020B0609020204030204" pitchFamily="49" charset="0"/>
              </a:rPr>
              <a:t> + n +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"&lt;/li&gt;"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89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 </a:t>
            </a:r>
            <a:r>
              <a:rPr lang="en-US" dirty="0"/>
              <a:t>html </a:t>
            </a:r>
            <a:r>
              <a:rPr lang="zh-CN" altLang="en-US" dirty="0"/>
              <a:t>源代码的 </a:t>
            </a:r>
            <a:r>
              <a:rPr lang="en-US" dirty="0"/>
              <a:t>DOM </a:t>
            </a:r>
            <a:r>
              <a:rPr lang="zh-CN" altLang="en-US" dirty="0"/>
              <a:t>突变
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4109"/>
            <a:ext cx="10515600" cy="2252853"/>
          </a:xfrm>
        </p:spPr>
        <p:txBody>
          <a:bodyPr>
            <a:normAutofit fontScale="92500"/>
          </a:bodyPr>
          <a:lstStyle/>
          <a:p>
            <a:r>
              <a:rPr lang="en-US" dirty="0"/>
              <a:t>Complexity is close to </a:t>
            </a:r>
            <a:r>
              <a:rPr lang="en-US" b="1" dirty="0"/>
              <a:t>O(N)</a:t>
            </a:r>
            <a:r>
              <a:rPr lang="en-US" dirty="0"/>
              <a:t> – better!</a:t>
            </a:r>
          </a:p>
          <a:p>
            <a:r>
              <a:rPr lang="en-US" dirty="0"/>
              <a:t>As consistency/integrity is performed only once by </a:t>
            </a:r>
            <a:r>
              <a:rPr lang="en-US" dirty="0" err="1"/>
              <a:t>container.content</a:t>
            </a:r>
            <a:r>
              <a:rPr lang="en-US" dirty="0"/>
              <a:t>();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String composition + HTML parsing overhead;</a:t>
            </a:r>
          </a:p>
          <a:p>
            <a:pPr lvl="1"/>
            <a:r>
              <a:rPr lang="en-US" dirty="0"/>
              <a:t>Object reference passing, how?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1508" y="1623238"/>
            <a:ext cx="864774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html 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N)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html +=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"&lt;li&gt;"</a:t>
            </a:r>
            <a:r>
              <a:rPr lang="en-US" sz="2800" dirty="0">
                <a:latin typeface="Consolas" panose="020B0609020204030204" pitchFamily="49" charset="0"/>
              </a:rPr>
              <a:t> + n +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"&lt;/li&gt;"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container.content</a:t>
            </a:r>
            <a:r>
              <a:rPr lang="en-US" sz="2800" dirty="0">
                <a:latin typeface="Consolas" panose="020B0609020204030204" pitchFamily="49" charset="0"/>
              </a:rPr>
              <a:t>(html);</a:t>
            </a:r>
          </a:p>
        </p:txBody>
      </p:sp>
    </p:spTree>
    <p:extLst>
      <p:ext uri="{BB962C8B-B14F-4D97-AF65-F5344CB8AC3E}">
        <p14:creationId xmlns:p14="http://schemas.microsoft.com/office/powerpoint/2010/main" val="6958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按列表划分的 </a:t>
            </a:r>
            <a:r>
              <a:rPr lang="en-US" dirty="0"/>
              <a:t>DOM </a:t>
            </a:r>
            <a:r>
              <a:rPr lang="zh-CN" altLang="en-US" dirty="0"/>
              <a:t>填充
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6761"/>
            <a:ext cx="10515600" cy="2850201"/>
          </a:xfrm>
        </p:spPr>
        <p:txBody>
          <a:bodyPr/>
          <a:lstStyle/>
          <a:p>
            <a:r>
              <a:rPr lang="en-US" dirty="0"/>
              <a:t>Complexity is close to </a:t>
            </a:r>
            <a:r>
              <a:rPr lang="en-US" b="1" dirty="0"/>
              <a:t>O(N)</a:t>
            </a:r>
            <a:r>
              <a:rPr lang="en-US" dirty="0"/>
              <a:t> as</a:t>
            </a:r>
          </a:p>
          <a:p>
            <a:r>
              <a:rPr lang="en-US" dirty="0"/>
              <a:t>Consistency/integrity is performed only once by </a:t>
            </a:r>
            <a:r>
              <a:rPr lang="en-US" dirty="0" err="1"/>
              <a:t>container.content</a:t>
            </a:r>
            <a:r>
              <a:rPr lang="en-US" dirty="0"/>
              <a:t>();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Element.create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needs to create script object for each element even it is not required.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1508" y="1623238"/>
            <a:ext cx="864774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list = [];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N)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list.push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Element.create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"li"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  <a:r>
              <a:rPr lang="en-US" sz="2400" dirty="0" err="1">
                <a:latin typeface="Consolas" panose="020B0609020204030204" pitchFamily="49" charset="0"/>
              </a:rPr>
              <a:t>n.toString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container.content</a:t>
            </a:r>
            <a:r>
              <a:rPr lang="en-US" sz="2400" dirty="0">
                <a:latin typeface="Consolas" panose="020B0609020204030204" pitchFamily="49" charset="0"/>
              </a:rPr>
              <a:t>(list);</a:t>
            </a:r>
          </a:p>
        </p:txBody>
      </p:sp>
    </p:spTree>
    <p:extLst>
      <p:ext uri="{BB962C8B-B14F-4D97-AF65-F5344CB8AC3E}">
        <p14:creationId xmlns:p14="http://schemas.microsoft.com/office/powerpoint/2010/main" val="221972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按虚拟 </a:t>
            </a:r>
            <a:r>
              <a:rPr lang="en-US" dirty="0"/>
              <a:t>DOM </a:t>
            </a:r>
            <a:r>
              <a:rPr lang="zh-CN" altLang="en-US" dirty="0"/>
              <a:t>定义划分的 </a:t>
            </a:r>
            <a:r>
              <a:rPr lang="en-US" dirty="0"/>
              <a:t>DOM </a:t>
            </a:r>
            <a:r>
              <a:rPr lang="zh-CN" altLang="en-US" dirty="0"/>
              <a:t>填充
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2124"/>
            <a:ext cx="10515600" cy="1989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Where:</a:t>
            </a:r>
          </a:p>
          <a:p>
            <a:pPr lvl="1"/>
            <a:r>
              <a:rPr lang="en-US" i="1" dirty="0"/>
              <a:t>tag</a:t>
            </a:r>
            <a:r>
              <a:rPr lang="en-US" dirty="0"/>
              <a:t> is HTML tag of the element;</a:t>
            </a:r>
          </a:p>
          <a:p>
            <a:pPr lvl="1"/>
            <a:r>
              <a:rPr lang="en-US" i="1" dirty="0"/>
              <a:t>attributes</a:t>
            </a:r>
            <a:r>
              <a:rPr lang="en-US" dirty="0"/>
              <a:t> – future DOM element attributes - name/value map;</a:t>
            </a:r>
          </a:p>
          <a:p>
            <a:pPr lvl="1"/>
            <a:r>
              <a:rPr lang="en-US" i="1" dirty="0"/>
              <a:t>content</a:t>
            </a:r>
            <a:r>
              <a:rPr lang="en-US" dirty="0"/>
              <a:t> – list (array) of strings (future text nodes) and </a:t>
            </a:r>
            <a:r>
              <a:rPr lang="en-US" dirty="0" err="1"/>
              <a:t>velements</a:t>
            </a:r>
            <a:r>
              <a:rPr lang="en-US" dirty="0"/>
              <a:t>. </a:t>
            </a:r>
          </a:p>
          <a:p>
            <a:r>
              <a:rPr lang="en-US" dirty="0"/>
              <a:t>Example, this virtual element definition: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2582" y="2193146"/>
            <a:ext cx="829852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velement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400" i="1" dirty="0">
                <a:latin typeface="Consolas" panose="020B0609020204030204" pitchFamily="49" charset="0"/>
              </a:rPr>
              <a:t>"tag"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{</a:t>
            </a:r>
            <a:r>
              <a:rPr lang="en-US" sz="2400" i="1" dirty="0">
                <a:latin typeface="Consolas" panose="020B0609020204030204" pitchFamily="49" charset="0"/>
              </a:rPr>
              <a:t>attributes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}, [</a:t>
            </a:r>
            <a:r>
              <a:rPr lang="en-US" sz="2400" i="1" dirty="0"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]];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56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Virtual DOM is a composition of tuples – short vectors: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2582" y="4981712"/>
            <a:ext cx="78336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ve</a:t>
            </a:r>
            <a:r>
              <a:rPr lang="en-US" sz="2400" dirty="0">
                <a:latin typeface="Consolas" panose="020B0609020204030204" pitchFamily="49" charset="0"/>
              </a:rPr>
              <a:t> = ["div",{</a:t>
            </a:r>
            <a:r>
              <a:rPr lang="en-US" sz="2400" dirty="0" err="1">
                <a:latin typeface="Consolas" panose="020B0609020204030204" pitchFamily="49" charset="0"/>
              </a:rPr>
              <a:t>id: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"foo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}, [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latin typeface="Consolas" panose="020B0609020204030204" pitchFamily="49" charset="0"/>
              </a:rPr>
              <a:t>]];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9568" y="6239655"/>
            <a:ext cx="78336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&lt;div id=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"foo"</a:t>
            </a:r>
            <a:r>
              <a:rPr lang="en-US" sz="2400" dirty="0">
                <a:latin typeface="Consolas" panose="020B0609020204030204" pitchFamily="49" charset="0"/>
              </a:rPr>
              <a:t>&gt;Hello world&lt;/div&gt;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5674210"/>
            <a:ext cx="10515600" cy="56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corresponds to this HTML:</a:t>
            </a:r>
          </a:p>
        </p:txBody>
      </p:sp>
    </p:spTree>
    <p:extLst>
      <p:ext uri="{BB962C8B-B14F-4D97-AF65-F5344CB8AC3E}">
        <p14:creationId xmlns:p14="http://schemas.microsoft.com/office/powerpoint/2010/main" val="212679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按虚拟 </a:t>
            </a:r>
            <a:r>
              <a:rPr lang="en-US" dirty="0"/>
              <a:t>DOM </a:t>
            </a:r>
            <a:r>
              <a:rPr lang="zh-CN" altLang="en-US" dirty="0"/>
              <a:t>定义划分的 </a:t>
            </a:r>
            <a:r>
              <a:rPr lang="en-US" dirty="0"/>
              <a:t>DOM </a:t>
            </a:r>
            <a:r>
              <a:rPr lang="zh-CN" altLang="en-US" dirty="0"/>
              <a:t>填充
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84933"/>
            <a:ext cx="10515600" cy="2389388"/>
          </a:xfrm>
        </p:spPr>
        <p:txBody>
          <a:bodyPr/>
          <a:lstStyle/>
          <a:p>
            <a:r>
              <a:rPr lang="en-US" dirty="0"/>
              <a:t>Complexity is </a:t>
            </a:r>
            <a:r>
              <a:rPr lang="en-US" b="1" dirty="0"/>
              <a:t>O(N)</a:t>
            </a:r>
            <a:r>
              <a:rPr lang="en-US" dirty="0"/>
              <a:t> – close to DOM population by HTML.</a:t>
            </a:r>
          </a:p>
          <a:p>
            <a:r>
              <a:rPr lang="en-US" dirty="0"/>
              <a:t>Consistency/integrity is performed only once by </a:t>
            </a:r>
            <a:r>
              <a:rPr lang="en-US" dirty="0" err="1"/>
              <a:t>container.content</a:t>
            </a:r>
            <a:r>
              <a:rPr lang="en-US" dirty="0"/>
              <a:t>().</a:t>
            </a:r>
          </a:p>
          <a:p>
            <a:r>
              <a:rPr lang="en-US" dirty="0"/>
              <a:t>Note: no HTML parsing overhead.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0404" y="1871368"/>
            <a:ext cx="864774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list = [];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N)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list.push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["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latin typeface="Consolas" panose="020B0609020204030204" pitchFamily="49" charset="0"/>
              </a:rPr>
              <a:t>",</a:t>
            </a:r>
            <a:r>
              <a:rPr lang="en-US" sz="2400" dirty="0" err="1">
                <a:latin typeface="Consolas" panose="020B0609020204030204" pitchFamily="49" charset="0"/>
              </a:rPr>
              <a:t>n.toString</a:t>
            </a:r>
            <a:r>
              <a:rPr lang="en-US" sz="2400" dirty="0">
                <a:latin typeface="Consolas" panose="020B0609020204030204" pitchFamily="49" charset="0"/>
              </a:rPr>
              <a:t>()] 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container.content</a:t>
            </a:r>
            <a:r>
              <a:rPr lang="en-US" sz="2400" dirty="0">
                <a:latin typeface="Consolas" panose="020B0609020204030204" pitchFamily="49" charset="0"/>
              </a:rPr>
              <a:t>(list);</a:t>
            </a:r>
          </a:p>
        </p:txBody>
      </p:sp>
    </p:spTree>
    <p:extLst>
      <p:ext uri="{BB962C8B-B14F-4D97-AF65-F5344CB8AC3E}">
        <p14:creationId xmlns:p14="http://schemas.microsoft.com/office/powerpoint/2010/main" val="408229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1871</Words>
  <Application>Microsoft Office PowerPoint</Application>
  <PresentationFormat>宽屏</PresentationFormat>
  <Paragraphs>238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Sciter.Reactor/JSX</vt:lpstr>
      <vt:lpstr>“Big O”.它可以很大。有时。</vt:lpstr>
      <vt:lpstr>DOM（树）突变操作
</vt:lpstr>
      <vt:lpstr>DOM 更新算法。Element.append（）.
</vt:lpstr>
      <vt:lpstr>DOM 突变复杂性
</vt:lpstr>
      <vt:lpstr>通过 html 源代码的 DOM 突变
</vt:lpstr>
      <vt:lpstr>按列表划分的 DOM 填充
</vt:lpstr>
      <vt:lpstr>按虚拟 DOM 定义划分的 DOM 填充
</vt:lpstr>
      <vt:lpstr>按虚拟 DOM 定义划分的 DOM 填充
</vt:lpstr>
      <vt:lpstr>JSX – 类似 HTML 的 VDOM 文字
</vt:lpstr>
      <vt:lpstr>JSX，列出人口:</vt:lpstr>
      <vt:lpstr>反应堆核心：Element.patch（vdom）
</vt:lpstr>
      <vt:lpstr>反应堆组件只是具有JS类[控制器]的DOM元素
</vt:lpstr>
      <vt:lpstr>元素.组件更新,内部</vt:lpstr>
      <vt:lpstr>Reactor. Recap</vt:lpstr>
      <vt:lpstr>反应堆组件，奖金
</vt:lpstr>
      <vt:lpstr>组件生命周期
</vt:lpstr>
      <vt:lpstr>组件类中的事件处理
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Sciter.Reactor/SSX</dc:title>
  <dc:creator>Andrew</dc:creator>
  <cp:lastModifiedBy>Arali Arali</cp:lastModifiedBy>
  <cp:revision>52</cp:revision>
  <dcterms:created xsi:type="dcterms:W3CDTF">2019-12-07T19:56:12Z</dcterms:created>
  <dcterms:modified xsi:type="dcterms:W3CDTF">2022-12-13T03:44:25Z</dcterms:modified>
</cp:coreProperties>
</file>