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65" r:id="rId2"/>
    <p:sldId id="271" r:id="rId3"/>
    <p:sldId id="272" r:id="rId4"/>
    <p:sldId id="266" r:id="rId5"/>
    <p:sldId id="267" r:id="rId6"/>
    <p:sldId id="274" r:id="rId7"/>
    <p:sldId id="268" r:id="rId8"/>
    <p:sldId id="275" r:id="rId9"/>
    <p:sldId id="283" r:id="rId10"/>
    <p:sldId id="278" r:id="rId11"/>
    <p:sldId id="270" r:id="rId12"/>
    <p:sldId id="281" r:id="rId13"/>
    <p:sldId id="279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i Erhabor" userId="267e906a9b927ec7" providerId="LiveId" clId="{6EAE85A5-F301-4485-9481-A18BAC42250A}"/>
    <pc:docChg chg="undo custSel addSld delSld modSld">
      <pc:chgData name="Uyi Erhabor" userId="267e906a9b927ec7" providerId="LiveId" clId="{6EAE85A5-F301-4485-9481-A18BAC42250A}" dt="2025-06-29T23:34:38.134" v="134" actId="20577"/>
      <pc:docMkLst>
        <pc:docMk/>
      </pc:docMkLst>
      <pc:sldChg chg="addSp delSp modSp del mod">
        <pc:chgData name="Uyi Erhabor" userId="267e906a9b927ec7" providerId="LiveId" clId="{6EAE85A5-F301-4485-9481-A18BAC42250A}" dt="2025-06-29T23:33:37.381" v="106" actId="47"/>
        <pc:sldMkLst>
          <pc:docMk/>
          <pc:sldMk cId="2781331753" sldId="269"/>
        </pc:sldMkLst>
      </pc:sldChg>
      <pc:sldChg chg="modSp mod">
        <pc:chgData name="Uyi Erhabor" userId="267e906a9b927ec7" providerId="LiveId" clId="{6EAE85A5-F301-4485-9481-A18BAC42250A}" dt="2025-06-29T23:34:38.134" v="134" actId="20577"/>
        <pc:sldMkLst>
          <pc:docMk/>
          <pc:sldMk cId="3727954818" sldId="278"/>
        </pc:sldMkLst>
        <pc:spChg chg="mod">
          <ac:chgData name="Uyi Erhabor" userId="267e906a9b927ec7" providerId="LiveId" clId="{6EAE85A5-F301-4485-9481-A18BAC42250A}" dt="2025-06-29T23:34:38.134" v="134" actId="20577"/>
          <ac:spMkLst>
            <pc:docMk/>
            <pc:sldMk cId="3727954818" sldId="278"/>
            <ac:spMk id="3" creationId="{6F19F024-1A3A-EE1B-FA5D-F39E8117E240}"/>
          </ac:spMkLst>
        </pc:spChg>
      </pc:sldChg>
      <pc:sldChg chg="new del">
        <pc:chgData name="Uyi Erhabor" userId="267e906a9b927ec7" providerId="LiveId" clId="{6EAE85A5-F301-4485-9481-A18BAC42250A}" dt="2025-06-29T23:30:42.723" v="77" actId="47"/>
        <pc:sldMkLst>
          <pc:docMk/>
          <pc:sldMk cId="133336133" sldId="282"/>
        </pc:sldMkLst>
      </pc:sldChg>
      <pc:sldChg chg="addSp delSp modSp add mod">
        <pc:chgData name="Uyi Erhabor" userId="267e906a9b927ec7" providerId="LiveId" clId="{6EAE85A5-F301-4485-9481-A18BAC42250A}" dt="2025-06-29T23:34:18.320" v="130" actId="20577"/>
        <pc:sldMkLst>
          <pc:docMk/>
          <pc:sldMk cId="3437365459" sldId="283"/>
        </pc:sldMkLst>
        <pc:spChg chg="mod">
          <ac:chgData name="Uyi Erhabor" userId="267e906a9b927ec7" providerId="LiveId" clId="{6EAE85A5-F301-4485-9481-A18BAC42250A}" dt="2025-06-29T23:34:18.320" v="130" actId="20577"/>
          <ac:spMkLst>
            <pc:docMk/>
            <pc:sldMk cId="3437365459" sldId="283"/>
            <ac:spMk id="6" creationId="{70FCCFC0-415A-3460-C0AD-EC6DF51EFC4F}"/>
          </ac:spMkLst>
        </pc:spChg>
        <pc:spChg chg="add mod">
          <ac:chgData name="Uyi Erhabor" userId="267e906a9b927ec7" providerId="LiveId" clId="{6EAE85A5-F301-4485-9481-A18BAC42250A}" dt="2025-06-29T23:34:03.365" v="119" actId="113"/>
          <ac:spMkLst>
            <pc:docMk/>
            <pc:sldMk cId="3437365459" sldId="283"/>
            <ac:spMk id="7" creationId="{D29274B7-383F-8538-E9F4-0EC11977016E}"/>
          </ac:spMkLst>
        </pc:spChg>
        <pc:picChg chg="mod">
          <ac:chgData name="Uyi Erhabor" userId="267e906a9b927ec7" providerId="LiveId" clId="{6EAE85A5-F301-4485-9481-A18BAC42250A}" dt="2025-06-29T23:32:46.811" v="96" actId="1076"/>
          <ac:picMkLst>
            <pc:docMk/>
            <pc:sldMk cId="3437365459" sldId="283"/>
            <ac:picMk id="5" creationId="{3A702763-A67B-9BE7-7FD8-E3A87F08866C}"/>
          </ac:picMkLst>
        </pc:picChg>
      </pc:sldChg>
    </pc:docChg>
  </pc:docChgLst>
  <pc:docChgLst>
    <pc:chgData name="Uyi Erhabor" userId="267e906a9b927ec7" providerId="LiveId" clId="{8E082010-F74C-4AD9-AAB6-3B1B9FCD7F41}"/>
    <pc:docChg chg="modSld">
      <pc:chgData name="Uyi Erhabor" userId="267e906a9b927ec7" providerId="LiveId" clId="{8E082010-F74C-4AD9-AAB6-3B1B9FCD7F41}" dt="2025-07-03T23:17:34.347" v="0" actId="113"/>
      <pc:docMkLst>
        <pc:docMk/>
      </pc:docMkLst>
      <pc:sldChg chg="modSp mod">
        <pc:chgData name="Uyi Erhabor" userId="267e906a9b927ec7" providerId="LiveId" clId="{8E082010-F74C-4AD9-AAB6-3B1B9FCD7F41}" dt="2025-07-03T23:17:34.347" v="0" actId="113"/>
        <pc:sldMkLst>
          <pc:docMk/>
          <pc:sldMk cId="3231671742" sldId="275"/>
        </pc:sldMkLst>
        <pc:spChg chg="mod">
          <ac:chgData name="Uyi Erhabor" userId="267e906a9b927ec7" providerId="LiveId" clId="{8E082010-F74C-4AD9-AAB6-3B1B9FCD7F41}" dt="2025-07-03T23:17:34.347" v="0" actId="113"/>
          <ac:spMkLst>
            <pc:docMk/>
            <pc:sldMk cId="3231671742" sldId="275"/>
            <ac:spMk id="6" creationId="{F2CAFC73-4181-C6C6-A657-8F28265FFA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15B7-DF7E-6F8F-1747-DB8927996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C5EF9-8962-804A-452A-64213DD60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9D6AD-47A3-FEA6-8A08-971AF823B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FDD4-1BBE-617C-C57F-4A76CF851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8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CB0E-9A0F-4157-EA00-32E604D3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86E-95AD-0820-B455-92F23C64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D0A-8CB8-82BC-0FFA-246ABB4E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25D1-7430-4E0E-B062-155E69D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317B-13CD-84FF-C5FD-550B37E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FF04-0373-CADD-C985-507D531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D1A2-F43B-BF6F-1610-132A3CA6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BF2-3790-4109-144E-CC77678F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374-C04E-B387-96CD-D2D83956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01B6-71FD-4CBF-B934-ADD8AAE6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16E46-B1EA-B504-983F-E539CC10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580C-1A15-2C23-5DD7-9EA4FD2A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2F57-A5EA-D505-B0AE-D8E52F50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E8F-C5C0-DAC4-E727-AE99C19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0D3C-2FAC-CAEC-CB9B-69AEFDB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B43-DBA8-4377-ECA1-A79CDB6A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74F-03AA-35DE-06E3-6E6835BF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C3C6-CA02-7041-798B-521AF45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B054-8930-1847-8DD1-80D26E55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FA03-51B4-4F48-D4AF-3514DAF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F90C-B69A-EF56-E0B0-50025141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691E-7679-62A1-491A-93FCC622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D13E-A259-D28C-0ADD-0F60A2E7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890F-5BEE-3132-62F3-0776710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DDD6-CCE9-6015-A8BA-EE3B532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1491-61D3-2F93-1C38-25DEB0F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6549-898B-C6D3-6FDA-6939FF535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BC72-DCA0-A53C-CF8A-2E58073F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7E69-4842-9D50-0007-B1EE113C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71F6-2BF9-D7E3-82D1-2EF5B1B5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7242-8116-155E-24EB-2912415A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645A-7948-98BC-A082-C000FCC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36BC-8D30-F25C-F60E-79063C20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2868-34B2-9C28-5345-D37C8ED4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874C5-BB86-2708-42DE-1665E569A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04865-3DEF-1952-A1D4-B171252F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DD2F0-92A1-67F1-8FAB-24FF2EE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6382C-9C1E-031B-3A10-A135D39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1D817-6D74-87CD-93A7-4F84CF30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772-1D01-A3C5-4F31-2CDADC8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A4B9-0911-17A7-FED5-30539953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C595-912E-E255-4507-0699FBB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2CAC-9CBD-2364-E8E0-49021D95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2A9B6-F092-3200-735F-ADD7BA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5A891-EAC6-C37A-E9D8-165383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DEFCA-2414-747A-EDCA-F8D4151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B6E-7177-6228-95B9-555F90E5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2700-E4EE-BCD4-D034-42D571EC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8CD4-5369-C09A-E68B-D35FE35A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8FD9C-DF55-718F-A668-62E0761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4F2-0FB0-6512-1567-ACDED40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65FF-1664-AD9E-4224-524C4322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A3F0-C029-9964-2BEB-93E60F28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B9A3C-4BDB-BBA4-D069-A1D768A0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6F14-6122-821B-35B1-2EE27364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FB92-1D92-9842-6AA7-CD6C4F1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F4E1-6A07-F17F-0A75-85FD805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AF8A-D9F9-FDEB-C1C4-5D1F578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842FF-5751-DAAB-7BE4-22355858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FE38-6816-8A10-2BCC-7BC0AA14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67D1-571B-9033-4685-D3938CD29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9DE5-41F0-7011-689E-F22FD0690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1E60-3324-1D8C-25B3-5677C269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8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rgbClr val="002060"/>
                </a:solidFill>
              </a:rPr>
              <a:t>How does on-pitch performance impact commercial success in the English Premier League (EPL)?</a:t>
            </a:r>
            <a:endParaRPr lang="en-GB" sz="37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 lnSpcReduction="10000"/>
          </a:bodyPr>
          <a:lstStyle/>
          <a:p>
            <a:r>
              <a:rPr lang="en-GB" sz="3400" dirty="0">
                <a:solidFill>
                  <a:srgbClr val="002060"/>
                </a:solidFill>
              </a:rPr>
              <a:t>By Uyi Erhabor</a:t>
            </a:r>
          </a:p>
          <a:p>
            <a:r>
              <a:rPr lang="en-GB" sz="3400" dirty="0">
                <a:solidFill>
                  <a:srgbClr val="002060"/>
                </a:solidFill>
              </a:rPr>
              <a:t>June 2025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BC70-1E27-AEB2-CA04-631AF876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57" y="2212707"/>
            <a:ext cx="2067831" cy="26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803B-F2D2-E866-AA55-99D9A9A6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The significance of points totals and league position in driving commercial success</a:t>
            </a:r>
            <a:br>
              <a:rPr lang="en-GB" dirty="0">
                <a:solidFill>
                  <a:srgbClr val="002060"/>
                </a:solidFill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F024-1A3A-EE1B-FA5D-F39E8117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68" y="1315132"/>
            <a:ext cx="10515600" cy="4351338"/>
          </a:xfrm>
        </p:spPr>
        <p:txBody>
          <a:bodyPr>
            <a:normAutofit/>
          </a:bodyPr>
          <a:lstStyle/>
          <a:p>
            <a:endParaRPr lang="en-GB" sz="4000" i="1" baseline="30000" dirty="0">
              <a:solidFill>
                <a:srgbClr val="002060"/>
              </a:solidFill>
            </a:endParaRPr>
          </a:p>
          <a:p>
            <a:r>
              <a:rPr lang="en-GB" sz="4000" b="1" i="1" baseline="30000" dirty="0">
                <a:solidFill>
                  <a:srgbClr val="002060"/>
                </a:solidFill>
              </a:rPr>
              <a:t>R-squared:</a:t>
            </a:r>
            <a:r>
              <a:rPr lang="en-GB" sz="4000" baseline="30000" dirty="0">
                <a:solidFill>
                  <a:srgbClr val="002060"/>
                </a:solidFill>
              </a:rPr>
              <a:t> a measure of the importance of one variable in determining another</a:t>
            </a:r>
          </a:p>
          <a:p>
            <a:pPr marL="0" indent="0">
              <a:buNone/>
            </a:pPr>
            <a:endParaRPr lang="en-GB" sz="4000" baseline="30000" dirty="0">
              <a:solidFill>
                <a:srgbClr val="002060"/>
              </a:solidFill>
            </a:endParaRPr>
          </a:p>
          <a:p>
            <a:r>
              <a:rPr lang="en-GB" sz="4000" baseline="30000" dirty="0">
                <a:solidFill>
                  <a:srgbClr val="002060"/>
                </a:solidFill>
              </a:rPr>
              <a:t>Points totals and league position have R-squared values of 70% in terms of their ability to predict revenue 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7CB9-EEF9-48A4-CDF6-52D0A351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Strategic recommendations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EE1E-053E-165F-BD48-5766DB9C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9" y="1690688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Invest in squad development to maximise on-pitch performance and commercial success as an additional point is estimated to increase revenue by </a:t>
            </a:r>
            <a:r>
              <a:rPr lang="en-GB" b="1" dirty="0">
                <a:solidFill>
                  <a:srgbClr val="002060"/>
                </a:solidFill>
              </a:rPr>
              <a:t>2.54%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Utilise estimated baseline revenue </a:t>
            </a:r>
            <a:r>
              <a:rPr lang="en-GB" b="1" dirty="0">
                <a:solidFill>
                  <a:srgbClr val="002060"/>
                </a:solidFill>
              </a:rPr>
              <a:t>(€69.70m) </a:t>
            </a:r>
            <a:r>
              <a:rPr lang="en-GB" dirty="0">
                <a:solidFill>
                  <a:srgbClr val="002060"/>
                </a:solidFill>
              </a:rPr>
              <a:t>in setting minimum expectations of </a:t>
            </a:r>
            <a:r>
              <a:rPr lang="en-GB" b="1" dirty="0">
                <a:solidFill>
                  <a:srgbClr val="002060"/>
                </a:solidFill>
              </a:rPr>
              <a:t>commercial success </a:t>
            </a:r>
            <a:r>
              <a:rPr lang="en-GB" dirty="0">
                <a:solidFill>
                  <a:srgbClr val="002060"/>
                </a:solidFill>
              </a:rPr>
              <a:t>in the EPL 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2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E2427-2269-36A8-6D5C-4905EB86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DE56-BA50-46A3-6946-099DED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Case study: Brentford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33D8B80-154E-5286-326F-61F32AB1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06" y="1129554"/>
            <a:ext cx="10515600" cy="473140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League position 2021/22: </a:t>
            </a:r>
            <a:r>
              <a:rPr lang="en-GB" b="1" dirty="0">
                <a:solidFill>
                  <a:srgbClr val="002060"/>
                </a:solidFill>
              </a:rPr>
              <a:t>13</a:t>
            </a:r>
            <a:r>
              <a:rPr lang="en-GB" b="1" baseline="30000" dirty="0">
                <a:solidFill>
                  <a:srgbClr val="002060"/>
                </a:solidFill>
              </a:rPr>
              <a:t>th</a:t>
            </a:r>
            <a:r>
              <a:rPr lang="en-GB" b="1" dirty="0">
                <a:solidFill>
                  <a:srgbClr val="002060"/>
                </a:solidFill>
              </a:rPr>
              <a:t> </a:t>
            </a:r>
          </a:p>
          <a:p>
            <a:r>
              <a:rPr lang="en-GB" dirty="0">
                <a:solidFill>
                  <a:srgbClr val="002060"/>
                </a:solidFill>
              </a:rPr>
              <a:t>League position 2022/23: </a:t>
            </a:r>
            <a:r>
              <a:rPr lang="en-GB" b="1" dirty="0">
                <a:solidFill>
                  <a:srgbClr val="002060"/>
                </a:solidFill>
              </a:rPr>
              <a:t>9</a:t>
            </a:r>
            <a:r>
              <a:rPr lang="en-GB" b="1" baseline="30000" dirty="0">
                <a:solidFill>
                  <a:srgbClr val="002060"/>
                </a:solidFill>
              </a:rPr>
              <a:t>th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AA7553-1644-E223-0324-AFCDEDCCE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482" y="2392022"/>
            <a:ext cx="5640159" cy="4259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79FED5-082F-585E-E164-34DA308F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13" y="2392023"/>
            <a:ext cx="5997387" cy="42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4DCF-C57C-5BED-AB90-D9861CE1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Case study: Newcastle United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E8202A-F8A5-8A0C-B141-4565C64D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06" y="1129554"/>
            <a:ext cx="10515600" cy="473140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League position 2021/22: </a:t>
            </a:r>
            <a:r>
              <a:rPr lang="en-GB" b="1" dirty="0">
                <a:solidFill>
                  <a:srgbClr val="002060"/>
                </a:solidFill>
              </a:rPr>
              <a:t>11</a:t>
            </a:r>
            <a:r>
              <a:rPr lang="en-GB" b="1" baseline="30000" dirty="0">
                <a:solidFill>
                  <a:srgbClr val="002060"/>
                </a:solidFill>
              </a:rPr>
              <a:t>th</a:t>
            </a:r>
            <a:r>
              <a:rPr lang="en-GB" b="1" dirty="0">
                <a:solidFill>
                  <a:srgbClr val="002060"/>
                </a:solidFill>
              </a:rPr>
              <a:t> </a:t>
            </a:r>
          </a:p>
          <a:p>
            <a:r>
              <a:rPr lang="en-GB" dirty="0">
                <a:solidFill>
                  <a:srgbClr val="002060"/>
                </a:solidFill>
              </a:rPr>
              <a:t>League position 2022/23: </a:t>
            </a:r>
            <a:r>
              <a:rPr lang="en-GB" b="1" dirty="0">
                <a:solidFill>
                  <a:srgbClr val="002060"/>
                </a:solidFill>
              </a:rPr>
              <a:t>4</a:t>
            </a:r>
            <a:r>
              <a:rPr lang="en-GB" b="1" baseline="30000" dirty="0">
                <a:solidFill>
                  <a:srgbClr val="002060"/>
                </a:solidFill>
              </a:rPr>
              <a:t>th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43224-EB19-E27A-CC15-EB860E3B0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482" y="2392022"/>
            <a:ext cx="5640159" cy="4259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60D061-1109-EECF-C77D-BF4DC4D6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13" y="2392023"/>
            <a:ext cx="5997388" cy="42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90D0-341E-43EF-5AED-993100CD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Important considerations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49A7-5C90-84CA-991B-99752118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Analysis of a larger dataset e.g. 10 seasons may reveal different estimates </a:t>
            </a:r>
          </a:p>
          <a:p>
            <a:endParaRPr lang="en-GB" b="1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There are other factors other than league position and points totals that influence commercial success</a:t>
            </a:r>
          </a:p>
        </p:txBody>
      </p:sp>
    </p:spTree>
    <p:extLst>
      <p:ext uri="{BB962C8B-B14F-4D97-AF65-F5344CB8AC3E}">
        <p14:creationId xmlns:p14="http://schemas.microsoft.com/office/powerpoint/2010/main" val="338672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logo of a question and answer&#10;&#10;AI-generated content may be incorrect.">
            <a:extLst>
              <a:ext uri="{FF2B5EF4-FFF2-40B4-BE49-F238E27FC236}">
                <a16:creationId xmlns:a16="http://schemas.microsoft.com/office/drawing/2014/main" id="{0BB696A8-8CDF-924F-B043-220E0A03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22" y="1253331"/>
            <a:ext cx="5985309" cy="4351338"/>
          </a:xfrm>
        </p:spPr>
      </p:pic>
    </p:spTree>
    <p:extLst>
      <p:ext uri="{BB962C8B-B14F-4D97-AF65-F5344CB8AC3E}">
        <p14:creationId xmlns:p14="http://schemas.microsoft.com/office/powerpoint/2010/main" val="26138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8740-4743-ECCE-7906-D7408699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2A4-570B-9D8C-6A18-7B71673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Presentation structure:</a:t>
            </a:r>
          </a:p>
          <a:p>
            <a:r>
              <a:rPr lang="en-GB" dirty="0">
                <a:solidFill>
                  <a:srgbClr val="002060"/>
                </a:solidFill>
              </a:rPr>
              <a:t>Methodology </a:t>
            </a:r>
          </a:p>
          <a:p>
            <a:r>
              <a:rPr lang="en-GB" dirty="0">
                <a:solidFill>
                  <a:srgbClr val="002060"/>
                </a:solidFill>
              </a:rPr>
              <a:t>Executive summary of findings</a:t>
            </a:r>
          </a:p>
          <a:p>
            <a:r>
              <a:rPr lang="en-GB" dirty="0">
                <a:solidFill>
                  <a:srgbClr val="002060"/>
                </a:solidFill>
              </a:rPr>
              <a:t>Explanation of findings </a:t>
            </a:r>
          </a:p>
          <a:p>
            <a:r>
              <a:rPr lang="en-GB" dirty="0">
                <a:solidFill>
                  <a:srgbClr val="002060"/>
                </a:solidFill>
              </a:rPr>
              <a:t>Strategic recommendations</a:t>
            </a:r>
          </a:p>
          <a:p>
            <a:r>
              <a:rPr lang="en-GB" dirty="0">
                <a:solidFill>
                  <a:srgbClr val="002060"/>
                </a:solidFill>
              </a:rPr>
              <a:t>Case study 1 </a:t>
            </a:r>
          </a:p>
          <a:p>
            <a:r>
              <a:rPr lang="en-GB" dirty="0">
                <a:solidFill>
                  <a:srgbClr val="002060"/>
                </a:solidFill>
              </a:rPr>
              <a:t>Case study 2</a:t>
            </a:r>
          </a:p>
          <a:p>
            <a:r>
              <a:rPr lang="en-GB" dirty="0">
                <a:solidFill>
                  <a:srgbClr val="002060"/>
                </a:solidFill>
              </a:rPr>
              <a:t>Important considerations</a:t>
            </a:r>
          </a:p>
          <a:p>
            <a:r>
              <a:rPr lang="en-GB" dirty="0">
                <a:solidFill>
                  <a:srgbClr val="00206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192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A079-6055-B1E3-A51C-77B4BAB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Methodology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616F-C97B-F35E-C827-54403BBA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64" y="1491903"/>
            <a:ext cx="10515600" cy="46624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Data sources: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On-pitch performance data (points totals, league position): </a:t>
            </a:r>
            <a:r>
              <a:rPr lang="en-GB" dirty="0" err="1">
                <a:solidFill>
                  <a:srgbClr val="002060"/>
                </a:solidFill>
              </a:rPr>
              <a:t>FBref</a:t>
            </a:r>
            <a:endParaRPr lang="en-GB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Off-pitch performance data (revenue)</a:t>
            </a:r>
            <a:r>
              <a:rPr lang="en-GB" b="1" dirty="0">
                <a:solidFill>
                  <a:srgbClr val="002060"/>
                </a:solidFill>
              </a:rPr>
              <a:t>:</a:t>
            </a:r>
            <a:r>
              <a:rPr lang="en-GB" dirty="0">
                <a:solidFill>
                  <a:srgbClr val="002060"/>
                </a:solidFill>
              </a:rPr>
              <a:t> Deloitte Money League, Companies House</a:t>
            </a:r>
          </a:p>
          <a:p>
            <a:pPr>
              <a:buFontTx/>
              <a:buChar char="-"/>
            </a:pPr>
            <a:endParaRPr lang="en-GB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Data Preparation: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Filtered Deloitte Money League data for EPL teams' revenue data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Collected revenue data for EPL teams not in Deloitte Money League from Companies House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Filtered </a:t>
            </a:r>
            <a:r>
              <a:rPr lang="en-GB" dirty="0" err="1">
                <a:solidFill>
                  <a:srgbClr val="002060"/>
                </a:solidFill>
              </a:rPr>
              <a:t>FBref</a:t>
            </a:r>
            <a:r>
              <a:rPr lang="en-GB" dirty="0">
                <a:solidFill>
                  <a:srgbClr val="002060"/>
                </a:solidFill>
              </a:rPr>
              <a:t> EPL standings data for team, points totals and league position data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Standardised team names across the on-pitch and off-pitch datasets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Combined the on-pitch and off-pitch datasets for the 2019/20 to 2023/24 seasons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Analysis: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Correlation analysis (identifying relationships)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Regression analysis (quantifying the impact of on-pitch performance on commercial success)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3434-2CD4-55F9-E9D7-ECCA7C4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62CB-BA8B-EEA2-72EC-F0BE0321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93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A strong positive relationship exists between points totals and revenue</a:t>
            </a:r>
          </a:p>
          <a:p>
            <a:pPr marL="0" indent="0">
              <a:buNone/>
            </a:pPr>
            <a:endParaRPr lang="en-GB" sz="3000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A strong negative relationship exists between league position and revenue</a:t>
            </a:r>
          </a:p>
          <a:p>
            <a:pPr marL="0" indent="0">
              <a:buNone/>
            </a:pPr>
            <a:endParaRPr lang="en-GB" sz="3000" b="1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On-pitch performance has positive and negative quantifiable impacts on commercial success</a:t>
            </a:r>
          </a:p>
          <a:p>
            <a:pPr marL="0" indent="0">
              <a:buNone/>
            </a:pPr>
            <a:endParaRPr lang="en-GB" sz="3000" b="1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In a worst-case scenario there is commercial success that can be achieved in the Premier League </a:t>
            </a:r>
          </a:p>
          <a:p>
            <a:pPr marL="0" indent="0">
              <a:buNone/>
            </a:pPr>
            <a:endParaRPr lang="en-GB" sz="3000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Points totals and league position are significant on-pitch performance factors that drive commercial success</a:t>
            </a:r>
          </a:p>
          <a:p>
            <a:pPr marL="0" indent="0">
              <a:buNone/>
            </a:pP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9D37-5C3A-37A6-5AA1-9B010089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Strong positive relationship between  points totals and revenue</a:t>
            </a:r>
            <a:br>
              <a:rPr lang="en-GB" dirty="0">
                <a:solidFill>
                  <a:srgbClr val="002060"/>
                </a:solidFill>
              </a:rPr>
            </a:b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1A550D-A6EC-0FDE-1504-D2A45CDB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574" y="1334340"/>
            <a:ext cx="7875494" cy="5232667"/>
          </a:xfr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8D9EA1A-BF3A-85DE-E7DD-5C490A658397}"/>
              </a:ext>
            </a:extLst>
          </p:cNvPr>
          <p:cNvSpPr txBox="1">
            <a:spLocks/>
          </p:cNvSpPr>
          <p:nvPr/>
        </p:nvSpPr>
        <p:spPr>
          <a:xfrm>
            <a:off x="8840441" y="1468811"/>
            <a:ext cx="2513359" cy="213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solidFill>
                  <a:srgbClr val="002060"/>
                </a:solidFill>
              </a:rPr>
              <a:t>Correlation coefficient of </a:t>
            </a:r>
            <a:r>
              <a:rPr lang="en-GB" sz="3000" b="1" dirty="0">
                <a:solidFill>
                  <a:srgbClr val="002060"/>
                </a:solidFill>
              </a:rPr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15294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890-032A-22A0-96DF-69FA70B9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Strong negative relationship between league position and revenue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84E6A-DCFF-2377-44B7-2871B35D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57" y="1559814"/>
            <a:ext cx="7882527" cy="5152006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755A9F1-B0B6-262B-1F97-CF3194208AB9}"/>
              </a:ext>
            </a:extLst>
          </p:cNvPr>
          <p:cNvSpPr txBox="1">
            <a:spLocks/>
          </p:cNvSpPr>
          <p:nvPr/>
        </p:nvSpPr>
        <p:spPr>
          <a:xfrm>
            <a:off x="8840441" y="1690688"/>
            <a:ext cx="2513359" cy="213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solidFill>
                  <a:srgbClr val="002060"/>
                </a:solidFill>
              </a:rPr>
              <a:t>Correlation coefficient of </a:t>
            </a:r>
            <a:r>
              <a:rPr lang="en-GB" sz="3000" b="1" dirty="0">
                <a:solidFill>
                  <a:srgbClr val="002060"/>
                </a:solidFill>
              </a:rPr>
              <a:t>-0.77</a:t>
            </a:r>
          </a:p>
        </p:txBody>
      </p:sp>
    </p:spTree>
    <p:extLst>
      <p:ext uri="{BB962C8B-B14F-4D97-AF65-F5344CB8AC3E}">
        <p14:creationId xmlns:p14="http://schemas.microsoft.com/office/powerpoint/2010/main" val="421968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BC5-FF38-50DC-F2E2-3B4C790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How much can an additional point contribute to revenue? 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50103EA-A1DE-CC67-493A-736DC2D37C6B}"/>
              </a:ext>
            </a:extLst>
          </p:cNvPr>
          <p:cNvSpPr txBox="1">
            <a:spLocks/>
          </p:cNvSpPr>
          <p:nvPr/>
        </p:nvSpPr>
        <p:spPr>
          <a:xfrm>
            <a:off x="8572247" y="2010385"/>
            <a:ext cx="2640359" cy="3422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0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7A748-1E32-B497-28E9-2E6FAB5EC2AE}"/>
              </a:ext>
            </a:extLst>
          </p:cNvPr>
          <p:cNvSpPr txBox="1"/>
          <p:nvPr/>
        </p:nvSpPr>
        <p:spPr>
          <a:xfrm>
            <a:off x="3119719" y="2644170"/>
            <a:ext cx="545252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accent1"/>
                </a:solidFill>
              </a:rPr>
              <a:t> +2.54%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5840827-7EB6-1D19-BE6E-8CFAF69F72D3}"/>
              </a:ext>
            </a:extLst>
          </p:cNvPr>
          <p:cNvSpPr/>
          <p:nvPr/>
        </p:nvSpPr>
        <p:spPr>
          <a:xfrm>
            <a:off x="7526609" y="2850777"/>
            <a:ext cx="806824" cy="974911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D554D86-53C9-A561-386D-2116DF1312E5}"/>
              </a:ext>
            </a:extLst>
          </p:cNvPr>
          <p:cNvSpPr txBox="1">
            <a:spLocks/>
          </p:cNvSpPr>
          <p:nvPr/>
        </p:nvSpPr>
        <p:spPr>
          <a:xfrm>
            <a:off x="9695328" y="1335109"/>
            <a:ext cx="2386854" cy="283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>
                <a:solidFill>
                  <a:srgbClr val="002060"/>
                </a:solidFill>
              </a:rPr>
              <a:t>Estimated revenue impact of an additional point over the 5-season period</a:t>
            </a:r>
          </a:p>
        </p:txBody>
      </p:sp>
    </p:spTree>
    <p:extLst>
      <p:ext uri="{BB962C8B-B14F-4D97-AF65-F5344CB8AC3E}">
        <p14:creationId xmlns:p14="http://schemas.microsoft.com/office/powerpoint/2010/main" val="19797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4A43-C436-2E15-1ED7-9D86596A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3701-0E49-A855-DD40-E1E651C5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71" y="69582"/>
            <a:ext cx="10755573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How does a lower league position impact revenue? 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822E6D9-6075-F16D-EC45-E69BB7DD72EA}"/>
              </a:ext>
            </a:extLst>
          </p:cNvPr>
          <p:cNvSpPr txBox="1">
            <a:spLocks/>
          </p:cNvSpPr>
          <p:nvPr/>
        </p:nvSpPr>
        <p:spPr>
          <a:xfrm>
            <a:off x="8572247" y="2010385"/>
            <a:ext cx="2640359" cy="3422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0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21903-543F-74C7-2E89-93852C5E7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394" y="1296292"/>
            <a:ext cx="8574740" cy="5115365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2CAFC73-4181-C6C6-A657-8F28265FFA2F}"/>
              </a:ext>
            </a:extLst>
          </p:cNvPr>
          <p:cNvSpPr txBox="1">
            <a:spLocks/>
          </p:cNvSpPr>
          <p:nvPr/>
        </p:nvSpPr>
        <p:spPr>
          <a:xfrm>
            <a:off x="9695328" y="1335109"/>
            <a:ext cx="2386854" cy="283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>
                <a:solidFill>
                  <a:srgbClr val="002060"/>
                </a:solidFill>
              </a:rPr>
              <a:t>Estimated impact of finishing one position lower of  </a:t>
            </a:r>
            <a:r>
              <a:rPr lang="en-GB" sz="2500" b="1" dirty="0">
                <a:solidFill>
                  <a:srgbClr val="002060"/>
                </a:solidFill>
              </a:rPr>
              <a:t>-8.02% </a:t>
            </a:r>
            <a:r>
              <a:rPr lang="en-GB" sz="2500" dirty="0">
                <a:solidFill>
                  <a:srgbClr val="002060"/>
                </a:solidFill>
              </a:rPr>
              <a:t>over the 5-season period</a:t>
            </a:r>
          </a:p>
        </p:txBody>
      </p:sp>
    </p:spTree>
    <p:extLst>
      <p:ext uri="{BB962C8B-B14F-4D97-AF65-F5344CB8AC3E}">
        <p14:creationId xmlns:p14="http://schemas.microsoft.com/office/powerpoint/2010/main" val="323167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0D8CE-30AD-2CB8-5A70-2B8042AE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9DB-8D71-F41D-A7F6-8C1C0170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Commercial success can be achieved in a worst-case scenario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02763-A67B-9BE7-7FD8-E3A87F08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73" y="1697318"/>
            <a:ext cx="7973394" cy="4756626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0FCCFC0-415A-3460-C0AD-EC6DF51EFC4F}"/>
              </a:ext>
            </a:extLst>
          </p:cNvPr>
          <p:cNvSpPr txBox="1">
            <a:spLocks/>
          </p:cNvSpPr>
          <p:nvPr/>
        </p:nvSpPr>
        <p:spPr>
          <a:xfrm>
            <a:off x="8890167" y="3711870"/>
            <a:ext cx="3183538" cy="2149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>
                <a:solidFill>
                  <a:srgbClr val="002060"/>
                </a:solidFill>
              </a:rPr>
              <a:t>Estimated baseline revenue of € 69.70m on average across the 5-season period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9274B7-383F-8538-E9F4-0EC11977016E}"/>
              </a:ext>
            </a:extLst>
          </p:cNvPr>
          <p:cNvSpPr txBox="1">
            <a:spLocks/>
          </p:cNvSpPr>
          <p:nvPr/>
        </p:nvSpPr>
        <p:spPr>
          <a:xfrm>
            <a:off x="8890167" y="1697318"/>
            <a:ext cx="3183538" cy="2149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b="1" dirty="0">
                <a:solidFill>
                  <a:srgbClr val="002060"/>
                </a:solidFill>
              </a:rPr>
              <a:t>Baseline revenue: </a:t>
            </a:r>
            <a:r>
              <a:rPr lang="en-GB" sz="2500" dirty="0">
                <a:solidFill>
                  <a:srgbClr val="002060"/>
                </a:solidFill>
              </a:rPr>
              <a:t>revenue earned in a 0 point/minimum performance season</a:t>
            </a:r>
          </a:p>
        </p:txBody>
      </p:sp>
    </p:spTree>
    <p:extLst>
      <p:ext uri="{BB962C8B-B14F-4D97-AF65-F5344CB8AC3E}">
        <p14:creationId xmlns:p14="http://schemas.microsoft.com/office/powerpoint/2010/main" val="343736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</TotalTime>
  <Words>480</Words>
  <Application>Microsoft Office PowerPoint</Application>
  <PresentationFormat>Widescreen</PresentationFormat>
  <Paragraphs>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How does on-pitch performance impact commercial success in the English Premier League (EPL)?</vt:lpstr>
      <vt:lpstr>Introduction</vt:lpstr>
      <vt:lpstr>Methodology </vt:lpstr>
      <vt:lpstr>Executive Summary </vt:lpstr>
      <vt:lpstr>Strong positive relationship between  points totals and revenue </vt:lpstr>
      <vt:lpstr>Strong negative relationship between league position and revenue</vt:lpstr>
      <vt:lpstr>How much can an additional point contribute to revenue? </vt:lpstr>
      <vt:lpstr>How does a lower league position impact revenue? </vt:lpstr>
      <vt:lpstr>Commercial success can be achieved in a worst-case scenario</vt:lpstr>
      <vt:lpstr>The significance of points totals and league position in driving commercial success </vt:lpstr>
      <vt:lpstr>Strategic recommendations </vt:lpstr>
      <vt:lpstr>Case study: Brentford</vt:lpstr>
      <vt:lpstr>Case study: Newcastle United</vt:lpstr>
      <vt:lpstr>Important considerations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6</cp:revision>
  <dcterms:created xsi:type="dcterms:W3CDTF">2024-05-16T21:51:11Z</dcterms:created>
  <dcterms:modified xsi:type="dcterms:W3CDTF">2025-07-03T23:17:45Z</dcterms:modified>
</cp:coreProperties>
</file>