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i Erhabor" userId="267e906a9b927ec7" providerId="LiveId" clId="{A5D255F9-455A-487D-9C44-3944B4964E5F}"/>
    <pc:docChg chg="undo custSel addSld delSld modSld">
      <pc:chgData name="Uyi Erhabor" userId="267e906a9b927ec7" providerId="LiveId" clId="{A5D255F9-455A-487D-9C44-3944B4964E5F}" dt="2025-06-18T16:24:04.350" v="6" actId="47"/>
      <pc:docMkLst>
        <pc:docMk/>
      </pc:docMkLst>
      <pc:sldChg chg="modSp add del mod">
        <pc:chgData name="Uyi Erhabor" userId="267e906a9b927ec7" providerId="LiveId" clId="{A5D255F9-455A-487D-9C44-3944B4964E5F}" dt="2025-06-18T16:19:22.244" v="4" actId="47"/>
        <pc:sldMkLst>
          <pc:docMk/>
          <pc:sldMk cId="3341048116" sldId="262"/>
        </pc:sldMkLst>
        <pc:spChg chg="mod">
          <ac:chgData name="Uyi Erhabor" userId="267e906a9b927ec7" providerId="LiveId" clId="{A5D255F9-455A-487D-9C44-3944B4964E5F}" dt="2025-06-18T16:19:08.777" v="1" actId="20577"/>
          <ac:spMkLst>
            <pc:docMk/>
            <pc:sldMk cId="3341048116" sldId="262"/>
            <ac:spMk id="3" creationId="{FBF67043-D026-E2F1-12BF-A996619840E2}"/>
          </ac:spMkLst>
        </pc:spChg>
      </pc:sldChg>
      <pc:sldChg chg="modSp del mod">
        <pc:chgData name="Uyi Erhabor" userId="267e906a9b927ec7" providerId="LiveId" clId="{A5D255F9-455A-487D-9C44-3944B4964E5F}" dt="2025-06-18T16:24:04.350" v="6" actId="47"/>
        <pc:sldMkLst>
          <pc:docMk/>
          <pc:sldMk cId="109594933" sldId="265"/>
        </pc:sldMkLst>
        <pc:spChg chg="mod">
          <ac:chgData name="Uyi Erhabor" userId="267e906a9b927ec7" providerId="LiveId" clId="{A5D255F9-455A-487D-9C44-3944B4964E5F}" dt="2025-06-11T15:01:52.553" v="0" actId="123"/>
          <ac:spMkLst>
            <pc:docMk/>
            <pc:sldMk cId="109594933" sldId="265"/>
            <ac:spMk id="3" creationId="{73AAA5B7-AD09-BBAE-32E9-3008167A417F}"/>
          </ac:spMkLst>
        </pc:spChg>
      </pc:sldChg>
      <pc:sldChg chg="del">
        <pc:chgData name="Uyi Erhabor" userId="267e906a9b927ec7" providerId="LiveId" clId="{A5D255F9-455A-487D-9C44-3944B4964E5F}" dt="2025-06-18T16:20:42.446" v="5" actId="47"/>
        <pc:sldMkLst>
          <pc:docMk/>
          <pc:sldMk cId="2241282939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427-1F68-08B5-D3AE-91398BB5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65946-279C-DB8A-7D2C-56A8B3F8A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42BC-E8AC-76E6-3AD9-56B39E57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03BE-F1D1-D862-C681-4724141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E670-FC89-0573-C760-D85E895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1A7F-D761-953F-9ED6-A49F86ED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5E0D8-7855-C98F-33C5-2A0F655A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0BB6-E2DA-C296-3F9D-6172179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3144-AB74-0DEA-747D-7EF01F3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FB16-966F-E59F-F5F2-2797FA92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EC916-64A0-AE43-B43F-39CCC600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FF3E-FE9C-DFCB-058F-9CA11379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02D5-E4B3-D733-169C-F8B46F4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D7B1-8EEB-0D9A-F4B9-33D2899A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6DB1-AC86-41ED-19E4-AFC001F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FE8F-6ABA-8177-A239-642AD98F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B813-B442-B470-E7C8-7B7059F5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E15D-1ED7-E9F7-9A20-5A549CA3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E0E6-49BF-A92F-F295-BA2D7549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997C-A1F0-DF73-6277-6C71A25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9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72D-E261-0CB2-6A7C-33971EE0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482-D62C-85C9-F12E-85521DE6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A389-68AC-1B3E-5A35-A557E2CE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AD6D-4E47-448D-E61A-8D8B3B39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066C-FB9E-9EBA-D348-0E82334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905-391D-8103-8E80-1933B8C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F809-46CE-F322-608E-D0848A7E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4B43-AB8B-23CD-060B-A3F0AE08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EC0C-5DE6-1968-BCBF-7A3F2C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3167-1023-A3F1-AFAA-33A67B7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EF88-B0DA-081F-132B-35281A56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59C-DA01-DA57-80CB-520CB911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C5B3-AA44-2B4C-71E9-8EDCC91A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7F82-50B7-D2FE-25C4-086502FF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9A50E-DAFD-43FC-C9D5-8AC44A2F0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B8541-B1D6-2EB2-9E3F-52AD2667F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0ED78-948D-AF19-3CE7-DA0DF628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19A7-9D5D-AC41-DC73-DFBE7FD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135A5-9145-C10C-DDAC-4FD0B2B8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7B8-3256-5731-BFED-6EAC7731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60C1E-ED66-D6B0-9978-B2491D4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FCCF-6F1E-3106-A48C-07317597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13144-4DE8-11F4-90D6-8D23730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42A59-BF8F-71CE-EA78-D84A7AE0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41758-613F-7E1F-2C4E-D727A223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8CFD6-CCB5-70DB-E659-2BB1D43B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E9F-3457-1D9C-77A9-CFE0689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2408-0F97-F35C-9444-20EE147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BC5-F646-A78F-876C-6A809D3E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4022-ADE2-FEA2-F31F-FFB36645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2B3A-22D5-4F26-C020-6E0A5211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2570-4C3D-D4C9-1C2E-C2785C3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1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5F3C-9A4C-F911-3A46-9222456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C5739-5B3E-6011-617B-E1721F62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BB74-5E56-35C7-A1D4-92EA53746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04F6-D9D4-34AF-FBC1-CE7B7D5B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8FE9-97C0-1450-BE47-B2918E3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2694-F737-8123-D220-31B2745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70FD5-B04F-5B58-93B9-A2D9B504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430F-6677-F34E-4058-0BAF2123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9A43-41E8-39CB-E1CA-DC99C881E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45CB-DEF9-0E59-D21D-53858B05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F00D-4A0E-A027-E82D-64967CEE3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Has the Women’s Super League (WSL) growth strategy been working? An analysis of the 2020/21 – 2023/24 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rgbClr val="002060"/>
                </a:solidFill>
              </a:rPr>
              <a:t>By Uyi Erhabor </a:t>
            </a:r>
          </a:p>
        </p:txBody>
      </p:sp>
      <p:pic>
        <p:nvPicPr>
          <p:cNvPr id="5" name="Picture 4" descr="A logo with a hexagon and a letter s&#10;&#10;Description automatically generated">
            <a:extLst>
              <a:ext uri="{FF2B5EF4-FFF2-40B4-BE49-F238E27FC236}">
                <a16:creationId xmlns:a16="http://schemas.microsoft.com/office/drawing/2014/main" id="{7FC9D33D-8CD7-0A0A-68B9-99361619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39" y="2176170"/>
            <a:ext cx="2022872" cy="29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3434-2CD4-55F9-E9D7-ECCA7C4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62CB-BA8B-EEA2-72EC-F0BE0321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66" y="1965785"/>
            <a:ext cx="2640359" cy="3422292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average goals per match (</a:t>
            </a:r>
            <a:r>
              <a:rPr lang="en-GB" sz="3000" b="1" dirty="0">
                <a:solidFill>
                  <a:srgbClr val="002060"/>
                </a:solidFill>
              </a:rPr>
              <a:t>0.42)</a:t>
            </a:r>
          </a:p>
          <a:p>
            <a:pPr marL="0" indent="0">
              <a:buNone/>
            </a:pPr>
            <a:endParaRPr lang="en-GB" sz="3000" b="1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Range in average xG per match (</a:t>
            </a:r>
            <a:r>
              <a:rPr lang="en-GB" sz="3000" b="1" dirty="0">
                <a:solidFill>
                  <a:srgbClr val="002060"/>
                </a:solidFill>
              </a:rPr>
              <a:t>0.51)</a:t>
            </a:r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8C1F1D88-186F-60F1-BACE-FA3FC1FF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" y="1838632"/>
            <a:ext cx="8583559" cy="48819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CF06EE-BE82-1DB1-2DEB-1574704DA6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Minimal changes in average xG and average goals per match</a:t>
            </a:r>
          </a:p>
        </p:txBody>
      </p:sp>
    </p:spTree>
    <p:extLst>
      <p:ext uri="{BB962C8B-B14F-4D97-AF65-F5344CB8AC3E}">
        <p14:creationId xmlns:p14="http://schemas.microsoft.com/office/powerpoint/2010/main" val="114349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314" y="1683212"/>
            <a:ext cx="2821027" cy="2443113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total goals (</a:t>
            </a:r>
            <a:r>
              <a:rPr lang="en-GB" sz="3000" b="1" dirty="0">
                <a:solidFill>
                  <a:srgbClr val="002060"/>
                </a:solidFill>
              </a:rPr>
              <a:t>55)</a:t>
            </a:r>
          </a:p>
          <a:p>
            <a:pPr marL="0" indent="0">
              <a:buNone/>
            </a:pPr>
            <a:endParaRPr lang="en-GB" sz="3000" b="1" dirty="0"/>
          </a:p>
          <a:p>
            <a:r>
              <a:rPr lang="en-GB" sz="3000" dirty="0">
                <a:solidFill>
                  <a:srgbClr val="002060"/>
                </a:solidFill>
              </a:rPr>
              <a:t>Range in total xG (</a:t>
            </a:r>
            <a:r>
              <a:rPr lang="en-GB" sz="3000" b="1" dirty="0">
                <a:solidFill>
                  <a:srgbClr val="002060"/>
                </a:solidFill>
              </a:rPr>
              <a:t>48.90)</a:t>
            </a:r>
          </a:p>
        </p:txBody>
      </p:sp>
      <p:pic>
        <p:nvPicPr>
          <p:cNvPr id="8" name="Picture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D7FED982-84E8-0852-607D-49960656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4" y="1573161"/>
            <a:ext cx="8559593" cy="51063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4AE24F-B4FC-A8E4-9C7E-2BE859BCCB66}"/>
              </a:ext>
            </a:extLst>
          </p:cNvPr>
          <p:cNvSpPr txBox="1">
            <a:spLocks/>
          </p:cNvSpPr>
          <p:nvPr/>
        </p:nvSpPr>
        <p:spPr>
          <a:xfrm>
            <a:off x="474407" y="24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Noticeable variation in total goals and total xG</a:t>
            </a:r>
          </a:p>
        </p:txBody>
      </p:sp>
    </p:spTree>
    <p:extLst>
      <p:ext uri="{BB962C8B-B14F-4D97-AF65-F5344CB8AC3E}">
        <p14:creationId xmlns:p14="http://schemas.microsoft.com/office/powerpoint/2010/main" val="3606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of a number of points&#10;&#10;Description automatically generated">
            <a:extLst>
              <a:ext uri="{FF2B5EF4-FFF2-40B4-BE49-F238E27FC236}">
                <a16:creationId xmlns:a16="http://schemas.microsoft.com/office/drawing/2014/main" id="{050F8D4D-EDE2-F2C9-1588-D0D393CCC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09" y="1346201"/>
            <a:ext cx="7152695" cy="51689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5E7A62-AF9B-E23A-B337-A174F3ACA084}"/>
              </a:ext>
            </a:extLst>
          </p:cNvPr>
          <p:cNvSpPr txBox="1">
            <a:spLocks/>
          </p:cNvSpPr>
          <p:nvPr/>
        </p:nvSpPr>
        <p:spPr>
          <a:xfrm>
            <a:off x="513736" y="184878"/>
            <a:ext cx="110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4400" dirty="0"/>
            </a:br>
            <a:r>
              <a:rPr lang="en-GB" sz="4400" dirty="0"/>
              <a:t>Is the </a:t>
            </a:r>
            <a:r>
              <a:rPr lang="en-GB" dirty="0"/>
              <a:t>WSL</a:t>
            </a:r>
            <a:r>
              <a:rPr lang="en-GB" sz="4400" dirty="0"/>
              <a:t> establishing its level of competitive balance ?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with blue rectangles&#10;&#10;Description automatically generated">
            <a:extLst>
              <a:ext uri="{FF2B5EF4-FFF2-40B4-BE49-F238E27FC236}">
                <a16:creationId xmlns:a16="http://schemas.microsoft.com/office/drawing/2014/main" id="{BCD64593-4E87-B044-0144-515660F5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8" y="1254973"/>
            <a:ext cx="8815203" cy="535768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4004ED-7B2F-5FD4-2C95-9F0C2DB4FD71}"/>
              </a:ext>
            </a:extLst>
          </p:cNvPr>
          <p:cNvSpPr txBox="1">
            <a:spLocks/>
          </p:cNvSpPr>
          <p:nvPr/>
        </p:nvSpPr>
        <p:spPr>
          <a:xfrm>
            <a:off x="231751" y="205549"/>
            <a:ext cx="9631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drivers of Attendance: Goals over everything?</a:t>
            </a:r>
          </a:p>
        </p:txBody>
      </p:sp>
    </p:spTree>
    <p:extLst>
      <p:ext uri="{BB962C8B-B14F-4D97-AF65-F5344CB8AC3E}">
        <p14:creationId xmlns:p14="http://schemas.microsoft.com/office/powerpoint/2010/main" val="54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5E5851-33D9-CA42-B6B1-0D3C27D9E9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findings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C20200-5379-4205-E5DD-C48AE9A9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191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Has the Women’s Super League (WSL) growth strategy been working? An analysis of the 2020/21 – 2023/24 seasons</vt:lpstr>
      <vt:lpstr>Executive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4</cp:revision>
  <dcterms:created xsi:type="dcterms:W3CDTF">2024-05-16T21:51:11Z</dcterms:created>
  <dcterms:modified xsi:type="dcterms:W3CDTF">2025-06-18T16:24:10Z</dcterms:modified>
</cp:coreProperties>
</file>