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6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4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FAE01-45C0-47D8-B704-9A63D256C2C4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DF05-5B10-401E-A4A7-42FF0150F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4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CDF05-5B10-401E-A4A7-42FF0150FB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84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C427-1F68-08B5-D3AE-91398BB52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65946-279C-DB8A-7D2C-56A8B3F8A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42BC-E8AC-76E6-3AD9-56B39E57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03BE-F1D1-D862-C681-47241417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E670-FC89-0573-C760-D85E8955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90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1A7F-D761-953F-9ED6-A49F86ED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5E0D8-7855-C98F-33C5-2A0F655A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0BB6-E2DA-C296-3F9D-61721798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3144-AB74-0DEA-747D-7EF01F35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1FB16-966F-E59F-F5F2-2797FA92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0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EC916-64A0-AE43-B43F-39CCC6007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2FF3E-FE9C-DFCB-058F-9CA11379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02D5-E4B3-D733-169C-F8B46F41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D7B1-8EEB-0D9A-F4B9-33D2899A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56DB1-AC86-41ED-19E4-AFC001FD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53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FE8F-6ABA-8177-A239-642AD98F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B813-B442-B470-E7C8-7B7059F5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E15D-1ED7-E9F7-9A20-5A549CA3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E0E6-49BF-A92F-F295-BA2D7549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997C-A1F0-DF73-6277-6C71A25D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9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72D-E261-0CB2-6A7C-33971EE0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A482-D62C-85C9-F12E-85521DE6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A389-68AC-1B3E-5A35-A557E2CE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AD6D-4E47-448D-E61A-8D8B3B39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066C-FB9E-9EBA-D348-0E82334F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3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8905-391D-8103-8E80-1933B8C3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7F809-46CE-F322-608E-D0848A7EB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E4B43-AB8B-23CD-060B-A3F0AE08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8EC0C-5DE6-1968-BCBF-7A3F2C9E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A3167-1023-A3F1-AFAA-33A67B76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DEF88-B0DA-081F-132B-35281A56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459C-DA01-DA57-80CB-520CB911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AC5B3-AA44-2B4C-71E9-8EDCC91AF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77F82-50B7-D2FE-25C4-086502FFC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9A50E-DAFD-43FC-C9D5-8AC44A2F0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B8541-B1D6-2EB2-9E3F-52AD2667F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0ED78-948D-AF19-3CE7-DA0DF628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119A7-9D5D-AC41-DC73-DFBE7FDD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135A5-9145-C10C-DDAC-4FD0B2B8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07B8-3256-5731-BFED-6EAC7731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60C1E-ED66-D6B0-9978-B2491D46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DFCCF-6F1E-3106-A48C-07317597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13144-4DE8-11F4-90D6-8D23730D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4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42A59-BF8F-71CE-EA78-D84A7AE0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41758-613F-7E1F-2C4E-D727A223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8CFD6-CCB5-70DB-E659-2BB1D43B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08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7E9F-3457-1D9C-77A9-CFE06898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2408-0F97-F35C-9444-20EE1471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90BC5-F646-A78F-876C-6A809D3E5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C4022-ADE2-FEA2-F31F-FFB36645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62B3A-22D5-4F26-C020-6E0A5211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02570-4C3D-D4C9-1C2E-C2785C3D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1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5F3C-9A4C-F911-3A46-92224560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C5739-5B3E-6011-617B-E1721F623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DBB74-5E56-35C7-A1D4-92EA53746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504F6-D9D4-34AF-FBC1-CE7B7D5B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58FE9-97C0-1450-BE47-B2918E34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22694-F737-8123-D220-31B2745A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99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70FD5-B04F-5B58-93B9-A2D9B504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0430F-6677-F34E-4058-0BAF2123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29A43-41E8-39CB-E1CA-DC99C881E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01AC8-41A7-4946-A901-AE4F4CB62EE4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45CB-DEF9-0E59-D21D-53858B05A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3F00D-4A0E-A027-E82D-64967CEE3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1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21A9-9DD1-A298-041D-177DC49C8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-194063"/>
            <a:ext cx="9467850" cy="2318138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rgbClr val="002060"/>
                </a:solidFill>
              </a:rPr>
              <a:t>Has the Women’s Super League (WSL) growth strategy been working? An analysis of the 2020/21 – 2023/24 seasons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88BB4-9517-AAA7-C28F-742F14D02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253" y="5246430"/>
            <a:ext cx="9144000" cy="1152525"/>
          </a:xfrm>
        </p:spPr>
        <p:txBody>
          <a:bodyPr>
            <a:normAutofit/>
          </a:bodyPr>
          <a:lstStyle/>
          <a:p>
            <a:r>
              <a:rPr lang="en-GB" sz="3400" dirty="0">
                <a:solidFill>
                  <a:srgbClr val="002060"/>
                </a:solidFill>
              </a:rPr>
              <a:t>By Uyi Erhabor </a:t>
            </a:r>
          </a:p>
        </p:txBody>
      </p:sp>
      <p:pic>
        <p:nvPicPr>
          <p:cNvPr id="5" name="Picture 4" descr="A logo with a hexagon and a letter s&#10;&#10;Description automatically generated">
            <a:extLst>
              <a:ext uri="{FF2B5EF4-FFF2-40B4-BE49-F238E27FC236}">
                <a16:creationId xmlns:a16="http://schemas.microsoft.com/office/drawing/2014/main" id="{7FC9D33D-8CD7-0A0A-68B9-993616191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39" y="2176170"/>
            <a:ext cx="2022872" cy="29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9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7043-D026-E2F1-12BF-A99661984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9137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sz="3200" b="1" dirty="0">
                <a:solidFill>
                  <a:srgbClr val="002060"/>
                </a:solidFill>
              </a:rPr>
              <a:t>Competitive Balance: </a:t>
            </a:r>
            <a:r>
              <a:rPr lang="en-GB" sz="3200" dirty="0">
                <a:solidFill>
                  <a:srgbClr val="002060"/>
                </a:solidFill>
              </a:rPr>
              <a:t>Points Distribution across seasons (calculated using the Gini coefficient measure of inequality)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b="1" dirty="0">
                <a:solidFill>
                  <a:srgbClr val="002060"/>
                </a:solidFill>
              </a:rPr>
              <a:t>Quality of league:</a:t>
            </a:r>
            <a:r>
              <a:rPr lang="en-GB" sz="3200" dirty="0">
                <a:solidFill>
                  <a:srgbClr val="002060"/>
                </a:solidFill>
              </a:rPr>
              <a:t> Goals Distribution (xG and goals) across venues for each season, </a:t>
            </a:r>
            <a:r>
              <a:rPr lang="en-GB" sz="3200" b="1" dirty="0">
                <a:solidFill>
                  <a:srgbClr val="002060"/>
                </a:solidFill>
              </a:rPr>
              <a:t>understand trends of high, medium and low-quality matches </a:t>
            </a:r>
          </a:p>
          <a:p>
            <a:endParaRPr lang="en-GB" sz="3200" dirty="0"/>
          </a:p>
          <a:p>
            <a:r>
              <a:rPr lang="en-GB" sz="3200" dirty="0">
                <a:solidFill>
                  <a:srgbClr val="002060"/>
                </a:solidFill>
              </a:rPr>
              <a:t>Effect of additional drivers (different months of the year, referees and </a:t>
            </a:r>
            <a:r>
              <a:rPr lang="en-GB" sz="3200">
                <a:solidFill>
                  <a:srgbClr val="002060"/>
                </a:solidFill>
              </a:rPr>
              <a:t>venues)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EBE69A-A5C2-573F-6D18-6B1406F5921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Additional analysis to complement existing analysis</a:t>
            </a:r>
          </a:p>
        </p:txBody>
      </p:sp>
    </p:spTree>
    <p:extLst>
      <p:ext uri="{BB962C8B-B14F-4D97-AF65-F5344CB8AC3E}">
        <p14:creationId xmlns:p14="http://schemas.microsoft.com/office/powerpoint/2010/main" val="334104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3434-2CD4-55F9-E9D7-ECCA7C40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700" dirty="0">
                <a:solidFill>
                  <a:srgbClr val="002060"/>
                </a:solidFill>
              </a:rPr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62CB-BA8B-EEA2-72EC-F0BE0321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b="1" dirty="0">
                <a:solidFill>
                  <a:srgbClr val="002060"/>
                </a:solidFill>
              </a:rPr>
              <a:t>Quality of the league </a:t>
            </a:r>
            <a:r>
              <a:rPr lang="en-GB" sz="3000" dirty="0">
                <a:solidFill>
                  <a:srgbClr val="002060"/>
                </a:solidFill>
              </a:rPr>
              <a:t>in terms of average goals and average expected goals (xG) per game has remained consistent </a:t>
            </a:r>
          </a:p>
          <a:p>
            <a:endParaRPr lang="en-GB" sz="3000" dirty="0"/>
          </a:p>
          <a:p>
            <a:r>
              <a:rPr lang="en-GB" sz="3200" dirty="0">
                <a:solidFill>
                  <a:srgbClr val="002060"/>
                </a:solidFill>
              </a:rPr>
              <a:t>Analysis of data available reveals no definitive trend of </a:t>
            </a:r>
            <a:r>
              <a:rPr lang="en-GB" sz="3200" b="1" dirty="0">
                <a:solidFill>
                  <a:srgbClr val="002060"/>
                </a:solidFill>
              </a:rPr>
              <a:t>competitive balance </a:t>
            </a:r>
            <a:r>
              <a:rPr lang="en-GB" sz="3200" dirty="0">
                <a:solidFill>
                  <a:srgbClr val="002060"/>
                </a:solidFill>
              </a:rPr>
              <a:t>in the WSL</a:t>
            </a:r>
          </a:p>
          <a:p>
            <a:pPr marL="0" indent="0">
              <a:buNone/>
            </a:pPr>
            <a:endParaRPr lang="en-GB" sz="3000" dirty="0"/>
          </a:p>
          <a:p>
            <a:r>
              <a:rPr lang="en-GB" sz="3000" dirty="0">
                <a:solidFill>
                  <a:srgbClr val="002060"/>
                </a:solidFill>
              </a:rPr>
              <a:t>Total xG and Total goals have been </a:t>
            </a:r>
            <a:r>
              <a:rPr lang="en-GB" sz="3000" b="1" dirty="0">
                <a:solidFill>
                  <a:srgbClr val="002060"/>
                </a:solidFill>
              </a:rPr>
              <a:t>key drivers of attendances</a:t>
            </a:r>
            <a:endParaRPr lang="en-GB" sz="3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95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796EC-37CE-616B-6354-5DA78E33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66" y="1965785"/>
            <a:ext cx="2640359" cy="3422292"/>
          </a:xfrm>
        </p:spPr>
        <p:txBody>
          <a:bodyPr>
            <a:noAutofit/>
          </a:bodyPr>
          <a:lstStyle/>
          <a:p>
            <a:r>
              <a:rPr lang="en-GB" sz="3000" dirty="0">
                <a:solidFill>
                  <a:srgbClr val="002060"/>
                </a:solidFill>
              </a:rPr>
              <a:t>Range in average goals per match (</a:t>
            </a:r>
            <a:r>
              <a:rPr lang="en-GB" sz="3000" b="1" dirty="0">
                <a:solidFill>
                  <a:srgbClr val="002060"/>
                </a:solidFill>
              </a:rPr>
              <a:t>0.42)</a:t>
            </a:r>
          </a:p>
          <a:p>
            <a:pPr marL="0" indent="0">
              <a:buNone/>
            </a:pPr>
            <a:endParaRPr lang="en-GB" sz="3000" b="1" dirty="0">
              <a:solidFill>
                <a:srgbClr val="002060"/>
              </a:solidFill>
            </a:endParaRPr>
          </a:p>
          <a:p>
            <a:r>
              <a:rPr lang="en-GB" sz="3000" dirty="0">
                <a:solidFill>
                  <a:srgbClr val="002060"/>
                </a:solidFill>
              </a:rPr>
              <a:t>Range in average xG per match (</a:t>
            </a:r>
            <a:r>
              <a:rPr lang="en-GB" sz="3000" b="1" dirty="0">
                <a:solidFill>
                  <a:srgbClr val="002060"/>
                </a:solidFill>
              </a:rPr>
              <a:t>0.51)</a:t>
            </a:r>
          </a:p>
        </p:txBody>
      </p:sp>
      <p:pic>
        <p:nvPicPr>
          <p:cNvPr id="4" name="Picture 3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8C1F1D88-186F-60F1-BACE-FA3FC1FF9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1" y="1838632"/>
            <a:ext cx="8583559" cy="488190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ACF06EE-BE82-1DB1-2DEB-1574704DA6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Minimal changes in average xG and average goals per match</a:t>
            </a:r>
          </a:p>
        </p:txBody>
      </p:sp>
    </p:spTree>
    <p:extLst>
      <p:ext uri="{BB962C8B-B14F-4D97-AF65-F5344CB8AC3E}">
        <p14:creationId xmlns:p14="http://schemas.microsoft.com/office/powerpoint/2010/main" val="114349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796EC-37CE-616B-6354-5DA78E33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2314" y="1683212"/>
            <a:ext cx="2821027" cy="2443113"/>
          </a:xfrm>
        </p:spPr>
        <p:txBody>
          <a:bodyPr>
            <a:noAutofit/>
          </a:bodyPr>
          <a:lstStyle/>
          <a:p>
            <a:r>
              <a:rPr lang="en-GB" sz="3000" dirty="0">
                <a:solidFill>
                  <a:srgbClr val="002060"/>
                </a:solidFill>
              </a:rPr>
              <a:t>Range in total goals (</a:t>
            </a:r>
            <a:r>
              <a:rPr lang="en-GB" sz="3000" b="1" dirty="0">
                <a:solidFill>
                  <a:srgbClr val="002060"/>
                </a:solidFill>
              </a:rPr>
              <a:t>55)</a:t>
            </a:r>
          </a:p>
          <a:p>
            <a:pPr marL="0" indent="0">
              <a:buNone/>
            </a:pPr>
            <a:endParaRPr lang="en-GB" sz="3000" b="1" dirty="0"/>
          </a:p>
          <a:p>
            <a:r>
              <a:rPr lang="en-GB" sz="3000" dirty="0">
                <a:solidFill>
                  <a:srgbClr val="002060"/>
                </a:solidFill>
              </a:rPr>
              <a:t>Range in total xG (</a:t>
            </a:r>
            <a:r>
              <a:rPr lang="en-GB" sz="3000" b="1" dirty="0">
                <a:solidFill>
                  <a:srgbClr val="002060"/>
                </a:solidFill>
              </a:rPr>
              <a:t>48.90)</a:t>
            </a:r>
          </a:p>
        </p:txBody>
      </p:sp>
      <p:pic>
        <p:nvPicPr>
          <p:cNvPr id="8" name="Picture 7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D7FED982-84E8-0852-607D-499606566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4" y="1573161"/>
            <a:ext cx="8559593" cy="510632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B4AE24F-B4FC-A8E4-9C7E-2BE859BCCB66}"/>
              </a:ext>
            </a:extLst>
          </p:cNvPr>
          <p:cNvSpPr txBox="1">
            <a:spLocks/>
          </p:cNvSpPr>
          <p:nvPr/>
        </p:nvSpPr>
        <p:spPr>
          <a:xfrm>
            <a:off x="474407" y="247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Noticeable variation in total goals and total xG</a:t>
            </a:r>
          </a:p>
        </p:txBody>
      </p:sp>
    </p:spTree>
    <p:extLst>
      <p:ext uri="{BB962C8B-B14F-4D97-AF65-F5344CB8AC3E}">
        <p14:creationId xmlns:p14="http://schemas.microsoft.com/office/powerpoint/2010/main" val="36061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graph of a number of points&#10;&#10;Description automatically generated">
            <a:extLst>
              <a:ext uri="{FF2B5EF4-FFF2-40B4-BE49-F238E27FC236}">
                <a16:creationId xmlns:a16="http://schemas.microsoft.com/office/drawing/2014/main" id="{050F8D4D-EDE2-F2C9-1588-D0D393CCC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09" y="1510441"/>
            <a:ext cx="7152695" cy="535867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15E7A62-AF9B-E23A-B337-A174F3ACA084}"/>
              </a:ext>
            </a:extLst>
          </p:cNvPr>
          <p:cNvSpPr txBox="1">
            <a:spLocks/>
          </p:cNvSpPr>
          <p:nvPr/>
        </p:nvSpPr>
        <p:spPr>
          <a:xfrm>
            <a:off x="513736" y="184878"/>
            <a:ext cx="11078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4400" dirty="0"/>
            </a:br>
            <a:r>
              <a:rPr lang="en-GB" sz="4400" dirty="0"/>
              <a:t>Is the </a:t>
            </a:r>
            <a:r>
              <a:rPr lang="en-GB" dirty="0"/>
              <a:t>WSL</a:t>
            </a:r>
            <a:r>
              <a:rPr lang="en-GB" sz="4400" dirty="0"/>
              <a:t> establishing its level of competitive balance ?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graph with blue rectangles&#10;&#10;Description automatically generated">
            <a:extLst>
              <a:ext uri="{FF2B5EF4-FFF2-40B4-BE49-F238E27FC236}">
                <a16:creationId xmlns:a16="http://schemas.microsoft.com/office/drawing/2014/main" id="{BCD64593-4E87-B044-0144-515660F5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8" y="1254973"/>
            <a:ext cx="8815203" cy="5357685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F4004ED-7B2F-5FD4-2C95-9F0C2DB4FD71}"/>
              </a:ext>
            </a:extLst>
          </p:cNvPr>
          <p:cNvSpPr txBox="1">
            <a:spLocks/>
          </p:cNvSpPr>
          <p:nvPr/>
        </p:nvSpPr>
        <p:spPr>
          <a:xfrm>
            <a:off x="231751" y="205549"/>
            <a:ext cx="9631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Key drivers of Attendance: Goals over everything?</a:t>
            </a:r>
          </a:p>
        </p:txBody>
      </p:sp>
    </p:spTree>
    <p:extLst>
      <p:ext uri="{BB962C8B-B14F-4D97-AF65-F5344CB8AC3E}">
        <p14:creationId xmlns:p14="http://schemas.microsoft.com/office/powerpoint/2010/main" val="549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5E5851-33D9-CA42-B6B1-0D3C27D9E9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Key findings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C20200-5379-4205-E5DD-C48AE9A9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rgbClr val="002060"/>
                </a:solidFill>
              </a:rPr>
              <a:t>Quality of the league </a:t>
            </a:r>
            <a:r>
              <a:rPr lang="en-GB" sz="3000" dirty="0">
                <a:solidFill>
                  <a:srgbClr val="002060"/>
                </a:solidFill>
              </a:rPr>
              <a:t>in terms of average goals and average expected goals (xG) per game has remained consistent </a:t>
            </a:r>
          </a:p>
          <a:p>
            <a:endParaRPr lang="en-GB" sz="3000" dirty="0"/>
          </a:p>
          <a:p>
            <a:r>
              <a:rPr lang="en-GB" sz="3200" dirty="0">
                <a:solidFill>
                  <a:srgbClr val="002060"/>
                </a:solidFill>
              </a:rPr>
              <a:t>Analysis of data available reveals no definitive trend of </a:t>
            </a:r>
            <a:r>
              <a:rPr lang="en-GB" sz="3200" b="1" dirty="0">
                <a:solidFill>
                  <a:srgbClr val="002060"/>
                </a:solidFill>
              </a:rPr>
              <a:t>competitive balance </a:t>
            </a:r>
            <a:r>
              <a:rPr lang="en-GB" sz="3200" dirty="0">
                <a:solidFill>
                  <a:srgbClr val="002060"/>
                </a:solidFill>
              </a:rPr>
              <a:t>in the WSL</a:t>
            </a:r>
          </a:p>
          <a:p>
            <a:pPr marL="0" indent="0">
              <a:buNone/>
            </a:pPr>
            <a:endParaRPr lang="en-GB" sz="3000" dirty="0"/>
          </a:p>
          <a:p>
            <a:r>
              <a:rPr lang="en-GB" sz="3000" dirty="0">
                <a:solidFill>
                  <a:srgbClr val="002060"/>
                </a:solidFill>
              </a:rPr>
              <a:t>Total xG and Total goals have been </a:t>
            </a:r>
            <a:r>
              <a:rPr lang="en-GB" sz="3000" b="1" dirty="0">
                <a:solidFill>
                  <a:srgbClr val="002060"/>
                </a:solidFill>
              </a:rPr>
              <a:t>key drivers of attendances</a:t>
            </a:r>
            <a:endParaRPr lang="en-GB" sz="3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ABDE-C9E4-D6F6-6398-4D52126D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64" y="345353"/>
            <a:ext cx="10515600" cy="1325563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rgbClr val="002060"/>
                </a:solidFill>
              </a:rPr>
              <a:t>Season on Season Attendance Growth </a:t>
            </a:r>
            <a:br>
              <a:rPr lang="en-GB" sz="4400" dirty="0">
                <a:solidFill>
                  <a:srgbClr val="002060"/>
                </a:solidFill>
              </a:rPr>
            </a:br>
            <a:endParaRPr lang="en-GB" dirty="0"/>
          </a:p>
        </p:txBody>
      </p:sp>
      <p:pic>
        <p:nvPicPr>
          <p:cNvPr id="9" name="Content Placeholder 8" descr="A graph with blue bars&#10;&#10;Description automatically generated">
            <a:extLst>
              <a:ext uri="{FF2B5EF4-FFF2-40B4-BE49-F238E27FC236}">
                <a16:creationId xmlns:a16="http://schemas.microsoft.com/office/drawing/2014/main" id="{5B97262E-C2D7-D678-C8E8-E714B297A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64" y="1188558"/>
            <a:ext cx="7462415" cy="5622509"/>
          </a:xfr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1B4FF9B-C0F4-4891-074C-53E79244D974}"/>
              </a:ext>
            </a:extLst>
          </p:cNvPr>
          <p:cNvSpPr txBox="1">
            <a:spLocks/>
          </p:cNvSpPr>
          <p:nvPr/>
        </p:nvSpPr>
        <p:spPr>
          <a:xfrm>
            <a:off x="9285905" y="1188558"/>
            <a:ext cx="2532469" cy="3707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solidFill>
                  <a:srgbClr val="002060"/>
                </a:solidFill>
              </a:rPr>
              <a:t>Percentage Change </a:t>
            </a:r>
            <a:r>
              <a:rPr lang="en-GB" sz="3000">
                <a:solidFill>
                  <a:srgbClr val="002060"/>
                </a:solidFill>
              </a:rPr>
              <a:t>in Total Attendance </a:t>
            </a:r>
            <a:r>
              <a:rPr lang="en-GB" sz="3000" dirty="0">
                <a:solidFill>
                  <a:srgbClr val="002060"/>
                </a:solidFill>
              </a:rPr>
              <a:t>per season over period analysed </a:t>
            </a:r>
            <a:r>
              <a:rPr lang="en-GB" sz="3000" b="1" dirty="0">
                <a:solidFill>
                  <a:srgbClr val="002060"/>
                </a:solidFill>
              </a:rPr>
              <a:t>(69.49%)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8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A5B7-AD09-BBAE-32E9-3008167A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64" y="1651359"/>
            <a:ext cx="11235813" cy="42507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000" b="1" dirty="0">
              <a:effectLst/>
              <a:ea typeface="Aptos" panose="020B0004020202020204" pitchFamily="34" charset="0"/>
            </a:endParaRPr>
          </a:p>
          <a:p>
            <a:r>
              <a:rPr lang="en-GB" sz="3000" dirty="0">
                <a:solidFill>
                  <a:srgbClr val="002060"/>
                </a:solidFill>
                <a:effectLst/>
                <a:ea typeface="Aptos" panose="020B0004020202020204" pitchFamily="34" charset="0"/>
              </a:rPr>
              <a:t>Analysis of trends in the </a:t>
            </a:r>
            <a:r>
              <a:rPr lang="en-GB" sz="3000" b="1" dirty="0">
                <a:solidFill>
                  <a:srgbClr val="002060"/>
                </a:solidFill>
                <a:effectLst/>
                <a:ea typeface="Aptos" panose="020B0004020202020204" pitchFamily="34" charset="0"/>
              </a:rPr>
              <a:t>quality of the league, competitive balance </a:t>
            </a:r>
            <a:r>
              <a:rPr lang="en-GB" sz="3000" dirty="0">
                <a:solidFill>
                  <a:srgbClr val="002060"/>
                </a:solidFill>
                <a:effectLst/>
                <a:ea typeface="Aptos" panose="020B0004020202020204" pitchFamily="34" charset="0"/>
              </a:rPr>
              <a:t>and </a:t>
            </a:r>
            <a:r>
              <a:rPr lang="en-GB" sz="3000" b="1" dirty="0">
                <a:solidFill>
                  <a:srgbClr val="002060"/>
                </a:solidFill>
                <a:effectLst/>
                <a:ea typeface="Aptos" panose="020B0004020202020204" pitchFamily="34" charset="0"/>
              </a:rPr>
              <a:t>drivers </a:t>
            </a:r>
            <a:r>
              <a:rPr lang="en-GB" sz="3000" dirty="0">
                <a:solidFill>
                  <a:srgbClr val="002060"/>
                </a:solidFill>
                <a:effectLst/>
                <a:ea typeface="Aptos" panose="020B0004020202020204" pitchFamily="34" charset="0"/>
              </a:rPr>
              <a:t>of</a:t>
            </a:r>
            <a:r>
              <a:rPr lang="en-GB" sz="3000" b="1" dirty="0">
                <a:solidFill>
                  <a:srgbClr val="002060"/>
                </a:solidFill>
                <a:effectLst/>
                <a:ea typeface="Aptos" panose="020B0004020202020204" pitchFamily="34" charset="0"/>
              </a:rPr>
              <a:t> attendance</a:t>
            </a:r>
            <a:r>
              <a:rPr lang="en-GB" sz="3000" dirty="0">
                <a:solidFill>
                  <a:srgbClr val="002060"/>
                </a:solidFill>
                <a:effectLst/>
                <a:ea typeface="Aptos" panose="020B0004020202020204" pitchFamily="34" charset="0"/>
              </a:rPr>
              <a:t> over at least the next 4 consecutive seasons (leveraging exhaustive data) should provide a more robust conclusion regarding the efficacy of the league’s growth strategy</a:t>
            </a:r>
            <a:endParaRPr lang="en-GB" sz="3000" dirty="0">
              <a:solidFill>
                <a:srgbClr val="00206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492E5D-56D9-53F8-B892-807CB13BD6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Has the WSL’s growth strategy been working over the past few years?</a:t>
            </a:r>
          </a:p>
        </p:txBody>
      </p:sp>
    </p:spTree>
    <p:extLst>
      <p:ext uri="{BB962C8B-B14F-4D97-AF65-F5344CB8AC3E}">
        <p14:creationId xmlns:p14="http://schemas.microsoft.com/office/powerpoint/2010/main" val="10959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3048</TotalTime>
  <Words>330</Words>
  <Application>Microsoft Office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Has the Women’s Super League (WSL) growth strategy been working? An analysis of the 2020/21 – 2023/24 seasons</vt:lpstr>
      <vt:lpstr>Executive Summary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Season on Season Attendance Growth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the WSL’s growth strategy</dc:title>
  <dc:creator>Uyi Erhabor</dc:creator>
  <cp:lastModifiedBy>Uyi Erhabor</cp:lastModifiedBy>
  <cp:revision>3</cp:revision>
  <dcterms:created xsi:type="dcterms:W3CDTF">2024-05-16T21:51:11Z</dcterms:created>
  <dcterms:modified xsi:type="dcterms:W3CDTF">2025-06-08T01:07:47Z</dcterms:modified>
</cp:coreProperties>
</file>