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453" r:id="rId3"/>
    <p:sldId id="4466" r:id="rId5"/>
    <p:sldId id="4504" r:id="rId6"/>
    <p:sldId id="4495" r:id="rId7"/>
    <p:sldId id="4476" r:id="rId8"/>
    <p:sldId id="4480" r:id="rId9"/>
    <p:sldId id="4505" r:id="rId10"/>
    <p:sldId id="4506" r:id="rId11"/>
    <p:sldId id="4507" r:id="rId12"/>
    <p:sldId id="4508" r:id="rId13"/>
    <p:sldId id="4509" r:id="rId14"/>
    <p:sldId id="4492" r:id="rId15"/>
    <p:sldId id="4511" r:id="rId16"/>
    <p:sldId id="4510" r:id="rId17"/>
    <p:sldId id="4512" r:id="rId18"/>
    <p:sldId id="4513" r:id="rId19"/>
    <p:sldId id="4514" r:id="rId20"/>
    <p:sldId id="4515" r:id="rId21"/>
    <p:sldId id="451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 Yin" initials="W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EEF6"/>
    <a:srgbClr val="373863"/>
    <a:srgbClr val="F1F8EC"/>
    <a:srgbClr val="D81E06"/>
    <a:srgbClr val="CC9900"/>
    <a:srgbClr val="FE694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1519" autoAdjust="0"/>
  </p:normalViewPr>
  <p:slideViewPr>
    <p:cSldViewPr snapToGrid="0">
      <p:cViewPr varScale="1">
        <p:scale>
          <a:sx n="103" d="100"/>
          <a:sy n="103"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0777E-C1E9-4B77-9713-BE28A0A8A9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501EB-55AB-4122-AEA5-BC08EAF5D7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3501EB-55AB-4122-AEA5-BC08EAF5D7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检索的核心目的是根据输入查询，识别并提取最相关的知识内容。具体而言，任务通常是利用某种相似度函数，从知识库中检索出前</a:t>
            </a:r>
            <a:r>
              <a:rPr lang="en-US" altLang="zh-CN"/>
              <a:t> top-k </a:t>
            </a:r>
            <a:r>
              <a:rPr lang="zh-CN" altLang="en-US"/>
              <a:t>个最相关的文本分块。</a:t>
            </a:r>
            <a:endParaRPr lang="zh-CN" altLang="en-US"/>
          </a:p>
          <a:p>
            <a:endParaRPr lang="zh-CN" altLang="en-US"/>
          </a:p>
          <a:p>
            <a:r>
              <a:rPr lang="zh-CN" altLang="en-US"/>
              <a:t>稀疏检索策略依赖稀疏向量表示，通过词项匹配方式实现文档或分块的检索</a:t>
            </a:r>
            <a:r>
              <a:rPr lang="en-US" altLang="zh-CN"/>
              <a:t>。BM25[^204]</a:t>
            </a:r>
            <a:r>
              <a:rPr lang="zh-CN" altLang="en-US"/>
              <a:t>、</a:t>
            </a:r>
            <a:r>
              <a:rPr lang="en-US" altLang="zh-CN"/>
              <a:t>TF-IDF[^205] </a:t>
            </a:r>
            <a:r>
              <a:rPr lang="zh-CN" altLang="en-US"/>
              <a:t>与</a:t>
            </a:r>
            <a:r>
              <a:rPr lang="en-US" altLang="zh-CN"/>
              <a:t> Query Likelihood </a:t>
            </a:r>
            <a:r>
              <a:rPr lang="zh-CN" altLang="en-US"/>
              <a:t>模型</a:t>
            </a:r>
            <a:r>
              <a:rPr lang="en-US" altLang="zh-CN"/>
              <a:t>[^120]</a:t>
            </a:r>
            <a:r>
              <a:rPr lang="zh-CN" altLang="en-US"/>
              <a:t>，这些方法基于词频和逆文档频率等指标来估计文本与查询的相关性。尽管这些方法较为简单，但由于其计算效率高，在</a:t>
            </a:r>
            <a:r>
              <a:rPr lang="en-US" altLang="zh-CN"/>
              <a:t> RAG </a:t>
            </a:r>
            <a:r>
              <a:rPr lang="zh-CN" altLang="en-US"/>
              <a:t>系统中依然被广泛应用。近年来，也有研究尝试将</a:t>
            </a:r>
            <a:r>
              <a:rPr lang="en-US" altLang="zh-CN"/>
              <a:t> Transformer </a:t>
            </a:r>
            <a:r>
              <a:rPr lang="zh-CN" altLang="en-US"/>
              <a:t>语言模型用于稀疏检索，如：</a:t>
            </a:r>
            <a:endParaRPr lang="zh-CN" altLang="en-US"/>
          </a:p>
          <a:p>
            <a:r>
              <a:rPr lang="en-US" altLang="zh-CN"/>
              <a:t>uniCOIL[^139]</a:t>
            </a:r>
            <a:r>
              <a:rPr lang="zh-CN" altLang="en-US"/>
              <a:t>、</a:t>
            </a:r>
            <a:r>
              <a:rPr lang="en-US" altLang="zh-CN"/>
              <a:t>TILDE[^290] </a:t>
            </a:r>
            <a:r>
              <a:rPr lang="zh-CN" altLang="en-US"/>
              <a:t>和</a:t>
            </a:r>
            <a:r>
              <a:rPr lang="en-US" altLang="zh-CN"/>
              <a:t> SPLADE[^68] </a:t>
            </a:r>
            <a:r>
              <a:rPr lang="zh-CN" altLang="en-US"/>
              <a:t>等模型将文本编码为高维稀疏向量，在保持词袋特性的同时，提升了语义表达能力。</a:t>
            </a:r>
            <a:endParaRPr lang="zh-CN" altLang="en-US"/>
          </a:p>
          <a:p>
            <a:endParaRPr lang="zh-CN" altLang="en-US"/>
          </a:p>
          <a:p>
            <a:r>
              <a:rPr lang="zh-CN" altLang="en-US"/>
              <a:t>稠密检索策略将查询与文档共同嵌入至低维向量空间，再通过点积或余弦相似度度量其相关性。</a:t>
            </a:r>
            <a:endParaRPr lang="zh-CN" altLang="en-US"/>
          </a:p>
          <a:p>
            <a:endParaRPr lang="zh-CN" altLang="en-US"/>
          </a:p>
          <a:p>
            <a:endParaRPr lang="zh-CN" altLang="en-US"/>
          </a:p>
          <a:p>
            <a:r>
              <a:rPr lang="zh-CN" altLang="en-US"/>
              <a:t>最近邻搜索（</a:t>
            </a:r>
            <a:r>
              <a:rPr lang="en-US" altLang="zh-CN"/>
              <a:t>Nearest Neighbor Search, NNS</a:t>
            </a:r>
            <a:r>
              <a:rPr lang="zh-CN" altLang="en-US"/>
              <a:t>）</a:t>
            </a:r>
            <a:endParaRPr lang="zh-CN" altLang="en-US"/>
          </a:p>
          <a:p>
            <a:r>
              <a:rPr lang="zh-CN" altLang="en-US"/>
              <a:t>最直接的</a:t>
            </a:r>
            <a:r>
              <a:rPr lang="en-US" altLang="zh-CN"/>
              <a:t> NNS </a:t>
            </a:r>
            <a:r>
              <a:rPr lang="zh-CN" altLang="en-US"/>
              <a:t>方法是穷举搜索（</a:t>
            </a:r>
            <a:r>
              <a:rPr lang="en-US" altLang="zh-CN"/>
              <a:t>brute force</a:t>
            </a:r>
            <a:r>
              <a:rPr lang="zh-CN" altLang="en-US"/>
              <a:t>），即遍历数据库中所有向量，逐一计算其与查询向量的距离，并选出最相似者。尽管该方法准确率高，但计算开销极大，在大规模数据集上并不实际。为了解决这一问题，研究者提出了多种基于树结构的优化方法</a:t>
            </a:r>
            <a:endParaRPr lang="zh-CN" altLang="en-US"/>
          </a:p>
          <a:p>
            <a:endParaRPr lang="zh-CN" altLang="en-US"/>
          </a:p>
          <a:p>
            <a:r>
              <a:rPr lang="en-US" altLang="zh-CN"/>
              <a:t>ANNS </a:t>
            </a:r>
            <a:r>
              <a:rPr lang="zh-CN" altLang="en-US"/>
              <a:t>在准确性、速度与内存开销之间实现平衡，因而尤其适用于大规模与高维数据场景</a:t>
            </a:r>
            <a:r>
              <a:rPr lang="en-US" altLang="zh-CN"/>
              <a:t>[^84]</a:t>
            </a:r>
            <a:r>
              <a:rPr lang="zh-CN" altLang="en-US"/>
              <a:t>。主要方法包括以下四类</a:t>
            </a:r>
            <a:r>
              <a:rPr lang="en-US" altLang="zh-CN"/>
              <a:t>：</a:t>
            </a:r>
            <a:r>
              <a:rPr lang="zh-CN" altLang="en-US"/>
              <a:t>基于哈希（</a:t>
            </a:r>
            <a:r>
              <a:rPr lang="en-US" altLang="zh-CN"/>
              <a:t>Hash-based</a:t>
            </a:r>
            <a:r>
              <a:rPr lang="zh-CN" altLang="en-US"/>
              <a:t>）基于树结构（</a:t>
            </a:r>
            <a:r>
              <a:rPr lang="en-US" altLang="zh-CN"/>
              <a:t>Tree-based</a:t>
            </a:r>
            <a:r>
              <a:rPr lang="zh-CN" altLang="en-US"/>
              <a:t>）：基于图结构（</a:t>
            </a:r>
            <a:r>
              <a:rPr lang="en-US" altLang="zh-CN"/>
              <a:t>Graph-based</a:t>
            </a:r>
            <a:r>
              <a:rPr lang="zh-CN" altLang="en-US"/>
              <a:t>）基于量化（</a:t>
            </a:r>
            <a:r>
              <a:rPr lang="en-US" altLang="zh-CN"/>
              <a:t>Quantization-based</a:t>
            </a:r>
            <a:r>
              <a:rPr lang="zh-CN" altLang="en-US"/>
              <a: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文本级整合最常见的做法是：将检索到的</a:t>
            </a:r>
            <a:r>
              <a:rPr lang="en-US" altLang="zh-CN"/>
              <a:t> top-k </a:t>
            </a:r>
            <a:r>
              <a:rPr lang="zh-CN" altLang="en-US"/>
              <a:t>文档直接拼接至原始查询之后作为模型输入。为减少低质量信息干扰，并更好地发挥</a:t>
            </a:r>
            <a:r>
              <a:rPr lang="en-US" altLang="zh-CN"/>
              <a:t> LLM </a:t>
            </a:r>
            <a:r>
              <a:rPr lang="zh-CN" altLang="en-US"/>
              <a:t>的上下文学习能力，有些方法</a:t>
            </a:r>
            <a:r>
              <a:rPr lang="en-US" altLang="zh-CN"/>
              <a:t>[^76,^133]</a:t>
            </a:r>
            <a:r>
              <a:rPr lang="zh-CN" altLang="en-US"/>
              <a:t>对分块进行重排序（</a:t>
            </a:r>
            <a:r>
              <a:rPr lang="en-US" altLang="zh-CN"/>
              <a:t>reranking</a:t>
            </a:r>
            <a:r>
              <a:rPr lang="zh-CN" altLang="en-US"/>
              <a:t>）以优先保留相关性更高的内容；另一些方法</a:t>
            </a:r>
            <a:r>
              <a:rPr lang="en-US" altLang="zh-CN"/>
              <a:t>[^8,^154]</a:t>
            </a:r>
            <a:r>
              <a:rPr lang="zh-CN" altLang="en-US"/>
              <a:t>则采用加权过滤策略以去除无关信息。</a:t>
            </a:r>
            <a:endParaRPr lang="zh-CN" altLang="en-US"/>
          </a:p>
          <a:p>
            <a:endParaRPr lang="zh-CN" altLang="en-US"/>
          </a:p>
          <a:p>
            <a:r>
              <a:rPr lang="zh-CN" altLang="en-US"/>
              <a:t>特征级整合则关注在输入的向量表示层面完成融合。与文本拼接不同，该方法</a:t>
            </a:r>
            <a:r>
              <a:rPr lang="en-US" altLang="zh-CN"/>
              <a:t>[^46,^96]</a:t>
            </a:r>
            <a:r>
              <a:rPr lang="zh-CN" altLang="en-US"/>
              <a:t>将原始查询与检索内容分别转换为向量表示（如稠密向量或稀疏向量），再一同送入模型。这种方式在特征层面进行操作，提供了更高的灵活性与表达能力，有助于增强整合效率。</a:t>
            </a:r>
            <a:endParaRPr lang="zh-CN" altLang="en-US"/>
          </a:p>
          <a:p>
            <a:endParaRPr lang="zh-CN" altLang="en-US"/>
          </a:p>
          <a:p>
            <a:r>
              <a:rPr lang="zh-CN" altLang="en-US"/>
              <a:t>中间层：加权嵌入整合（</a:t>
            </a:r>
            <a:r>
              <a:rPr lang="en-US" altLang="zh-CN"/>
              <a:t>weighted embedding integration</a:t>
            </a:r>
            <a:r>
              <a:rPr lang="zh-CN" altLang="en-US"/>
              <a:t>）：这类方法</a:t>
            </a:r>
            <a:r>
              <a:rPr lang="en-US" altLang="zh-CN"/>
              <a:t>[^67]</a:t>
            </a:r>
            <a:r>
              <a:rPr lang="zh-CN" altLang="en-US"/>
              <a:t>为检索到的</a:t>
            </a:r>
            <a:r>
              <a:rPr lang="en-US" altLang="zh-CN"/>
              <a:t> top-k </a:t>
            </a:r>
            <a:r>
              <a:rPr lang="zh-CN" altLang="en-US"/>
              <a:t>文档嵌入学习一个加权系数，随后将其加权相加，以融合至模型的中间层表示中。</a:t>
            </a:r>
            <a:endParaRPr lang="zh-CN" altLang="en-US"/>
          </a:p>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 RAG </a:t>
            </a:r>
            <a:r>
              <a:rPr lang="zh-CN" altLang="en-US"/>
              <a:t>使用的答案生成策略，包括去噪和推理。</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去噪的主要目的是减少大规模知识库检索过程中引入的无关、矛盾或误导性信息的影响。</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分层与多轮推理（</a:t>
            </a:r>
            <a:r>
              <a:rPr lang="en-US" altLang="zh-CN"/>
              <a:t>Hierarchical and Multi-Pass Reasoning</a:t>
            </a:r>
            <a:r>
              <a:rPr lang="zh-CN" altLang="en-US"/>
              <a:t>）</a:t>
            </a:r>
            <a:endParaRPr lang="en-US" altLang="zh-CN"/>
          </a:p>
          <a:p>
            <a:r>
              <a:rPr lang="zh-CN" altLang="en-US"/>
              <a:t>针对复杂的查询，分层推理或多轮推理机制可帮助模型实现逐步理解与迭代优化：</a:t>
            </a:r>
            <a:endParaRPr lang="zh-CN" altLang="en-US"/>
          </a:p>
          <a:p>
            <a:r>
              <a:rPr lang="zh-CN" altLang="en-US"/>
              <a:t>多轮推理模型</a:t>
            </a:r>
            <a:r>
              <a:rPr lang="en-US" altLang="zh-CN"/>
              <a:t>[^193] </a:t>
            </a:r>
            <a:r>
              <a:rPr lang="zh-CN" altLang="en-US"/>
              <a:t>在每一轮处理检索信息的过程中不断优化对语义关系的理解，特别适用于涉及因果关系或时序依赖的任务；</a:t>
            </a:r>
            <a:endParaRPr lang="zh-CN" altLang="en-US"/>
          </a:p>
          <a:p>
            <a:r>
              <a:rPr lang="zh-CN" altLang="en-US"/>
              <a:t>类模型允许模型在获取新信息后</a:t>
            </a:r>
            <a:r>
              <a:rPr lang="en-US" altLang="zh-CN"/>
              <a:t>“</a:t>
            </a:r>
            <a:r>
              <a:rPr lang="zh-CN" altLang="en-US"/>
              <a:t>回访</a:t>
            </a:r>
            <a:r>
              <a:rPr lang="en-US" altLang="zh-CN"/>
              <a:t>”</a:t>
            </a:r>
            <a:r>
              <a:rPr lang="zh-CN" altLang="en-US"/>
              <a:t>先前内容，从而构建逐层深入的语义认知结构，有效提升回答的准确性与一致性。</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2020</a:t>
            </a:r>
            <a:r>
              <a:rPr lang="zh-CN" altLang="en-US"/>
              <a:t>年首次提出</a:t>
            </a:r>
            <a:r>
              <a:rPr lang="en-US" altLang="zh-CN"/>
              <a:t> 2022</a:t>
            </a:r>
            <a:r>
              <a:rPr lang="zh-CN" altLang="en-US"/>
              <a:t>年</a:t>
            </a:r>
            <a:r>
              <a:rPr lang="en-US" altLang="zh-CN"/>
              <a:t>chatgpt</a:t>
            </a:r>
            <a:r>
              <a:rPr lang="zh-CN" altLang="en-US"/>
              <a:t>发布后工作指数增长</a:t>
            </a:r>
            <a:r>
              <a:rPr lang="en-US" altLang="zh-CN"/>
              <a:t>  </a:t>
            </a:r>
            <a:r>
              <a:rPr lang="zh-CN" altLang="en-US"/>
              <a:t>标志着语言模型不再仅依赖于内部参数进行生成，而是能够有效调用庞大的外部知识资源以增强其语言理解与生成能力。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检索</a:t>
            </a:r>
            <a:r>
              <a:rPr lang="en-US" altLang="zh-CN">
                <a:sym typeface="+mn-ea"/>
              </a:rPr>
              <a:t>：</a:t>
            </a:r>
            <a:r>
              <a:rPr lang="zh-CN" altLang="en-US">
                <a:sym typeface="+mn-ea"/>
              </a:rPr>
              <a:t>从外部知识库中获取相关信息的任何过程都可以视为检索，不论知识的模态、存储格式或结构如何。</a:t>
            </a:r>
            <a:endParaRPr lang="zh-CN" altLang="en-US"/>
          </a:p>
          <a:p>
            <a:r>
              <a:rPr lang="zh-CN" altLang="en-US">
                <a:sym typeface="+mn-ea"/>
              </a:rPr>
              <a:t>生成</a:t>
            </a:r>
            <a:r>
              <a:rPr lang="en-US" altLang="zh-CN">
                <a:sym typeface="+mn-ea"/>
              </a:rPr>
              <a:t>：</a:t>
            </a:r>
            <a:r>
              <a:rPr lang="zh-CN" altLang="en-US">
                <a:sym typeface="+mn-ea"/>
              </a:rPr>
              <a:t>核心在于</a:t>
            </a:r>
            <a:r>
              <a:rPr lang="en-US" altLang="zh-CN">
                <a:sym typeface="+mn-ea"/>
              </a:rPr>
              <a:t>“</a:t>
            </a:r>
            <a:r>
              <a:rPr lang="zh-CN" altLang="en-US">
                <a:sym typeface="+mn-ea"/>
              </a:rPr>
              <a:t>去噪</a:t>
            </a:r>
            <a:r>
              <a:rPr lang="en-US" altLang="zh-CN">
                <a:sym typeface="+mn-ea"/>
              </a:rPr>
              <a:t>”</a:t>
            </a:r>
            <a:r>
              <a:rPr lang="zh-CN" altLang="en-US">
                <a:sym typeface="+mn-ea"/>
              </a:rPr>
              <a:t>（</a:t>
            </a:r>
            <a:r>
              <a:rPr lang="en-US" altLang="zh-CN">
                <a:sym typeface="+mn-ea"/>
              </a:rPr>
              <a:t>Denoising</a:t>
            </a:r>
            <a:r>
              <a:rPr lang="zh-CN" altLang="en-US">
                <a:sym typeface="+mn-ea"/>
              </a:rPr>
              <a:t>）和</a:t>
            </a:r>
            <a:r>
              <a:rPr lang="en-US" altLang="zh-CN">
                <a:sym typeface="+mn-ea"/>
              </a:rPr>
              <a:t>“</a:t>
            </a:r>
            <a:r>
              <a:rPr lang="zh-CN" altLang="en-US">
                <a:sym typeface="+mn-ea"/>
              </a:rPr>
              <a:t>推理</a:t>
            </a:r>
            <a:r>
              <a:rPr lang="en-US" altLang="zh-CN">
                <a:sym typeface="+mn-ea"/>
              </a:rPr>
              <a:t>”</a:t>
            </a:r>
            <a:r>
              <a:rPr lang="zh-CN" altLang="en-US">
                <a:sym typeface="+mn-ea"/>
              </a:rPr>
              <a:t>（</a:t>
            </a:r>
            <a:r>
              <a:rPr lang="en-US" altLang="zh-CN">
                <a:sym typeface="+mn-ea"/>
              </a:rPr>
              <a:t>Reasoning</a:t>
            </a:r>
            <a:r>
              <a:rPr lang="zh-CN" altLang="en-US">
                <a:sym typeface="+mn-ea"/>
              </a:rPr>
              <a:t>）</a:t>
            </a:r>
            <a:endParaRPr lang="zh-CN" altLang="en-US"/>
          </a:p>
          <a:p>
            <a:r>
              <a:rPr lang="zh-CN" altLang="en-US">
                <a:sym typeface="+mn-ea"/>
              </a:rPr>
              <a:t>去噪的主要任务是从检索到的知识中筛选出不相关或矛盾的信息，确保只有可靠且相关的信息对生成过程产生影响。</a:t>
            </a:r>
            <a:endParaRPr lang="zh-CN" altLang="en-US"/>
          </a:p>
          <a:p>
            <a:r>
              <a:rPr lang="zh-CN" altLang="en-US">
                <a:sym typeface="+mn-ea"/>
              </a:rPr>
              <a:t>推理使得模型能够有效地从多个来源合成信息，建立逻辑联系，并生成有依据的输出。</a:t>
            </a:r>
            <a:endParaRPr lang="zh-CN" altLang="en-US"/>
          </a:p>
          <a:p>
            <a:endParaRPr lang="zh-CN" altLang="en-US"/>
          </a:p>
          <a:p>
            <a:r>
              <a:rPr lang="zh-CN" altLang="en-US">
                <a:sym typeface="+mn-ea"/>
              </a:rPr>
              <a:t>输入层整合将检索到的文档直接与原始查询串联，输入到模型中，允许模型同时处理查询和外部知识。</a:t>
            </a:r>
            <a:endParaRPr lang="zh-CN" altLang="en-US"/>
          </a:p>
          <a:p>
            <a:r>
              <a:rPr lang="zh-CN" altLang="en-US">
                <a:sym typeface="+mn-ea"/>
              </a:rPr>
              <a:t>输出层整合在模型的</a:t>
            </a:r>
            <a:r>
              <a:rPr lang="en-US" altLang="zh-CN">
                <a:sym typeface="+mn-ea"/>
              </a:rPr>
              <a:t> logit </a:t>
            </a:r>
            <a:r>
              <a:rPr lang="zh-CN" altLang="en-US">
                <a:sym typeface="+mn-ea"/>
              </a:rPr>
              <a:t>层融入检索到的知识，以校准模型的最终预测，特别有效于提高输出的准确性。</a:t>
            </a:r>
            <a:endParaRPr lang="zh-CN" altLang="en-US"/>
          </a:p>
          <a:p>
            <a:r>
              <a:rPr lang="zh-CN" altLang="en-US">
                <a:sym typeface="+mn-ea"/>
              </a:rPr>
              <a:t>中间层整合将外部知识融入模型的隐藏层状态，在生成过程中实现内部知识与外部知识之间的更细致的交互。</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知识检索</a:t>
            </a:r>
            <a:r>
              <a:rPr lang="en-US" altLang="zh-CN"/>
              <a:t>：</a:t>
            </a:r>
            <a:r>
              <a:rPr lang="zh-CN" altLang="en-US"/>
              <a:t>高精准率有助于减少无关内容的引入，降低生成阶段的噪声干扰；而高召回率则确保覆盖尽可能全面的相关信息，尤其对于需要深入理解的任务至关重要。实现这一平衡往往依赖于检索算法的精调与相关性反馈机制的有效利用。</a:t>
            </a:r>
            <a:endParaRPr lang="zh-CN" altLang="en-US"/>
          </a:p>
          <a:p>
            <a:r>
              <a:rPr lang="zh-CN" altLang="en-US"/>
              <a:t>知识整合</a:t>
            </a:r>
            <a:r>
              <a:rPr lang="en-US" altLang="zh-CN"/>
              <a:t>：</a:t>
            </a:r>
            <a:r>
              <a:rPr lang="zh-CN" altLang="en-US"/>
              <a:t>主要挑战之一在于如何确保模型能够准确理解和利用所检索的信息，同时避免引入事实错误或语义不一致。这通常需要将多样的数据类型（如文本片段、结构化数据等）融合为统一表示，以适配</a:t>
            </a:r>
            <a:r>
              <a:rPr lang="en-US" altLang="zh-CN"/>
              <a:t> LLM </a:t>
            </a:r>
            <a:r>
              <a:rPr lang="zh-CN" altLang="en-US"/>
              <a:t>的处理能力。</a:t>
            </a:r>
            <a:endParaRPr lang="zh-CN" altLang="en-US"/>
          </a:p>
          <a:p>
            <a:endParaRPr lang="zh-CN" altLang="en-US"/>
          </a:p>
          <a:p>
            <a:r>
              <a:rPr lang="zh-CN" altLang="en-US"/>
              <a:t>综合指标</a:t>
            </a:r>
            <a:r>
              <a:rPr lang="zh-CN" altLang="en-US"/>
              <a:t>评估：传统的生成类评估指标，如</a:t>
            </a:r>
            <a:r>
              <a:rPr lang="en-US" altLang="zh-CN"/>
              <a:t> BLEU[^181] </a:t>
            </a:r>
            <a:r>
              <a:rPr lang="zh-CN" altLang="en-US"/>
              <a:t>和</a:t>
            </a:r>
            <a:r>
              <a:rPr lang="en-US" altLang="zh-CN"/>
              <a:t> ROUGE[^138]</a:t>
            </a:r>
            <a:r>
              <a:rPr lang="zh-CN" altLang="en-US"/>
              <a:t>，主要通过与参考文本的对比来衡量生成内容的质量。然而，这类指标往往难以充分反映检索模块的有效性，而后者在决定生成内容的相关性与准确性方面起着关键作用。因此，</a:t>
            </a:r>
            <a:r>
              <a:rPr lang="en-US" altLang="zh-CN"/>
              <a:t>RAG </a:t>
            </a:r>
            <a:r>
              <a:rPr lang="zh-CN" altLang="en-US"/>
              <a:t>的评估框架需引入双重维度的综合性指标体系，即同时评估检索性能（如精准率、召回率、</a:t>
            </a:r>
            <a:r>
              <a:rPr lang="en-US" altLang="zh-CN"/>
              <a:t>F1 </a:t>
            </a:r>
            <a:r>
              <a:rPr lang="zh-CN" altLang="en-US"/>
              <a:t>分数</a:t>
            </a:r>
            <a:r>
              <a:rPr lang="en-US" altLang="zh-CN"/>
              <a:t>[^256]</a:t>
            </a:r>
            <a:r>
              <a:rPr lang="zh-CN" altLang="en-US"/>
              <a:t>）与生成质量（如连贯性、流畅度、事实正确性）等方面。构建这种全面的评估体系本身就具有高度复杂性，需要在定量指标与定性分析之间取得平衡，以全面反映系统的整体表现。</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高质量的查询是检索有价值知识的前提。由于用户的意图往往具有模糊性和不完整性</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将知识图谱整合进</a:t>
            </a:r>
            <a:r>
              <a:rPr lang="en-US" altLang="zh-CN"/>
              <a:t> RAG </a:t>
            </a:r>
            <a:r>
              <a:rPr lang="zh-CN" altLang="en-US"/>
              <a:t>系统也面临以下挑战：</a:t>
            </a:r>
            <a:endParaRPr lang="zh-CN" altLang="en-US"/>
          </a:p>
          <a:p>
            <a:r>
              <a:rPr lang="zh-CN" altLang="en-US"/>
              <a:t>如何从大规模知识图谱中高效定位并提取相关子图；</a:t>
            </a:r>
            <a:endParaRPr lang="zh-CN" altLang="en-US"/>
          </a:p>
          <a:p>
            <a:r>
              <a:rPr lang="zh-CN" altLang="en-US"/>
              <a:t>随着知识图谱规模扩大，带来的可扩展性问题；</a:t>
            </a:r>
            <a:endParaRPr lang="zh-CN" altLang="en-US"/>
          </a:p>
          <a:p>
            <a:r>
              <a:rPr lang="zh-CN" altLang="en-US"/>
              <a:t>如何将结构化数据与</a:t>
            </a:r>
            <a:r>
              <a:rPr lang="en-US" altLang="zh-CN"/>
              <a:t> LLM </a:t>
            </a:r>
            <a:r>
              <a:rPr lang="zh-CN" altLang="en-US"/>
              <a:t>所擅长的非结构化语言处理进行有效对齐。</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将知识图谱整合进</a:t>
            </a:r>
            <a:r>
              <a:rPr lang="en-US" altLang="zh-CN"/>
              <a:t> RAG </a:t>
            </a:r>
            <a:r>
              <a:rPr lang="zh-CN" altLang="en-US"/>
              <a:t>系统也面临以下挑战：</a:t>
            </a:r>
            <a:endParaRPr lang="zh-CN" altLang="en-US"/>
          </a:p>
          <a:p>
            <a:r>
              <a:rPr lang="zh-CN" altLang="en-US"/>
              <a:t>如何从大规模知识图谱中高效定位并提取相关子图；</a:t>
            </a:r>
            <a:endParaRPr lang="zh-CN" altLang="en-US"/>
          </a:p>
          <a:p>
            <a:r>
              <a:rPr lang="zh-CN" altLang="en-US"/>
              <a:t>随着知识图谱规模扩大，带来的可扩展性问题；</a:t>
            </a:r>
            <a:endParaRPr lang="zh-CN" altLang="en-US"/>
          </a:p>
          <a:p>
            <a:r>
              <a:rPr lang="zh-CN" altLang="en-US"/>
              <a:t>如何将结构化数据与</a:t>
            </a:r>
            <a:r>
              <a:rPr lang="en-US" altLang="zh-CN"/>
              <a:t> LLM </a:t>
            </a:r>
            <a:r>
              <a:rPr lang="zh-CN" altLang="en-US"/>
              <a:t>所擅长的非结构化语言处理进行有效对齐。</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latin typeface="微软雅黑" charset="0"/>
                <a:ea typeface="微软雅黑" charset="0"/>
                <a:cs typeface="微软雅黑" charset="0"/>
                <a:sym typeface="+mn-ea"/>
              </a:rPr>
              <a:t>面对丰富的模型选择，如何选用合适的嵌入模型与向量存储方式，成为实际部署中的关键问题。为此，多个基准体系提供了系统化的评估支持：</a:t>
            </a:r>
            <a:endParaRPr lang="zh-CN" altLang="en-US">
              <a:latin typeface="微软雅黑" charset="0"/>
              <a:ea typeface="微软雅黑" charset="0"/>
              <a:cs typeface="微软雅黑" charset="0"/>
            </a:endParaRPr>
          </a:p>
          <a:p>
            <a:endParaRPr lang="en-US" altLang="zh-CN"/>
          </a:p>
          <a:p>
            <a:r>
              <a:rPr lang="en-US" altLang="zh-CN"/>
              <a:t>5.3.2 </a:t>
            </a:r>
            <a:r>
              <a:rPr lang="zh-CN" altLang="en-US"/>
              <a:t>文本嵌入模型（</a:t>
            </a:r>
            <a:r>
              <a:rPr lang="en-US" altLang="zh-CN"/>
              <a:t>Text Embedding Models</a:t>
            </a:r>
            <a:r>
              <a:rPr lang="zh-CN" altLang="en-US"/>
              <a:t>）</a:t>
            </a:r>
            <a:endParaRPr lang="zh-CN" altLang="en-US"/>
          </a:p>
          <a:p>
            <a:endParaRPr lang="en-US" altLang="zh-CN"/>
          </a:p>
          <a:p>
            <a:r>
              <a:rPr lang="zh-CN" altLang="en-US"/>
              <a:t>在基于查询检索文本分块的过程中，系统依赖于查询向量与分块向量之间的相似度计算（例如余弦相似度）来完成相关匹配。因此，能否准确地将分块映射为语义表达丰富的向量表示，是提升检索性能的关键因素之一。</a:t>
            </a:r>
            <a:endParaRPr lang="zh-CN" altLang="en-US"/>
          </a:p>
          <a:p>
            <a:endParaRPr lang="en-US" altLang="zh-CN"/>
          </a:p>
          <a:p>
            <a:r>
              <a:rPr lang="zh-CN" altLang="en-US"/>
              <a:t>传统嵌入方法如</a:t>
            </a:r>
            <a:r>
              <a:rPr lang="en-US" altLang="zh-CN"/>
              <a:t> </a:t>
            </a:r>
            <a:r>
              <a:rPr lang="zh-CN" altLang="en-US"/>
              <a:t>词袋模型（</a:t>
            </a:r>
            <a:r>
              <a:rPr lang="en-US" altLang="zh-CN"/>
              <a:t>Bag of Words, BoW</a:t>
            </a:r>
            <a:r>
              <a:rPr lang="zh-CN" altLang="en-US"/>
              <a:t>）</a:t>
            </a:r>
            <a:r>
              <a:rPr lang="en-US" altLang="zh-CN"/>
              <a:t> </a:t>
            </a:r>
            <a:r>
              <a:rPr lang="zh-CN" altLang="en-US"/>
              <a:t>虽强调词频统计，但忽略语法结构；</a:t>
            </a:r>
            <a:r>
              <a:rPr lang="en-US" altLang="zh-CN"/>
              <a:t>N-gram </a:t>
            </a:r>
            <a:r>
              <a:rPr lang="zh-CN" altLang="en-US"/>
              <a:t>方法在一定程度上捕捉了语言结构信息，却面临维度高、泛化性差的问题；</a:t>
            </a:r>
            <a:r>
              <a:rPr lang="en-US" altLang="zh-CN"/>
              <a:t>TF-IDF </a:t>
            </a:r>
            <a:r>
              <a:rPr lang="zh-CN" altLang="en-US"/>
              <a:t>模型结合了词频与词语重要性，但仍受限于高维稀疏表示，难以完整建模语义信息。这些传统方法整体上缺乏对语义上下文的建模能力。</a:t>
            </a:r>
            <a:endParaRPr lang="zh-CN" altLang="en-US"/>
          </a:p>
          <a:p>
            <a:endParaRPr lang="en-US" altLang="zh-CN"/>
          </a:p>
          <a:p>
            <a:r>
              <a:rPr lang="zh-CN" altLang="en-US"/>
              <a:t>相较之下，现代词嵌入方法多基于深度学习，典型模型包括</a:t>
            </a:r>
            <a:r>
              <a:rPr lang="en-US" altLang="zh-CN"/>
              <a:t> word2vec[^166,^167]</a:t>
            </a:r>
            <a:r>
              <a:rPr lang="zh-CN" altLang="en-US"/>
              <a:t>、</a:t>
            </a:r>
            <a:r>
              <a:rPr lang="en-US" altLang="zh-CN"/>
              <a:t>GloVe[^187] </a:t>
            </a:r>
            <a:r>
              <a:rPr lang="zh-CN" altLang="en-US"/>
              <a:t>与</a:t>
            </a:r>
            <a:r>
              <a:rPr lang="en-US" altLang="zh-CN"/>
              <a:t> fastText[^22]</a:t>
            </a:r>
            <a:r>
              <a:rPr lang="zh-CN" altLang="en-US"/>
              <a:t>，它们通过上下文、词共现关系或词根变体等方式进行词语编码，较传统方法取得显著改进。但这类嵌入仍为静态表示，无法根据不同语境动态调整词义。</a:t>
            </a:r>
            <a:endParaRPr lang="zh-CN" altLang="en-US"/>
          </a:p>
          <a:p>
            <a:endParaRPr lang="en-US" altLang="zh-CN"/>
          </a:p>
          <a:p>
            <a:r>
              <a:rPr lang="en-US" altLang="zh-CN"/>
              <a:t>Transformer </a:t>
            </a:r>
            <a:r>
              <a:rPr lang="zh-CN" altLang="en-US"/>
              <a:t>架构的引入</a:t>
            </a:r>
            <a:r>
              <a:rPr lang="en-US" altLang="zh-CN"/>
              <a:t>[^234]</a:t>
            </a:r>
            <a:r>
              <a:rPr lang="zh-CN" altLang="en-US"/>
              <a:t>极大推动了语义建模能力的发展，尤其是</a:t>
            </a:r>
            <a:r>
              <a:rPr lang="en-US" altLang="zh-CN"/>
              <a:t> BERT[^50] </a:t>
            </a:r>
            <a:r>
              <a:rPr lang="zh-CN" altLang="en-US"/>
              <a:t>及其衍生模型，如</a:t>
            </a:r>
            <a:r>
              <a:rPr lang="en-US" altLang="zh-CN"/>
              <a:t> RoBERTa[^148]</a:t>
            </a:r>
            <a:r>
              <a:rPr lang="zh-CN" altLang="en-US"/>
              <a:t>、</a:t>
            </a:r>
            <a:r>
              <a:rPr lang="en-US" altLang="zh-CN"/>
              <a:t>ALBERT[^121] </a:t>
            </a:r>
            <a:r>
              <a:rPr lang="zh-CN" altLang="en-US"/>
              <a:t>和</a:t>
            </a:r>
            <a:r>
              <a:rPr lang="en-US" altLang="zh-CN"/>
              <a:t> DPR[^111]</a:t>
            </a:r>
            <a:r>
              <a:rPr lang="zh-CN" altLang="en-US"/>
              <a:t>，在文本理解与信息检索任务中展现出卓越性能。原始</a:t>
            </a:r>
            <a:r>
              <a:rPr lang="en-US" altLang="zh-CN"/>
              <a:t> RAG </a:t>
            </a:r>
            <a:r>
              <a:rPr lang="zh-CN" altLang="en-US"/>
              <a:t>系统</a:t>
            </a:r>
            <a:r>
              <a:rPr lang="en-US" altLang="zh-CN"/>
              <a:t>[^127] </a:t>
            </a:r>
            <a:r>
              <a:rPr lang="zh-CN" altLang="en-US"/>
              <a:t>即采用</a:t>
            </a:r>
            <a:r>
              <a:rPr lang="en-US" altLang="zh-CN"/>
              <a:t> DPR </a:t>
            </a:r>
            <a:r>
              <a:rPr lang="zh-CN" altLang="en-US"/>
              <a:t>实现文档级别的向量化检索。</a:t>
            </a:r>
            <a:endParaRPr lang="zh-CN" altLang="en-US"/>
          </a:p>
          <a:p>
            <a:endParaRPr lang="en-US" altLang="zh-CN"/>
          </a:p>
          <a:p>
            <a:r>
              <a:rPr lang="zh-CN" altLang="en-US"/>
              <a:t>当前，大语言模型（</a:t>
            </a:r>
            <a:r>
              <a:rPr lang="en-US" altLang="zh-CN"/>
              <a:t>LLMs</a:t>
            </a:r>
            <a:r>
              <a:rPr lang="zh-CN" altLang="en-US"/>
              <a:t>）已主导了嵌入建模方法的发展。这些模型拥有数十亿参数，训练于大规模语料，具备更强的语义理解与上下文推理能力。代表性模型包括：</a:t>
            </a:r>
            <a:endParaRPr lang="zh-CN" altLang="en-US"/>
          </a:p>
          <a:p>
            <a:r>
              <a:rPr lang="en-US" altLang="zh-CN"/>
              <a:t>BGE[^130]</a:t>
            </a:r>
            <a:r>
              <a:rPr lang="zh-CN" altLang="en-US"/>
              <a:t>：在多语言基准测试中表现优异，能够有效编码语义丰富的查询；</a:t>
            </a:r>
            <a:endParaRPr lang="zh-CN" altLang="en-US"/>
          </a:p>
          <a:p>
            <a:r>
              <a:rPr lang="en-US" altLang="zh-CN"/>
              <a:t>NV-Embed[^124]</a:t>
            </a:r>
            <a:r>
              <a:rPr lang="zh-CN" altLang="en-US"/>
              <a:t>：在</a:t>
            </a:r>
            <a:r>
              <a:rPr lang="en-US" altLang="zh-CN"/>
              <a:t> Massive Text Embedding Benchmark</a:t>
            </a:r>
            <a:r>
              <a:rPr lang="zh-CN" altLang="en-US"/>
              <a:t>（</a:t>
            </a:r>
            <a:r>
              <a:rPr lang="en-US" altLang="zh-CN"/>
              <a:t>MTEB</a:t>
            </a:r>
            <a:r>
              <a:rPr lang="zh-CN" altLang="en-US"/>
              <a:t>）</a:t>
            </a:r>
            <a:r>
              <a:rPr lang="en-US" altLang="zh-CN"/>
              <a:t>[^170] </a:t>
            </a:r>
            <a:r>
              <a:rPr lang="zh-CN" altLang="en-US"/>
              <a:t>中创造多项任务最高成绩；</a:t>
            </a:r>
            <a:endParaRPr lang="zh-CN" altLang="en-US"/>
          </a:p>
          <a:p>
            <a:r>
              <a:rPr lang="en-US" altLang="zh-CN"/>
              <a:t>SFR-Embedding[^207]</a:t>
            </a:r>
            <a:r>
              <a:rPr lang="zh-CN" altLang="en-US"/>
              <a:t>：展现出跨任务嵌入能力。</a:t>
            </a:r>
            <a:endParaRPr lang="zh-CN" altLang="en-US"/>
          </a:p>
          <a:p>
            <a:endParaRPr lang="en-US" altLang="zh-CN"/>
          </a:p>
          <a:p>
            <a:r>
              <a:rPr lang="zh-CN" altLang="en-US"/>
              <a:t>除了通用模型，针对领域定制的嵌入模型也逐渐兴起，以更好支持</a:t>
            </a:r>
            <a:r>
              <a:rPr lang="en-US" altLang="zh-CN"/>
              <a:t> RAG </a:t>
            </a:r>
            <a:r>
              <a:rPr lang="zh-CN" altLang="en-US"/>
              <a:t>在专业场景下的应用：</a:t>
            </a:r>
            <a:endParaRPr lang="zh-CN" altLang="en-US"/>
          </a:p>
          <a:p>
            <a:r>
              <a:rPr lang="en-US" altLang="zh-CN"/>
              <a:t>ru-en-RoSBERTa[^219] </a:t>
            </a:r>
            <a:r>
              <a:rPr lang="zh-CN" altLang="en-US"/>
              <a:t>面向俄语语言处理任务；</a:t>
            </a:r>
            <a:endParaRPr lang="zh-CN" altLang="en-US"/>
          </a:p>
          <a:p>
            <a:r>
              <a:rPr lang="en-US" altLang="zh-CN"/>
              <a:t>WE-iMKVec[^116] </a:t>
            </a:r>
            <a:r>
              <a:rPr lang="zh-CN" altLang="en-US"/>
              <a:t>专注于医疗文本的嵌入建模；</a:t>
            </a:r>
            <a:endParaRPr lang="zh-CN" altLang="en-US"/>
          </a:p>
          <a:p>
            <a:r>
              <a:rPr lang="en-US" altLang="zh-CN"/>
              <a:t>USTORY[^263] </a:t>
            </a:r>
            <a:r>
              <a:rPr lang="zh-CN" altLang="en-US"/>
              <a:t>用于新闻话题的相关性识别；</a:t>
            </a:r>
            <a:endParaRPr lang="zh-CN" altLang="en-US"/>
          </a:p>
          <a:p>
            <a:r>
              <a:rPr lang="en-US" altLang="zh-CN"/>
              <a:t>E5-Base-4k[^289] </a:t>
            </a:r>
            <a:r>
              <a:rPr lang="zh-CN" altLang="en-US"/>
              <a:t>探索长上下文检索场景下的编码策略。</a:t>
            </a:r>
            <a:endParaRPr lang="zh-CN" altLang="en-US"/>
          </a:p>
          <a:p>
            <a:endParaRPr lang="en-US" altLang="zh-CN"/>
          </a:p>
          <a:p>
            <a:r>
              <a:rPr lang="zh-CN" altLang="en-US"/>
              <a:t>这些模型通过微调适配特定领域任务，使得</a:t>
            </a:r>
            <a:r>
              <a:rPr lang="en-US" altLang="zh-CN"/>
              <a:t> RAG </a:t>
            </a:r>
            <a:r>
              <a:rPr lang="zh-CN" altLang="en-US"/>
              <a:t>系统在专业应用中能够实现更优性能。</a:t>
            </a:r>
            <a:endParaRPr lang="zh-CN" altLang="en-US"/>
          </a:p>
          <a:p>
            <a:endParaRPr lang="en-US" altLang="zh-CN"/>
          </a:p>
          <a:p>
            <a:r>
              <a:rPr lang="zh-CN" altLang="en-US"/>
              <a:t>面对丰富的模型选择，如何选用合适的嵌入模型与向量存储方式，成为实际部署中的关键问题。为此，多个基准体系提供了系统化的评估支持：</a:t>
            </a:r>
            <a:endParaRPr lang="zh-CN" altLang="en-US"/>
          </a:p>
          <a:p>
            <a:r>
              <a:rPr lang="en-US" altLang="zh-CN"/>
              <a:t>MTEB[^170]</a:t>
            </a:r>
            <a:r>
              <a:rPr lang="zh-CN" altLang="en-US"/>
              <a:t>：涵盖</a:t>
            </a:r>
            <a:r>
              <a:rPr lang="en-US" altLang="zh-CN"/>
              <a:t> 113 </a:t>
            </a:r>
            <a:r>
              <a:rPr lang="zh-CN" altLang="en-US"/>
              <a:t>种语言、</a:t>
            </a:r>
            <a:r>
              <a:rPr lang="en-US" altLang="zh-CN"/>
              <a:t>457 </a:t>
            </a:r>
            <a:r>
              <a:rPr lang="zh-CN" altLang="en-US"/>
              <a:t>个模型，在检索、重排序等任务上进行全面评估；</a:t>
            </a:r>
            <a:endParaRPr lang="zh-CN" altLang="en-US"/>
          </a:p>
          <a:p>
            <a:r>
              <a:rPr lang="en-US" altLang="zh-CN"/>
              <a:t>C-MTEB[^250]</a:t>
            </a:r>
            <a:r>
              <a:rPr lang="zh-CN" altLang="en-US"/>
              <a:t>：聚焦中文嵌入能力评估；</a:t>
            </a:r>
            <a:endParaRPr lang="zh-CN" altLang="en-US"/>
          </a:p>
          <a:p>
            <a:r>
              <a:rPr lang="en-US" altLang="zh-CN"/>
              <a:t>LongEmbed[^289]</a:t>
            </a:r>
            <a:r>
              <a:rPr lang="zh-CN" altLang="en-US"/>
              <a:t>：针对长文本语境下的检索能力；</a:t>
            </a:r>
            <a:endParaRPr lang="zh-CN" altLang="en-US"/>
          </a:p>
          <a:p>
            <a:r>
              <a:rPr lang="en-US" altLang="zh-CN"/>
              <a:t>SEB[^60]</a:t>
            </a:r>
            <a:r>
              <a:rPr lang="zh-CN" altLang="en-US"/>
              <a:t>：用于多语言文本嵌入的综合评估；</a:t>
            </a:r>
            <a:endParaRPr lang="zh-CN" altLang="en-US"/>
          </a:p>
          <a:p>
            <a:r>
              <a:rPr lang="en-US" altLang="zh-CN"/>
              <a:t>AIRBench[^14]</a:t>
            </a:r>
            <a:r>
              <a:rPr lang="zh-CN" altLang="en-US"/>
              <a:t>：专为</a:t>
            </a:r>
            <a:r>
              <a:rPr lang="en-US" altLang="zh-CN"/>
              <a:t> RAG </a:t>
            </a:r>
            <a:r>
              <a:rPr lang="zh-CN" altLang="en-US"/>
              <a:t>任务设计，评估在法律、医疗、新闻等多领域的检索与重排序性能。</a:t>
            </a:r>
            <a:endParaRPr lang="zh-CN" altLang="en-US"/>
          </a:p>
          <a:p>
            <a:endParaRPr lang="en-US" altLang="zh-CN"/>
          </a:p>
          <a:p>
            <a:r>
              <a:rPr lang="zh-CN" altLang="en-US"/>
              <a:t>在实际应用中，常用的向量数据库包括</a:t>
            </a:r>
            <a:r>
              <a:rPr lang="en-US" altLang="zh-CN"/>
              <a:t> FAISS</a:t>
            </a:r>
            <a:r>
              <a:rPr lang="zh-CN" altLang="en-US"/>
              <a:t>、</a:t>
            </a:r>
            <a:r>
              <a:rPr lang="en-US" altLang="zh-CN"/>
              <a:t>Milvus </a:t>
            </a:r>
            <a:r>
              <a:rPr lang="zh-CN" altLang="en-US"/>
              <a:t>和</a:t>
            </a:r>
            <a:r>
              <a:rPr lang="en-US" altLang="zh-CN"/>
              <a:t> Pinecone</a:t>
            </a:r>
            <a:r>
              <a:rPr lang="zh-CN" altLang="en-US"/>
              <a:t>，它们支持高维向量的高效存储与快速相似度检索。这些数据库与</a:t>
            </a:r>
            <a:r>
              <a:rPr lang="en-US" altLang="zh-CN"/>
              <a:t> RAG </a:t>
            </a:r>
            <a:r>
              <a:rPr lang="zh-CN" altLang="en-US"/>
              <a:t>系统集成后，能够显著提升在大规模语料库中的检索效率与准确性。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7703E6-41CD-416F-A879-CBF5BA664EF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38045C8-4BA6-4789-A0C4-D5C070DD631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62CD9E3-6237-4BD6-8307-961A4BB34B5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8"/>
            <a:ext cx="10515600" cy="653082"/>
          </a:xfrm>
        </p:spPr>
        <p:txBody>
          <a:bodyPr>
            <a:normAutofit/>
          </a:bodyPr>
          <a:lstStyle>
            <a:lvl1pPr>
              <a:defRPr sz="28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3005" y="1371602"/>
            <a:ext cx="11476139" cy="4805361"/>
          </a:xfrm>
        </p:spPr>
        <p:txBody>
          <a:bodyPr>
            <a:normAutofit/>
          </a:bodyPr>
          <a:lstStyle>
            <a:lvl1pPr>
              <a:lnSpc>
                <a:spcPct val="120000"/>
              </a:lnSpc>
              <a:defRPr sz="1800"/>
            </a:lvl1pPr>
            <a:lvl2pPr>
              <a:lnSpc>
                <a:spcPct val="120000"/>
              </a:lnSpc>
              <a:defRPr sz="1800"/>
            </a:lvl2pPr>
            <a:lvl3pPr>
              <a:lnSpc>
                <a:spcPct val="120000"/>
              </a:lnSpc>
              <a:defRPr sz="1800"/>
            </a:lvl3pPr>
            <a:lvl4pPr>
              <a:lnSpc>
                <a:spcPct val="120000"/>
              </a:lnSpc>
              <a:defRPr sz="1800"/>
            </a:lvl4pPr>
            <a:lvl5pPr>
              <a:lnSpc>
                <a:spcPct val="120000"/>
              </a:lnSpc>
              <a:defRPr sz="18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a:xfrm>
            <a:off x="453005" y="6356350"/>
            <a:ext cx="2743200" cy="365125"/>
          </a:xfrm>
        </p:spPr>
        <p:txBody>
          <a:bodyPr/>
          <a:lstStyle/>
          <a:p>
            <a:fld id="{6A6157DD-DEAF-47EF-A9E3-F941A47C78A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185944" y="6356350"/>
            <a:ext cx="2743200" cy="365125"/>
          </a:xfrm>
        </p:spPr>
        <p:txBody>
          <a:bodyPr/>
          <a:lstStyle/>
          <a:p>
            <a:fld id="{ACC415F7-E2E6-4B6E-B72F-61043461F2B2}" type="slidenum">
              <a:rPr lang="zh-CN" altLang="en-US" smtClean="0"/>
            </a:fld>
            <a:endParaRPr lang="zh-CN" altLang="en-US"/>
          </a:p>
        </p:txBody>
      </p:sp>
      <p:cxnSp>
        <p:nvCxnSpPr>
          <p:cNvPr id="9" name="直接连接符 8"/>
          <p:cNvCxnSpPr/>
          <p:nvPr userDrawn="1"/>
        </p:nvCxnSpPr>
        <p:spPr>
          <a:xfrm>
            <a:off x="299720" y="1178286"/>
            <a:ext cx="11629425" cy="0"/>
          </a:xfrm>
          <a:prstGeom prst="line">
            <a:avLst/>
          </a:prstGeom>
          <a:ln w="28575">
            <a:solidFill>
              <a:srgbClr val="3738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6B9EB14-4DB4-4B84-8352-52794226C45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36B4F85-3C78-49CF-AB83-29DEF7DAD32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39A0526-15FB-432C-9E74-0DAF8556C836}"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280D20-5752-41D9-A492-BDF6D5B4074F}"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B2D7A6-3107-4940-9336-88961D5F9CEB}"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455018-2141-4220-94C1-26D294A508F9}"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FF3CCDD-0C6E-44B0-9DFD-498B122C8E1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72E2B-934A-4078-9D98-B9D4581EB960}"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415F7-E2E6-4B6E-B72F-61043461F2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8975" y="1459230"/>
            <a:ext cx="10887075" cy="1102995"/>
          </a:xfrm>
        </p:spPr>
        <p:txBody>
          <a:bodyPr>
            <a:normAutofit/>
          </a:bodyPr>
          <a:lstStyle/>
          <a:p>
            <a:pPr algn="l"/>
            <a:r>
              <a:rPr lang="en-US" altLang="zh-CN" sz="3200" b="1" dirty="0">
                <a:latin typeface="Arial" panose="020B0604020202090204" pitchFamily="34" charset="0"/>
                <a:cs typeface="Arial" panose="020B0604020202090204" pitchFamily="34" charset="0"/>
              </a:rPr>
              <a:t>A Survey on Knowledge-Oriented Retrieval-Augmented Generation</a:t>
            </a:r>
            <a:endParaRPr lang="en-US" altLang="zh-CN" sz="3200" b="1" dirty="0">
              <a:latin typeface="Arial" panose="020B0604020202090204" pitchFamily="34" charset="0"/>
              <a:cs typeface="Arial" panose="020B0604020202090204" pitchFamily="34" charset="0"/>
            </a:endParaRPr>
          </a:p>
        </p:txBody>
      </p:sp>
      <p:sp>
        <p:nvSpPr>
          <p:cNvPr id="6" name="文本框 5"/>
          <p:cNvSpPr txBox="1"/>
          <p:nvPr/>
        </p:nvSpPr>
        <p:spPr>
          <a:xfrm>
            <a:off x="688931" y="3849378"/>
            <a:ext cx="10504933" cy="349250"/>
          </a:xfrm>
          <a:prstGeom prst="rect">
            <a:avLst/>
          </a:prstGeom>
          <a:noFill/>
        </p:spPr>
        <p:txBody>
          <a:bodyPr wrap="square">
            <a:spAutoFit/>
          </a:bodyPr>
          <a:lstStyle/>
          <a:p>
            <a:pPr algn="l">
              <a:lnSpc>
                <a:spcPct val="120000"/>
              </a:lnSpc>
            </a:pPr>
            <a:r>
              <a:rPr lang="zh-CN" altLang="en-US" sz="1400" i="1" dirty="0">
                <a:latin typeface="Arial" panose="020B0604020202090204" pitchFamily="34" charset="0"/>
                <a:cs typeface="Arial" panose="020B0604020202090204" pitchFamily="34" charset="0"/>
              </a:rPr>
              <a:t>中国科学技术大学，认知智能国家重点实验室</a:t>
            </a:r>
            <a:endParaRPr lang="zh-CN" altLang="en-US" sz="1400" i="1" dirty="0">
              <a:latin typeface="Arial" panose="020B0604020202090204" pitchFamily="34" charset="0"/>
              <a:cs typeface="Arial" panose="020B0604020202090204" pitchFamily="34" charset="0"/>
            </a:endParaRPr>
          </a:p>
        </p:txBody>
      </p:sp>
      <p:sp>
        <p:nvSpPr>
          <p:cNvPr id="4" name="文本框 3"/>
          <p:cNvSpPr txBox="1"/>
          <p:nvPr/>
        </p:nvSpPr>
        <p:spPr>
          <a:xfrm>
            <a:off x="689610" y="2748915"/>
            <a:ext cx="10886440" cy="829945"/>
          </a:xfrm>
          <a:prstGeom prst="rect">
            <a:avLst/>
          </a:prstGeom>
          <a:noFill/>
        </p:spPr>
        <p:txBody>
          <a:bodyPr wrap="square" rtlCol="0">
            <a:spAutoFit/>
          </a:bodyPr>
          <a:p>
            <a:pPr algn="l">
              <a:lnSpc>
                <a:spcPct val="120000"/>
              </a:lnSpc>
              <a:spcBef>
                <a:spcPts val="1000"/>
              </a:spcBef>
              <a:buClrTx/>
              <a:buSzTx/>
              <a:buNone/>
            </a:pPr>
            <a:r>
              <a:rPr lang="en-US" altLang="zh-CN" sz="2000" b="1" dirty="0">
                <a:latin typeface="Arial" panose="020B0604020202090204" pitchFamily="34" charset="0"/>
                <a:cs typeface="Arial" panose="020B0604020202090204" pitchFamily="34" charset="0"/>
              </a:rPr>
              <a:t>Mingyue Cheng, Yucong Luo, Jie Ouyang, Qi Liu*, Huijie Liu, Li Li, Shuo Yu, Bohou Zhang, Jiawei Cao, Jie Ma, Daoyu Wang, Enhong Chen</a:t>
            </a:r>
            <a:endParaRPr lang="en-US" altLang="zh-CN" sz="2000" b="1" dirty="0">
              <a:latin typeface="Arial" panose="020B0604020202090204" pitchFamily="34" charset="0"/>
              <a:cs typeface="Arial" panose="020B0604020202090204" pitchFamily="34" charset="0"/>
            </a:endParaRPr>
          </a:p>
        </p:txBody>
      </p:sp>
      <p:sp>
        <p:nvSpPr>
          <p:cNvPr id="3" name="文本框 2"/>
          <p:cNvSpPr txBox="1"/>
          <p:nvPr/>
        </p:nvSpPr>
        <p:spPr>
          <a:xfrm>
            <a:off x="689610" y="4571365"/>
            <a:ext cx="10746105" cy="368300"/>
          </a:xfrm>
          <a:prstGeom prst="rect">
            <a:avLst/>
          </a:prstGeom>
          <a:noFill/>
        </p:spPr>
        <p:txBody>
          <a:bodyPr wrap="square" rtlCol="0">
            <a:spAutoFit/>
          </a:bodyPr>
          <a:p>
            <a:r>
              <a:rPr lang="en-US" altLang="zh-CN"/>
              <a:t>https://github.com/USTCAGI/Awesome-Papers-Retrieval-Augmented-Generation</a:t>
            </a:r>
            <a:endParaRPr lang="en-US" altLang="zh-CN"/>
          </a:p>
        </p:txBody>
      </p:sp>
      <p:sp>
        <p:nvSpPr>
          <p:cNvPr id="5" name="文本框 4"/>
          <p:cNvSpPr txBox="1"/>
          <p:nvPr/>
        </p:nvSpPr>
        <p:spPr>
          <a:xfrm>
            <a:off x="4923155" y="3870325"/>
            <a:ext cx="1453515" cy="337185"/>
          </a:xfrm>
          <a:prstGeom prst="rect">
            <a:avLst/>
          </a:prstGeom>
        </p:spPr>
        <p:txBody>
          <a:bodyPr wrap="square">
            <a:spAutoFit/>
          </a:bodyPr>
          <a:p>
            <a:pPr marL="0" indent="0">
              <a:spcBef>
                <a:spcPct val="0"/>
              </a:spcBef>
              <a:spcAft>
                <a:spcPct val="0"/>
              </a:spcAft>
            </a:pPr>
            <a:r>
              <a:rPr lang="en-US" altLang="zh-CN" sz="1600">
                <a:solidFill>
                  <a:srgbClr val="6C6C6C"/>
                </a:solidFill>
              </a:rPr>
              <a:t>17 Mar 2025</a:t>
            </a:r>
            <a:endParaRPr lang="en-US" altLang="zh-CN" sz="1600">
              <a:solidFill>
                <a:srgbClr val="6C6C6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Knowledge Source and Parsing</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Knowledge Embedding</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30810" y="1192530"/>
            <a:ext cx="7947025" cy="5380355"/>
          </a:xfrm>
          <a:prstGeom prst="rect">
            <a:avLst/>
          </a:prstGeom>
        </p:spPr>
      </p:pic>
      <p:sp>
        <p:nvSpPr>
          <p:cNvPr id="6" name="文本框 5"/>
          <p:cNvSpPr txBox="1"/>
          <p:nvPr/>
        </p:nvSpPr>
        <p:spPr>
          <a:xfrm>
            <a:off x="8078470" y="1663065"/>
            <a:ext cx="3997960" cy="4586605"/>
          </a:xfrm>
          <a:prstGeom prst="rect">
            <a:avLst/>
          </a:prstGeom>
          <a:noFill/>
        </p:spPr>
        <p:txBody>
          <a:bodyPr wrap="square" rtlCol="0" anchor="t">
            <a:noAutofit/>
          </a:bodyPr>
          <a:p>
            <a:r>
              <a:rPr lang="en-US" altLang="zh-CN">
                <a:latin typeface="微软雅黑" charset="0"/>
                <a:ea typeface="微软雅黑" charset="0"/>
                <a:cs typeface="微软雅黑" charset="0"/>
                <a:sym typeface="+mn-ea"/>
              </a:rPr>
              <a:t>1.MTEB</a:t>
            </a:r>
            <a:r>
              <a:rPr lang="zh-CN" altLang="en-US">
                <a:latin typeface="微软雅黑" charset="0"/>
                <a:ea typeface="微软雅黑" charset="0"/>
                <a:cs typeface="微软雅黑" charset="0"/>
                <a:sym typeface="+mn-ea"/>
              </a:rPr>
              <a:t>：涵盖</a:t>
            </a:r>
            <a:r>
              <a:rPr lang="en-US" altLang="zh-CN">
                <a:latin typeface="微软雅黑" charset="0"/>
                <a:ea typeface="微软雅黑" charset="0"/>
                <a:cs typeface="微软雅黑" charset="0"/>
                <a:sym typeface="+mn-ea"/>
              </a:rPr>
              <a:t> 113 </a:t>
            </a:r>
            <a:r>
              <a:rPr lang="zh-CN" altLang="en-US">
                <a:latin typeface="微软雅黑" charset="0"/>
                <a:ea typeface="微软雅黑" charset="0"/>
                <a:cs typeface="微软雅黑" charset="0"/>
                <a:sym typeface="+mn-ea"/>
              </a:rPr>
              <a:t>种语言、</a:t>
            </a:r>
            <a:r>
              <a:rPr lang="en-US" altLang="zh-CN">
                <a:latin typeface="微软雅黑" charset="0"/>
                <a:ea typeface="微软雅黑" charset="0"/>
                <a:cs typeface="微软雅黑" charset="0"/>
                <a:sym typeface="+mn-ea"/>
              </a:rPr>
              <a:t>457 </a:t>
            </a:r>
            <a:r>
              <a:rPr lang="zh-CN" altLang="en-US">
                <a:latin typeface="微软雅黑" charset="0"/>
                <a:ea typeface="微软雅黑" charset="0"/>
                <a:cs typeface="微软雅黑" charset="0"/>
                <a:sym typeface="+mn-ea"/>
              </a:rPr>
              <a:t>个模型，在检索、重排序等任务上进行全面评估；</a:t>
            </a:r>
            <a:endParaRPr lang="zh-CN" altLang="en-US">
              <a:latin typeface="微软雅黑" charset="0"/>
              <a:ea typeface="微软雅黑" charset="0"/>
              <a:cs typeface="微软雅黑" charset="0"/>
            </a:endParaRPr>
          </a:p>
          <a:p>
            <a:endParaRPr lang="en-US" altLang="zh-CN">
              <a:latin typeface="微软雅黑" charset="0"/>
              <a:ea typeface="微软雅黑" charset="0"/>
              <a:cs typeface="微软雅黑" charset="0"/>
              <a:sym typeface="+mn-ea"/>
            </a:endParaRPr>
          </a:p>
          <a:p>
            <a:r>
              <a:rPr lang="en-US" altLang="zh-CN">
                <a:latin typeface="微软雅黑" charset="0"/>
                <a:ea typeface="微软雅黑" charset="0"/>
                <a:cs typeface="微软雅黑" charset="0"/>
                <a:sym typeface="+mn-ea"/>
              </a:rPr>
              <a:t>2.C-MTEB</a:t>
            </a:r>
            <a:r>
              <a:rPr lang="zh-CN" altLang="en-US">
                <a:latin typeface="微软雅黑" charset="0"/>
                <a:ea typeface="微软雅黑" charset="0"/>
                <a:cs typeface="微软雅黑" charset="0"/>
                <a:sym typeface="+mn-ea"/>
              </a:rPr>
              <a:t>：聚焦中文嵌入能力评估；</a:t>
            </a:r>
            <a:endParaRPr lang="zh-CN" altLang="en-US">
              <a:latin typeface="微软雅黑" charset="0"/>
              <a:ea typeface="微软雅黑" charset="0"/>
              <a:cs typeface="微软雅黑" charset="0"/>
            </a:endParaRPr>
          </a:p>
          <a:p>
            <a:endParaRPr lang="en-US" altLang="zh-CN">
              <a:latin typeface="微软雅黑" charset="0"/>
              <a:ea typeface="微软雅黑" charset="0"/>
              <a:cs typeface="微软雅黑" charset="0"/>
              <a:sym typeface="+mn-ea"/>
            </a:endParaRPr>
          </a:p>
          <a:p>
            <a:r>
              <a:rPr lang="en-US" altLang="zh-CN">
                <a:latin typeface="微软雅黑" charset="0"/>
                <a:ea typeface="微软雅黑" charset="0"/>
                <a:cs typeface="微软雅黑" charset="0"/>
                <a:sym typeface="+mn-ea"/>
              </a:rPr>
              <a:t>3.LongEmbed</a:t>
            </a:r>
            <a:r>
              <a:rPr lang="zh-CN" altLang="en-US">
                <a:latin typeface="微软雅黑" charset="0"/>
                <a:ea typeface="微软雅黑" charset="0"/>
                <a:cs typeface="微软雅黑" charset="0"/>
                <a:sym typeface="+mn-ea"/>
              </a:rPr>
              <a:t>：针对长文本语境下的检索能力；</a:t>
            </a:r>
            <a:endParaRPr lang="zh-CN" altLang="en-US">
              <a:latin typeface="微软雅黑" charset="0"/>
              <a:ea typeface="微软雅黑" charset="0"/>
              <a:cs typeface="微软雅黑" charset="0"/>
            </a:endParaRPr>
          </a:p>
          <a:p>
            <a:endParaRPr lang="en-US" altLang="zh-CN">
              <a:latin typeface="微软雅黑" charset="0"/>
              <a:ea typeface="微软雅黑" charset="0"/>
              <a:cs typeface="微软雅黑" charset="0"/>
              <a:sym typeface="+mn-ea"/>
            </a:endParaRPr>
          </a:p>
          <a:p>
            <a:r>
              <a:rPr lang="en-US" altLang="zh-CN">
                <a:latin typeface="微软雅黑" charset="0"/>
                <a:ea typeface="微软雅黑" charset="0"/>
                <a:cs typeface="微软雅黑" charset="0"/>
                <a:sym typeface="+mn-ea"/>
              </a:rPr>
              <a:t>4.SEB</a:t>
            </a:r>
            <a:r>
              <a:rPr lang="zh-CN" altLang="en-US">
                <a:latin typeface="微软雅黑" charset="0"/>
                <a:ea typeface="微软雅黑" charset="0"/>
                <a:cs typeface="微软雅黑" charset="0"/>
                <a:sym typeface="+mn-ea"/>
              </a:rPr>
              <a:t>：用于多语言文本嵌入的综合评估；</a:t>
            </a:r>
            <a:endParaRPr lang="zh-CN" altLang="en-US">
              <a:latin typeface="微软雅黑" charset="0"/>
              <a:ea typeface="微软雅黑" charset="0"/>
              <a:cs typeface="微软雅黑" charset="0"/>
            </a:endParaRPr>
          </a:p>
          <a:p>
            <a:endParaRPr lang="en-US" altLang="zh-CN">
              <a:latin typeface="微软雅黑" charset="0"/>
              <a:ea typeface="微软雅黑" charset="0"/>
              <a:cs typeface="微软雅黑" charset="0"/>
              <a:sym typeface="+mn-ea"/>
            </a:endParaRPr>
          </a:p>
          <a:p>
            <a:r>
              <a:rPr lang="en-US" altLang="zh-CN">
                <a:latin typeface="微软雅黑" charset="0"/>
                <a:ea typeface="微软雅黑" charset="0"/>
                <a:cs typeface="微软雅黑" charset="0"/>
                <a:sym typeface="+mn-ea"/>
              </a:rPr>
              <a:t>5.AIRBench</a:t>
            </a:r>
            <a:r>
              <a:rPr lang="zh-CN" altLang="en-US">
                <a:latin typeface="微软雅黑" charset="0"/>
                <a:ea typeface="微软雅黑" charset="0"/>
                <a:cs typeface="微软雅黑" charset="0"/>
                <a:sym typeface="+mn-ea"/>
              </a:rPr>
              <a:t>：专为</a:t>
            </a:r>
            <a:r>
              <a:rPr lang="en-US" altLang="zh-CN">
                <a:latin typeface="微软雅黑" charset="0"/>
                <a:ea typeface="微软雅黑" charset="0"/>
                <a:cs typeface="微软雅黑" charset="0"/>
                <a:sym typeface="+mn-ea"/>
              </a:rPr>
              <a:t> RAG </a:t>
            </a:r>
            <a:r>
              <a:rPr lang="zh-CN" altLang="en-US">
                <a:latin typeface="微软雅黑" charset="0"/>
                <a:ea typeface="微软雅黑" charset="0"/>
                <a:cs typeface="微软雅黑" charset="0"/>
                <a:sym typeface="+mn-ea"/>
              </a:rPr>
              <a:t>任务设计，评估在法律、医疗、新闻等多领域的检索与重排序性能。</a:t>
            </a:r>
            <a:endParaRPr lang="zh-CN" altLang="en-US">
              <a:latin typeface="微软雅黑" charset="0"/>
              <a:ea typeface="微软雅黑" charset="0"/>
              <a:cs typeface="微软雅黑"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Knowledge Indexing</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
        <p:nvSpPr>
          <p:cNvPr id="5" name="文本框 4"/>
          <p:cNvSpPr txBox="1"/>
          <p:nvPr/>
        </p:nvSpPr>
        <p:spPr>
          <a:xfrm>
            <a:off x="299720" y="1423035"/>
            <a:ext cx="11629390" cy="4686935"/>
          </a:xfrm>
          <a:prstGeom prst="rect">
            <a:avLst/>
          </a:prstGeom>
          <a:noFill/>
        </p:spPr>
        <p:txBody>
          <a:bodyPr wrap="square" rtlCol="0">
            <a:noAutofit/>
          </a:bodyPr>
          <a:p>
            <a:pPr marL="285750" indent="-285750">
              <a:buFont typeface="Arial" panose="020B0604020202090204" pitchFamily="34" charset="0"/>
              <a:buChar char="•"/>
            </a:pPr>
            <a:r>
              <a:rPr lang="en-US" altLang="zh-CN" b="1">
                <a:latin typeface="微软雅黑" charset="0"/>
                <a:ea typeface="微软雅黑" charset="0"/>
                <a:cs typeface="微软雅黑" charset="0"/>
              </a:rPr>
              <a:t>Structured Index</a:t>
            </a:r>
            <a:r>
              <a:rPr lang="zh-CN" altLang="en-US" b="1">
                <a:latin typeface="微软雅黑" charset="0"/>
                <a:ea typeface="微软雅黑" charset="0"/>
                <a:cs typeface="微软雅黑" charset="0"/>
              </a:rPr>
              <a:t>：</a:t>
            </a:r>
            <a:endParaRPr lang="zh-CN" altLang="en-US" b="1">
              <a:latin typeface="微软雅黑" charset="0"/>
              <a:ea typeface="微软雅黑" charset="0"/>
              <a:cs typeface="微软雅黑" charset="0"/>
            </a:endParaRPr>
          </a:p>
          <a:p>
            <a:pPr indent="457200">
              <a:buFont typeface="Arial" panose="020B0604020202090204" pitchFamily="34" charset="0"/>
              <a:buNone/>
            </a:pPr>
            <a:r>
              <a:rPr lang="zh-CN" altLang="en-US">
                <a:latin typeface="微软雅黑" charset="0"/>
                <a:ea typeface="微软雅黑" charset="0"/>
                <a:cs typeface="微软雅黑" charset="0"/>
              </a:rPr>
              <a:t>表格或关系型格式，</a:t>
            </a:r>
            <a:r>
              <a:rPr lang="en-US" altLang="zh-CN">
                <a:latin typeface="微软雅黑" charset="0"/>
                <a:ea typeface="微软雅黑" charset="0"/>
                <a:cs typeface="微软雅黑" charset="0"/>
              </a:rPr>
              <a:t>REALM</a:t>
            </a:r>
            <a:r>
              <a:rPr lang="zh-CN" altLang="en-US">
                <a:latin typeface="微软雅黑" charset="0"/>
                <a:ea typeface="微软雅黑" charset="0"/>
                <a:cs typeface="微软雅黑" charset="0"/>
              </a:rPr>
              <a:t>广泛采用文本倒排索引，</a:t>
            </a:r>
            <a:r>
              <a:rPr lang="en-US" altLang="zh-CN">
                <a:latin typeface="微软雅黑" charset="0"/>
                <a:ea typeface="微软雅黑" charset="0"/>
                <a:cs typeface="微软雅黑" charset="0"/>
              </a:rPr>
              <a:t>Table RAG </a:t>
            </a:r>
            <a:r>
              <a:rPr lang="zh-CN" altLang="en-US">
                <a:latin typeface="微软雅黑" charset="0"/>
                <a:ea typeface="微软雅黑" charset="0"/>
                <a:cs typeface="微软雅黑" charset="0"/>
              </a:rPr>
              <a:t>则引入表格特定的索引结构</a:t>
            </a:r>
            <a:endParaRPr lang="zh-CN" altLang="en-US">
              <a:latin typeface="微软雅黑" charset="0"/>
              <a:ea typeface="微软雅黑" charset="0"/>
              <a:cs typeface="微软雅黑" charset="0"/>
            </a:endParaRPr>
          </a:p>
          <a:p>
            <a:pPr marL="285750" indent="-285750">
              <a:buFont typeface="Arial" panose="020B0604020202090204" pitchFamily="34" charset="0"/>
              <a:buChar char="•"/>
            </a:pPr>
            <a:endParaRPr lang="en-US" altLang="zh-CN" b="1">
              <a:latin typeface="微软雅黑" charset="0"/>
              <a:ea typeface="微软雅黑" charset="0"/>
              <a:cs typeface="微软雅黑" charset="0"/>
            </a:endParaRPr>
          </a:p>
          <a:p>
            <a:pPr marL="285750" indent="-285750">
              <a:buFont typeface="Arial" panose="020B0604020202090204" pitchFamily="34" charset="0"/>
              <a:buChar char="•"/>
            </a:pPr>
            <a:r>
              <a:rPr lang="en-US" altLang="zh-CN" b="1">
                <a:latin typeface="微软雅黑" charset="0"/>
                <a:ea typeface="微软雅黑" charset="0"/>
                <a:cs typeface="微软雅黑" charset="0"/>
              </a:rPr>
              <a:t>Unstructured Index</a:t>
            </a:r>
            <a:r>
              <a:rPr lang="zh-CN" altLang="en-US" b="1">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lvl="1" indent="0">
              <a:buFont typeface="Arial" panose="020B0604020202090204" pitchFamily="34" charset="0"/>
              <a:buNone/>
            </a:pPr>
            <a:r>
              <a:rPr lang="zh-CN" altLang="en-US">
                <a:latin typeface="微软雅黑" charset="0"/>
                <a:ea typeface="微软雅黑" charset="0"/>
                <a:cs typeface="微软雅黑" charset="0"/>
              </a:rPr>
              <a:t>向量索引（</a:t>
            </a:r>
            <a:r>
              <a:rPr lang="en-US" altLang="zh-CN">
                <a:latin typeface="微软雅黑" charset="0"/>
                <a:ea typeface="微软雅黑" charset="0"/>
                <a:cs typeface="微软雅黑" charset="0"/>
              </a:rPr>
              <a:t>vector indexing</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 Naive RAG</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ANCE </a:t>
            </a:r>
            <a:r>
              <a:rPr lang="zh-CN" altLang="en-US">
                <a:latin typeface="微软雅黑" charset="0"/>
                <a:ea typeface="微软雅黑" charset="0"/>
                <a:cs typeface="微软雅黑" charset="0"/>
              </a:rPr>
              <a:t>以及</a:t>
            </a:r>
            <a:r>
              <a:rPr lang="en-US" altLang="zh-CN">
                <a:latin typeface="微软雅黑" charset="0"/>
                <a:ea typeface="微软雅黑" charset="0"/>
                <a:cs typeface="微软雅黑" charset="0"/>
              </a:rPr>
              <a:t> G-retriever</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lvl="1" indent="0">
              <a:buFont typeface="Arial" panose="020B0604020202090204" pitchFamily="34" charset="0"/>
              <a:buNone/>
            </a:pPr>
            <a:r>
              <a:rPr lang="zh-CN" altLang="en-US">
                <a:latin typeface="微软雅黑" charset="0"/>
                <a:ea typeface="微软雅黑" charset="0"/>
                <a:cs typeface="微软雅黑" charset="0"/>
              </a:rPr>
              <a:t>图索引（</a:t>
            </a:r>
            <a:r>
              <a:rPr lang="en-US" altLang="zh-CN">
                <a:latin typeface="微软雅黑" charset="0"/>
                <a:ea typeface="微软雅黑" charset="0"/>
                <a:cs typeface="微软雅黑" charset="0"/>
              </a:rPr>
              <a:t>graph index</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	1.</a:t>
            </a:r>
            <a:r>
              <a:rPr lang="en-US" altLang="zh-CN">
                <a:latin typeface="微软雅黑" charset="0"/>
                <a:ea typeface="微软雅黑" charset="0"/>
                <a:cs typeface="微软雅黑" charset="0"/>
                <a:sym typeface="+mn-ea"/>
              </a:rPr>
              <a:t>ToG</a:t>
            </a:r>
            <a:r>
              <a:rPr lang="zh-CN" altLang="en-US">
                <a:latin typeface="微软雅黑" charset="0"/>
                <a:ea typeface="微软雅黑" charset="0"/>
                <a:cs typeface="微软雅黑" charset="0"/>
                <a:sym typeface="+mn-ea"/>
              </a:rPr>
              <a:t>直接将知识图谱作为索引结构；</a:t>
            </a:r>
            <a:r>
              <a:rPr lang="en-US" altLang="zh-CN">
                <a:latin typeface="微软雅黑" charset="0"/>
                <a:ea typeface="微软雅黑" charset="0"/>
                <a:cs typeface="微软雅黑" charset="0"/>
              </a:rPr>
              <a:t>ToG 2.0</a:t>
            </a:r>
            <a:r>
              <a:rPr lang="zh-CN" altLang="en-US">
                <a:latin typeface="微软雅黑" charset="0"/>
                <a:ea typeface="微软雅黑" charset="0"/>
                <a:cs typeface="微软雅黑" charset="0"/>
              </a:rPr>
              <a:t>在图谱基础上进一步融合了非结构化文本；</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	2.Graph RAG</a:t>
            </a:r>
            <a:r>
              <a:rPr lang="zh-CN" altLang="en-US">
                <a:latin typeface="微软雅黑" charset="0"/>
                <a:ea typeface="微软雅黑" charset="0"/>
                <a:cs typeface="微软雅黑" charset="0"/>
              </a:rPr>
              <a:t>利用大语言模型抽取实体与关系作为图属性，并将图划分为子社区</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每个社区生成摘要用于检索；</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	3.RAPTOR</a:t>
            </a:r>
            <a:r>
              <a:rPr lang="zh-CN" altLang="en-US">
                <a:latin typeface="微软雅黑" charset="0"/>
                <a:ea typeface="微软雅黑" charset="0"/>
                <a:cs typeface="微软雅黑" charset="0"/>
              </a:rPr>
              <a:t>则构建多层次摘要树，通过递归嵌入、聚类和摘要生成增强对长文档的整体理解；</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	4.GRAFT-Net</a:t>
            </a:r>
            <a:r>
              <a:rPr lang="zh-CN" altLang="en-US">
                <a:latin typeface="微软雅黑" charset="0"/>
                <a:ea typeface="微软雅黑" charset="0"/>
                <a:cs typeface="微软雅黑" charset="0"/>
              </a:rPr>
              <a:t>与</a:t>
            </a:r>
            <a:r>
              <a:rPr lang="en-US" altLang="zh-CN">
                <a:latin typeface="微软雅黑" charset="0"/>
                <a:ea typeface="微软雅黑" charset="0"/>
                <a:cs typeface="微软雅黑" charset="0"/>
              </a:rPr>
              <a:t> PullNet</a:t>
            </a:r>
            <a:r>
              <a:rPr lang="zh-CN" altLang="en-US">
                <a:latin typeface="微软雅黑" charset="0"/>
                <a:ea typeface="微软雅黑" charset="0"/>
                <a:cs typeface="微软雅黑" charset="0"/>
              </a:rPr>
              <a:t>将文本语料与知识图谱融合构建异构图，再提取子图以完成问答任务；在图建立后，可使用多种图检索算法（如</a:t>
            </a:r>
            <a:r>
              <a:rPr lang="en-US" altLang="zh-CN">
                <a:latin typeface="微软雅黑" charset="0"/>
                <a:ea typeface="微软雅黑" charset="0"/>
                <a:cs typeface="微软雅黑" charset="0"/>
              </a:rPr>
              <a:t> BFS </a:t>
            </a:r>
            <a:r>
              <a:rPr lang="zh-CN" altLang="en-US">
                <a:latin typeface="微软雅黑" charset="0"/>
                <a:ea typeface="微软雅黑" charset="0"/>
                <a:cs typeface="微软雅黑" charset="0"/>
              </a:rPr>
              <a:t>或</a:t>
            </a:r>
            <a:r>
              <a:rPr lang="en-US" altLang="zh-CN">
                <a:latin typeface="微软雅黑" charset="0"/>
                <a:ea typeface="微软雅黑" charset="0"/>
                <a:cs typeface="微软雅黑" charset="0"/>
              </a:rPr>
              <a:t> HNSW</a:t>
            </a:r>
            <a:r>
              <a:rPr lang="zh-CN" altLang="en-US">
                <a:latin typeface="微软雅黑" charset="0"/>
                <a:ea typeface="微软雅黑" charset="0"/>
                <a:cs typeface="微软雅黑" charset="0"/>
              </a:rPr>
              <a:t>）进行高效检索。</a:t>
            </a:r>
            <a:endParaRPr lang="zh-CN" altLang="en-US">
              <a:latin typeface="微软雅黑" charset="0"/>
              <a:ea typeface="微软雅黑" charset="0"/>
              <a:cs typeface="微软雅黑" charset="0"/>
            </a:endParaRPr>
          </a:p>
          <a:p>
            <a:pPr marL="285750" indent="-285750">
              <a:buFont typeface="Arial" panose="020B0604020202090204" pitchFamily="34" charset="0"/>
              <a:buChar char="•"/>
            </a:pPr>
            <a:endParaRPr lang="en-US" altLang="zh-CN">
              <a:latin typeface="微软雅黑" charset="0"/>
              <a:ea typeface="微软雅黑" charset="0"/>
              <a:cs typeface="微软雅黑" charset="0"/>
            </a:endParaRPr>
          </a:p>
          <a:p>
            <a:pPr marL="285750" indent="-285750">
              <a:buFont typeface="Arial" panose="020B0604020202090204" pitchFamily="34" charset="0"/>
              <a:buChar char="•"/>
            </a:pPr>
            <a:r>
              <a:rPr lang="en-US" altLang="zh-CN" b="1">
                <a:latin typeface="微软雅黑" charset="0"/>
                <a:ea typeface="微软雅黑" charset="0"/>
                <a:cs typeface="微软雅黑" charset="0"/>
              </a:rPr>
              <a:t>Hybrid Index</a:t>
            </a:r>
            <a:r>
              <a:rPr lang="zh-CN" altLang="en-US" b="1">
                <a:latin typeface="微软雅黑" charset="0"/>
                <a:ea typeface="微软雅黑" charset="0"/>
                <a:cs typeface="微软雅黑" charset="0"/>
              </a:rPr>
              <a:t>：</a:t>
            </a:r>
            <a:endParaRPr lang="zh-CN" altLang="en-US" b="1">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ColBERT</a:t>
            </a:r>
            <a:r>
              <a:rPr lang="zh-CN" altLang="en-US">
                <a:latin typeface="微软雅黑" charset="0"/>
                <a:ea typeface="微软雅黑" charset="0"/>
                <a:cs typeface="微软雅黑" charset="0"/>
              </a:rPr>
              <a:t>首先使用倒排索引快速筛选相关文档，然后通过向量索引计算查询与候选文档之间的语义相似度，从而实现高语义精度与高检索效率的双重保障。</a:t>
            </a:r>
            <a:endParaRPr lang="zh-CN" altLang="en-US">
              <a:latin typeface="微软雅黑" charset="0"/>
              <a:ea typeface="微软雅黑" charset="0"/>
              <a:cs typeface="微软雅黑"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Knowledge Indexing</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
        <p:nvSpPr>
          <p:cNvPr id="3" name="文本框 2"/>
          <p:cNvSpPr txBox="1"/>
          <p:nvPr/>
        </p:nvSpPr>
        <p:spPr>
          <a:xfrm>
            <a:off x="299720" y="1859915"/>
            <a:ext cx="11525250" cy="3138170"/>
          </a:xfrm>
          <a:prstGeom prst="rect">
            <a:avLst/>
          </a:prstGeom>
          <a:noFill/>
        </p:spPr>
        <p:txBody>
          <a:bodyPr wrap="square" rtlCol="0">
            <a:spAutoFit/>
          </a:bodyPr>
          <a:p>
            <a:r>
              <a:rPr lang="zh-CN" altLang="en-US" b="1">
                <a:latin typeface="微软雅黑" charset="0"/>
                <a:ea typeface="微软雅黑" charset="0"/>
                <a:cs typeface="微软雅黑" charset="0"/>
              </a:rPr>
              <a:t>向量索引（</a:t>
            </a:r>
            <a:r>
              <a:rPr lang="en-US" altLang="zh-CN" b="1">
                <a:latin typeface="微软雅黑" charset="0"/>
                <a:ea typeface="微软雅黑" charset="0"/>
                <a:cs typeface="微软雅黑" charset="0"/>
              </a:rPr>
              <a:t>vector index</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1.Chroma </a:t>
            </a:r>
            <a:r>
              <a:rPr lang="zh-CN" altLang="en-US">
                <a:latin typeface="微软雅黑" charset="0"/>
                <a:ea typeface="微软雅黑" charset="0"/>
                <a:cs typeface="微软雅黑" charset="0"/>
              </a:rPr>
              <a:t>采用分布式架构，具备良好的横向可扩展性，适用于大规模向量存储；</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2.Faiss </a:t>
            </a:r>
            <a:r>
              <a:rPr lang="zh-CN" altLang="en-US">
                <a:latin typeface="微软雅黑" charset="0"/>
                <a:ea typeface="微软雅黑" charset="0"/>
                <a:cs typeface="微软雅黑" charset="0"/>
              </a:rPr>
              <a:t>在相似度搜索方面表现优异，提供针对最近邻检索任务的优化索引构建方法；</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3.Weaviate </a:t>
            </a:r>
            <a:r>
              <a:rPr lang="zh-CN" altLang="en-US">
                <a:latin typeface="微软雅黑" charset="0"/>
                <a:ea typeface="微软雅黑" charset="0"/>
                <a:cs typeface="微软雅黑" charset="0"/>
              </a:rPr>
              <a:t>则结合图结构与机器学习模型，不仅支持结构化数据建模，还能实现高效的向量存储与相似度检索。</a:t>
            </a:r>
            <a:endParaRPr lang="zh-CN" altLang="en-US">
              <a:latin typeface="微软雅黑" charset="0"/>
              <a:ea typeface="微软雅黑" charset="0"/>
              <a:cs typeface="微软雅黑" charset="0"/>
            </a:endParaRPr>
          </a:p>
          <a:p>
            <a:endParaRPr lang="en-US" altLang="zh-CN">
              <a:latin typeface="微软雅黑" charset="0"/>
              <a:ea typeface="微软雅黑" charset="0"/>
              <a:cs typeface="微软雅黑" charset="0"/>
            </a:endParaRPr>
          </a:p>
          <a:p>
            <a:endParaRPr lang="en-US" altLang="zh-CN">
              <a:latin typeface="微软雅黑" charset="0"/>
              <a:ea typeface="微软雅黑" charset="0"/>
              <a:cs typeface="微软雅黑" charset="0"/>
            </a:endParaRPr>
          </a:p>
          <a:p>
            <a:r>
              <a:rPr lang="zh-CN" altLang="en-US" b="1">
                <a:latin typeface="微软雅黑" charset="0"/>
                <a:ea typeface="微软雅黑" charset="0"/>
                <a:cs typeface="微软雅黑" charset="0"/>
              </a:rPr>
              <a:t>图索引（</a:t>
            </a:r>
            <a:r>
              <a:rPr lang="en-US" altLang="zh-CN" b="1">
                <a:latin typeface="微软雅黑" charset="0"/>
                <a:ea typeface="微软雅黑" charset="0"/>
                <a:cs typeface="微软雅黑" charset="0"/>
              </a:rPr>
              <a:t>graph index</a:t>
            </a:r>
            <a:r>
              <a:rPr lang="zh-CN" altLang="en-US" b="1">
                <a:latin typeface="微软雅黑" charset="0"/>
                <a:ea typeface="微软雅黑" charset="0"/>
                <a:cs typeface="微软雅黑" charset="0"/>
              </a:rPr>
              <a:t>）</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1.JanusGraph </a:t>
            </a:r>
            <a:r>
              <a:rPr lang="zh-CN" altLang="en-US">
                <a:latin typeface="微软雅黑" charset="0"/>
                <a:ea typeface="微软雅黑" charset="0"/>
                <a:cs typeface="微软雅黑" charset="0"/>
              </a:rPr>
              <a:t>与</a:t>
            </a:r>
            <a:r>
              <a:rPr lang="en-US" altLang="zh-CN">
                <a:latin typeface="微软雅黑" charset="0"/>
                <a:ea typeface="微软雅黑" charset="0"/>
                <a:cs typeface="微软雅黑" charset="0"/>
              </a:rPr>
              <a:t> HugeGraph </a:t>
            </a:r>
            <a:r>
              <a:rPr lang="zh-CN" altLang="en-US">
                <a:latin typeface="微软雅黑" charset="0"/>
                <a:ea typeface="微软雅黑" charset="0"/>
                <a:cs typeface="微软雅黑" charset="0"/>
              </a:rPr>
              <a:t>等支持</a:t>
            </a:r>
            <a:r>
              <a:rPr lang="en-US" altLang="zh-CN">
                <a:latin typeface="微软雅黑" charset="0"/>
                <a:ea typeface="微软雅黑" charset="0"/>
                <a:cs typeface="微软雅黑" charset="0"/>
              </a:rPr>
              <a:t> Gremlin </a:t>
            </a:r>
            <a:r>
              <a:rPr lang="zh-CN" altLang="en-US">
                <a:latin typeface="微软雅黑" charset="0"/>
                <a:ea typeface="微软雅黑" charset="0"/>
                <a:cs typeface="微软雅黑" charset="0"/>
              </a:rPr>
              <a:t>查询语言，适合构建和操作复杂图结构；</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2.Neo4j </a:t>
            </a:r>
            <a:r>
              <a:rPr lang="zh-CN" altLang="en-US">
                <a:latin typeface="微软雅黑" charset="0"/>
                <a:ea typeface="微软雅黑" charset="0"/>
                <a:cs typeface="微软雅黑" charset="0"/>
              </a:rPr>
              <a:t>是目前应用最广、最具代表性的图数据库，采用</a:t>
            </a:r>
            <a:r>
              <a:rPr lang="en-US" altLang="zh-CN">
                <a:latin typeface="微软雅黑" charset="0"/>
                <a:ea typeface="微软雅黑" charset="0"/>
                <a:cs typeface="微软雅黑" charset="0"/>
              </a:rPr>
              <a:t> Cypher </a:t>
            </a:r>
            <a:r>
              <a:rPr lang="zh-CN" altLang="en-US">
                <a:latin typeface="微软雅黑" charset="0"/>
                <a:ea typeface="微软雅黑" charset="0"/>
                <a:cs typeface="微软雅黑" charset="0"/>
              </a:rPr>
              <a:t>查询语言，在图数据存储与语义关系检索中具有良好表现。</a:t>
            </a:r>
            <a:endParaRPr lang="zh-CN" altLang="en-US">
              <a:latin typeface="微软雅黑" charset="0"/>
              <a:ea typeface="微软雅黑" charset="0"/>
              <a:cs typeface="微软雅黑" charset="0"/>
            </a:endParaRPr>
          </a:p>
        </p:txBody>
      </p:sp>
      <p:sp>
        <p:nvSpPr>
          <p:cNvPr id="6" name="文本框 5"/>
          <p:cNvSpPr txBox="1"/>
          <p:nvPr/>
        </p:nvSpPr>
        <p:spPr>
          <a:xfrm>
            <a:off x="2446020" y="5863590"/>
            <a:ext cx="4064000" cy="368300"/>
          </a:xfrm>
          <a:prstGeom prst="rect">
            <a:avLst/>
          </a:prstGeom>
          <a:noFill/>
        </p:spPr>
        <p:txBody>
          <a:bodyPr wrap="square" rtlCol="0">
            <a:spAutoFit/>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Knowledge Retrieval</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
        <p:nvSpPr>
          <p:cNvPr id="5" name="文本框 4"/>
          <p:cNvSpPr txBox="1"/>
          <p:nvPr/>
        </p:nvSpPr>
        <p:spPr>
          <a:xfrm>
            <a:off x="299720" y="1694815"/>
            <a:ext cx="11630025" cy="3969385"/>
          </a:xfrm>
          <a:prstGeom prst="rect">
            <a:avLst/>
          </a:prstGeom>
          <a:noFill/>
        </p:spPr>
        <p:txBody>
          <a:bodyPr wrap="square" rtlCol="0">
            <a:spAutoFit/>
          </a:bodyPr>
          <a:p>
            <a:r>
              <a:rPr lang="en-US" altLang="zh-CN" b="1">
                <a:latin typeface="微软雅黑" charset="0"/>
                <a:ea typeface="微软雅黑" charset="0"/>
                <a:cs typeface="微软雅黑" charset="0"/>
              </a:rPr>
              <a:t>Retrieval Strategies：</a:t>
            </a:r>
            <a:endParaRPr lang="en-US" altLang="zh-CN" b="1">
              <a:latin typeface="微软雅黑" charset="0"/>
              <a:ea typeface="微软雅黑" charset="0"/>
              <a:cs typeface="微软雅黑" charset="0"/>
            </a:endParaRPr>
          </a:p>
          <a:p>
            <a:pPr indent="457200"/>
            <a:r>
              <a:rPr lang="zh-CN" altLang="en-US">
                <a:latin typeface="微软雅黑" charset="0"/>
                <a:ea typeface="微软雅黑" charset="0"/>
                <a:cs typeface="微软雅黑" charset="0"/>
              </a:rPr>
              <a:t>稀疏检索（</a:t>
            </a:r>
            <a:r>
              <a:rPr lang="en-US" altLang="zh-CN">
                <a:latin typeface="微软雅黑" charset="0"/>
                <a:ea typeface="微软雅黑" charset="0"/>
                <a:cs typeface="微软雅黑" charset="0"/>
              </a:rPr>
              <a:t>sparse retrieval</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：BM25</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TF-IDF</a:t>
            </a:r>
            <a:r>
              <a:rPr lang="zh-CN" altLang="en-US">
                <a:latin typeface="微软雅黑" charset="0"/>
                <a:ea typeface="微软雅黑" charset="0"/>
                <a:cs typeface="微软雅黑" charset="0"/>
              </a:rPr>
              <a:t>与</a:t>
            </a:r>
            <a:r>
              <a:rPr lang="en-US" altLang="zh-CN">
                <a:latin typeface="微软雅黑" charset="0"/>
                <a:ea typeface="微软雅黑" charset="0"/>
                <a:cs typeface="微软雅黑" charset="0"/>
              </a:rPr>
              <a:t> Query Likelihood 。</a:t>
            </a:r>
            <a:r>
              <a:rPr lang="en-US" altLang="zh-CN">
                <a:latin typeface="微软雅黑" charset="0"/>
                <a:ea typeface="微软雅黑" charset="0"/>
                <a:cs typeface="微软雅黑" charset="0"/>
                <a:sym typeface="+mn-ea"/>
              </a:rPr>
              <a:t>uniCOIL</a:t>
            </a:r>
            <a:r>
              <a:rPr lang="zh-CN" altLang="en-US">
                <a:latin typeface="微软雅黑" charset="0"/>
                <a:ea typeface="微软雅黑" charset="0"/>
                <a:cs typeface="微软雅黑" charset="0"/>
                <a:sym typeface="+mn-ea"/>
              </a:rPr>
              <a:t>、</a:t>
            </a:r>
            <a:r>
              <a:rPr lang="en-US" altLang="zh-CN">
                <a:latin typeface="微软雅黑" charset="0"/>
                <a:ea typeface="微软雅黑" charset="0"/>
                <a:cs typeface="微软雅黑" charset="0"/>
                <a:sym typeface="+mn-ea"/>
              </a:rPr>
              <a:t>TILDE</a:t>
            </a:r>
            <a:r>
              <a:rPr lang="zh-CN" altLang="en-US">
                <a:latin typeface="微软雅黑" charset="0"/>
                <a:ea typeface="微软雅黑" charset="0"/>
                <a:cs typeface="微软雅黑" charset="0"/>
                <a:sym typeface="+mn-ea"/>
              </a:rPr>
              <a:t>和</a:t>
            </a:r>
            <a:r>
              <a:rPr lang="en-US" altLang="zh-CN">
                <a:latin typeface="微软雅黑" charset="0"/>
                <a:ea typeface="微软雅黑" charset="0"/>
                <a:cs typeface="微软雅黑" charset="0"/>
                <a:sym typeface="+mn-ea"/>
              </a:rPr>
              <a:t> SPLADE</a:t>
            </a:r>
            <a:endParaRPr lang="zh-CN" altLang="en-US">
              <a:latin typeface="微软雅黑" charset="0"/>
              <a:ea typeface="微软雅黑" charset="0"/>
              <a:cs typeface="微软雅黑" charset="0"/>
            </a:endParaRPr>
          </a:p>
          <a:p>
            <a:pPr indent="457200"/>
            <a:r>
              <a:rPr lang="zh-CN" altLang="en-US">
                <a:latin typeface="微软雅黑" charset="0"/>
                <a:ea typeface="微软雅黑" charset="0"/>
                <a:cs typeface="微软雅黑" charset="0"/>
              </a:rPr>
              <a:t>稠密检索（</a:t>
            </a:r>
            <a:r>
              <a:rPr lang="en-US" altLang="zh-CN">
                <a:latin typeface="微软雅黑" charset="0"/>
                <a:ea typeface="微软雅黑" charset="0"/>
                <a:cs typeface="微软雅黑" charset="0"/>
              </a:rPr>
              <a:t>dense retrieval</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a:t>
            </a:r>
            <a:endParaRPr lang="en-US" altLang="zh-CN">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1.DPR</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Dense Passage Retrieval</a:t>
            </a:r>
            <a:r>
              <a:rPr lang="zh-CN" altLang="en-US">
                <a:latin typeface="微软雅黑" charset="0"/>
                <a:ea typeface="微软雅黑" charset="0"/>
                <a:cs typeface="微软雅黑" charset="0"/>
              </a:rPr>
              <a:t>）与</a:t>
            </a:r>
            <a:r>
              <a:rPr lang="en-US" altLang="zh-CN">
                <a:latin typeface="微软雅黑" charset="0"/>
                <a:ea typeface="微软雅黑" charset="0"/>
                <a:cs typeface="微软雅黑" charset="0"/>
              </a:rPr>
              <a:t> ANCE（Bert-</a:t>
            </a:r>
            <a:r>
              <a:rPr lang="en-US" altLang="zh-CN">
                <a:latin typeface="微软雅黑" charset="0"/>
                <a:ea typeface="微软雅黑" charset="0"/>
                <a:cs typeface="微软雅黑" charset="0"/>
              </a:rPr>
              <a:t>based）</a:t>
            </a:r>
            <a:endParaRPr lang="en-US" altLang="zh-CN">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2.Llama2Vec </a:t>
            </a:r>
            <a:r>
              <a:rPr lang="zh-CN" altLang="en-US">
                <a:latin typeface="微软雅黑" charset="0"/>
                <a:ea typeface="微软雅黑" charset="0"/>
                <a:cs typeface="微软雅黑" charset="0"/>
              </a:rPr>
              <a:t>结合两个无监督预训练任务（</a:t>
            </a:r>
            <a:r>
              <a:rPr lang="en-US" altLang="zh-CN">
                <a:latin typeface="微软雅黑" charset="0"/>
                <a:ea typeface="微软雅黑" charset="0"/>
                <a:cs typeface="微软雅黑" charset="0"/>
              </a:rPr>
              <a:t>EBAE </a:t>
            </a:r>
            <a:r>
              <a:rPr lang="zh-CN" altLang="en-US">
                <a:latin typeface="微软雅黑" charset="0"/>
                <a:ea typeface="微软雅黑" charset="0"/>
                <a:cs typeface="微软雅黑" charset="0"/>
              </a:rPr>
              <a:t>与</a:t>
            </a:r>
            <a:r>
              <a:rPr lang="en-US" altLang="zh-CN">
                <a:latin typeface="微软雅黑" charset="0"/>
                <a:ea typeface="微软雅黑" charset="0"/>
                <a:cs typeface="微软雅黑" charset="0"/>
              </a:rPr>
              <a:t> EBAR</a:t>
            </a:r>
            <a:r>
              <a:rPr lang="zh-CN" altLang="en-US">
                <a:latin typeface="微软雅黑" charset="0"/>
                <a:ea typeface="微软雅黑" charset="0"/>
                <a:cs typeface="微软雅黑" charset="0"/>
              </a:rPr>
              <a:t>），使</a:t>
            </a:r>
            <a:r>
              <a:rPr lang="en-US" altLang="zh-CN">
                <a:latin typeface="微软雅黑" charset="0"/>
                <a:ea typeface="微软雅黑" charset="0"/>
                <a:cs typeface="微软雅黑" charset="0"/>
              </a:rPr>
              <a:t> LLM </a:t>
            </a:r>
            <a:r>
              <a:rPr lang="zh-CN" altLang="en-US">
                <a:latin typeface="微软雅黑" charset="0"/>
                <a:ea typeface="微软雅黑" charset="0"/>
                <a:cs typeface="微软雅黑" charset="0"/>
              </a:rPr>
              <a:t>能适配稠密检索任务；</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3.RepLLaMA</a:t>
            </a:r>
            <a:r>
              <a:rPr lang="zh-CN" altLang="en-US">
                <a:latin typeface="微软雅黑" charset="0"/>
                <a:ea typeface="微软雅黑" charset="0"/>
                <a:cs typeface="微软雅黑" charset="0"/>
              </a:rPr>
              <a:t>对</a:t>
            </a:r>
            <a:r>
              <a:rPr lang="en-US" altLang="zh-CN">
                <a:latin typeface="微软雅黑" charset="0"/>
                <a:ea typeface="微软雅黑" charset="0"/>
                <a:cs typeface="微软雅黑" charset="0"/>
              </a:rPr>
              <a:t> LLaMA </a:t>
            </a:r>
            <a:r>
              <a:rPr lang="zh-CN" altLang="en-US">
                <a:latin typeface="微软雅黑" charset="0"/>
                <a:ea typeface="微软雅黑" charset="0"/>
                <a:cs typeface="微软雅黑" charset="0"/>
              </a:rPr>
              <a:t>模型进行微调，使其具备对长文档的整体表示能力，用于高效的文本检索。</a:t>
            </a:r>
            <a:endParaRPr lang="zh-CN" altLang="en-US">
              <a:latin typeface="微软雅黑" charset="0"/>
              <a:ea typeface="微软雅黑" charset="0"/>
              <a:cs typeface="微软雅黑" charset="0"/>
            </a:endParaRPr>
          </a:p>
          <a:p>
            <a:pPr indent="457200"/>
            <a:r>
              <a:rPr lang="zh-CN" altLang="en-US">
                <a:latin typeface="微软雅黑" charset="0"/>
                <a:ea typeface="微软雅黑" charset="0"/>
                <a:cs typeface="微软雅黑" charset="0"/>
              </a:rPr>
              <a:t>混合检索（</a:t>
            </a:r>
            <a:r>
              <a:rPr lang="en-US" altLang="zh-CN">
                <a:latin typeface="微软雅黑" charset="0"/>
                <a:ea typeface="微软雅黑" charset="0"/>
                <a:cs typeface="微软雅黑" charset="0"/>
              </a:rPr>
              <a:t>hybrid retrieval</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：RAP-Gen、BlendedRAG、BASHEXPLAINER</a:t>
            </a:r>
            <a:endParaRPr lang="en-US" altLang="zh-CN">
              <a:latin typeface="微软雅黑" charset="0"/>
              <a:ea typeface="微软雅黑" charset="0"/>
              <a:cs typeface="微软雅黑" charset="0"/>
            </a:endParaRPr>
          </a:p>
          <a:p>
            <a:endParaRPr lang="en-US" altLang="zh-CN">
              <a:latin typeface="微软雅黑" charset="0"/>
              <a:ea typeface="微软雅黑" charset="0"/>
              <a:cs typeface="微软雅黑" charset="0"/>
            </a:endParaRPr>
          </a:p>
          <a:p>
            <a:r>
              <a:rPr lang="en-US" altLang="zh-CN" b="1">
                <a:latin typeface="微软雅黑" charset="0"/>
                <a:ea typeface="微软雅黑" charset="0"/>
                <a:cs typeface="微软雅黑" charset="0"/>
              </a:rPr>
              <a:t>Search Approaches：</a:t>
            </a:r>
            <a:endParaRPr lang="en-US" altLang="zh-CN" b="1">
              <a:latin typeface="微软雅黑" charset="0"/>
              <a:ea typeface="微软雅黑" charset="0"/>
              <a:cs typeface="微软雅黑" charset="0"/>
            </a:endParaRPr>
          </a:p>
          <a:p>
            <a:pPr indent="457200"/>
            <a:r>
              <a:rPr lang="zh-CN" altLang="en-US">
                <a:latin typeface="微软雅黑" charset="0"/>
                <a:ea typeface="微软雅黑" charset="0"/>
                <a:cs typeface="微软雅黑" charset="0"/>
              </a:rPr>
              <a:t>最近邻搜索（</a:t>
            </a:r>
            <a:r>
              <a:rPr lang="en-US" altLang="zh-CN">
                <a:latin typeface="微软雅黑" charset="0"/>
                <a:ea typeface="微软雅黑" charset="0"/>
                <a:cs typeface="微软雅黑" charset="0"/>
              </a:rPr>
              <a:t>Nearest Neighbor Search, NNS</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indent="457200"/>
            <a:r>
              <a:rPr lang="zh-CN" altLang="en-US">
                <a:latin typeface="微软雅黑" charset="0"/>
                <a:ea typeface="微软雅黑" charset="0"/>
                <a:cs typeface="微软雅黑" charset="0"/>
              </a:rPr>
              <a:t>近似最近邻搜索（</a:t>
            </a:r>
            <a:r>
              <a:rPr lang="en-US" altLang="zh-CN">
                <a:latin typeface="微软雅黑" charset="0"/>
                <a:ea typeface="微软雅黑" charset="0"/>
                <a:cs typeface="微软雅黑" charset="0"/>
              </a:rPr>
              <a:t>Approximate Nearest Neighbor Search, ANNS</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sym typeface="+mn-ea"/>
              </a:rPr>
              <a:t>基于哈希（</a:t>
            </a:r>
            <a:r>
              <a:rPr lang="en-US" altLang="zh-CN">
                <a:latin typeface="微软雅黑" charset="0"/>
                <a:ea typeface="微软雅黑" charset="0"/>
                <a:cs typeface="微软雅黑" charset="0"/>
                <a:sym typeface="+mn-ea"/>
              </a:rPr>
              <a:t>Hash-based</a:t>
            </a:r>
            <a:r>
              <a:rPr lang="zh-CN" altLang="en-US">
                <a:latin typeface="微软雅黑" charset="0"/>
                <a:ea typeface="微软雅黑" charset="0"/>
                <a:cs typeface="微软雅黑" charset="0"/>
                <a:sym typeface="+mn-ea"/>
              </a:rPr>
              <a:t>）基于树结构（</a:t>
            </a:r>
            <a:r>
              <a:rPr lang="en-US" altLang="zh-CN">
                <a:latin typeface="微软雅黑" charset="0"/>
                <a:ea typeface="微软雅黑" charset="0"/>
                <a:cs typeface="微软雅黑" charset="0"/>
                <a:sym typeface="+mn-ea"/>
              </a:rPr>
              <a:t>Tree-based</a:t>
            </a:r>
            <a:r>
              <a:rPr lang="zh-CN" altLang="en-US">
                <a:latin typeface="微软雅黑" charset="0"/>
                <a:ea typeface="微软雅黑" charset="0"/>
                <a:cs typeface="微软雅黑" charset="0"/>
                <a:sym typeface="+mn-ea"/>
              </a:rPr>
              <a:t>）：基于图结构（</a:t>
            </a:r>
            <a:r>
              <a:rPr lang="en-US" altLang="zh-CN">
                <a:latin typeface="微软雅黑" charset="0"/>
                <a:ea typeface="微软雅黑" charset="0"/>
                <a:cs typeface="微软雅黑" charset="0"/>
                <a:sym typeface="+mn-ea"/>
              </a:rPr>
              <a:t>Graph-based</a:t>
            </a:r>
            <a:r>
              <a:rPr lang="zh-CN" altLang="en-US">
                <a:latin typeface="微软雅黑" charset="0"/>
                <a:ea typeface="微软雅黑" charset="0"/>
                <a:cs typeface="微软雅黑" charset="0"/>
                <a:sym typeface="+mn-ea"/>
              </a:rPr>
              <a:t>）基于量化（</a:t>
            </a:r>
            <a:r>
              <a:rPr lang="en-US" altLang="zh-CN">
                <a:latin typeface="微软雅黑" charset="0"/>
                <a:ea typeface="微软雅黑" charset="0"/>
                <a:cs typeface="微软雅黑" charset="0"/>
                <a:sym typeface="+mn-ea"/>
              </a:rPr>
              <a:t>Quantization-based</a:t>
            </a:r>
            <a:r>
              <a:rPr lang="zh-CN" altLang="en-US">
                <a:latin typeface="微软雅黑" charset="0"/>
                <a:ea typeface="微软雅黑" charset="0"/>
                <a:cs typeface="微软雅黑" charset="0"/>
                <a:sym typeface="+mn-ea"/>
              </a:rPr>
              <a:t>）</a:t>
            </a:r>
            <a:endParaRPr lang="zh-CN" altLang="en-US"/>
          </a:p>
          <a:p>
            <a:pPr indent="457200"/>
            <a:endParaRPr lang="zh-CN" altLang="en-US">
              <a:latin typeface="微软雅黑" charset="0"/>
              <a:ea typeface="微软雅黑" charset="0"/>
              <a:cs typeface="微软雅黑" charset="0"/>
            </a:endParaRPr>
          </a:p>
          <a:p>
            <a:pPr indent="457200"/>
            <a:endParaRPr lang="en-US" altLang="zh-CN">
              <a:latin typeface="微软雅黑" charset="0"/>
              <a:ea typeface="微软雅黑" charset="0"/>
              <a:cs typeface="微软雅黑"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Knowledge Integration</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
        <p:nvSpPr>
          <p:cNvPr id="3" name="文本框 2"/>
          <p:cNvSpPr txBox="1"/>
          <p:nvPr/>
        </p:nvSpPr>
        <p:spPr>
          <a:xfrm>
            <a:off x="299085" y="1581150"/>
            <a:ext cx="11630025" cy="4246245"/>
          </a:xfrm>
          <a:prstGeom prst="rect">
            <a:avLst/>
          </a:prstGeom>
          <a:noFill/>
        </p:spPr>
        <p:txBody>
          <a:bodyPr wrap="square" rtlCol="0">
            <a:spAutoFit/>
          </a:bodyPr>
          <a:p>
            <a:pPr marL="285750" indent="-285750">
              <a:buFont typeface="Arial" panose="020B0604020202090204" pitchFamily="34" charset="0"/>
              <a:buChar char="•"/>
            </a:pPr>
            <a:r>
              <a:rPr lang="zh-CN" altLang="en-US">
                <a:latin typeface="微软雅黑" charset="0"/>
                <a:ea typeface="微软雅黑" charset="0"/>
                <a:cs typeface="微软雅黑" charset="0"/>
              </a:rPr>
              <a:t>输入层整合（</a:t>
            </a:r>
            <a:r>
              <a:rPr lang="en-US" altLang="zh-CN">
                <a:latin typeface="微软雅黑" charset="0"/>
                <a:ea typeface="微软雅黑" charset="0"/>
                <a:cs typeface="微软雅黑" charset="0"/>
              </a:rPr>
              <a:t>Input Layer Integration</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a:t>
            </a:r>
            <a:endParaRPr lang="en-US" altLang="zh-CN">
              <a:latin typeface="微软雅黑" charset="0"/>
              <a:ea typeface="微软雅黑" charset="0"/>
              <a:cs typeface="微软雅黑" charset="0"/>
            </a:endParaRPr>
          </a:p>
          <a:p>
            <a:pPr indent="457200"/>
            <a:r>
              <a:rPr lang="zh-CN" altLang="en-US">
                <a:latin typeface="微软雅黑" charset="0"/>
                <a:ea typeface="微软雅黑" charset="0"/>
                <a:cs typeface="微软雅黑" charset="0"/>
              </a:rPr>
              <a:t>文本级整合（</a:t>
            </a:r>
            <a:r>
              <a:rPr lang="en-US" altLang="zh-CN">
                <a:latin typeface="微软雅黑" charset="0"/>
                <a:ea typeface="微软雅黑" charset="0"/>
                <a:cs typeface="微软雅黑" charset="0"/>
              </a:rPr>
              <a:t>Text-level Integration</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：R</a:t>
            </a:r>
            <a:r>
              <a:rPr lang="en-US" altLang="zh-CN">
                <a:latin typeface="微软雅黑" charset="0"/>
                <a:ea typeface="微软雅黑" charset="0"/>
                <a:cs typeface="微软雅黑" charset="0"/>
                <a:sym typeface="+mn-ea"/>
              </a:rPr>
              <a:t>eranking</a:t>
            </a:r>
            <a:r>
              <a:rPr lang="zh-CN" altLang="en-US">
                <a:latin typeface="微软雅黑" charset="0"/>
                <a:ea typeface="微软雅黑" charset="0"/>
                <a:cs typeface="微软雅黑" charset="0"/>
                <a:sym typeface="+mn-ea"/>
              </a:rPr>
              <a:t>、加权过滤</a:t>
            </a:r>
            <a:endParaRPr lang="en-US" altLang="zh-CN">
              <a:latin typeface="微软雅黑" charset="0"/>
              <a:ea typeface="微软雅黑" charset="0"/>
              <a:cs typeface="微软雅黑" charset="0"/>
            </a:endParaRPr>
          </a:p>
          <a:p>
            <a:pPr indent="457200"/>
            <a:r>
              <a:rPr lang="zh-CN" altLang="en-US">
                <a:latin typeface="微软雅黑" charset="0"/>
                <a:ea typeface="微软雅黑" charset="0"/>
                <a:cs typeface="微软雅黑" charset="0"/>
              </a:rPr>
              <a:t>特征级整合（</a:t>
            </a:r>
            <a:r>
              <a:rPr lang="en-US" altLang="zh-CN">
                <a:latin typeface="微软雅黑" charset="0"/>
                <a:ea typeface="微软雅黑" charset="0"/>
                <a:cs typeface="微软雅黑" charset="0"/>
              </a:rPr>
              <a:t>Feature-level Integration</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endParaRPr lang="zh-CN" altLang="en-US">
              <a:latin typeface="微软雅黑" charset="0"/>
              <a:ea typeface="微软雅黑" charset="0"/>
              <a:cs typeface="微软雅黑" charset="0"/>
            </a:endParaRPr>
          </a:p>
          <a:p>
            <a:pPr marL="285750" indent="-285750" algn="l">
              <a:buClrTx/>
              <a:buSzTx/>
              <a:buFont typeface="Arial" panose="020B0604020202090204" pitchFamily="34" charset="0"/>
              <a:buChar char="•"/>
            </a:pPr>
            <a:r>
              <a:rPr lang="zh-CN" altLang="en-US">
                <a:latin typeface="微软雅黑" charset="0"/>
                <a:ea typeface="微软雅黑" charset="0"/>
                <a:cs typeface="微软雅黑" charset="0"/>
              </a:rPr>
              <a:t>中间层整合（Intermediate Layer Integration）基于注意力机制的整合方法</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1.RETRO </a:t>
            </a:r>
            <a:r>
              <a:rPr lang="zh-CN" altLang="en-US">
                <a:latin typeface="微软雅黑" charset="0"/>
                <a:ea typeface="微软雅黑" charset="0"/>
                <a:cs typeface="微软雅黑" charset="0"/>
              </a:rPr>
              <a:t>模型引入了跨注意力模块（</a:t>
            </a:r>
            <a:r>
              <a:rPr lang="en-US" altLang="zh-CN">
                <a:latin typeface="微软雅黑" charset="0"/>
                <a:ea typeface="微软雅黑" charset="0"/>
                <a:cs typeface="微软雅黑" charset="0"/>
              </a:rPr>
              <a:t>cross-attention module</a:t>
            </a:r>
            <a:r>
              <a:rPr lang="zh-CN" altLang="en-US">
                <a:latin typeface="微软雅黑" charset="0"/>
                <a:ea typeface="微软雅黑" charset="0"/>
                <a:cs typeface="微软雅黑" charset="0"/>
              </a:rPr>
              <a:t>），将检索到的信息与模型中间表示进行融合，提升生成质量；</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2.TOME </a:t>
            </a:r>
            <a:r>
              <a:rPr lang="zh-CN" altLang="en-US">
                <a:latin typeface="微软雅黑" charset="0"/>
                <a:ea typeface="微软雅黑" charset="0"/>
                <a:cs typeface="微软雅黑" charset="0"/>
              </a:rPr>
              <a:t>模型设计了</a:t>
            </a:r>
            <a:r>
              <a:rPr lang="en-US" altLang="zh-CN">
                <a:latin typeface="微软雅黑" charset="0"/>
                <a:ea typeface="微软雅黑" charset="0"/>
                <a:cs typeface="微软雅黑" charset="0"/>
              </a:rPr>
              <a:t>Mention Memory </a:t>
            </a:r>
            <a:r>
              <a:rPr lang="zh-CN" altLang="en-US">
                <a:latin typeface="微软雅黑" charset="0"/>
                <a:ea typeface="微软雅黑" charset="0"/>
                <a:cs typeface="微软雅黑" charset="0"/>
              </a:rPr>
              <a:t>机制，将外部知识以实体表示的形式存储与调用，使</a:t>
            </a:r>
            <a:r>
              <a:rPr lang="en-US" altLang="zh-CN">
                <a:latin typeface="微软雅黑" charset="0"/>
                <a:ea typeface="微软雅黑" charset="0"/>
                <a:cs typeface="微软雅黑" charset="0"/>
              </a:rPr>
              <a:t> Transformer </a:t>
            </a:r>
            <a:r>
              <a:rPr lang="zh-CN" altLang="en-US">
                <a:latin typeface="微软雅黑" charset="0"/>
                <a:ea typeface="微软雅黑" charset="0"/>
                <a:cs typeface="微软雅黑" charset="0"/>
              </a:rPr>
              <a:t>架构能够灵活访问知识；</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3.LongMem</a:t>
            </a:r>
            <a:r>
              <a:rPr lang="zh-CN" altLang="en-US">
                <a:latin typeface="微软雅黑" charset="0"/>
                <a:ea typeface="微软雅黑" charset="0"/>
                <a:cs typeface="微软雅黑" charset="0"/>
              </a:rPr>
              <a:t>框架使用自适应残差网络（</a:t>
            </a:r>
            <a:r>
              <a:rPr lang="en-US" altLang="zh-CN">
                <a:latin typeface="微软雅黑" charset="0"/>
                <a:ea typeface="微软雅黑" charset="0"/>
                <a:cs typeface="微软雅黑" charset="0"/>
              </a:rPr>
              <a:t>adaptive residual network</a:t>
            </a:r>
            <a:r>
              <a:rPr lang="zh-CN" altLang="en-US">
                <a:latin typeface="微软雅黑" charset="0"/>
                <a:ea typeface="微软雅黑" charset="0"/>
                <a:cs typeface="微软雅黑" charset="0"/>
              </a:rPr>
              <a:t>）进行记忆检索，通过注意力机制高效调用长期记忆中的相关信息。</a:t>
            </a:r>
            <a:endParaRPr lang="zh-CN" altLang="en-US">
              <a:latin typeface="微软雅黑" charset="0"/>
              <a:ea typeface="微软雅黑" charset="0"/>
              <a:cs typeface="微软雅黑" charset="0"/>
            </a:endParaRPr>
          </a:p>
          <a:p>
            <a:endParaRPr lang="zh-CN" altLang="en-US">
              <a:latin typeface="微软雅黑" charset="0"/>
              <a:ea typeface="微软雅黑" charset="0"/>
              <a:cs typeface="微软雅黑" charset="0"/>
            </a:endParaRPr>
          </a:p>
          <a:p>
            <a:pPr marL="285750" indent="-285750" algn="l">
              <a:buClrTx/>
              <a:buSzTx/>
              <a:buFont typeface="Arial" panose="020B0604020202090204" pitchFamily="34" charset="0"/>
              <a:buChar char="•"/>
            </a:pPr>
            <a:r>
              <a:rPr lang="zh-CN" altLang="en-US">
                <a:latin typeface="微软雅黑" charset="0"/>
                <a:ea typeface="微软雅黑" charset="0"/>
                <a:cs typeface="微软雅黑" charset="0"/>
              </a:rPr>
              <a:t>输出层整合（Output Layer Integration）</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1.</a:t>
            </a:r>
            <a:r>
              <a:rPr lang="zh-CN" altLang="en-US">
                <a:latin typeface="微软雅黑" charset="0"/>
                <a:ea typeface="微软雅黑" charset="0"/>
                <a:cs typeface="微软雅黑" charset="0"/>
              </a:rPr>
              <a:t>集成式整合（</a:t>
            </a:r>
            <a:r>
              <a:rPr lang="en-US" altLang="zh-CN">
                <a:latin typeface="微软雅黑" charset="0"/>
                <a:ea typeface="微软雅黑" charset="0"/>
                <a:cs typeface="微软雅黑" charset="0"/>
              </a:rPr>
              <a:t>Ensemble-based Integration</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2.</a:t>
            </a:r>
            <a:r>
              <a:rPr lang="zh-CN" altLang="en-US">
                <a:latin typeface="微软雅黑" charset="0"/>
                <a:ea typeface="微软雅黑" charset="0"/>
                <a:cs typeface="微软雅黑" charset="0"/>
              </a:rPr>
              <a:t>校准式整合（</a:t>
            </a:r>
            <a:r>
              <a:rPr lang="en-US" altLang="zh-CN">
                <a:latin typeface="微软雅黑" charset="0"/>
                <a:ea typeface="微软雅黑" charset="0"/>
                <a:cs typeface="微软雅黑" charset="0"/>
              </a:rPr>
              <a:t>Calibration-based Integration</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Answer Generation</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99720" y="1389380"/>
            <a:ext cx="11630025" cy="4582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Answer Generation-Denosing</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
        <p:nvSpPr>
          <p:cNvPr id="3" name="文本框 2"/>
          <p:cNvSpPr txBox="1"/>
          <p:nvPr/>
        </p:nvSpPr>
        <p:spPr>
          <a:xfrm>
            <a:off x="299720" y="1459865"/>
            <a:ext cx="11628755" cy="3969385"/>
          </a:xfrm>
          <a:prstGeom prst="rect">
            <a:avLst/>
          </a:prstGeom>
          <a:noFill/>
        </p:spPr>
        <p:txBody>
          <a:bodyPr wrap="square" rtlCol="0">
            <a:spAutoFit/>
          </a:bodyPr>
          <a:p>
            <a:endParaRPr lang="zh-CN" altLang="en-US">
              <a:latin typeface="微软雅黑" charset="0"/>
              <a:ea typeface="微软雅黑" charset="0"/>
              <a:cs typeface="微软雅黑" charset="0"/>
            </a:endParaRPr>
          </a:p>
          <a:p>
            <a:pPr marL="285750" indent="-285750">
              <a:buFont typeface="Arial" panose="020B0604020202090204" pitchFamily="34" charset="0"/>
              <a:buChar char="•"/>
            </a:pPr>
            <a:r>
              <a:rPr lang="zh-CN" altLang="en-US">
                <a:latin typeface="微软雅黑" charset="0"/>
                <a:ea typeface="微软雅黑" charset="0"/>
                <a:cs typeface="微软雅黑" charset="0"/>
              </a:rPr>
              <a:t>显式去噪（</a:t>
            </a:r>
            <a:r>
              <a:rPr lang="en-US" altLang="zh-CN">
                <a:latin typeface="微软雅黑" charset="0"/>
                <a:ea typeface="微软雅黑" charset="0"/>
                <a:cs typeface="微软雅黑" charset="0"/>
              </a:rPr>
              <a:t>Explicit Denoising Techniques</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1.InstructRAG</a:t>
            </a:r>
            <a:r>
              <a:rPr lang="zh-CN" altLang="en-US">
                <a:latin typeface="微软雅黑" charset="0"/>
                <a:ea typeface="微软雅黑" charset="0"/>
                <a:cs typeface="微软雅黑" charset="0"/>
              </a:rPr>
              <a:t>引入了推理生成（</a:t>
            </a:r>
            <a:r>
              <a:rPr lang="en-US" altLang="zh-CN">
                <a:latin typeface="微软雅黑" charset="0"/>
                <a:ea typeface="微软雅黑" charset="0"/>
                <a:cs typeface="微软雅黑" charset="0"/>
              </a:rPr>
              <a:t>rationale generation</a:t>
            </a:r>
            <a:r>
              <a:rPr lang="zh-CN" altLang="en-US">
                <a:latin typeface="微软雅黑" charset="0"/>
                <a:ea typeface="微软雅黑" charset="0"/>
                <a:cs typeface="微软雅黑" charset="0"/>
              </a:rPr>
              <a:t>）机制，要求模型在生成最终答案前输出一段中间推理，以阐明每条检索文档的相关性，从而引导模型聚焦于更准确、上下文契合的内容；</a:t>
            </a:r>
            <a:endParaRPr lang="en-US" altLang="zh-CN">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2.REFEED </a:t>
            </a:r>
            <a:r>
              <a:rPr lang="zh-CN" altLang="en-US">
                <a:latin typeface="微软雅黑" charset="0"/>
                <a:ea typeface="微软雅黑" charset="0"/>
                <a:cs typeface="微软雅黑" charset="0"/>
              </a:rPr>
              <a:t>框架则利用大型语言模型对初步生成的答案进行事实核查与迭代修正，逐步剔除无关或虚假的信息，从而提高答案的可靠性。</a:t>
            </a:r>
            <a:endParaRPr lang="zh-CN" altLang="en-US">
              <a:latin typeface="微软雅黑" charset="0"/>
              <a:ea typeface="微软雅黑" charset="0"/>
              <a:cs typeface="微软雅黑" charset="0"/>
            </a:endParaRPr>
          </a:p>
          <a:p>
            <a:endParaRPr lang="zh-CN" altLang="en-US">
              <a:latin typeface="微软雅黑" charset="0"/>
              <a:ea typeface="微软雅黑" charset="0"/>
              <a:cs typeface="微软雅黑" charset="0"/>
            </a:endParaRPr>
          </a:p>
          <a:p>
            <a:pPr marL="285750" indent="-285750" algn="l">
              <a:buClrTx/>
              <a:buSzTx/>
              <a:buFont typeface="Arial" panose="020B0604020202090204" pitchFamily="34" charset="0"/>
              <a:buChar char="•"/>
            </a:pPr>
            <a:r>
              <a:rPr lang="zh-CN" altLang="en-US">
                <a:latin typeface="微软雅黑" charset="0"/>
                <a:ea typeface="微软雅黑" charset="0"/>
                <a:cs typeface="微软雅黑" charset="0"/>
              </a:rPr>
              <a:t>判别器驱动去噪（Discriminator-Based Denoising）：</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COMBO </a:t>
            </a:r>
            <a:r>
              <a:rPr lang="zh-CN" altLang="en-US">
                <a:latin typeface="微软雅黑" charset="0"/>
                <a:ea typeface="微软雅黑" charset="0"/>
                <a:cs typeface="微软雅黑" charset="0"/>
              </a:rPr>
              <a:t>框架将生成段落与检索段落两两配对，借助预训练判别器评估其语义一致性与相关性，仅保留高一致度内容用于最终生成；</a:t>
            </a:r>
            <a:endParaRPr lang="zh-CN" altLang="en-US">
              <a:latin typeface="微软雅黑" charset="0"/>
              <a:ea typeface="微软雅黑" charset="0"/>
              <a:cs typeface="微软雅黑" charset="0"/>
            </a:endParaRPr>
          </a:p>
          <a:p>
            <a:endParaRPr lang="zh-CN" altLang="en-US">
              <a:latin typeface="微软雅黑" charset="0"/>
              <a:ea typeface="微软雅黑" charset="0"/>
              <a:cs typeface="微软雅黑" charset="0"/>
            </a:endParaRPr>
          </a:p>
          <a:p>
            <a:pPr marL="285750" indent="-285750" algn="l">
              <a:buClrTx/>
              <a:buSzTx/>
              <a:buFont typeface="Arial" panose="020B0604020202090204" pitchFamily="34" charset="0"/>
              <a:buChar char="•"/>
            </a:pPr>
            <a:r>
              <a:rPr lang="zh-CN" altLang="en-US">
                <a:latin typeface="微软雅黑" charset="0"/>
                <a:ea typeface="微软雅黑" charset="0"/>
                <a:cs typeface="微软雅黑" charset="0"/>
              </a:rPr>
              <a:t>自反性与自适应去噪（Self-Reflective and Adaptive Denoising）</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Self-RAG </a:t>
            </a:r>
            <a:r>
              <a:rPr lang="zh-CN" altLang="en-US">
                <a:latin typeface="微软雅黑" charset="0"/>
                <a:ea typeface="微软雅黑" charset="0"/>
                <a:cs typeface="微软雅黑" charset="0"/>
              </a:rPr>
              <a:t>引入自反性机制，允许模型对自身生成结果进行自我评价与修改，检测语义连贯性与事实正确性，从而动态剔除不可信信息；</a:t>
            </a:r>
            <a:endParaRPr lang="zh-CN" altLang="en-US">
              <a:latin typeface="微软雅黑" charset="0"/>
              <a:ea typeface="微软雅黑" charset="0"/>
              <a:cs typeface="微软雅黑"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Answer Generation-Reasoning</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
        <p:nvSpPr>
          <p:cNvPr id="3" name="文本框 2"/>
          <p:cNvSpPr txBox="1"/>
          <p:nvPr/>
        </p:nvSpPr>
        <p:spPr>
          <a:xfrm>
            <a:off x="299720" y="1459865"/>
            <a:ext cx="11628755" cy="3692525"/>
          </a:xfrm>
          <a:prstGeom prst="rect">
            <a:avLst/>
          </a:prstGeom>
          <a:noFill/>
        </p:spPr>
        <p:txBody>
          <a:bodyPr wrap="square" rtlCol="0">
            <a:spAutoFit/>
          </a:bodyPr>
          <a:p>
            <a:endParaRPr lang="zh-CN" altLang="en-US">
              <a:latin typeface="微软雅黑" charset="0"/>
              <a:ea typeface="微软雅黑" charset="0"/>
              <a:cs typeface="微软雅黑" charset="0"/>
            </a:endParaRPr>
          </a:p>
          <a:p>
            <a:pPr marL="285750" indent="-285750">
              <a:buFont typeface="Arial" panose="020B0604020202090204" pitchFamily="34" charset="0"/>
              <a:buChar char="•"/>
            </a:pPr>
            <a:r>
              <a:rPr lang="zh-CN" altLang="en-US">
                <a:latin typeface="微软雅黑" charset="0"/>
                <a:ea typeface="微软雅黑" charset="0"/>
                <a:cs typeface="微软雅黑" charset="0"/>
              </a:rPr>
              <a:t>结构化知识与图推理（</a:t>
            </a:r>
            <a:r>
              <a:rPr lang="en-US" altLang="zh-CN">
                <a:latin typeface="微软雅黑" charset="0"/>
                <a:ea typeface="微软雅黑" charset="0"/>
                <a:cs typeface="微软雅黑" charset="0"/>
              </a:rPr>
              <a:t>Structured Knowledge and Graph-Based Reasoning</a:t>
            </a:r>
            <a:r>
              <a:rPr lang="zh-CN" altLang="en-US">
                <a:latin typeface="微软雅黑" charset="0"/>
                <a:ea typeface="微软雅黑" charset="0"/>
                <a:cs typeface="微软雅黑" charset="0"/>
              </a:rPr>
              <a:t>）</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Think-on-Graph 2.0</a:t>
            </a:r>
            <a:r>
              <a:rPr lang="zh-CN" altLang="en-US">
                <a:latin typeface="微软雅黑" charset="0"/>
                <a:ea typeface="微软雅黑" charset="0"/>
                <a:cs typeface="微软雅黑" charset="0"/>
              </a:rPr>
              <a:t>提出了一种将知识图谱与非结构化文本相结合的框架，使模型能够在生成过程中基于实体之间的结构化关系进行推理</a:t>
            </a:r>
            <a:endParaRPr lang="zh-CN" altLang="en-US">
              <a:latin typeface="微软雅黑" charset="0"/>
              <a:ea typeface="微软雅黑" charset="0"/>
              <a:cs typeface="微软雅黑" charset="0"/>
            </a:endParaRPr>
          </a:p>
          <a:p>
            <a:pPr marL="285750" indent="-285750" algn="l">
              <a:buClrTx/>
              <a:buSzTx/>
              <a:buFont typeface="Arial" panose="020B0604020202090204" pitchFamily="34" charset="0"/>
              <a:buChar char="•"/>
            </a:pPr>
            <a:endParaRPr lang="zh-CN" altLang="en-US">
              <a:latin typeface="微软雅黑" charset="0"/>
              <a:ea typeface="微软雅黑" charset="0"/>
              <a:cs typeface="微软雅黑" charset="0"/>
            </a:endParaRPr>
          </a:p>
          <a:p>
            <a:pPr marL="285750" indent="-285750" algn="l">
              <a:buClrTx/>
              <a:buSzTx/>
              <a:buFont typeface="Arial" panose="020B0604020202090204" pitchFamily="34" charset="0"/>
              <a:buChar char="•"/>
            </a:pPr>
            <a:r>
              <a:rPr lang="zh-CN" altLang="en-US">
                <a:latin typeface="微软雅黑" charset="0"/>
                <a:ea typeface="微软雅黑" charset="0"/>
                <a:cs typeface="微软雅黑" charset="0"/>
              </a:rPr>
              <a:t>多文档交叉注意力推理（Cross-Attention for Multi-Document Reasoning）</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RETRO </a:t>
            </a:r>
            <a:r>
              <a:rPr lang="zh-CN" altLang="en-US">
                <a:latin typeface="微软雅黑" charset="0"/>
                <a:ea typeface="微软雅黑" charset="0"/>
                <a:cs typeface="微软雅黑" charset="0"/>
              </a:rPr>
              <a:t>模型使用分块交叉注意力（</a:t>
            </a:r>
            <a:r>
              <a:rPr lang="en-US" altLang="zh-CN">
                <a:latin typeface="微软雅黑" charset="0"/>
                <a:ea typeface="微软雅黑" charset="0"/>
                <a:cs typeface="微软雅黑" charset="0"/>
              </a:rPr>
              <a:t>chunked cross-attention</a:t>
            </a:r>
            <a:r>
              <a:rPr lang="zh-CN" altLang="en-US">
                <a:latin typeface="微软雅黑" charset="0"/>
                <a:ea typeface="微软雅黑" charset="0"/>
                <a:cs typeface="微软雅黑" charset="0"/>
              </a:rPr>
              <a:t>），使生成模型能够有效聚焦于多个检索段落中的关键信息，在开放域任务中保持语义连贯性。</a:t>
            </a:r>
            <a:endParaRPr lang="zh-CN" altLang="en-US">
              <a:latin typeface="微软雅黑" charset="0"/>
              <a:ea typeface="微软雅黑" charset="0"/>
              <a:cs typeface="微软雅黑" charset="0"/>
            </a:endParaRPr>
          </a:p>
          <a:p>
            <a:pPr indent="457200"/>
            <a:endParaRPr lang="zh-CN" altLang="en-US">
              <a:latin typeface="微软雅黑" charset="0"/>
              <a:ea typeface="微软雅黑" charset="0"/>
              <a:cs typeface="微软雅黑" charset="0"/>
            </a:endParaRPr>
          </a:p>
          <a:p>
            <a:pPr marL="285750" indent="-285750" algn="l">
              <a:buClrTx/>
              <a:buSzTx/>
              <a:buFont typeface="Arial" panose="020B0604020202090204" pitchFamily="34" charset="0"/>
              <a:buChar char="•"/>
            </a:pPr>
            <a:r>
              <a:rPr lang="zh-CN" altLang="en-US">
                <a:latin typeface="微软雅黑" charset="0"/>
                <a:ea typeface="微软雅黑" charset="0"/>
                <a:cs typeface="微软雅黑" charset="0"/>
              </a:rPr>
              <a:t>增强记忆式推理（Memory-Augmented Reasoning）</a:t>
            </a:r>
            <a:endParaRPr lang="zh-CN" altLang="en-US">
              <a:latin typeface="微软雅黑" charset="0"/>
              <a:ea typeface="微软雅黑" charset="0"/>
              <a:cs typeface="微软雅黑" charset="0"/>
            </a:endParaRPr>
          </a:p>
          <a:p>
            <a:pPr indent="457200"/>
            <a:r>
              <a:rPr lang="en-US" altLang="zh-CN">
                <a:latin typeface="微软雅黑" charset="0"/>
                <a:ea typeface="微软雅黑" charset="0"/>
                <a:cs typeface="微软雅黑" charset="0"/>
              </a:rPr>
              <a:t> EAE</a:t>
            </a:r>
            <a:r>
              <a:rPr lang="zh-CN" altLang="en-US">
                <a:latin typeface="微软雅黑" charset="0"/>
                <a:ea typeface="微软雅黑" charset="0"/>
                <a:cs typeface="微软雅黑" charset="0"/>
              </a:rPr>
              <a:t>和</a:t>
            </a:r>
            <a:r>
              <a:rPr lang="en-US" altLang="zh-CN">
                <a:latin typeface="微软雅黑" charset="0"/>
                <a:ea typeface="微软雅黑" charset="0"/>
                <a:cs typeface="微软雅黑" charset="0"/>
              </a:rPr>
              <a:t> TOME</a:t>
            </a:r>
            <a:r>
              <a:rPr lang="zh-CN" altLang="en-US">
                <a:latin typeface="微软雅黑" charset="0"/>
                <a:ea typeface="微软雅黑" charset="0"/>
                <a:cs typeface="微软雅黑" charset="0"/>
              </a:rPr>
              <a:t>这类模型可在生成过程中动态存取与实体相关的上下文记忆；</a:t>
            </a:r>
            <a:endParaRPr lang="zh-CN" altLang="en-US">
              <a:latin typeface="微软雅黑" charset="0"/>
              <a:ea typeface="微软雅黑" charset="0"/>
              <a:cs typeface="微软雅黑" charset="0"/>
            </a:endParaRPr>
          </a:p>
          <a:p>
            <a:pPr indent="457200"/>
            <a:endParaRPr lang="zh-CN" altLang="en-US">
              <a:latin typeface="微软雅黑" charset="0"/>
              <a:ea typeface="微软雅黑" charset="0"/>
              <a:cs typeface="微软雅黑" charset="0"/>
            </a:endParaRPr>
          </a:p>
          <a:p>
            <a:pPr marL="285750" indent="-285750" algn="l">
              <a:buClrTx/>
              <a:buSzTx/>
              <a:buFont typeface="Arial" panose="020B0604020202090204" pitchFamily="34" charset="0"/>
              <a:buChar char="•"/>
            </a:pPr>
            <a:r>
              <a:rPr lang="zh-CN" altLang="en-US">
                <a:latin typeface="微软雅黑" charset="0"/>
                <a:ea typeface="微软雅黑" charset="0"/>
                <a:cs typeface="微软雅黑" charset="0"/>
              </a:rPr>
              <a:t>分层与多轮推理（Hierarchical and Multi-Pass Reasoning）</a:t>
            </a:r>
            <a:endParaRPr lang="zh-CN" altLang="en-US">
              <a:latin typeface="微软雅黑" charset="0"/>
              <a:ea typeface="微软雅黑" charset="0"/>
              <a:cs typeface="微软雅黑"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Benchmark</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01320" y="1638300"/>
            <a:ext cx="10414000" cy="3581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dirty="0">
                <a:latin typeface="黑体" charset="0"/>
                <a:ea typeface="黑体" charset="0"/>
                <a:cs typeface="黑体" charset="0"/>
              </a:rPr>
              <a:t>RAG </a:t>
            </a:r>
            <a:r>
              <a:rPr lang="zh-CN" altLang="en-US" sz="3600" dirty="0">
                <a:latin typeface="黑体" charset="0"/>
                <a:ea typeface="黑体" charset="0"/>
                <a:cs typeface="黑体" charset="0"/>
              </a:rPr>
              <a:t>的起源</a:t>
            </a:r>
            <a:endParaRPr lang="zh-CN" altLang="en-US" sz="3600" dirty="0">
              <a:latin typeface="黑体" charset="0"/>
              <a:ea typeface="黑体" charset="0"/>
              <a:cs typeface="黑体" charset="0"/>
            </a:endParaRPr>
          </a:p>
        </p:txBody>
      </p:sp>
      <p:sp>
        <p:nvSpPr>
          <p:cNvPr id="3" name="内容占位符 2"/>
          <p:cNvSpPr>
            <a:spLocks noGrp="1"/>
          </p:cNvSpPr>
          <p:nvPr>
            <p:ph idx="1"/>
          </p:nvPr>
        </p:nvSpPr>
        <p:spPr>
          <a:xfrm>
            <a:off x="452755" y="1371600"/>
            <a:ext cx="11476355" cy="1026160"/>
          </a:xfrm>
        </p:spPr>
        <p:txBody>
          <a:bodyPr>
            <a:normAutofit/>
          </a:bodyPr>
          <a:lstStyle/>
          <a:p>
            <a:r>
              <a:rPr lang="en-US" altLang="zh-CN" sz="2000" dirty="0">
                <a:latin typeface="微软雅黑" charset="0"/>
                <a:ea typeface="微软雅黑" charset="0"/>
                <a:cs typeface="微软雅黑" charset="0"/>
              </a:rPr>
              <a:t>2020 </a:t>
            </a:r>
            <a:r>
              <a:rPr lang="zh-CN" altLang="en-US" sz="2000" dirty="0">
                <a:latin typeface="微软雅黑" charset="0"/>
                <a:ea typeface="微软雅黑" charset="0"/>
                <a:cs typeface="微软雅黑" charset="0"/>
              </a:rPr>
              <a:t>年，</a:t>
            </a:r>
            <a:r>
              <a:rPr lang="en-US" altLang="zh-CN" sz="2000" dirty="0">
                <a:latin typeface="微软雅黑" charset="0"/>
                <a:ea typeface="微软雅黑" charset="0"/>
                <a:cs typeface="微软雅黑" charset="0"/>
              </a:rPr>
              <a:t>Facebook </a:t>
            </a:r>
            <a:r>
              <a:rPr lang="zh-CN" altLang="en-US" sz="2000" dirty="0">
                <a:latin typeface="微软雅黑" charset="0"/>
                <a:ea typeface="微软雅黑" charset="0"/>
                <a:cs typeface="微软雅黑" charset="0"/>
              </a:rPr>
              <a:t>正式提出</a:t>
            </a:r>
            <a:r>
              <a:rPr lang="en-US" altLang="zh-CN" sz="2000" dirty="0">
                <a:latin typeface="微软雅黑" charset="0"/>
                <a:ea typeface="微软雅黑" charset="0"/>
                <a:cs typeface="微软雅黑" charset="0"/>
              </a:rPr>
              <a:t>“RAG”</a:t>
            </a:r>
            <a:r>
              <a:rPr lang="zh-CN" altLang="en-US" sz="2000" dirty="0">
                <a:latin typeface="微软雅黑" charset="0"/>
                <a:ea typeface="微软雅黑" charset="0"/>
                <a:cs typeface="微软雅黑" charset="0"/>
              </a:rPr>
              <a:t>这一概念，并将其成功应用于多个知识密集型任务中</a:t>
            </a:r>
            <a:r>
              <a:rPr lang="en-US" altLang="zh-CN" sz="2000" dirty="0">
                <a:latin typeface="微软雅黑" charset="0"/>
                <a:ea typeface="微软雅黑" charset="0"/>
                <a:cs typeface="微软雅黑" charset="0"/>
              </a:rPr>
              <a:t>。</a:t>
            </a:r>
            <a:endParaRPr lang="en-US" altLang="zh-CN" sz="2000" dirty="0">
              <a:latin typeface="微软雅黑" charset="0"/>
              <a:ea typeface="微软雅黑" charset="0"/>
              <a:cs typeface="微软雅黑" charset="0"/>
            </a:endParaRPr>
          </a:p>
          <a:p>
            <a:r>
              <a:rPr lang="en-US" altLang="zh-CN" sz="2000" dirty="0">
                <a:latin typeface="微软雅黑" charset="0"/>
                <a:ea typeface="微软雅黑" charset="0"/>
                <a:cs typeface="微软雅黑" charset="0"/>
              </a:rPr>
              <a:t>2022 </a:t>
            </a:r>
            <a:r>
              <a:rPr lang="zh-CN" altLang="en-US" sz="2000" dirty="0">
                <a:latin typeface="微软雅黑" charset="0"/>
                <a:ea typeface="微软雅黑" charset="0"/>
                <a:cs typeface="微软雅黑" charset="0"/>
              </a:rPr>
              <a:t>年底</a:t>
            </a:r>
            <a:r>
              <a:rPr lang="en-US" altLang="zh-CN" sz="2000" dirty="0">
                <a:latin typeface="微软雅黑" charset="0"/>
                <a:ea typeface="微软雅黑" charset="0"/>
                <a:cs typeface="微软雅黑" charset="0"/>
              </a:rPr>
              <a:t> ChatGPT </a:t>
            </a:r>
            <a:r>
              <a:rPr lang="zh-CN" altLang="en-US" sz="2000" dirty="0">
                <a:latin typeface="微软雅黑" charset="0"/>
                <a:ea typeface="微软雅黑" charset="0"/>
                <a:cs typeface="微软雅黑" charset="0"/>
              </a:rPr>
              <a:t>发布之后迎来了指数级的增长，大量工作开始涌现。</a:t>
            </a:r>
            <a:endParaRPr lang="zh-CN" altLang="en-US" sz="2000" dirty="0">
              <a:latin typeface="微软雅黑" charset="0"/>
              <a:ea typeface="微软雅黑" charset="0"/>
              <a:cs typeface="微软雅黑"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834515" y="2262505"/>
            <a:ext cx="8084820" cy="4465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dirty="0">
                <a:latin typeface="黑体" charset="0"/>
                <a:ea typeface="黑体" charset="0"/>
                <a:cs typeface="黑体" charset="0"/>
              </a:rPr>
              <a:t>RAG </a:t>
            </a:r>
            <a:r>
              <a:rPr lang="zh-CN" altLang="en-US" sz="3600" dirty="0">
                <a:latin typeface="黑体" charset="0"/>
                <a:ea typeface="黑体" charset="0"/>
                <a:cs typeface="黑体" charset="0"/>
              </a:rPr>
              <a:t>面临的主要问题</a:t>
            </a:r>
            <a:endParaRPr lang="zh-CN" altLang="en-US" sz="3600" dirty="0">
              <a:latin typeface="黑体" charset="0"/>
              <a:ea typeface="黑体" charset="0"/>
              <a:cs typeface="黑体"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
        <p:nvSpPr>
          <p:cNvPr id="3" name="文本框 2"/>
          <p:cNvSpPr txBox="1"/>
          <p:nvPr/>
        </p:nvSpPr>
        <p:spPr>
          <a:xfrm>
            <a:off x="299720" y="1524000"/>
            <a:ext cx="11628755" cy="2820035"/>
          </a:xfrm>
          <a:prstGeom prst="rect">
            <a:avLst/>
          </a:prstGeom>
          <a:noFill/>
        </p:spPr>
        <p:txBody>
          <a:bodyPr wrap="square" rtlCol="0">
            <a:spAutoFit/>
          </a:bodyPr>
          <a:p>
            <a:pPr marL="228600" indent="-228600" algn="l">
              <a:lnSpc>
                <a:spcPct val="120000"/>
              </a:lnSpc>
              <a:spcBef>
                <a:spcPts val="1000"/>
              </a:spcBef>
              <a:buClrTx/>
              <a:buSzTx/>
              <a:buFont typeface="Arial" panose="020B0604020202090204" pitchFamily="34" charset="0"/>
              <a:buChar char="•"/>
            </a:pPr>
            <a:r>
              <a:rPr lang="en-US" altLang="zh-CN" sz="2000" b="1" dirty="0">
                <a:latin typeface="微软雅黑" charset="0"/>
                <a:ea typeface="微软雅黑" charset="0"/>
                <a:cs typeface="微软雅黑" charset="0"/>
              </a:rPr>
              <a:t>知识选择：</a:t>
            </a:r>
            <a:r>
              <a:rPr lang="en-US" altLang="zh-CN" sz="2000" dirty="0">
                <a:latin typeface="微软雅黑" charset="0"/>
                <a:ea typeface="微软雅黑" charset="0"/>
                <a:cs typeface="微软雅黑" charset="0"/>
              </a:rPr>
              <a:t>现实世界中的知识语料往往具有规模庞大、质量不一、结构多样等特点。</a:t>
            </a:r>
            <a:endParaRPr lang="en-US" altLang="zh-CN" sz="2000" dirty="0">
              <a:latin typeface="微软雅黑" charset="0"/>
              <a:ea typeface="微软雅黑" charset="0"/>
              <a:cs typeface="微软雅黑" charset="0"/>
            </a:endParaRPr>
          </a:p>
          <a:p>
            <a:pPr marL="228600" indent="-228600" algn="l">
              <a:lnSpc>
                <a:spcPct val="120000"/>
              </a:lnSpc>
              <a:spcBef>
                <a:spcPts val="1000"/>
              </a:spcBef>
              <a:buClrTx/>
              <a:buSzTx/>
              <a:buFont typeface="Arial" panose="020B0604020202090204" pitchFamily="34" charset="0"/>
              <a:buChar char="•"/>
            </a:pPr>
            <a:r>
              <a:rPr lang="en-US" altLang="zh-CN" sz="2000" b="1" dirty="0">
                <a:latin typeface="微软雅黑" charset="0"/>
                <a:ea typeface="微软雅黑" charset="0"/>
                <a:cs typeface="微软雅黑" charset="0"/>
              </a:rPr>
              <a:t>知识检索：</a:t>
            </a:r>
            <a:r>
              <a:rPr lang="en-US" altLang="zh-CN" sz="2000" dirty="0">
                <a:latin typeface="微软雅黑" charset="0"/>
                <a:ea typeface="微软雅黑" charset="0"/>
                <a:cs typeface="微软雅黑" charset="0"/>
              </a:rPr>
              <a:t>即在生成阶段如何在保持效率的同时检索到最具相关性的知识。</a:t>
            </a:r>
            <a:endParaRPr lang="en-US" altLang="zh-CN" sz="2000" dirty="0">
              <a:latin typeface="微软雅黑" charset="0"/>
              <a:ea typeface="微软雅黑" charset="0"/>
              <a:cs typeface="微软雅黑" charset="0"/>
            </a:endParaRPr>
          </a:p>
          <a:p>
            <a:pPr marL="228600" indent="-228600" algn="l">
              <a:lnSpc>
                <a:spcPct val="120000"/>
              </a:lnSpc>
              <a:spcBef>
                <a:spcPts val="1000"/>
              </a:spcBef>
              <a:buClrTx/>
              <a:buSzTx/>
              <a:buFont typeface="Arial" panose="020B0604020202090204" pitchFamily="34" charset="0"/>
              <a:buChar char="•"/>
            </a:pPr>
            <a:r>
              <a:rPr lang="en-US" altLang="zh-CN" sz="2000" b="1" dirty="0">
                <a:latin typeface="微软雅黑" charset="0"/>
                <a:ea typeface="微软雅黑" charset="0"/>
                <a:cs typeface="微软雅黑" charset="0"/>
              </a:rPr>
              <a:t>上下文中的知识增强推理：</a:t>
            </a:r>
            <a:r>
              <a:rPr lang="en-US" altLang="zh-CN" sz="2000" dirty="0">
                <a:latin typeface="微软雅黑" charset="0"/>
                <a:ea typeface="微软雅黑" charset="0"/>
                <a:cs typeface="微软雅黑" charset="0"/>
              </a:rPr>
              <a:t>模型不仅要检索到有用知识，还必须能够在保持语义连贯性的前提下，有效整合并进行推理。</a:t>
            </a:r>
            <a:endParaRPr lang="en-US" altLang="zh-CN" sz="2000" dirty="0">
              <a:latin typeface="微软雅黑" charset="0"/>
              <a:ea typeface="微软雅黑" charset="0"/>
              <a:cs typeface="微软雅黑" charset="0"/>
            </a:endParaRPr>
          </a:p>
          <a:p>
            <a:pPr marL="228600" indent="-228600" algn="l">
              <a:lnSpc>
                <a:spcPct val="120000"/>
              </a:lnSpc>
              <a:spcBef>
                <a:spcPts val="1000"/>
              </a:spcBef>
              <a:buClrTx/>
              <a:buSzTx/>
              <a:buFont typeface="Arial" panose="020B0604020202090204" pitchFamily="34" charset="0"/>
              <a:buChar char="•"/>
            </a:pPr>
            <a:endParaRPr lang="en-US" altLang="zh-CN" sz="2000" dirty="0">
              <a:latin typeface="微软雅黑" charset="0"/>
              <a:ea typeface="微软雅黑" charset="0"/>
              <a:cs typeface="微软雅黑" charset="0"/>
            </a:endParaRPr>
          </a:p>
          <a:p>
            <a:pPr indent="0" algn="l">
              <a:lnSpc>
                <a:spcPct val="120000"/>
              </a:lnSpc>
              <a:spcBef>
                <a:spcPts val="1000"/>
              </a:spcBef>
              <a:buClrTx/>
              <a:buSzTx/>
              <a:buFont typeface="Arial" panose="020B0604020202090204" pitchFamily="34" charset="0"/>
              <a:buNone/>
            </a:pPr>
            <a:r>
              <a:rPr lang="zh-CN" altLang="en-US" sz="2000" b="1" dirty="0">
                <a:latin typeface="微软雅黑" charset="0"/>
                <a:ea typeface="微软雅黑" charset="0"/>
                <a:cs typeface="微软雅黑" charset="0"/>
              </a:rPr>
              <a:t>文章主要贡献：</a:t>
            </a:r>
            <a:r>
              <a:rPr lang="zh-CN" altLang="en-US" sz="2000" dirty="0">
                <a:latin typeface="微软雅黑" charset="0"/>
                <a:ea typeface="微软雅黑" charset="0"/>
                <a:cs typeface="微软雅黑" charset="0"/>
              </a:rPr>
              <a:t>本文以</a:t>
            </a:r>
            <a:r>
              <a:rPr lang="en-US" altLang="zh-CN" sz="2000" dirty="0">
                <a:latin typeface="微软雅黑" charset="0"/>
                <a:ea typeface="微软雅黑" charset="0"/>
                <a:cs typeface="微软雅黑" charset="0"/>
              </a:rPr>
              <a:t>“</a:t>
            </a:r>
            <a:r>
              <a:rPr lang="zh-CN" altLang="en-US" sz="2000" dirty="0">
                <a:latin typeface="微软雅黑" charset="0"/>
                <a:ea typeface="微软雅黑" charset="0"/>
                <a:cs typeface="微软雅黑" charset="0"/>
              </a:rPr>
              <a:t>知识为中心</a:t>
            </a:r>
            <a:r>
              <a:rPr lang="en-US" altLang="zh-CN" sz="2000" dirty="0">
                <a:latin typeface="微软雅黑" charset="0"/>
                <a:ea typeface="微软雅黑" charset="0"/>
                <a:cs typeface="微软雅黑" charset="0"/>
              </a:rPr>
              <a:t>”</a:t>
            </a:r>
            <a:r>
              <a:rPr lang="zh-CN" altLang="en-US" sz="2000" dirty="0">
                <a:latin typeface="微软雅黑" charset="0"/>
                <a:ea typeface="微软雅黑" charset="0"/>
                <a:cs typeface="微软雅黑" charset="0"/>
              </a:rPr>
              <a:t>的统一视角切入，理解与推进</a:t>
            </a:r>
            <a:r>
              <a:rPr lang="en-US" altLang="zh-CN" sz="2000" dirty="0">
                <a:latin typeface="微软雅黑" charset="0"/>
                <a:ea typeface="微软雅黑" charset="0"/>
                <a:cs typeface="微软雅黑" charset="0"/>
              </a:rPr>
              <a:t> RAG </a:t>
            </a:r>
            <a:r>
              <a:rPr lang="zh-CN" altLang="en-US" sz="2000" dirty="0">
                <a:latin typeface="微软雅黑" charset="0"/>
                <a:ea typeface="微软雅黑" charset="0"/>
                <a:cs typeface="微软雅黑" charset="0"/>
              </a:rPr>
              <a:t>领域理论框架与研究。</a:t>
            </a:r>
            <a:endParaRPr lang="zh-CN" altLang="en-US" sz="2000" dirty="0">
              <a:latin typeface="微软雅黑" charset="0"/>
              <a:ea typeface="微软雅黑" charset="0"/>
              <a:cs typeface="微软雅黑"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lstStyle/>
          <a:p>
            <a:r>
              <a:rPr lang="en-US" altLang="zh-CN" b="1" dirty="0">
                <a:latin typeface="Arial" panose="020B0604020202090204" pitchFamily="34" charset="0"/>
                <a:cs typeface="Arial" panose="020B0604020202090204" pitchFamily="34" charset="0"/>
                <a:sym typeface="+mn-ea"/>
              </a:rPr>
              <a:t>Overview OF RETRIEVAL-AUGMENTED GENERATION</a:t>
            </a:r>
            <a:endParaRPr lang="en-US" altLang="zh-CN" b="1" dirty="0">
              <a:latin typeface="Arial" panose="020B0604020202090204" pitchFamily="34" charset="0"/>
              <a:cs typeface="Arial" panose="020B0604020202090204" pitchFamily="34" charset="0"/>
              <a:sym typeface="+mn-ea"/>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15620" y="1202055"/>
            <a:ext cx="9867900" cy="3886200"/>
          </a:xfrm>
          <a:prstGeom prst="rect">
            <a:avLst/>
          </a:prstGeom>
        </p:spPr>
      </p:pic>
      <p:sp>
        <p:nvSpPr>
          <p:cNvPr id="7" name="文本框 6"/>
          <p:cNvSpPr txBox="1"/>
          <p:nvPr/>
        </p:nvSpPr>
        <p:spPr>
          <a:xfrm>
            <a:off x="515620" y="5434330"/>
            <a:ext cx="10988040" cy="922020"/>
          </a:xfrm>
          <a:prstGeom prst="rect">
            <a:avLst/>
          </a:prstGeom>
          <a:noFill/>
        </p:spPr>
        <p:txBody>
          <a:bodyPr wrap="square" rtlCol="0">
            <a:spAutoFit/>
          </a:bodyPr>
          <a:p>
            <a:pPr marL="285750" indent="-285750">
              <a:buFont typeface="Arial" panose="020B0604020202090204" pitchFamily="34" charset="0"/>
              <a:buChar char="•"/>
            </a:pPr>
            <a:r>
              <a:rPr lang="zh-CN" altLang="en-US" b="1">
                <a:latin typeface="微软雅黑" charset="0"/>
                <a:ea typeface="微软雅黑" charset="0"/>
                <a:cs typeface="微软雅黑" charset="0"/>
                <a:sym typeface="+mn-ea"/>
              </a:rPr>
              <a:t>内部知识</a:t>
            </a:r>
            <a:r>
              <a:rPr lang="en-US" altLang="zh-CN" b="1">
                <a:latin typeface="微软雅黑" charset="0"/>
                <a:ea typeface="微软雅黑" charset="0"/>
                <a:cs typeface="微软雅黑" charset="0"/>
                <a:sym typeface="+mn-ea"/>
              </a:rPr>
              <a:t>：</a:t>
            </a:r>
            <a:r>
              <a:rPr lang="en-US" altLang="zh-CN">
                <a:latin typeface="微软雅黑" charset="0"/>
                <a:ea typeface="微软雅黑" charset="0"/>
                <a:cs typeface="微软雅黑" charset="0"/>
              </a:rPr>
              <a:t>LLM </a:t>
            </a:r>
            <a:r>
              <a:rPr lang="zh-CN" altLang="en-US">
                <a:latin typeface="微软雅黑" charset="0"/>
                <a:ea typeface="微软雅黑" charset="0"/>
                <a:cs typeface="微软雅黑" charset="0"/>
              </a:rPr>
              <a:t>利用其内部知识处理查询</a:t>
            </a:r>
            <a:endParaRPr lang="zh-CN" altLang="en-US">
              <a:latin typeface="微软雅黑" charset="0"/>
              <a:ea typeface="微软雅黑" charset="0"/>
              <a:cs typeface="微软雅黑" charset="0"/>
            </a:endParaRPr>
          </a:p>
          <a:p>
            <a:pPr marL="285750" indent="-285750">
              <a:buFont typeface="Arial" panose="020B0604020202090204" pitchFamily="34" charset="0"/>
              <a:buChar char="•"/>
            </a:pPr>
            <a:r>
              <a:rPr lang="zh-CN" altLang="en-US" b="1">
                <a:latin typeface="微软雅黑" charset="0"/>
                <a:ea typeface="微软雅黑" charset="0"/>
                <a:cs typeface="微软雅黑" charset="0"/>
                <a:sym typeface="+mn-ea"/>
              </a:rPr>
              <a:t>外部知识</a:t>
            </a:r>
            <a:r>
              <a:rPr lang="en-US" altLang="zh-CN" b="1">
                <a:latin typeface="微软雅黑" charset="0"/>
                <a:ea typeface="微软雅黑" charset="0"/>
                <a:cs typeface="微软雅黑" charset="0"/>
                <a:sym typeface="+mn-ea"/>
              </a:rPr>
              <a:t>：</a:t>
            </a:r>
            <a:r>
              <a:rPr lang="zh-CN" altLang="en-US">
                <a:latin typeface="微软雅黑" charset="0"/>
                <a:ea typeface="微软雅黑" charset="0"/>
                <a:cs typeface="微软雅黑" charset="0"/>
              </a:rPr>
              <a:t>根据查询检索外部知识</a:t>
            </a:r>
            <a:r>
              <a:rPr lang="en-US" altLang="zh-CN">
                <a:latin typeface="微软雅黑" charset="0"/>
                <a:ea typeface="微软雅黑" charset="0"/>
                <a:cs typeface="微软雅黑" charset="0"/>
              </a:rPr>
              <a:t>，</a:t>
            </a:r>
            <a:r>
              <a:rPr lang="en-US" altLang="zh-CN">
                <a:latin typeface="微软雅黑" charset="0"/>
                <a:ea typeface="微软雅黑" charset="0"/>
                <a:cs typeface="微软雅黑" charset="0"/>
                <a:sym typeface="+mn-ea"/>
              </a:rPr>
              <a:t>“</a:t>
            </a:r>
            <a:r>
              <a:rPr lang="zh-CN" altLang="en-US">
                <a:latin typeface="微软雅黑" charset="0"/>
                <a:ea typeface="微软雅黑" charset="0"/>
                <a:cs typeface="微软雅黑" charset="0"/>
                <a:sym typeface="+mn-ea"/>
              </a:rPr>
              <a:t>去噪</a:t>
            </a:r>
            <a:r>
              <a:rPr lang="en-US" altLang="zh-CN">
                <a:latin typeface="微软雅黑" charset="0"/>
                <a:ea typeface="微软雅黑" charset="0"/>
                <a:cs typeface="微软雅黑" charset="0"/>
                <a:sym typeface="+mn-ea"/>
              </a:rPr>
              <a:t>”</a:t>
            </a:r>
            <a:r>
              <a:rPr lang="zh-CN" altLang="en-US">
                <a:latin typeface="微软雅黑" charset="0"/>
                <a:ea typeface="微软雅黑" charset="0"/>
                <a:cs typeface="微软雅黑" charset="0"/>
                <a:sym typeface="+mn-ea"/>
              </a:rPr>
              <a:t>（</a:t>
            </a:r>
            <a:r>
              <a:rPr lang="en-US" altLang="zh-CN">
                <a:latin typeface="微软雅黑" charset="0"/>
                <a:ea typeface="微软雅黑" charset="0"/>
                <a:cs typeface="微软雅黑" charset="0"/>
                <a:sym typeface="+mn-ea"/>
              </a:rPr>
              <a:t>Denoising</a:t>
            </a:r>
            <a:r>
              <a:rPr lang="zh-CN" altLang="en-US">
                <a:latin typeface="微软雅黑" charset="0"/>
                <a:ea typeface="微软雅黑" charset="0"/>
                <a:cs typeface="微软雅黑" charset="0"/>
                <a:sym typeface="+mn-ea"/>
              </a:rPr>
              <a:t>）和</a:t>
            </a:r>
            <a:r>
              <a:rPr lang="en-US" altLang="zh-CN">
                <a:latin typeface="微软雅黑" charset="0"/>
                <a:ea typeface="微软雅黑" charset="0"/>
                <a:cs typeface="微软雅黑" charset="0"/>
                <a:sym typeface="+mn-ea"/>
              </a:rPr>
              <a:t>“</a:t>
            </a:r>
            <a:r>
              <a:rPr lang="zh-CN" altLang="en-US">
                <a:latin typeface="微软雅黑" charset="0"/>
                <a:ea typeface="微软雅黑" charset="0"/>
                <a:cs typeface="微软雅黑" charset="0"/>
                <a:sym typeface="+mn-ea"/>
              </a:rPr>
              <a:t>推理</a:t>
            </a:r>
            <a:r>
              <a:rPr lang="en-US" altLang="zh-CN">
                <a:latin typeface="微软雅黑" charset="0"/>
                <a:ea typeface="微软雅黑" charset="0"/>
                <a:cs typeface="微软雅黑" charset="0"/>
                <a:sym typeface="+mn-ea"/>
              </a:rPr>
              <a:t>”</a:t>
            </a:r>
            <a:r>
              <a:rPr lang="zh-CN" altLang="en-US">
                <a:latin typeface="微软雅黑" charset="0"/>
                <a:ea typeface="微软雅黑" charset="0"/>
                <a:cs typeface="微软雅黑" charset="0"/>
                <a:sym typeface="+mn-ea"/>
              </a:rPr>
              <a:t>（</a:t>
            </a:r>
            <a:r>
              <a:rPr lang="en-US" altLang="zh-CN">
                <a:latin typeface="微软雅黑" charset="0"/>
                <a:ea typeface="微软雅黑" charset="0"/>
                <a:cs typeface="微软雅黑" charset="0"/>
                <a:sym typeface="+mn-ea"/>
              </a:rPr>
              <a:t>Reasoning</a:t>
            </a:r>
            <a:r>
              <a:rPr lang="zh-CN" altLang="en-US">
                <a:latin typeface="微软雅黑" charset="0"/>
                <a:ea typeface="微软雅黑" charset="0"/>
                <a:cs typeface="微软雅黑" charset="0"/>
                <a:sym typeface="+mn-ea"/>
              </a:rPr>
              <a:t>）</a:t>
            </a:r>
            <a:endParaRPr lang="zh-CN" altLang="en-US">
              <a:latin typeface="微软雅黑" charset="0"/>
              <a:ea typeface="微软雅黑" charset="0"/>
              <a:cs typeface="微软雅黑" charset="0"/>
              <a:sym typeface="+mn-ea"/>
            </a:endParaRPr>
          </a:p>
          <a:p>
            <a:pPr marL="285750" indent="-285750">
              <a:buFont typeface="Arial" panose="020B0604020202090204" pitchFamily="34" charset="0"/>
              <a:buChar char="•"/>
            </a:pPr>
            <a:r>
              <a:rPr lang="zh-CN" altLang="en-US" b="1">
                <a:latin typeface="微软雅黑" charset="0"/>
                <a:ea typeface="微软雅黑" charset="0"/>
                <a:cs typeface="微软雅黑" charset="0"/>
              </a:rPr>
              <a:t>知识集成</a:t>
            </a:r>
            <a:r>
              <a:rPr lang="en-US" altLang="zh-CN" b="1">
                <a:latin typeface="微软雅黑" charset="0"/>
                <a:ea typeface="微软雅黑" charset="0"/>
                <a:cs typeface="微软雅黑" charset="0"/>
              </a:rPr>
              <a:t>：</a:t>
            </a:r>
            <a:r>
              <a:rPr lang="zh-CN" altLang="en-US">
                <a:latin typeface="微软雅黑" charset="0"/>
                <a:ea typeface="微软雅黑" charset="0"/>
                <a:cs typeface="微软雅黑" charset="0"/>
              </a:rPr>
              <a:t>结合内部和外部知识生成最终答案</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输入层</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中间层</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输出层</a:t>
            </a:r>
            <a:r>
              <a:rPr lang="zh-CN" altLang="en-US">
                <a:latin typeface="微软雅黑" charset="0"/>
                <a:ea typeface="微软雅黑" charset="0"/>
                <a:cs typeface="微软雅黑" charset="0"/>
              </a:rPr>
              <a:t>整合</a:t>
            </a:r>
            <a:endParaRPr lang="zh-CN" altLang="en-US">
              <a:latin typeface="微软雅黑" charset="0"/>
              <a:ea typeface="微软雅黑" charset="0"/>
              <a:cs typeface="微软雅黑" charset="0"/>
            </a:endParaRPr>
          </a:p>
        </p:txBody>
      </p:sp>
      <p:sp>
        <p:nvSpPr>
          <p:cNvPr id="10" name="文本框 9"/>
          <p:cNvSpPr txBox="1"/>
          <p:nvPr/>
        </p:nvSpPr>
        <p:spPr>
          <a:xfrm>
            <a:off x="8651240" y="1899920"/>
            <a:ext cx="2598420" cy="368300"/>
          </a:xfrm>
          <a:prstGeom prst="rect">
            <a:avLst/>
          </a:prstGeom>
          <a:noFill/>
        </p:spPr>
        <p:txBody>
          <a:bodyPr wrap="square" rtlCol="0">
            <a:spAutoFit/>
          </a:bodyPr>
          <a:p>
            <a:r>
              <a:rPr lang="en-US" altLang="zh-CN"/>
              <a:t>y = f ( x ,  g ( x )  )</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i="1" dirty="0">
                <a:latin typeface="Arial" panose="020B0604020202090204" pitchFamily="34" charset="0"/>
                <a:cs typeface="Arial" panose="020B0604020202090204" pitchFamily="34" charset="0"/>
              </a:rPr>
              <a:t>FUNDAMENTALS AND OBJECTIVES OF RAG</a:t>
            </a:r>
            <a:endParaRPr lang="en-US" altLang="zh-CN" sz="3600" b="1" i="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pic>
        <p:nvPicPr>
          <p:cNvPr id="3" name="图片 2"/>
          <p:cNvPicPr>
            <a:picLocks noChangeAspect="1"/>
          </p:cNvPicPr>
          <p:nvPr/>
        </p:nvPicPr>
        <p:blipFill>
          <a:blip r:embed="rId1"/>
          <a:srcRect t="5518"/>
          <a:stretch>
            <a:fillRect/>
          </a:stretch>
        </p:blipFill>
        <p:spPr>
          <a:xfrm>
            <a:off x="1041400" y="1281430"/>
            <a:ext cx="9773920" cy="2924810"/>
          </a:xfrm>
          <a:prstGeom prst="rect">
            <a:avLst/>
          </a:prstGeom>
        </p:spPr>
      </p:pic>
      <p:sp>
        <p:nvSpPr>
          <p:cNvPr id="6" name="文本框 5"/>
          <p:cNvSpPr txBox="1"/>
          <p:nvPr/>
        </p:nvSpPr>
        <p:spPr>
          <a:xfrm>
            <a:off x="299720" y="4107180"/>
            <a:ext cx="11628755" cy="2306955"/>
          </a:xfrm>
          <a:prstGeom prst="rect">
            <a:avLst/>
          </a:prstGeom>
          <a:noFill/>
        </p:spPr>
        <p:txBody>
          <a:bodyPr wrap="square" rtlCol="0">
            <a:spAutoFit/>
          </a:bodyPr>
          <a:p>
            <a:pPr marL="285750" indent="-285750">
              <a:buFont typeface="Arial" panose="020B0604020202090204" pitchFamily="34" charset="0"/>
              <a:buChar char="•"/>
            </a:pPr>
            <a:r>
              <a:rPr lang="zh-CN" altLang="en-US" b="1">
                <a:latin typeface="微软雅黑" charset="0"/>
                <a:ea typeface="微软雅黑" charset="0"/>
                <a:cs typeface="微软雅黑" charset="0"/>
              </a:rPr>
              <a:t>意图理解</a:t>
            </a:r>
            <a:r>
              <a:rPr lang="en-US" altLang="zh-CN" b="1">
                <a:latin typeface="微软雅黑" charset="0"/>
                <a:ea typeface="微软雅黑" charset="0"/>
                <a:cs typeface="微软雅黑" charset="0"/>
              </a:rPr>
              <a:t>：</a:t>
            </a:r>
            <a:r>
              <a:rPr lang="zh-CN" altLang="en-US">
                <a:latin typeface="微软雅黑" charset="0"/>
                <a:ea typeface="微软雅黑" charset="0"/>
                <a:cs typeface="微软雅黑" charset="0"/>
              </a:rPr>
              <a:t>文本建模（</a:t>
            </a:r>
            <a:r>
              <a:rPr lang="en-US" altLang="zh-CN">
                <a:latin typeface="微软雅黑" charset="0"/>
                <a:ea typeface="微软雅黑" charset="0"/>
                <a:cs typeface="微软雅黑" charset="0"/>
              </a:rPr>
              <a:t>text modeling</a:t>
            </a:r>
            <a:r>
              <a:rPr lang="zh-CN" altLang="en-US">
                <a:latin typeface="微软雅黑" charset="0"/>
                <a:ea typeface="微软雅黑" charset="0"/>
                <a:cs typeface="微软雅黑" charset="0"/>
              </a:rPr>
              <a:t>）、查询重写（</a:t>
            </a:r>
            <a:r>
              <a:rPr lang="en-US" altLang="zh-CN">
                <a:latin typeface="微软雅黑" charset="0"/>
                <a:ea typeface="微软雅黑" charset="0"/>
                <a:cs typeface="微软雅黑" charset="0"/>
              </a:rPr>
              <a:t>query rewrite</a:t>
            </a:r>
            <a:r>
              <a:rPr lang="zh-CN" altLang="en-US">
                <a:latin typeface="微软雅黑" charset="0"/>
                <a:ea typeface="微软雅黑" charset="0"/>
                <a:cs typeface="微软雅黑" charset="0"/>
              </a:rPr>
              <a:t>）和意图聚类（</a:t>
            </a:r>
            <a:r>
              <a:rPr lang="en-US" altLang="zh-CN">
                <a:latin typeface="微软雅黑" charset="0"/>
                <a:ea typeface="微软雅黑" charset="0"/>
                <a:cs typeface="微软雅黑" charset="0"/>
              </a:rPr>
              <a:t>intent clustering</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marL="285750" indent="-285750">
              <a:buFont typeface="Arial" panose="020B0604020202090204" pitchFamily="34" charset="0"/>
              <a:buChar char="•"/>
            </a:pPr>
            <a:r>
              <a:rPr lang="zh-CN" altLang="en-US" b="1">
                <a:latin typeface="微软雅黑" charset="0"/>
                <a:ea typeface="微软雅黑" charset="0"/>
                <a:cs typeface="微软雅黑" charset="0"/>
              </a:rPr>
              <a:t>知识检索</a:t>
            </a:r>
            <a:r>
              <a:rPr lang="en-US" altLang="zh-CN" b="1">
                <a:latin typeface="微软雅黑" charset="0"/>
                <a:ea typeface="微软雅黑" charset="0"/>
                <a:cs typeface="微软雅黑" charset="0"/>
              </a:rPr>
              <a:t>：</a:t>
            </a:r>
            <a:r>
              <a:rPr lang="zh-CN" altLang="en-US">
                <a:latin typeface="微软雅黑" charset="0"/>
                <a:ea typeface="微软雅黑" charset="0"/>
                <a:cs typeface="微软雅黑" charset="0"/>
              </a:rPr>
              <a:t>倒排索引（</a:t>
            </a:r>
            <a:r>
              <a:rPr lang="en-US" altLang="zh-CN">
                <a:latin typeface="微软雅黑" charset="0"/>
                <a:ea typeface="微软雅黑" charset="0"/>
                <a:cs typeface="微软雅黑" charset="0"/>
              </a:rPr>
              <a:t>inverted index</a:t>
            </a:r>
            <a:r>
              <a:rPr lang="zh-CN" altLang="en-US">
                <a:latin typeface="微软雅黑" charset="0"/>
                <a:ea typeface="微软雅黑" charset="0"/>
                <a:cs typeface="微软雅黑" charset="0"/>
              </a:rPr>
              <a:t>）、近似最近邻搜索（</a:t>
            </a:r>
            <a:r>
              <a:rPr lang="en-US" altLang="zh-CN">
                <a:latin typeface="微软雅黑" charset="0"/>
                <a:ea typeface="微软雅黑" charset="0"/>
                <a:cs typeface="微软雅黑" charset="0"/>
              </a:rPr>
              <a:t>Approximate Nearest Neighbor, ANN</a:t>
            </a:r>
            <a:r>
              <a:rPr lang="zh-CN" altLang="en-US">
                <a:latin typeface="微软雅黑" charset="0"/>
                <a:ea typeface="微软雅黑" charset="0"/>
                <a:cs typeface="微软雅黑" charset="0"/>
              </a:rPr>
              <a:t>）以及可扩展的向量</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表示方法实现数据快速访问</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外部知识源处理非结构化知识</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精确率</a:t>
            </a:r>
            <a:r>
              <a:rPr lang="en-US" altLang="zh-CN">
                <a:latin typeface="微软雅黑" charset="0"/>
                <a:ea typeface="微软雅黑" charset="0"/>
                <a:cs typeface="微软雅黑" charset="0"/>
              </a:rPr>
              <a:t>（precision）</a:t>
            </a:r>
            <a:r>
              <a:rPr lang="zh-CN" altLang="en-US">
                <a:latin typeface="微软雅黑" charset="0"/>
                <a:ea typeface="微软雅黑" charset="0"/>
                <a:cs typeface="微软雅黑" charset="0"/>
              </a:rPr>
              <a:t>和召回率</a:t>
            </a:r>
            <a:r>
              <a:rPr lang="en-US" altLang="zh-CN">
                <a:latin typeface="微软雅黑" charset="0"/>
                <a:ea typeface="微软雅黑" charset="0"/>
                <a:cs typeface="微软雅黑" charset="0"/>
              </a:rPr>
              <a:t>（recall）</a:t>
            </a:r>
            <a:r>
              <a:rPr lang="zh-CN" altLang="en-US">
                <a:latin typeface="微软雅黑" charset="0"/>
                <a:ea typeface="微软雅黑" charset="0"/>
                <a:cs typeface="微软雅黑" charset="0"/>
              </a:rPr>
              <a:t>的</a:t>
            </a:r>
            <a:r>
              <a:rPr lang="zh-CN" altLang="en-US">
                <a:latin typeface="微软雅黑" charset="0"/>
                <a:ea typeface="微软雅黑" charset="0"/>
                <a:cs typeface="微软雅黑" charset="0"/>
              </a:rPr>
              <a:t>平衡</a:t>
            </a:r>
            <a:endParaRPr lang="zh-CN" altLang="en-US">
              <a:latin typeface="微软雅黑" charset="0"/>
              <a:ea typeface="微软雅黑" charset="0"/>
              <a:cs typeface="微软雅黑" charset="0"/>
            </a:endParaRPr>
          </a:p>
          <a:p>
            <a:pPr marL="285750" indent="-285750">
              <a:buFont typeface="Arial" panose="020B0604020202090204" pitchFamily="34" charset="0"/>
              <a:buChar char="•"/>
            </a:pPr>
            <a:r>
              <a:rPr lang="zh-CN" altLang="en-US" b="1">
                <a:latin typeface="微软雅黑" charset="0"/>
                <a:ea typeface="微软雅黑" charset="0"/>
                <a:cs typeface="微软雅黑" charset="0"/>
              </a:rPr>
              <a:t>知识整合</a:t>
            </a:r>
            <a:r>
              <a:rPr lang="en-US" altLang="zh-CN" b="1">
                <a:latin typeface="微软雅黑" charset="0"/>
                <a:ea typeface="微软雅黑" charset="0"/>
                <a:cs typeface="微软雅黑" charset="0"/>
              </a:rPr>
              <a:t>：</a:t>
            </a:r>
            <a:r>
              <a:rPr lang="zh-CN" altLang="en-US">
                <a:latin typeface="微软雅黑" charset="0"/>
                <a:ea typeface="微软雅黑" charset="0"/>
                <a:cs typeface="微软雅黑" charset="0"/>
              </a:rPr>
              <a:t>内部外部知识冲突</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冲突消解（</a:t>
            </a:r>
            <a:r>
              <a:rPr lang="en-US" altLang="zh-CN">
                <a:latin typeface="微软雅黑" charset="0"/>
                <a:ea typeface="微软雅黑" charset="0"/>
                <a:cs typeface="微软雅黑" charset="0"/>
              </a:rPr>
              <a:t>conflict resolution</a:t>
            </a:r>
            <a:r>
              <a:rPr lang="zh-CN" altLang="en-US">
                <a:latin typeface="微软雅黑" charset="0"/>
                <a:ea typeface="微软雅黑" charset="0"/>
                <a:cs typeface="微软雅黑" charset="0"/>
              </a:rPr>
              <a:t>）与知识验证（</a:t>
            </a:r>
            <a:r>
              <a:rPr lang="en-US" altLang="zh-CN">
                <a:latin typeface="微软雅黑" charset="0"/>
                <a:ea typeface="微软雅黑" charset="0"/>
                <a:cs typeface="微软雅黑" charset="0"/>
              </a:rPr>
              <a:t>knowledge validation</a:t>
            </a:r>
            <a:r>
              <a:rPr lang="zh-CN" altLang="en-US">
                <a:latin typeface="微软雅黑" charset="0"/>
                <a:ea typeface="微软雅黑" charset="0"/>
                <a:cs typeface="微软雅黑" charset="0"/>
              </a:rPr>
              <a:t>）知识对齐</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时效</a:t>
            </a:r>
            <a:r>
              <a:rPr lang="zh-CN" altLang="en-US">
                <a:latin typeface="微软雅黑" charset="0"/>
                <a:ea typeface="微软雅黑" charset="0"/>
                <a:cs typeface="微软雅黑" charset="0"/>
              </a:rPr>
              <a:t>性</a:t>
            </a:r>
            <a:endParaRPr lang="zh-CN" altLang="en-US">
              <a:latin typeface="微软雅黑" charset="0"/>
              <a:ea typeface="微软雅黑" charset="0"/>
              <a:cs typeface="微软雅黑" charset="0"/>
            </a:endParaRPr>
          </a:p>
          <a:p>
            <a:pPr marL="285750" indent="-285750">
              <a:buFont typeface="Arial" panose="020B0604020202090204" pitchFamily="34" charset="0"/>
              <a:buChar char="•"/>
            </a:pPr>
            <a:r>
              <a:rPr lang="zh-CN" altLang="en-US" b="1">
                <a:latin typeface="微软雅黑" charset="0"/>
                <a:ea typeface="微软雅黑" charset="0"/>
                <a:cs typeface="微软雅黑" charset="0"/>
              </a:rPr>
              <a:t>答案生成</a:t>
            </a:r>
            <a:r>
              <a:rPr lang="en-US" altLang="zh-CN" b="1">
                <a:latin typeface="微软雅黑" charset="0"/>
                <a:ea typeface="微软雅黑" charset="0"/>
                <a:cs typeface="微软雅黑" charset="0"/>
              </a:rPr>
              <a:t>：</a:t>
            </a:r>
            <a:r>
              <a:rPr lang="zh-CN" altLang="en-US">
                <a:latin typeface="微软雅黑" charset="0"/>
                <a:ea typeface="微软雅黑" charset="0"/>
                <a:cs typeface="微软雅黑" charset="0"/>
              </a:rPr>
              <a:t>检索信息与语言生成能力结合</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交叉验证和信息核查策略</a:t>
            </a:r>
            <a:r>
              <a:rPr lang="en-US" altLang="zh-CN">
                <a:latin typeface="微软雅黑" charset="0"/>
                <a:ea typeface="微软雅黑" charset="0"/>
                <a:cs typeface="微软雅黑" charset="0"/>
              </a:rPr>
              <a:t>。</a:t>
            </a:r>
            <a:endParaRPr lang="en-US" altLang="zh-CN">
              <a:latin typeface="微软雅黑" charset="0"/>
              <a:ea typeface="微软雅黑" charset="0"/>
              <a:cs typeface="微软雅黑" charset="0"/>
            </a:endParaRPr>
          </a:p>
          <a:p>
            <a:pPr marL="285750" indent="-285750">
              <a:buFont typeface="Arial" panose="020B0604020202090204" pitchFamily="34" charset="0"/>
              <a:buChar char="•"/>
            </a:pPr>
            <a:r>
              <a:rPr lang="zh-CN" altLang="en-US" b="1">
                <a:latin typeface="微软雅黑" charset="0"/>
                <a:ea typeface="微软雅黑" charset="0"/>
                <a:cs typeface="微软雅黑" charset="0"/>
              </a:rPr>
              <a:t>综合评估指标</a:t>
            </a:r>
            <a:r>
              <a:rPr lang="en-US" altLang="zh-CN" b="1">
                <a:latin typeface="微软雅黑" charset="0"/>
                <a:ea typeface="微软雅黑" charset="0"/>
                <a:cs typeface="微软雅黑" charset="0"/>
              </a:rPr>
              <a:t>：</a:t>
            </a:r>
            <a:r>
              <a:rPr lang="zh-CN" altLang="en-US">
                <a:latin typeface="微软雅黑" charset="0"/>
                <a:ea typeface="微软雅黑" charset="0"/>
                <a:cs typeface="微软雅黑" charset="0"/>
              </a:rPr>
              <a:t>检索与生成</a:t>
            </a:r>
            <a:r>
              <a:rPr lang="en-US" altLang="zh-CN">
                <a:latin typeface="微软雅黑" charset="0"/>
                <a:ea typeface="微软雅黑" charset="0"/>
                <a:cs typeface="微软雅黑" charset="0"/>
              </a:rPr>
              <a:t>  </a:t>
            </a:r>
            <a:r>
              <a:rPr lang="zh-CN" altLang="en-US">
                <a:latin typeface="微软雅黑" charset="0"/>
                <a:ea typeface="微软雅黑" charset="0"/>
                <a:cs typeface="微软雅黑" charset="0"/>
              </a:rPr>
              <a:t>双重维度的综合性指标评价体系</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定量指标与定性分析</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用户主观感受</a:t>
            </a:r>
            <a:r>
              <a:rPr lang="en-US" altLang="zh-CN">
                <a:latin typeface="微软雅黑" charset="0"/>
                <a:ea typeface="微软雅黑" charset="0"/>
                <a:cs typeface="微软雅黑" charset="0"/>
              </a:rPr>
              <a:t>）</a:t>
            </a:r>
            <a:endParaRPr lang="en-US" altLang="zh-CN">
              <a:latin typeface="微软雅黑" charset="0"/>
              <a:ea typeface="微软雅黑" charset="0"/>
              <a:cs typeface="微软雅黑"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BASIC RAG APPROACHES</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
        <p:nvSpPr>
          <p:cNvPr id="3" name="文本框 2"/>
          <p:cNvSpPr txBox="1"/>
          <p:nvPr/>
        </p:nvSpPr>
        <p:spPr>
          <a:xfrm>
            <a:off x="299720" y="6000115"/>
            <a:ext cx="11629390" cy="583565"/>
          </a:xfrm>
          <a:prstGeom prst="rect">
            <a:avLst/>
          </a:prstGeom>
        </p:spPr>
        <p:txBody>
          <a:bodyPr wrap="square">
            <a:spAutoFit/>
          </a:bodyPr>
          <a:p>
            <a:r>
              <a:rPr lang="zh-CN" altLang="en-US" sz="1600">
                <a:latin typeface="微软雅黑" charset="0"/>
                <a:ea typeface="微软雅黑" charset="0"/>
                <a:cs typeface="微软雅黑" charset="0"/>
              </a:rPr>
              <a:t>基础的 </a:t>
            </a:r>
            <a:r>
              <a:rPr lang="en-US" altLang="zh-CN" sz="1600">
                <a:latin typeface="微软雅黑" charset="0"/>
                <a:ea typeface="微软雅黑" charset="0"/>
                <a:cs typeface="微软雅黑" charset="0"/>
              </a:rPr>
              <a:t>RAG </a:t>
            </a:r>
            <a:r>
              <a:rPr lang="zh-CN" altLang="en-US" sz="1600">
                <a:latin typeface="微软雅黑" charset="0"/>
                <a:ea typeface="微软雅黑" charset="0"/>
                <a:cs typeface="微软雅黑" charset="0"/>
              </a:rPr>
              <a:t>方法通常包含多个关键步骤：</a:t>
            </a:r>
            <a:r>
              <a:rPr lang="zh-CN" altLang="en-US" sz="1600" b="1">
                <a:latin typeface="微软雅黑" charset="0"/>
                <a:ea typeface="微软雅黑" charset="0"/>
                <a:cs typeface="微软雅黑" charset="0"/>
              </a:rPr>
              <a:t>用户意图理解、知识源解析、知识嵌入、知识索引构建、知识检索、知识整合、答案生成与知识引用</a:t>
            </a:r>
            <a:endParaRPr lang="zh-CN" altLang="en-US" sz="1600" b="1">
              <a:latin typeface="微软雅黑" charset="0"/>
              <a:ea typeface="微软雅黑" charset="0"/>
              <a:cs typeface="微软雅黑" charset="0"/>
            </a:endParaRPr>
          </a:p>
        </p:txBody>
      </p:sp>
      <p:pic>
        <p:nvPicPr>
          <p:cNvPr id="5" name="图片 4"/>
          <p:cNvPicPr>
            <a:picLocks noChangeAspect="1"/>
          </p:cNvPicPr>
          <p:nvPr/>
        </p:nvPicPr>
        <p:blipFill>
          <a:blip r:embed="rId1"/>
          <a:stretch>
            <a:fillRect/>
          </a:stretch>
        </p:blipFill>
        <p:spPr>
          <a:xfrm>
            <a:off x="516890" y="1275715"/>
            <a:ext cx="11195685" cy="4640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User Intent Understanding</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sp>
        <p:nvSpPr>
          <p:cNvPr id="7" name="文本框 6"/>
          <p:cNvSpPr txBox="1"/>
          <p:nvPr/>
        </p:nvSpPr>
        <p:spPr>
          <a:xfrm>
            <a:off x="215265" y="1689100"/>
            <a:ext cx="11714480" cy="3138170"/>
          </a:xfrm>
          <a:prstGeom prst="rect">
            <a:avLst/>
          </a:prstGeom>
          <a:noFill/>
        </p:spPr>
        <p:txBody>
          <a:bodyPr wrap="square" rtlCol="0">
            <a:spAutoFit/>
          </a:bodyPr>
          <a:p>
            <a:pPr marL="285750" indent="-285750">
              <a:buFont typeface="Arial" panose="020B0604020202090204" pitchFamily="34" charset="0"/>
              <a:buChar char="•"/>
            </a:pPr>
            <a:r>
              <a:rPr lang="zh-CN" altLang="en-US" b="1">
                <a:latin typeface="微软雅黑" charset="0"/>
                <a:ea typeface="微软雅黑" charset="0"/>
                <a:cs typeface="微软雅黑" charset="0"/>
              </a:rPr>
              <a:t>查询分解（</a:t>
            </a:r>
            <a:r>
              <a:rPr lang="en-US" altLang="zh-CN" b="1">
                <a:latin typeface="微软雅黑" charset="0"/>
                <a:ea typeface="微软雅黑" charset="0"/>
                <a:cs typeface="微软雅黑" charset="0"/>
              </a:rPr>
              <a:t>query decomposition</a:t>
            </a:r>
            <a:r>
              <a:rPr lang="zh-CN" altLang="en-US" b="1">
                <a:latin typeface="微软雅黑" charset="0"/>
                <a:ea typeface="微软雅黑" charset="0"/>
                <a:cs typeface="微软雅黑" charset="0"/>
              </a:rPr>
              <a:t>）</a:t>
            </a:r>
            <a:endParaRPr lang="zh-CN" altLang="en-US" b="1">
              <a:latin typeface="微软雅黑" charset="0"/>
              <a:ea typeface="微软雅黑" charset="0"/>
              <a:cs typeface="微软雅黑" charset="0"/>
            </a:endParaRPr>
          </a:p>
          <a:p>
            <a:pPr indent="457200">
              <a:buFont typeface="Arial" panose="020B0604020202090204" pitchFamily="34" charset="0"/>
              <a:buNone/>
            </a:pPr>
            <a:r>
              <a:rPr lang="zh-CN" altLang="en-US">
                <a:latin typeface="微软雅黑" charset="0"/>
                <a:ea typeface="微软雅黑" charset="0"/>
                <a:cs typeface="微软雅黑" charset="0"/>
              </a:rPr>
              <a:t>多步推理（</a:t>
            </a:r>
            <a:r>
              <a:rPr lang="en-US" altLang="zh-CN">
                <a:latin typeface="微软雅黑" charset="0"/>
                <a:ea typeface="微软雅黑" charset="0"/>
                <a:cs typeface="微软雅黑" charset="0"/>
              </a:rPr>
              <a:t>multi-step reasoning</a:t>
            </a:r>
            <a:r>
              <a:rPr lang="zh-CN" altLang="en-US">
                <a:latin typeface="微软雅黑" charset="0"/>
                <a:ea typeface="微软雅黑" charset="0"/>
                <a:cs typeface="微软雅黑" charset="0"/>
              </a:rPr>
              <a:t>）组合推理（</a:t>
            </a:r>
            <a:r>
              <a:rPr lang="en-US" altLang="zh-CN">
                <a:latin typeface="微软雅黑" charset="0"/>
                <a:ea typeface="微软雅黑" charset="0"/>
                <a:cs typeface="微软雅黑" charset="0"/>
              </a:rPr>
              <a:t>compositional reasoning</a:t>
            </a:r>
            <a:r>
              <a:rPr lang="zh-CN" altLang="en-US">
                <a:latin typeface="微软雅黑" charset="0"/>
                <a:ea typeface="微软雅黑" charset="0"/>
                <a:cs typeface="微软雅黑" charset="0"/>
              </a:rPr>
              <a:t>）</a:t>
            </a:r>
            <a:endParaRPr lang="en-US" altLang="zh-CN">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1.least-to-most prompting: </a:t>
            </a:r>
            <a:r>
              <a:rPr lang="zh-CN" altLang="en-US">
                <a:latin typeface="微软雅黑" charset="0"/>
                <a:ea typeface="微软雅黑" charset="0"/>
                <a:cs typeface="微软雅黑" charset="0"/>
              </a:rPr>
              <a:t>将复杂问题拆解为由浅入深的子问题，逐步引导模型解决任务</a:t>
            </a:r>
            <a:r>
              <a:rPr lang="en-US" altLang="zh-CN">
                <a:latin typeface="微软雅黑" charset="0"/>
                <a:ea typeface="微软雅黑" charset="0"/>
                <a:cs typeface="微软雅黑" charset="0"/>
              </a:rPr>
              <a:t>(SCAN)</a:t>
            </a:r>
            <a:endParaRPr lang="en-US" altLang="zh-CN">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2.Self-Ask:“</a:t>
            </a:r>
            <a:r>
              <a:rPr lang="zh-CN" altLang="en-US">
                <a:latin typeface="微软雅黑" charset="0"/>
                <a:ea typeface="微软雅黑" charset="0"/>
                <a:cs typeface="微软雅黑" charset="0"/>
              </a:rPr>
              <a:t>自问自答</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的策略，让模型主动生成并回答后续问题</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3.</a:t>
            </a:r>
            <a:r>
              <a:rPr lang="zh-CN" altLang="en-US">
                <a:latin typeface="微软雅黑" charset="0"/>
                <a:ea typeface="微软雅黑" charset="0"/>
                <a:cs typeface="微软雅黑" charset="0"/>
              </a:rPr>
              <a:t>链式验证（</a:t>
            </a:r>
            <a:r>
              <a:rPr lang="en-US" altLang="zh-CN">
                <a:latin typeface="微软雅黑" charset="0"/>
                <a:ea typeface="微软雅黑" charset="0"/>
                <a:cs typeface="微软雅黑" charset="0"/>
              </a:rPr>
              <a:t>Chain-of-Verification, CoVe</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让模型对自身回答进行独立的事实验证，提高答案可信度</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4.SearChain</a:t>
            </a:r>
            <a:r>
              <a:rPr lang="zh-CN" altLang="en-US">
                <a:latin typeface="微软雅黑" charset="0"/>
                <a:ea typeface="微软雅黑" charset="0"/>
                <a:cs typeface="微软雅黑" charset="0"/>
              </a:rPr>
              <a:t>（搜索式链推理）</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将信息检索（</a:t>
            </a:r>
            <a:r>
              <a:rPr lang="en-US" altLang="zh-CN">
                <a:latin typeface="微软雅黑" charset="0"/>
                <a:ea typeface="微软雅黑" charset="0"/>
                <a:cs typeface="微软雅黑" charset="0"/>
              </a:rPr>
              <a:t>IR</a:t>
            </a:r>
            <a:r>
              <a:rPr lang="zh-CN" altLang="en-US">
                <a:latin typeface="微软雅黑" charset="0"/>
                <a:ea typeface="微软雅黑" charset="0"/>
                <a:cs typeface="微软雅黑" charset="0"/>
              </a:rPr>
              <a:t>）直接整合进推理过程中</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对每一步查询结果验证</a:t>
            </a:r>
            <a:endParaRPr lang="zh-CN" altLang="en-US">
              <a:latin typeface="微软雅黑" charset="0"/>
              <a:ea typeface="微软雅黑" charset="0"/>
              <a:cs typeface="微软雅黑" charset="0"/>
            </a:endParaRPr>
          </a:p>
          <a:p>
            <a:pPr lvl="1" indent="0">
              <a:buFont typeface="Arial" panose="020B0604020202090204" pitchFamily="34" charset="0"/>
              <a:buNone/>
            </a:pPr>
            <a:endParaRPr lang="zh-CN" altLang="en-US" b="1">
              <a:latin typeface="微软雅黑" charset="0"/>
              <a:ea typeface="微软雅黑" charset="0"/>
              <a:cs typeface="微软雅黑" charset="0"/>
            </a:endParaRPr>
          </a:p>
          <a:p>
            <a:pPr lvl="1" indent="0">
              <a:buFont typeface="Arial" panose="020B0604020202090204" pitchFamily="34" charset="0"/>
              <a:buNone/>
            </a:pPr>
            <a:endParaRPr lang="zh-CN" altLang="en-US" b="1">
              <a:latin typeface="微软雅黑" charset="0"/>
              <a:ea typeface="微软雅黑" charset="0"/>
              <a:cs typeface="微软雅黑" charset="0"/>
            </a:endParaRPr>
          </a:p>
          <a:p>
            <a:pPr marL="285750" indent="-285750">
              <a:buFont typeface="Arial" panose="020B0604020202090204" pitchFamily="34" charset="0"/>
              <a:buChar char="•"/>
            </a:pPr>
            <a:r>
              <a:rPr lang="zh-CN" altLang="en-US" b="1">
                <a:latin typeface="微软雅黑" charset="0"/>
                <a:ea typeface="微软雅黑" charset="0"/>
                <a:cs typeface="微软雅黑" charset="0"/>
              </a:rPr>
              <a:t>查询重写（</a:t>
            </a:r>
            <a:r>
              <a:rPr lang="en-US" altLang="zh-CN" b="1">
                <a:latin typeface="微软雅黑" charset="0"/>
                <a:ea typeface="微软雅黑" charset="0"/>
                <a:cs typeface="微软雅黑" charset="0"/>
              </a:rPr>
              <a:t>query rewriting</a:t>
            </a:r>
            <a:r>
              <a:rPr lang="zh-CN" altLang="en-US" b="1">
                <a:latin typeface="微软雅黑" charset="0"/>
                <a:ea typeface="微软雅黑" charset="0"/>
                <a:cs typeface="微软雅黑" charset="0"/>
              </a:rPr>
              <a:t>）</a:t>
            </a:r>
            <a:endParaRPr lang="zh-CN" altLang="en-US" b="1">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1.Rewrite-Retrieve-Read</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RRR</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 ：</a:t>
            </a:r>
            <a:r>
              <a:rPr lang="zh-CN" altLang="en-US">
                <a:latin typeface="微软雅黑" charset="0"/>
                <a:ea typeface="微软雅黑" charset="0"/>
                <a:cs typeface="微软雅黑" charset="0"/>
              </a:rPr>
              <a:t>使用大语言模型生成并优化查询，在检索前完成语言重构。</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2.Step-Back Prompting: </a:t>
            </a:r>
            <a:r>
              <a:rPr lang="zh-CN" altLang="en-US">
                <a:latin typeface="微软雅黑" charset="0"/>
                <a:ea typeface="微软雅黑" charset="0"/>
                <a:cs typeface="微软雅黑" charset="0"/>
              </a:rPr>
              <a:t>引导模型从具体问题中抽象出高层次概念，具象到抽象的认知过程</a:t>
            </a:r>
            <a:r>
              <a:rPr lang="en-US" altLang="zh-CN">
                <a:latin typeface="微软雅黑" charset="0"/>
                <a:ea typeface="微软雅黑" charset="0"/>
                <a:cs typeface="微软雅黑" charset="0"/>
              </a:rPr>
              <a:t>(STEM</a:t>
            </a:r>
            <a:r>
              <a:rPr lang="zh-CN" altLang="en-US">
                <a:latin typeface="微软雅黑" charset="0"/>
                <a:ea typeface="微软雅黑" charset="0"/>
                <a:cs typeface="微软雅黑" charset="0"/>
              </a:rPr>
              <a:t>推理</a:t>
            </a:r>
            <a:r>
              <a:rPr lang="en-US" altLang="zh-CN">
                <a:latin typeface="微软雅黑" charset="0"/>
                <a:ea typeface="微软雅黑" charset="0"/>
                <a:cs typeface="微软雅黑" charset="0"/>
              </a:rPr>
              <a:t>)</a:t>
            </a:r>
            <a:endParaRPr lang="en-US" altLang="zh-CN">
              <a:latin typeface="微软雅黑" charset="0"/>
              <a:ea typeface="微软雅黑" charset="0"/>
              <a:cs typeface="微软雅黑"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Knowledge Source and Parsing</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281940" y="1239520"/>
            <a:ext cx="11628120" cy="2189480"/>
          </a:xfrm>
          <a:prstGeom prst="rect">
            <a:avLst/>
          </a:prstGeom>
        </p:spPr>
      </p:pic>
      <p:sp>
        <p:nvSpPr>
          <p:cNvPr id="6" name="文本框 5"/>
          <p:cNvSpPr txBox="1"/>
          <p:nvPr/>
        </p:nvSpPr>
        <p:spPr>
          <a:xfrm>
            <a:off x="201295" y="3600450"/>
            <a:ext cx="11841480" cy="2584450"/>
          </a:xfrm>
          <a:prstGeom prst="rect">
            <a:avLst/>
          </a:prstGeom>
          <a:noFill/>
        </p:spPr>
        <p:txBody>
          <a:bodyPr wrap="square" rtlCol="0">
            <a:spAutoFit/>
          </a:bodyPr>
          <a:p>
            <a:pPr marL="285750" indent="-285750">
              <a:buFont typeface="Arial" panose="020B0604020202090204" pitchFamily="34" charset="0"/>
              <a:buChar char="•"/>
            </a:pPr>
            <a:r>
              <a:rPr lang="en-US" altLang="zh-CN" b="1">
                <a:latin typeface="微软雅黑" charset="0"/>
                <a:ea typeface="微软雅黑" charset="0"/>
                <a:cs typeface="微软雅黑" charset="0"/>
              </a:rPr>
              <a:t>Utilization of Structured Knowledge：（KG）</a:t>
            </a:r>
            <a:endParaRPr lang="en-US" altLang="zh-CN" b="1">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1.GRAG </a:t>
            </a:r>
            <a:r>
              <a:rPr lang="zh-CN" altLang="en-US">
                <a:latin typeface="微软雅黑" charset="0"/>
                <a:ea typeface="微软雅黑" charset="0"/>
                <a:cs typeface="微软雅黑" charset="0"/>
              </a:rPr>
              <a:t>方法通过跨文档检索图状文本子图，提升了信息检索效率；</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2.KG-RAG</a:t>
            </a:r>
            <a:r>
              <a:rPr lang="zh-CN" altLang="en-US">
                <a:latin typeface="微软雅黑" charset="0"/>
                <a:ea typeface="微软雅黑" charset="0"/>
                <a:cs typeface="微软雅黑" charset="0"/>
              </a:rPr>
              <a:t>引入</a:t>
            </a:r>
            <a:r>
              <a:rPr lang="en-US" altLang="zh-CN">
                <a:latin typeface="微软雅黑" charset="0"/>
                <a:ea typeface="微软雅黑" charset="0"/>
                <a:cs typeface="微软雅黑" charset="0"/>
              </a:rPr>
              <a:t> Chain of Explorations (CoE) </a:t>
            </a:r>
            <a:r>
              <a:rPr lang="zh-CN" altLang="en-US">
                <a:latin typeface="微软雅黑" charset="0"/>
                <a:ea typeface="微软雅黑" charset="0"/>
                <a:cs typeface="微软雅黑" charset="0"/>
              </a:rPr>
              <a:t>算法，有效提升了知识图谱问答（</a:t>
            </a:r>
            <a:r>
              <a:rPr lang="en-US" altLang="zh-CN">
                <a:latin typeface="微软雅黑" charset="0"/>
                <a:ea typeface="微软雅黑" charset="0"/>
                <a:cs typeface="微软雅黑" charset="0"/>
              </a:rPr>
              <a:t>KGQA</a:t>
            </a:r>
            <a:r>
              <a:rPr lang="zh-CN" altLang="en-US">
                <a:latin typeface="微软雅黑" charset="0"/>
                <a:ea typeface="微软雅黑" charset="0"/>
                <a:cs typeface="微软雅黑" charset="0"/>
              </a:rPr>
              <a:t>）中的导航能力；</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3.GNN-RAG</a:t>
            </a:r>
            <a:r>
              <a:rPr lang="zh-CN" altLang="en-US">
                <a:latin typeface="微软雅黑" charset="0"/>
                <a:ea typeface="微软雅黑" charset="0"/>
                <a:cs typeface="微软雅黑" charset="0"/>
              </a:rPr>
              <a:t>利用图神经网络（</a:t>
            </a:r>
            <a:r>
              <a:rPr lang="en-US" altLang="zh-CN">
                <a:latin typeface="微软雅黑" charset="0"/>
                <a:ea typeface="微软雅黑" charset="0"/>
                <a:cs typeface="微软雅黑" charset="0"/>
              </a:rPr>
              <a:t>GNN</a:t>
            </a:r>
            <a:r>
              <a:rPr lang="zh-CN" altLang="en-US">
                <a:latin typeface="微软雅黑" charset="0"/>
                <a:ea typeface="微软雅黑" charset="0"/>
                <a:cs typeface="微软雅黑" charset="0"/>
              </a:rPr>
              <a:t>）对图谱中的信息进行检索与建模，在进入</a:t>
            </a:r>
            <a:r>
              <a:rPr lang="en-US" altLang="zh-CN">
                <a:latin typeface="微软雅黑" charset="0"/>
                <a:ea typeface="微软雅黑" charset="0"/>
                <a:cs typeface="微软雅黑" charset="0"/>
              </a:rPr>
              <a:t> LLM </a:t>
            </a:r>
            <a:r>
              <a:rPr lang="zh-CN" altLang="en-US">
                <a:latin typeface="微软雅黑" charset="0"/>
                <a:ea typeface="微软雅黑" charset="0"/>
                <a:cs typeface="微软雅黑" charset="0"/>
              </a:rPr>
              <a:t>处理前显著增强推理能力；</a:t>
            </a:r>
            <a:endParaRPr lang="zh-CN" altLang="en-US">
              <a:latin typeface="微软雅黑" charset="0"/>
              <a:ea typeface="微软雅黑" charset="0"/>
              <a:cs typeface="微软雅黑" charset="0"/>
            </a:endParaRPr>
          </a:p>
          <a:p>
            <a:pPr indent="457200">
              <a:buFont typeface="Arial" panose="020B0604020202090204" pitchFamily="34" charset="0"/>
              <a:buNone/>
            </a:pPr>
            <a:r>
              <a:rPr lang="en-US" altLang="zh-CN">
                <a:latin typeface="微软雅黑" charset="0"/>
                <a:ea typeface="微软雅黑" charset="0"/>
                <a:cs typeface="微软雅黑" charset="0"/>
              </a:rPr>
              <a:t>SMART-SLIC</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KARE</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ToG 2.0</a:t>
            </a:r>
            <a:r>
              <a:rPr lang="zh-CN" altLang="en-US">
                <a:latin typeface="微软雅黑" charset="0"/>
                <a:ea typeface="微软雅黑" charset="0"/>
                <a:cs typeface="微软雅黑" charset="0"/>
              </a:rPr>
              <a:t>和</a:t>
            </a:r>
            <a:r>
              <a:rPr lang="en-US" altLang="zh-CN">
                <a:latin typeface="微软雅黑" charset="0"/>
                <a:ea typeface="微软雅黑" charset="0"/>
                <a:cs typeface="微软雅黑" charset="0"/>
              </a:rPr>
              <a:t> KAG </a:t>
            </a:r>
            <a:r>
              <a:rPr lang="zh-CN" altLang="en-US">
                <a:latin typeface="微软雅黑" charset="0"/>
                <a:ea typeface="微软雅黑" charset="0"/>
                <a:cs typeface="微软雅黑" charset="0"/>
              </a:rPr>
              <a:t>等在医学、教育、法律等领域显著提升了知识检索的准确性与效率。</a:t>
            </a:r>
            <a:endParaRPr lang="zh-CN" altLang="en-US">
              <a:latin typeface="微软雅黑" charset="0"/>
              <a:ea typeface="微软雅黑" charset="0"/>
              <a:cs typeface="微软雅黑" charset="0"/>
            </a:endParaRPr>
          </a:p>
          <a:p>
            <a:pPr indent="457200">
              <a:buFont typeface="Arial" panose="020B0604020202090204" pitchFamily="34" charset="0"/>
              <a:buNone/>
            </a:pPr>
            <a:endParaRPr lang="en-US" altLang="zh-CN">
              <a:latin typeface="微软雅黑" charset="0"/>
              <a:ea typeface="微软雅黑" charset="0"/>
              <a:cs typeface="微软雅黑" charset="0"/>
            </a:endParaRPr>
          </a:p>
          <a:p>
            <a:pPr marL="285750" indent="-285750">
              <a:buFont typeface="Arial" panose="020B0604020202090204" pitchFamily="34" charset="0"/>
              <a:buChar char="•"/>
            </a:pPr>
            <a:r>
              <a:rPr lang="en-US" altLang="zh-CN" b="1">
                <a:latin typeface="微软雅黑" charset="0"/>
                <a:ea typeface="微软雅黑" charset="0"/>
                <a:cs typeface="微软雅黑" charset="0"/>
                <a:sym typeface="+mn-ea"/>
              </a:rPr>
              <a:t>Extraction of Semi-Structured Knowledge：（Html）</a:t>
            </a:r>
            <a:endParaRPr lang="en-US" altLang="zh-CN" b="1">
              <a:latin typeface="微软雅黑" charset="0"/>
              <a:ea typeface="微软雅黑" charset="0"/>
              <a:cs typeface="微软雅黑" charset="0"/>
            </a:endParaRPr>
          </a:p>
          <a:p>
            <a:pPr indent="457200">
              <a:buFont typeface="Arial" panose="020B0604020202090204" pitchFamily="34" charset="0"/>
              <a:buNone/>
            </a:pPr>
            <a:r>
              <a:rPr lang="en-US" altLang="zh-CN">
                <a:latin typeface="微软雅黑" charset="0"/>
                <a:ea typeface="微软雅黑" charset="0"/>
                <a:cs typeface="微软雅黑" charset="0"/>
              </a:rPr>
              <a:t>Beautiful Soup</a:t>
            </a:r>
            <a:r>
              <a:rPr lang="zh-CN" altLang="en-US">
                <a:latin typeface="微软雅黑" charset="0"/>
                <a:ea typeface="微软雅黑" charset="0"/>
                <a:cs typeface="微软雅黑" charset="0"/>
                <a:sym typeface="+mn-ea"/>
              </a:rPr>
              <a:t>、</a:t>
            </a:r>
            <a:r>
              <a:rPr lang="en-US" altLang="zh-CN">
                <a:latin typeface="微软雅黑" charset="0"/>
                <a:ea typeface="微软雅黑" charset="0"/>
                <a:cs typeface="微软雅黑" charset="0"/>
              </a:rPr>
              <a:t>html5ever</a:t>
            </a:r>
            <a:r>
              <a:rPr lang="zh-CN" altLang="en-US">
                <a:latin typeface="微软雅黑" charset="0"/>
                <a:ea typeface="微软雅黑" charset="0"/>
                <a:cs typeface="微软雅黑" charset="0"/>
                <a:sym typeface="+mn-ea"/>
              </a:rPr>
              <a:t>、</a:t>
            </a:r>
            <a:r>
              <a:rPr lang="en-US" altLang="zh-CN">
                <a:latin typeface="微软雅黑" charset="0"/>
                <a:ea typeface="微软雅黑" charset="0"/>
                <a:cs typeface="微软雅黑" charset="0"/>
              </a:rPr>
              <a:t>htmlparser2</a:t>
            </a:r>
            <a:r>
              <a:rPr lang="zh-CN" altLang="en-US">
                <a:latin typeface="微软雅黑" charset="0"/>
                <a:ea typeface="微软雅黑" charset="0"/>
                <a:cs typeface="微软雅黑" charset="0"/>
                <a:sym typeface="+mn-ea"/>
              </a:rPr>
              <a:t>、</a:t>
            </a:r>
            <a:r>
              <a:rPr lang="en-US" altLang="zh-CN">
                <a:latin typeface="微软雅黑" charset="0"/>
                <a:ea typeface="微软雅黑" charset="0"/>
                <a:cs typeface="微软雅黑" charset="0"/>
              </a:rPr>
              <a:t>Fast HTML Parser</a:t>
            </a:r>
            <a:endParaRPr lang="en-US" altLang="zh-CN">
              <a:latin typeface="微软雅黑" charset="0"/>
              <a:ea typeface="微软雅黑" charset="0"/>
              <a:cs typeface="微软雅黑" charset="0"/>
            </a:endParaRPr>
          </a:p>
          <a:p>
            <a:pPr marL="285750" indent="-285750">
              <a:buFont typeface="Arial" panose="020B0604020202090204" pitchFamily="34" charset="0"/>
              <a:buChar char="•"/>
            </a:pPr>
            <a:endParaRPr lang="en-US" altLang="zh-CN">
              <a:latin typeface="微软雅黑" charset="0"/>
              <a:ea typeface="微软雅黑" charset="0"/>
              <a:cs typeface="微软雅黑"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720" y="513187"/>
            <a:ext cx="10515600" cy="679027"/>
          </a:xfrm>
        </p:spPr>
        <p:txBody>
          <a:bodyPr>
            <a:normAutofit/>
          </a:bodyPr>
          <a:lstStyle/>
          <a:p>
            <a:r>
              <a:rPr lang="en-US" altLang="zh-CN" sz="3600" b="1" dirty="0">
                <a:latin typeface="Arial" panose="020B0604020202090204" pitchFamily="34" charset="0"/>
                <a:cs typeface="Arial" panose="020B0604020202090204" pitchFamily="34" charset="0"/>
              </a:rPr>
              <a:t>Knowledge Source and Parsing</a:t>
            </a:r>
            <a:endParaRPr lang="en-US" altLang="zh-CN" sz="3600" b="1" dirty="0">
              <a:latin typeface="Arial" panose="020B0604020202090204" pitchFamily="34" charset="0"/>
              <a:cs typeface="Arial" panose="020B0604020202090204" pitchFamily="34" charset="0"/>
            </a:endParaRPr>
          </a:p>
        </p:txBody>
      </p:sp>
      <p:sp>
        <p:nvSpPr>
          <p:cNvPr id="4" name="灯片编号占位符 3"/>
          <p:cNvSpPr>
            <a:spLocks noGrp="1"/>
          </p:cNvSpPr>
          <p:nvPr>
            <p:ph type="sldNum" sz="quarter" idx="12"/>
          </p:nvPr>
        </p:nvSpPr>
        <p:spPr/>
        <p:txBody>
          <a:bodyPr/>
          <a:lstStyle/>
          <a:p>
            <a:fld id="{ACC415F7-E2E6-4B6E-B72F-61043461F2B2}"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281940" y="1239520"/>
            <a:ext cx="11628120" cy="2189480"/>
          </a:xfrm>
          <a:prstGeom prst="rect">
            <a:avLst/>
          </a:prstGeom>
        </p:spPr>
      </p:pic>
      <p:sp>
        <p:nvSpPr>
          <p:cNvPr id="6" name="文本框 5"/>
          <p:cNvSpPr txBox="1"/>
          <p:nvPr/>
        </p:nvSpPr>
        <p:spPr>
          <a:xfrm>
            <a:off x="201295" y="3542030"/>
            <a:ext cx="11841480" cy="2861310"/>
          </a:xfrm>
          <a:prstGeom prst="rect">
            <a:avLst/>
          </a:prstGeom>
          <a:noFill/>
        </p:spPr>
        <p:txBody>
          <a:bodyPr wrap="square" rtlCol="0">
            <a:spAutoFit/>
          </a:bodyPr>
          <a:p>
            <a:pPr marL="285750" indent="-285750">
              <a:buFont typeface="Arial" panose="020B0604020202090204" pitchFamily="34" charset="0"/>
              <a:buChar char="•"/>
            </a:pPr>
            <a:r>
              <a:rPr lang="en-US" altLang="zh-CN" b="1">
                <a:latin typeface="微软雅黑" charset="0"/>
                <a:ea typeface="微软雅黑" charset="0"/>
                <a:cs typeface="微软雅黑" charset="0"/>
              </a:rPr>
              <a:t>Parsing of Unstructured Knowledge：（</a:t>
            </a:r>
            <a:r>
              <a:rPr lang="en-US" altLang="zh-CN" b="1">
                <a:latin typeface="微软雅黑" charset="0"/>
                <a:ea typeface="微软雅黑" charset="0"/>
                <a:cs typeface="微软雅黑" charset="0"/>
              </a:rPr>
              <a:t>PDF）</a:t>
            </a:r>
            <a:endParaRPr lang="en-US" altLang="zh-CN" b="1">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1.Levenshtein OCR、GTR</a:t>
            </a:r>
            <a:r>
              <a:rPr lang="zh-CN" altLang="en-US">
                <a:latin typeface="微软雅黑" charset="0"/>
                <a:ea typeface="微软雅黑" charset="0"/>
                <a:cs typeface="微软雅黑" charset="0"/>
              </a:rPr>
              <a:t>等使用</a:t>
            </a:r>
            <a:r>
              <a:rPr lang="en-US" altLang="zh-CN">
                <a:latin typeface="微软雅黑" charset="0"/>
                <a:ea typeface="微软雅黑" charset="0"/>
                <a:cs typeface="微软雅黑" charset="0"/>
              </a:rPr>
              <a:t>OCR</a:t>
            </a:r>
            <a:r>
              <a:rPr lang="zh-CN" altLang="en-US">
                <a:latin typeface="微软雅黑" charset="0"/>
                <a:ea typeface="微软雅黑" charset="0"/>
                <a:cs typeface="微软雅黑" charset="0"/>
              </a:rPr>
              <a:t>技术提取文本</a:t>
            </a:r>
            <a:r>
              <a:rPr lang="en-US" altLang="zh-CN">
                <a:latin typeface="微软雅黑" charset="0"/>
                <a:ea typeface="微软雅黑" charset="0"/>
                <a:cs typeface="微软雅黑" charset="0"/>
              </a:rPr>
              <a:t> </a:t>
            </a:r>
            <a:r>
              <a:rPr lang="zh-CN" altLang="en-US">
                <a:latin typeface="微软雅黑" charset="0"/>
                <a:ea typeface="微软雅黑" charset="0"/>
                <a:cs typeface="微软雅黑" charset="0"/>
              </a:rPr>
              <a:t>结合布局分析还原空间结构</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2.GPTPDF</a:t>
            </a:r>
            <a:r>
              <a:rPr lang="zh-CN" altLang="en-US">
                <a:latin typeface="微软雅黑" charset="0"/>
                <a:ea typeface="微软雅黑" charset="0"/>
                <a:cs typeface="微软雅黑" charset="0"/>
              </a:rPr>
              <a:t>借助视觉模型将复杂元素（如表格、公式）转化为结构化</a:t>
            </a:r>
            <a:r>
              <a:rPr lang="en-US" altLang="zh-CN">
                <a:latin typeface="微软雅黑" charset="0"/>
                <a:ea typeface="微软雅黑" charset="0"/>
                <a:cs typeface="微软雅黑" charset="0"/>
              </a:rPr>
              <a:t> Markdown</a:t>
            </a:r>
            <a:r>
              <a:rPr lang="zh-CN" altLang="en-US">
                <a:latin typeface="微软雅黑" charset="0"/>
                <a:ea typeface="微软雅黑" charset="0"/>
                <a:cs typeface="微软雅黑" charset="0"/>
              </a:rPr>
              <a:t>，具备大规模处理的成本优势；</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3.Marker</a:t>
            </a:r>
            <a:r>
              <a:rPr lang="zh-CN" altLang="en-US">
                <a:latin typeface="微软雅黑" charset="0"/>
                <a:ea typeface="微软雅黑" charset="0"/>
                <a:cs typeface="微软雅黑" charset="0"/>
              </a:rPr>
              <a:t>强调保留文档结构的同时去除噪声，适用于学术场景下的科学论文处理；</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4.PDF-Extract-Kit</a:t>
            </a:r>
            <a:r>
              <a:rPr lang="zh-CN" altLang="en-US">
                <a:latin typeface="微软雅黑" charset="0"/>
                <a:ea typeface="微软雅黑" charset="0"/>
                <a:cs typeface="微软雅黑" charset="0"/>
              </a:rPr>
              <a:t>提供包括公式识别、版面检测在内的高质量内容提取能力；</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5.Zerox OCR</a:t>
            </a:r>
            <a:r>
              <a:rPr lang="zh-CN" altLang="en-US">
                <a:latin typeface="微软雅黑" charset="0"/>
                <a:ea typeface="微软雅黑" charset="0"/>
                <a:cs typeface="微软雅黑" charset="0"/>
              </a:rPr>
              <a:t>将</a:t>
            </a:r>
            <a:r>
              <a:rPr lang="en-US" altLang="zh-CN">
                <a:latin typeface="微软雅黑" charset="0"/>
                <a:ea typeface="微软雅黑" charset="0"/>
                <a:cs typeface="微软雅黑" charset="0"/>
              </a:rPr>
              <a:t> PDF </a:t>
            </a:r>
            <a:r>
              <a:rPr lang="zh-CN" altLang="en-US">
                <a:latin typeface="微软雅黑" charset="0"/>
                <a:ea typeface="微软雅黑" charset="0"/>
                <a:cs typeface="微软雅黑" charset="0"/>
              </a:rPr>
              <a:t>页面转为图像，并结合</a:t>
            </a:r>
            <a:r>
              <a:rPr lang="en-US" altLang="zh-CN">
                <a:latin typeface="微软雅黑" charset="0"/>
                <a:ea typeface="微软雅黑" charset="0"/>
                <a:cs typeface="微软雅黑" charset="0"/>
              </a:rPr>
              <a:t> GPT </a:t>
            </a:r>
            <a:r>
              <a:rPr lang="zh-CN" altLang="en-US">
                <a:latin typeface="微软雅黑" charset="0"/>
                <a:ea typeface="微软雅黑" charset="0"/>
                <a:cs typeface="微软雅黑" charset="0"/>
              </a:rPr>
              <a:t>模型生成</a:t>
            </a:r>
            <a:r>
              <a:rPr lang="en-US" altLang="zh-CN">
                <a:latin typeface="微软雅黑" charset="0"/>
                <a:ea typeface="微软雅黑" charset="0"/>
                <a:cs typeface="微软雅黑" charset="0"/>
              </a:rPr>
              <a:t> Markdown</a:t>
            </a:r>
            <a:r>
              <a:rPr lang="zh-CN" altLang="en-US">
                <a:latin typeface="微软雅黑" charset="0"/>
                <a:ea typeface="微软雅黑" charset="0"/>
                <a:cs typeface="微软雅黑" charset="0"/>
              </a:rPr>
              <a:t>，有效应对复杂文档结构；</a:t>
            </a:r>
            <a:endParaRPr lang="zh-CN" altLang="en-US">
              <a:latin typeface="微软雅黑" charset="0"/>
              <a:ea typeface="微软雅黑" charset="0"/>
              <a:cs typeface="微软雅黑" charset="0"/>
            </a:endParaRPr>
          </a:p>
          <a:p>
            <a:pPr lvl="1" indent="0">
              <a:buFont typeface="Arial" panose="020B0604020202090204" pitchFamily="34" charset="0"/>
              <a:buNone/>
            </a:pPr>
            <a:r>
              <a:rPr lang="en-US" altLang="zh-CN">
                <a:latin typeface="微软雅黑" charset="0"/>
                <a:ea typeface="微软雅黑" charset="0"/>
                <a:cs typeface="微软雅黑" charset="0"/>
              </a:rPr>
              <a:t>6.MinerU</a:t>
            </a:r>
            <a:r>
              <a:rPr lang="zh-CN" altLang="en-US">
                <a:latin typeface="微软雅黑" charset="0"/>
                <a:ea typeface="微软雅黑" charset="0"/>
                <a:cs typeface="微软雅黑" charset="0"/>
              </a:rPr>
              <a:t>是一体化方案，支持标题与表格结构的保留，并兼容损坏</a:t>
            </a:r>
            <a:r>
              <a:rPr lang="en-US" altLang="zh-CN">
                <a:latin typeface="微软雅黑" charset="0"/>
                <a:ea typeface="微软雅黑" charset="0"/>
                <a:cs typeface="微软雅黑" charset="0"/>
              </a:rPr>
              <a:t> PDF </a:t>
            </a:r>
            <a:r>
              <a:rPr lang="zh-CN" altLang="en-US">
                <a:latin typeface="微软雅黑" charset="0"/>
                <a:ea typeface="微软雅黑" charset="0"/>
                <a:cs typeface="微软雅黑" charset="0"/>
              </a:rPr>
              <a:t>的</a:t>
            </a:r>
            <a:r>
              <a:rPr lang="en-US" altLang="zh-CN">
                <a:latin typeface="微软雅黑" charset="0"/>
                <a:ea typeface="微软雅黑" charset="0"/>
                <a:cs typeface="微软雅黑" charset="0"/>
              </a:rPr>
              <a:t> OCR</a:t>
            </a:r>
            <a:r>
              <a:rPr lang="zh-CN" altLang="en-US">
                <a:latin typeface="微软雅黑" charset="0"/>
                <a:ea typeface="微软雅黑" charset="0"/>
                <a:cs typeface="微软雅黑" charset="0"/>
              </a:rPr>
              <a:t>；</a:t>
            </a:r>
            <a:endParaRPr lang="zh-CN" altLang="en-US">
              <a:latin typeface="微软雅黑" charset="0"/>
              <a:ea typeface="微软雅黑" charset="0"/>
              <a:cs typeface="微软雅黑" charset="0"/>
            </a:endParaRPr>
          </a:p>
          <a:p>
            <a:pPr marL="285750" indent="-285750">
              <a:buFont typeface="Arial" panose="020B0604020202090204" pitchFamily="34" charset="0"/>
              <a:buChar char="•"/>
            </a:pPr>
            <a:r>
              <a:rPr lang="en-US" altLang="zh-CN" b="1">
                <a:latin typeface="微软雅黑" charset="0"/>
                <a:ea typeface="微软雅黑" charset="0"/>
                <a:cs typeface="微软雅黑" charset="0"/>
              </a:rPr>
              <a:t>Integration of Multimodal Knowledge：</a:t>
            </a:r>
            <a:endParaRPr lang="en-US" altLang="zh-CN" b="1">
              <a:latin typeface="微软雅黑" charset="0"/>
              <a:ea typeface="微软雅黑" charset="0"/>
              <a:cs typeface="微软雅黑" charset="0"/>
            </a:endParaRPr>
          </a:p>
          <a:p>
            <a:pPr indent="457200">
              <a:buFont typeface="Arial" panose="020B0604020202090204" pitchFamily="34" charset="0"/>
              <a:buNone/>
            </a:pPr>
            <a:r>
              <a:rPr lang="en-US" altLang="zh-CN">
                <a:latin typeface="微软雅黑" charset="0"/>
                <a:ea typeface="微软雅黑" charset="0"/>
                <a:cs typeface="微软雅黑" charset="0"/>
              </a:rPr>
              <a:t>CLIP </a:t>
            </a:r>
            <a:r>
              <a:rPr lang="zh-CN" altLang="en-US">
                <a:latin typeface="微软雅黑" charset="0"/>
                <a:ea typeface="微软雅黑" charset="0"/>
                <a:cs typeface="微软雅黑" charset="0"/>
              </a:rPr>
              <a:t>模型</a:t>
            </a:r>
            <a:r>
              <a:rPr lang="en-US" altLang="zh-CN">
                <a:latin typeface="微软雅黑" charset="0"/>
                <a:ea typeface="微软雅黑" charset="0"/>
                <a:cs typeface="微软雅黑" charset="0"/>
              </a:rPr>
              <a:t>、Wav2Vec 2.0、CLAP、ViViT</a:t>
            </a:r>
            <a:endParaRPr lang="en-US" altLang="zh-CN">
              <a:latin typeface="微软雅黑" charset="0"/>
              <a:ea typeface="微软雅黑" charset="0"/>
              <a:cs typeface="微软雅黑" charset="0"/>
            </a:endParaRPr>
          </a:p>
          <a:p>
            <a:pPr marL="285750" indent="-285750">
              <a:buFont typeface="Arial" panose="020B0604020202090204" pitchFamily="34" charset="0"/>
              <a:buChar char="•"/>
            </a:pPr>
            <a:endParaRPr lang="en-US" altLang="zh-CN">
              <a:latin typeface="微软雅黑" charset="0"/>
              <a:ea typeface="微软雅黑" charset="0"/>
              <a:cs typeface="微软雅黑"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华文中宋"/>
        <a:cs typeface=""/>
      </a:majorFont>
      <a:minorFont>
        <a:latin typeface="Times New Roman"/>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5383</Words>
  <Application>WPS 演示</Application>
  <PresentationFormat>宽屏</PresentationFormat>
  <Paragraphs>220</Paragraphs>
  <Slides>19</Slides>
  <Notes>3</Notes>
  <HiddenSlides>0</HiddenSlides>
  <MMClips>3</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宋体</vt:lpstr>
      <vt:lpstr>Wingdings</vt:lpstr>
      <vt:lpstr>黑体</vt:lpstr>
      <vt:lpstr>汉仪中黑KW</vt:lpstr>
      <vt:lpstr>微软雅黑</vt:lpstr>
      <vt:lpstr>汉仪旗黑</vt:lpstr>
      <vt:lpstr>华文中宋</vt:lpstr>
      <vt:lpstr>汉仪书宋二KW</vt:lpstr>
      <vt:lpstr>Times New Roman</vt:lpstr>
      <vt:lpstr>微软雅黑</vt:lpstr>
      <vt:lpstr>宋体</vt:lpstr>
      <vt:lpstr>Arial Unicode MS</vt:lpstr>
      <vt:lpstr>等线</vt:lpstr>
      <vt:lpstr>汉仪中等线KW</vt:lpstr>
      <vt:lpstr>Calibri</vt:lpstr>
      <vt:lpstr>Helvetica Neue</vt:lpstr>
      <vt:lpstr>Office 主题​​</vt:lpstr>
      <vt:lpstr>A Survey on Knowledge-Oriented Retrieval-Augmented Generation</vt:lpstr>
      <vt:lpstr>RAG 的起源</vt:lpstr>
      <vt:lpstr>RAG 面临的主要问题</vt:lpstr>
      <vt:lpstr>Overview OF RETRIEVAL-AUGMENTED GENERATION</vt:lpstr>
      <vt:lpstr>FUNDAMENTALS AND OBJECTIVES OF RAG</vt:lpstr>
      <vt:lpstr>BASIC RAG APPROACHES</vt:lpstr>
      <vt:lpstr>User Intent Understanding</vt:lpstr>
      <vt:lpstr>Knowledge Source and Parsing</vt:lpstr>
      <vt:lpstr>Knowledge Source and Parsing</vt:lpstr>
      <vt:lpstr>Knowledge Source and Parsing</vt:lpstr>
      <vt:lpstr>Knowledge Embedding</vt:lpstr>
      <vt:lpstr>Knowledge Indexing</vt:lpstr>
      <vt:lpstr>Knowledge Indexing</vt:lpstr>
      <vt:lpstr>Knowledge Retrieval</vt:lpstr>
      <vt:lpstr>Knowledge Integration</vt:lpstr>
      <vt:lpstr>Answer Generation</vt:lpstr>
      <vt:lpstr>Answer Generation-Denosing</vt:lpstr>
      <vt:lpstr>Answer Generation-Reasoning</vt:lpstr>
      <vt:lpstr>Benchmark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 Yin</dc:creator>
  <cp:lastModifiedBy>charon</cp:lastModifiedBy>
  <cp:revision>1116</cp:revision>
  <dcterms:created xsi:type="dcterms:W3CDTF">2025-04-17T13:15:30Z</dcterms:created>
  <dcterms:modified xsi:type="dcterms:W3CDTF">2025-04-17T13:15:30Z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42AE724062F65129F15FFF67C5FD183B_43</vt:lpwstr>
  </property>
  <property fmtid="{D5CDD505-2E9C-101B-9397-08002B2CF9AE}" pid="3" name="KSOProductBuildVer">
    <vt:lpwstr>2052-7.3.1.8967</vt:lpwstr>
  </property>
</Properties>
</file>