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3"/>
    <p:sldId id="301" r:id="rId4"/>
    <p:sldId id="304" r:id="rId5"/>
    <p:sldId id="305" r:id="rId6"/>
    <p:sldId id="306" r:id="rId7"/>
    <p:sldId id="302" r:id="rId8"/>
    <p:sldId id="307" r:id="rId9"/>
    <p:sldId id="309" r:id="rId10"/>
    <p:sldId id="308" r:id="rId11"/>
    <p:sldId id="310" r:id="rId12"/>
    <p:sldId id="30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6FC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04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6FC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6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6FC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062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5571" y="4075175"/>
            <a:ext cx="4186428" cy="278282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72639"/>
            <a:ext cx="12192000" cy="2857500"/>
          </a:xfrm>
          <a:custGeom>
            <a:avLst/>
            <a:gdLst/>
            <a:ahLst/>
            <a:cxnLst/>
            <a:rect l="l" t="t" r="r" b="b"/>
            <a:pathLst>
              <a:path w="12192000" h="2857500">
                <a:moveTo>
                  <a:pt x="12192000" y="0"/>
                </a:moveTo>
                <a:lnTo>
                  <a:pt x="0" y="0"/>
                </a:lnTo>
                <a:lnTo>
                  <a:pt x="0" y="2857500"/>
                </a:lnTo>
                <a:lnTo>
                  <a:pt x="12192000" y="2857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55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072639"/>
            <a:ext cx="12192000" cy="2857500"/>
          </a:xfrm>
          <a:custGeom>
            <a:avLst/>
            <a:gdLst/>
            <a:ahLst/>
            <a:cxnLst/>
            <a:rect l="l" t="t" r="r" b="b"/>
            <a:pathLst>
              <a:path w="12192000" h="2857500">
                <a:moveTo>
                  <a:pt x="0" y="2857500"/>
                </a:moveTo>
                <a:lnTo>
                  <a:pt x="12192000" y="2857500"/>
                </a:lnTo>
                <a:lnTo>
                  <a:pt x="12192000" y="0"/>
                </a:lnTo>
                <a:lnTo>
                  <a:pt x="0" y="0"/>
                </a:lnTo>
                <a:lnTo>
                  <a:pt x="0" y="285750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3307" y="2983991"/>
            <a:ext cx="8147304" cy="13822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6FC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8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44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16408"/>
            <a:ext cx="859790" cy="739140"/>
          </a:xfrm>
          <a:custGeom>
            <a:avLst/>
            <a:gdLst/>
            <a:ahLst/>
            <a:cxnLst/>
            <a:rect l="l" t="t" r="r" b="b"/>
            <a:pathLst>
              <a:path w="859790" h="739140">
                <a:moveTo>
                  <a:pt x="859536" y="0"/>
                </a:moveTo>
                <a:lnTo>
                  <a:pt x="0" y="0"/>
                </a:lnTo>
                <a:lnTo>
                  <a:pt x="0" y="739140"/>
                </a:lnTo>
                <a:lnTo>
                  <a:pt x="859536" y="739140"/>
                </a:lnTo>
                <a:lnTo>
                  <a:pt x="859536" y="0"/>
                </a:lnTo>
                <a:close/>
              </a:path>
            </a:pathLst>
          </a:custGeom>
          <a:solidFill>
            <a:srgbClr val="155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8219" y="216408"/>
            <a:ext cx="166370" cy="739140"/>
          </a:xfrm>
          <a:custGeom>
            <a:avLst/>
            <a:gdLst/>
            <a:ahLst/>
            <a:cxnLst/>
            <a:rect l="l" t="t" r="r" b="b"/>
            <a:pathLst>
              <a:path w="166369" h="739140">
                <a:moveTo>
                  <a:pt x="166115" y="0"/>
                </a:moveTo>
                <a:lnTo>
                  <a:pt x="0" y="0"/>
                </a:lnTo>
                <a:lnTo>
                  <a:pt x="0" y="739140"/>
                </a:lnTo>
                <a:lnTo>
                  <a:pt x="166115" y="739140"/>
                </a:lnTo>
                <a:lnTo>
                  <a:pt x="166115" y="0"/>
                </a:lnTo>
                <a:close/>
              </a:path>
            </a:pathLst>
          </a:custGeom>
          <a:solidFill>
            <a:srgbClr val="155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83096"/>
            <a:ext cx="12192000" cy="375285"/>
          </a:xfrm>
          <a:custGeom>
            <a:avLst/>
            <a:gdLst/>
            <a:ahLst/>
            <a:cxnLst/>
            <a:rect l="l" t="t" r="r" b="b"/>
            <a:pathLst>
              <a:path w="12192000" h="375284">
                <a:moveTo>
                  <a:pt x="12192000" y="0"/>
                </a:moveTo>
                <a:lnTo>
                  <a:pt x="11533835" y="3416"/>
                </a:lnTo>
                <a:lnTo>
                  <a:pt x="10571975" y="6019"/>
                </a:lnTo>
                <a:lnTo>
                  <a:pt x="10268204" y="8115"/>
                </a:lnTo>
                <a:lnTo>
                  <a:pt x="10145408" y="204216"/>
                </a:lnTo>
                <a:lnTo>
                  <a:pt x="0" y="204216"/>
                </a:lnTo>
                <a:lnTo>
                  <a:pt x="0" y="374904"/>
                </a:lnTo>
                <a:lnTo>
                  <a:pt x="12191987" y="374904"/>
                </a:lnTo>
                <a:lnTo>
                  <a:pt x="12191987" y="3261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55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39400" y="6522720"/>
            <a:ext cx="1539240" cy="3124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9723" y="327101"/>
            <a:ext cx="8648065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6FC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6109" y="2364739"/>
            <a:ext cx="5705475" cy="201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63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6701-D33A-2419-D431-CCFCBD969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67AA8-B373-11BB-7FF7-9D83BF29F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pc="-10" dirty="0"/>
              <a:t>论文分享</a:t>
            </a:r>
            <a:endParaRPr spc="-10" dirty="0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95C3888-08A5-7152-4B06-643F7326235D}"/>
              </a:ext>
            </a:extLst>
          </p:cNvPr>
          <p:cNvSpPr txBox="1"/>
          <p:nvPr/>
        </p:nvSpPr>
        <p:spPr>
          <a:xfrm>
            <a:off x="342900" y="6148102"/>
            <a:ext cx="115062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Lucida Grande"/>
                <a:cs typeface="Cambria Math"/>
              </a:rPr>
              <a:t>ICLR</a:t>
            </a:r>
            <a:r>
              <a:rPr lang="zh-CN" altLang="en-US" sz="2400" kern="0" dirty="0">
                <a:solidFill>
                  <a:srgbClr val="000000"/>
                </a:solidFill>
                <a:latin typeface="Lucida Grande"/>
                <a:cs typeface="Cambria Math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Lucida Grande"/>
                <a:cs typeface="Cambria Math"/>
              </a:rPr>
              <a:t>2023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 Math"/>
              <a:cs typeface="Cambria Math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DD4EE7-3B44-5B67-63F7-6990DF4F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8" y="1649577"/>
            <a:ext cx="10935084" cy="25810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6AB773-07ED-33EB-F01B-2B3C67FB6BFC}"/>
              </a:ext>
            </a:extLst>
          </p:cNvPr>
          <p:cNvSpPr txBox="1"/>
          <p:nvPr/>
        </p:nvSpPr>
        <p:spPr>
          <a:xfrm>
            <a:off x="877824" y="4589198"/>
            <a:ext cx="9924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最少到最多提示策略，该策略通过将复杂问题分解为一系列更简单的子问题来解决。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13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F437-C718-171C-774A-F0E53030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4146-FD52-A487-64B0-358C210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F34C0D-1309-212E-2A65-FDEC89CCA847}"/>
              </a:ext>
            </a:extLst>
          </p:cNvPr>
          <p:cNvSpPr txBox="1"/>
          <p:nvPr/>
        </p:nvSpPr>
        <p:spPr>
          <a:xfrm>
            <a:off x="339483" y="1423634"/>
            <a:ext cx="1136483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组合泛化问题整体表现优异，错误分析：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对单词的错误解释，如将“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after”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解释为“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数学推理问题，提示词示例为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步求解，当需要求解的问题更复杂时，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L2M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性能更好；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F2FE58-99AD-FF56-482A-AD44A612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1650"/>
            <a:ext cx="9205958" cy="15027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885C5A-F8C4-CF0C-0F09-27807177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2" y="5327698"/>
            <a:ext cx="9258392" cy="12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1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F7B34-4A78-C6FB-B651-141D686A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8BD56C-8273-A42F-41BE-C9F13981406C}"/>
              </a:ext>
            </a:extLst>
          </p:cNvPr>
          <p:cNvSpPr txBox="1"/>
          <p:nvPr/>
        </p:nvSpPr>
        <p:spPr>
          <a:xfrm>
            <a:off x="414528" y="1774454"/>
            <a:ext cx="110459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提示词可以一次性涵盖两个阶段的输入，但效果会变差；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该框架对于不同类型的问题泛化性较差，如解决数学问题的提示词无法用于常识推理问题；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直接为大模型提供有挑战性问题的正确分解，基本所有问题都能解决；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1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B1330-A697-F83A-88CE-0A4E1DC1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个人见解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7F7628-ED0A-D79C-9D48-B82569877E52}"/>
              </a:ext>
            </a:extLst>
          </p:cNvPr>
          <p:cNvSpPr txBox="1"/>
          <p:nvPr/>
        </p:nvSpPr>
        <p:spPr>
          <a:xfrm>
            <a:off x="536448" y="1426982"/>
            <a:ext cx="1081430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尝试过使用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L2M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提升大模型对流量的判断能力，发现以下问题；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对大模型自身要求较高，输出格式必须非常规范，并防止错误的子问题答案导致连环出错；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适用性上，对于难度差异不大的一类问题，或者分析步骤较少的问题，思维链性能已经足够；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3.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依赖外界知识指导，无法突破最后的瓶颈。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7C5AAD-C988-7F56-8EE2-7F9253E45E7E}"/>
              </a:ext>
            </a:extLst>
          </p:cNvPr>
          <p:cNvSpPr txBox="1"/>
          <p:nvPr/>
        </p:nvSpPr>
        <p:spPr>
          <a:xfrm>
            <a:off x="536448" y="4621286"/>
            <a:ext cx="108143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L2M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尝试改进；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当问题类型完全确定时，如检测流量，且分析流程较为固定（分析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URI,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请求体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请求头等），可人工拆分，细化问题，再将子问题依次提问，记录答案。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93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83DAB-5E90-A630-0035-73DA0CAA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研究动机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BB327-937B-573E-FA1D-75F3CF19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609" y="1280161"/>
            <a:ext cx="11530903" cy="4965462"/>
          </a:xfrm>
        </p:spPr>
        <p:txBody>
          <a:bodyPr/>
          <a:lstStyle/>
          <a:p>
            <a:pPr algn="l">
              <a:lnSpc>
                <a:spcPts val="1950"/>
              </a:lnSpc>
              <a:spcBef>
                <a:spcPts val="600"/>
              </a:spcBef>
              <a:spcAft>
                <a:spcPts val="1200"/>
              </a:spcAft>
            </a:pPr>
            <a:endParaRPr lang="zh-CN" altLang="en-US" sz="2800" b="0" i="0" dirty="0">
              <a:solidFill>
                <a:srgbClr val="4D4D4D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传统的思维链（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COT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）提示在解决难度超过示例的复杂问题时表现不佳。</a:t>
            </a:r>
            <a:endParaRPr lang="en-US" altLang="zh-CN" sz="2800" b="0" i="0" dirty="0">
              <a:solidFill>
                <a:srgbClr val="4D4D4D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1200"/>
              </a:spcAft>
            </a:pPr>
            <a:r>
              <a:rPr lang="en-US" altLang="zh-CN" sz="2800" dirty="0">
                <a:solidFill>
                  <a:srgbClr val="4D4D4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COT</a:t>
            </a:r>
            <a:r>
              <a:rPr lang="zh-CN" altLang="en-US" sz="2800" dirty="0">
                <a:solidFill>
                  <a:srgbClr val="4D4D4D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模式下，大模型仿照示例进行分析，分析复杂度一般低于示例，面对更复杂问题，分析能力不足。</a:t>
            </a:r>
            <a:endParaRPr lang="en-US" altLang="zh-CN" sz="2800" dirty="0">
              <a:solidFill>
                <a:srgbClr val="4D4D4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1200"/>
              </a:spcAft>
            </a:pPr>
            <a:endParaRPr lang="en-US" altLang="zh-CN" sz="2800" dirty="0">
              <a:solidFill>
                <a:srgbClr val="4D4D4D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spcBef>
                <a:spcPts val="600"/>
              </a:spcBef>
              <a:spcAft>
                <a:spcPts val="1200"/>
              </a:spcAft>
            </a:pPr>
            <a:r>
              <a:rPr lang="zh-CN" altLang="en-US" sz="2800" b="0" i="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为了克服这一挑战，提出了最少到最多（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L2M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）提示策略，该策略不再简单使用一个示例，而是通过将复杂问题分解为一系列更简单的子问题来解决。</a:t>
            </a:r>
            <a:endParaRPr lang="en-US" altLang="zh-CN" sz="2800" b="0" i="0" dirty="0">
              <a:solidFill>
                <a:srgbClr val="4D4D4D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46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F4059-2EA6-7AE7-B1C3-A87601D6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方法思想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268865-1AFD-EAB2-B9F5-8D9BA2FD5B82}"/>
              </a:ext>
            </a:extLst>
          </p:cNvPr>
          <p:cNvSpPr txBox="1"/>
          <p:nvPr/>
        </p:nvSpPr>
        <p:spPr>
          <a:xfrm>
            <a:off x="170688" y="1901166"/>
            <a:ext cx="112288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least-to-most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” 来自教育心理学，指导学生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渐进地学习与解决问题。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关键思想：将一个复杂问题分解为一系列更简单的子问题，按顺序解决它们；解决每个子问题后都会利用其答案促进下一子问题求解。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664EB3-33C1-B60A-D7A6-B0A6F13952FC}"/>
              </a:ext>
            </a:extLst>
          </p:cNvPr>
          <p:cNvSpPr txBox="1"/>
          <p:nvPr/>
        </p:nvSpPr>
        <p:spPr>
          <a:xfrm>
            <a:off x="170688" y="4302264"/>
            <a:ext cx="106923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包括两个阶段：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将复杂问题分解为一个子问题列表；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依次解决子问题，每个子问题都会被之前的子问题答案提示；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11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C476B-AA6B-DD65-16FF-4B7FF130A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638D3-D147-2B26-663A-28426C80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阶段一（分解）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DFD902-3ABC-E892-FFDF-2A7D82CD8BDA}"/>
              </a:ext>
            </a:extLst>
          </p:cNvPr>
          <p:cNvSpPr txBox="1"/>
          <p:nvPr/>
        </p:nvSpPr>
        <p:spPr>
          <a:xfrm>
            <a:off x="170688" y="1363948"/>
            <a:ext cx="111069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此阶段提示词包含演示分解的示例，后跟要分解的问题；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下图中，提示词包括说明如何分解复杂问题的示例（图中未显示），然后是要分解的具体问题（如图所示）。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803B9-87C9-93A2-F8D2-E4F23B73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3429000"/>
            <a:ext cx="11386684" cy="23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354B6-9BD3-F1A3-D53D-1704A15C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C2E1E-7F36-267B-2B01-5DF82441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阶段二（子问题解决）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2325A3-A01B-97DA-5EC0-1A1A8D508BA2}"/>
              </a:ext>
            </a:extLst>
          </p:cNvPr>
          <p:cNvSpPr txBox="1"/>
          <p:nvPr/>
        </p:nvSpPr>
        <p:spPr>
          <a:xfrm>
            <a:off x="170688" y="1363948"/>
            <a:ext cx="111069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此阶段提示词有三部分：演示子问题解决的示例，以前回答的子问题和答案的列表（可能为空），接下来要回答的问题；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5F116A-AD21-E97C-C9DA-F7F4D228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358131"/>
            <a:ext cx="9278188" cy="433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1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D136-1EE7-4ADB-4441-9BE7CCDD7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8E25D-8878-9009-7F28-D3321EF5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616299-2D92-23EE-1172-E1C76169EB22}"/>
              </a:ext>
            </a:extLst>
          </p:cNvPr>
          <p:cNvSpPr txBox="1"/>
          <p:nvPr/>
        </p:nvSpPr>
        <p:spPr>
          <a:xfrm>
            <a:off x="0" y="1003590"/>
            <a:ext cx="99364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“最后字母拼接任务（将一组单词各取最后一个字母拼接）”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A43301-6F88-8FC0-FAC1-0BFCB785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03"/>
            <a:ext cx="9334332" cy="9279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B67C31-CF0F-9735-114B-FA6899F09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" y="2335078"/>
            <a:ext cx="9216289" cy="21878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B6E58F-1BAD-82DC-4BF4-694F6FCC4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90" y="4413165"/>
            <a:ext cx="9126749" cy="21177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29C192C-7D56-9C57-0847-B7AE50E6AD6E}"/>
              </a:ext>
            </a:extLst>
          </p:cNvPr>
          <p:cNvSpPr txBox="1"/>
          <p:nvPr/>
        </p:nvSpPr>
        <p:spPr>
          <a:xfrm>
            <a:off x="9393353" y="1965746"/>
            <a:ext cx="23475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L2M</a:t>
            </a:r>
            <a:r>
              <a:rPr lang="zh-CN" altLang="en-US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分解问题；</a:t>
            </a:r>
            <a:endParaRPr lang="en-US" altLang="zh-CN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每次基于上一子问题求解；</a:t>
            </a:r>
            <a:endParaRPr lang="en-US" altLang="zh-CN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（教模型如何利用之前解决的问题的答案）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08ECB9-5A3D-D69F-1A8D-CE04500526FE}"/>
              </a:ext>
            </a:extLst>
          </p:cNvPr>
          <p:cNvSpPr txBox="1"/>
          <p:nvPr/>
        </p:nvSpPr>
        <p:spPr>
          <a:xfrm>
            <a:off x="9393352" y="4750932"/>
            <a:ext cx="2347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COT</a:t>
            </a:r>
            <a:r>
              <a:rPr lang="zh-CN" altLang="en-US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给出示例，每个问题无关，列表中第二项从头求解。</a:t>
            </a:r>
            <a:endParaRPr lang="en-US" altLang="zh-CN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45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074E-27E8-9F16-6B70-1D8D5F17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9E4580-0550-307D-85C7-07144B0D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8" y="1908468"/>
            <a:ext cx="10690660" cy="19076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8C468F-D659-B28D-E9F4-FE20CF105DAD}"/>
              </a:ext>
            </a:extLst>
          </p:cNvPr>
          <p:cNvSpPr txBox="1"/>
          <p:nvPr/>
        </p:nvSpPr>
        <p:spPr>
          <a:xfrm>
            <a:off x="595515" y="4130258"/>
            <a:ext cx="993648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单词数目增加后，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T2M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性能较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COT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保持更好；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63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BF373-DC05-7C9D-423A-2C30E1367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E5CFC9-9F85-F66C-350A-B856E05A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647"/>
          <a:stretch/>
        </p:blipFill>
        <p:spPr>
          <a:xfrm>
            <a:off x="7315200" y="1149975"/>
            <a:ext cx="4876800" cy="10492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622BD80-4DC6-017A-B075-005065B7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实验测试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142A7E-E43D-92FA-A4C5-186E63A5E5A1}"/>
              </a:ext>
            </a:extLst>
          </p:cNvPr>
          <p:cNvSpPr txBox="1"/>
          <p:nvPr/>
        </p:nvSpPr>
        <p:spPr>
          <a:xfrm>
            <a:off x="32639" y="1149975"/>
            <a:ext cx="1142390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SCAN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组合泛化任务（按指令生成行动序列）”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“数学推理任务（求解数学题）”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L2M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提示词设计：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分解部分（多示例示范如何拆分为一系列子问题）；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求解部分（多示例示范求解子问题）；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COT</a:t>
            </a:r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提示词设计：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删除分解部分，求解部分派生而来；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kern="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数学问题以求解所需要的步骤进行复杂度划分；</a:t>
            </a:r>
            <a:endParaRPr lang="en-US" altLang="zh-CN" sz="2800" kern="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82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C73F55-A245-DDFD-B9AA-7C6C229D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0" y="3645408"/>
            <a:ext cx="10975522" cy="27715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12F32D-AEC8-CF8D-BB65-56A477DC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C7C556-E2B7-2141-26A8-73134BBA19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27" b="6112"/>
          <a:stretch/>
        </p:blipFill>
        <p:spPr>
          <a:xfrm>
            <a:off x="451150" y="887170"/>
            <a:ext cx="10890001" cy="28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7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704</Words>
  <Application>Microsoft Office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Lucida Grande</vt:lpstr>
      <vt:lpstr>等线</vt:lpstr>
      <vt:lpstr>黑体</vt:lpstr>
      <vt:lpstr>Calibri</vt:lpstr>
      <vt:lpstr>Cambria Math</vt:lpstr>
      <vt:lpstr>Office Theme</vt:lpstr>
      <vt:lpstr>论文分享</vt:lpstr>
      <vt:lpstr>研究动机</vt:lpstr>
      <vt:lpstr>方法思想</vt:lpstr>
      <vt:lpstr>阶段一（分解）</vt:lpstr>
      <vt:lpstr>阶段二（子问题解决）</vt:lpstr>
      <vt:lpstr>实验测试</vt:lpstr>
      <vt:lpstr>实验结果</vt:lpstr>
      <vt:lpstr>实验测试</vt:lpstr>
      <vt:lpstr>实验测试</vt:lpstr>
      <vt:lpstr>实验结果</vt:lpstr>
      <vt:lpstr>讨论</vt:lpstr>
      <vt:lpstr>个人见解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若宇 吴</dc:creator>
  <cp:lastModifiedBy>若宇 吴</cp:lastModifiedBy>
  <cp:revision>53</cp:revision>
  <dcterms:created xsi:type="dcterms:W3CDTF">2025-04-10T09:24:51Z</dcterms:created>
  <dcterms:modified xsi:type="dcterms:W3CDTF">2025-04-16T08:44:52Z</dcterms:modified>
</cp:coreProperties>
</file>