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24.svg" ContentType="image/svg+xml"/>
  <Override PartName="/ppt/media/image2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5"/>
  </p:notesMasterIdLst>
  <p:sldIdLst>
    <p:sldId id="256" r:id="rId4"/>
    <p:sldId id="4378" r:id="rId6"/>
    <p:sldId id="4348" r:id="rId7"/>
    <p:sldId id="4361" r:id="rId8"/>
    <p:sldId id="4363" r:id="rId9"/>
    <p:sldId id="4371" r:id="rId10"/>
    <p:sldId id="4379" r:id="rId11"/>
    <p:sldId id="4380" r:id="rId12"/>
    <p:sldId id="4382" r:id="rId13"/>
    <p:sldId id="4383" r:id="rId14"/>
    <p:sldId id="4384" r:id="rId15"/>
    <p:sldId id="4385" r:id="rId16"/>
    <p:sldId id="4370"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0" userDrawn="1">
          <p15:clr>
            <a:srgbClr val="A4A3A4"/>
          </p15:clr>
        </p15:guide>
        <p15:guide id="2" pos="382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 Yin" initials="WY" lastIdx="1" clrIdx="0"/>
  <p:cmAuthor id="2" name="JW Shang" initials="J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CADE4"/>
    <a:srgbClr val="373863"/>
    <a:srgbClr val="E7F6FF"/>
    <a:srgbClr val="92D050"/>
    <a:srgbClr val="D2EFFA"/>
    <a:srgbClr val="CAEFFE"/>
    <a:srgbClr val="38B7E7"/>
    <a:srgbClr val="F6F7C4"/>
    <a:srgbClr val="F7860C"/>
    <a:srgbClr val="AABB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39" autoAdjust="0"/>
    <p:restoredTop sz="93051" autoAdjust="0"/>
  </p:normalViewPr>
  <p:slideViewPr>
    <p:cSldViewPr snapToGrid="0" showGuides="1">
      <p:cViewPr varScale="1">
        <p:scale>
          <a:sx n="106" d="100"/>
          <a:sy n="106" d="100"/>
        </p:scale>
        <p:origin x="1134" y="120"/>
      </p:cViewPr>
      <p:guideLst>
        <p:guide orient="horz" pos="2350"/>
        <p:guide pos="38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17.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1ADC3-4B95-45F3-B2DB-64C65257929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83699E-6E72-4368-B8F9-EC1ACF5E6B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83699E-6E72-4368-B8F9-EC1ACF5E6B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 name="标题 1"/>
          <p:cNvSpPr>
            <a:spLocks noGrp="1"/>
          </p:cNvSpPr>
          <p:nvPr>
            <p:ph type="title"/>
          </p:nvPr>
        </p:nvSpPr>
        <p:spPr>
          <a:xfrm>
            <a:off x="262592" y="-18256"/>
            <a:ext cx="6049459" cy="1143000"/>
          </a:xfrm>
        </p:spPr>
        <p:txBody>
          <a:bodyPr>
            <a:normAutofit/>
          </a:bodyPr>
          <a:lstStyle>
            <a:lvl1pPr algn="l">
              <a:defRPr sz="3600" b="1" cap="none" spc="0">
                <a:ln w="18415" cmpd="sng">
                  <a:noFill/>
                  <a:prstDash val="solid"/>
                </a:ln>
                <a:solidFill>
                  <a:schemeClr val="tx2"/>
                </a:solidFill>
                <a:effectLst/>
              </a:defRPr>
            </a:lvl1pPr>
          </a:lstStyle>
          <a:p>
            <a:r>
              <a:rPr lang="zh-CN" altLang="en-US" dirty="0"/>
              <a:t>单击此处编辑母版标题样式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12B8955-17DE-4327-B70C-9749F98DD9DD}"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F31D839-CB05-4436-8B7F-F6BF286F91B5}"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E12B8955-17DE-4327-B70C-9749F98DD9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31D839-CB05-4436-8B7F-F6BF286F91B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 name="标题 1"/>
          <p:cNvSpPr>
            <a:spLocks noGrp="1"/>
          </p:cNvSpPr>
          <p:nvPr>
            <p:ph type="title"/>
          </p:nvPr>
        </p:nvSpPr>
        <p:spPr>
          <a:xfrm>
            <a:off x="262592" y="-18256"/>
            <a:ext cx="6049459" cy="1143000"/>
          </a:xfrm>
        </p:spPr>
        <p:txBody>
          <a:bodyPr>
            <a:normAutofit/>
          </a:bodyPr>
          <a:lstStyle>
            <a:lvl1pPr algn="l">
              <a:defRPr sz="3600" b="1" cap="none" spc="0">
                <a:ln w="18415" cmpd="sng">
                  <a:noFill/>
                  <a:prstDash val="solid"/>
                </a:ln>
                <a:solidFill>
                  <a:schemeClr val="tx2"/>
                </a:solidFill>
                <a:effectLst/>
              </a:defRPr>
            </a:lvl1pPr>
          </a:lstStyle>
          <a:p>
            <a:r>
              <a:rPr lang="zh-CN" altLang="en-US" dirty="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hf sldNum="0" hdr="0" ftr="0" dt="0"/>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1.png"/><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l="-1000" r="-7000" b="-5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1" y="274638"/>
            <a:ext cx="10972800" cy="1143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601" y="1600202"/>
            <a:ext cx="10972800" cy="452596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09599"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1"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1"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4400" kern="1200">
          <a:solidFill>
            <a:srgbClr val="45497B"/>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45497B"/>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45497B"/>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45497B"/>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45497B"/>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45497B"/>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l="-1000" r="-7000" b="-5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1" y="274638"/>
            <a:ext cx="10972800" cy="1143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601" y="1600202"/>
            <a:ext cx="10972800" cy="452596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09599"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charset="-122"/>
              <a:cs typeface="+mn-cs"/>
            </a:endParaRPr>
          </a:p>
        </p:txBody>
      </p:sp>
      <p:sp>
        <p:nvSpPr>
          <p:cNvPr id="5" name="页脚占位符 4"/>
          <p:cNvSpPr>
            <a:spLocks noGrp="1"/>
          </p:cNvSpPr>
          <p:nvPr>
            <p:ph type="ftr" sz="quarter" idx="3"/>
          </p:nvPr>
        </p:nvSpPr>
        <p:spPr>
          <a:xfrm>
            <a:off x="4165601"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charset="-122"/>
              <a:cs typeface="+mn-cs"/>
            </a:endParaRPr>
          </a:p>
        </p:txBody>
      </p:sp>
      <p:sp>
        <p:nvSpPr>
          <p:cNvPr id="6" name="灯片编号占位符 5"/>
          <p:cNvSpPr>
            <a:spLocks noGrp="1"/>
          </p:cNvSpPr>
          <p:nvPr>
            <p:ph type="sldNum" sz="quarter" idx="4"/>
          </p:nvPr>
        </p:nvSpPr>
        <p:spPr>
          <a:xfrm>
            <a:off x="8737601"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lgn="ctr" defTabSz="914400" rtl="0" eaLnBrk="1" latinLnBrk="0" hangingPunct="1">
        <a:spcBef>
          <a:spcPct val="0"/>
        </a:spcBef>
        <a:buNone/>
        <a:defRPr sz="4400" kern="1200">
          <a:solidFill>
            <a:srgbClr val="45497B"/>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45497B"/>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45497B"/>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45497B"/>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45497B"/>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45497B"/>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xml"/><Relationship Id="rId6" Type="http://schemas.openxmlformats.org/officeDocument/2006/relationships/tags" Target="../tags/tag15.xml"/><Relationship Id="rId5" Type="http://schemas.openxmlformats.org/officeDocument/2006/relationships/image" Target="../media/image26.svg"/><Relationship Id="rId4" Type="http://schemas.openxmlformats.org/officeDocument/2006/relationships/image" Target="../media/image25.png"/><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tags" Target="../tags/tag12.xml"/><Relationship Id="rId2" Type="http://schemas.openxmlformats.org/officeDocument/2006/relationships/image" Target="../media/image19.pn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0"/>
          <p:cNvSpPr txBox="1"/>
          <p:nvPr/>
        </p:nvSpPr>
        <p:spPr>
          <a:xfrm>
            <a:off x="351809" y="1010498"/>
            <a:ext cx="11508740" cy="2336165"/>
          </a:xfrm>
          <a:prstGeom prst="rect">
            <a:avLst/>
          </a:prstGeom>
          <a:noFill/>
        </p:spPr>
        <p:txBody>
          <a:bodyPr wrap="none" lIns="121917" tIns="60958" rIns="121917" bIns="60958" rtlCol="0">
            <a:spAutoFit/>
          </a:bodyPr>
          <a:lstStyle/>
          <a:p>
            <a:pPr indent="0" algn="ctr" fontAlgn="auto">
              <a:lnSpc>
                <a:spcPct val="150000"/>
              </a:lnSpc>
            </a:pPr>
            <a:r>
              <a:rPr lang="en-US" altLang="zh-CN" sz="3200" b="1" dirty="0">
                <a:solidFill>
                  <a:schemeClr val="tx1"/>
                </a:solidFill>
                <a:latin typeface="微软雅黑" panose="020B0503020204020204" charset="-122"/>
                <a:ea typeface="微软雅黑" panose="020B0503020204020204" charset="-122"/>
                <a:cs typeface="微软雅黑" panose="020B0503020204020204" charset="-122"/>
              </a:rPr>
              <a:t>Unpacking DPO and PPO: Disentangling Best Practices </a:t>
            </a:r>
            <a:endParaRPr lang="en-US" altLang="zh-CN" sz="3200" b="1" dirty="0">
              <a:solidFill>
                <a:schemeClr val="tx1"/>
              </a:solidFill>
              <a:latin typeface="微软雅黑" panose="020B0503020204020204" charset="-122"/>
              <a:ea typeface="微软雅黑" panose="020B0503020204020204" charset="-122"/>
              <a:cs typeface="微软雅黑" panose="020B0503020204020204" charset="-122"/>
            </a:endParaRPr>
          </a:p>
          <a:p>
            <a:pPr indent="0" algn="ctr" fontAlgn="auto">
              <a:lnSpc>
                <a:spcPct val="150000"/>
              </a:lnSpc>
            </a:pPr>
            <a:r>
              <a:rPr lang="en-US" altLang="zh-CN" sz="3200" b="1" dirty="0">
                <a:solidFill>
                  <a:schemeClr val="tx1"/>
                </a:solidFill>
                <a:latin typeface="微软雅黑" panose="020B0503020204020204" charset="-122"/>
                <a:ea typeface="微软雅黑" panose="020B0503020204020204" charset="-122"/>
                <a:cs typeface="微软雅黑" panose="020B0503020204020204" charset="-122"/>
              </a:rPr>
              <a:t>for Learning from Preference Feedback</a:t>
            </a:r>
            <a:endParaRPr lang="en-US" altLang="zh-CN" sz="3200" b="1" dirty="0">
              <a:solidFill>
                <a:schemeClr val="tx1"/>
              </a:solidFill>
              <a:latin typeface="微软雅黑" panose="020B0503020204020204" charset="-122"/>
              <a:ea typeface="微软雅黑" panose="020B0503020204020204" charset="-122"/>
              <a:cs typeface="微软雅黑" panose="020B0503020204020204" charset="-122"/>
            </a:endParaRPr>
          </a:p>
          <a:p>
            <a:pPr indent="0" algn="ctr" fontAlgn="auto">
              <a:lnSpc>
                <a:spcPct val="150000"/>
              </a:lnSpc>
            </a:pPr>
            <a:r>
              <a:rPr lang="zh-CN" altLang="en-US" sz="3200" b="1" dirty="0">
                <a:solidFill>
                  <a:schemeClr val="tx1"/>
                </a:solidFill>
                <a:latin typeface="微软雅黑" panose="020B0503020204020204" charset="-122"/>
                <a:ea typeface="微软雅黑" panose="020B0503020204020204" charset="-122"/>
                <a:cs typeface="微软雅黑" panose="020B0503020204020204" charset="-122"/>
              </a:rPr>
              <a:t>解析</a:t>
            </a:r>
            <a:r>
              <a:rPr lang="en-US" altLang="zh-CN" sz="3200" b="1" dirty="0">
                <a:solidFill>
                  <a:schemeClr val="tx1"/>
                </a:solidFill>
                <a:latin typeface="微软雅黑" panose="020B0503020204020204" charset="-122"/>
                <a:ea typeface="微软雅黑" panose="020B0503020204020204" charset="-122"/>
                <a:cs typeface="微软雅黑" panose="020B0503020204020204" charset="-122"/>
              </a:rPr>
              <a:t>DPO</a:t>
            </a:r>
            <a:r>
              <a:rPr lang="zh-CN" altLang="en-US" sz="3200" b="1" dirty="0">
                <a:solidFill>
                  <a:schemeClr val="tx1"/>
                </a:solidFill>
                <a:latin typeface="微软雅黑" panose="020B0503020204020204" charset="-122"/>
                <a:ea typeface="微软雅黑" panose="020B0503020204020204" charset="-122"/>
                <a:cs typeface="微软雅黑" panose="020B0503020204020204" charset="-122"/>
              </a:rPr>
              <a:t>与</a:t>
            </a:r>
            <a:r>
              <a:rPr lang="en-US" altLang="zh-CN" sz="3200" b="1" dirty="0">
                <a:solidFill>
                  <a:schemeClr val="tx1"/>
                </a:solidFill>
                <a:latin typeface="微软雅黑" panose="020B0503020204020204" charset="-122"/>
                <a:ea typeface="微软雅黑" panose="020B0503020204020204" charset="-122"/>
                <a:cs typeface="微软雅黑" panose="020B0503020204020204" charset="-122"/>
              </a:rPr>
              <a:t>PPO</a:t>
            </a:r>
            <a:r>
              <a:rPr lang="zh-CN" altLang="en-US" sz="3200" b="1" dirty="0">
                <a:solidFill>
                  <a:schemeClr val="tx1"/>
                </a:solidFill>
                <a:latin typeface="微软雅黑" panose="020B0503020204020204" charset="-122"/>
                <a:ea typeface="微软雅黑" panose="020B0503020204020204" charset="-122"/>
                <a:cs typeface="微软雅黑" panose="020B0503020204020204" charset="-122"/>
              </a:rPr>
              <a:t>：理清基于偏好反馈学习的最佳实践</a:t>
            </a:r>
            <a:endParaRPr lang="zh-CN" altLang="en-US" sz="3200"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15965" y="41189"/>
            <a:ext cx="2976035" cy="969056"/>
          </a:xfrm>
          <a:prstGeom prst="rect">
            <a:avLst/>
          </a:prstGeom>
        </p:spPr>
      </p:pic>
      <p:sp>
        <p:nvSpPr>
          <p:cNvPr id="16" name="文本框 15"/>
          <p:cNvSpPr txBox="1"/>
          <p:nvPr/>
        </p:nvSpPr>
        <p:spPr>
          <a:xfrm>
            <a:off x="437673" y="341483"/>
            <a:ext cx="10504932" cy="368300"/>
          </a:xfrm>
          <a:prstGeom prst="rect">
            <a:avLst/>
          </a:prstGeom>
          <a:noFill/>
        </p:spPr>
        <p:txBody>
          <a:bodyPr wrap="square">
            <a:spAutoFit/>
          </a:bodyPr>
          <a:p>
            <a:r>
              <a:rPr lang="en-US" altLang="zh-CN" b="1" dirty="0">
                <a:latin typeface="微软雅黑" panose="020B0503020204020204" charset="-122"/>
                <a:ea typeface="微软雅黑" panose="020B0503020204020204" charset="-122"/>
              </a:rPr>
              <a:t>NeurIPS 2024</a:t>
            </a:r>
            <a:endParaRPr lang="en-US" altLang="zh-CN" b="1"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588601" y="3859184"/>
            <a:ext cx="11035429" cy="796878"/>
          </a:xfrm>
        </p:spPr>
        <p:txBody>
          <a:bodyPr>
            <a:noAutofit/>
          </a:bodyPr>
          <a:p>
            <a:pPr algn="ctr" fontAlgn="auto">
              <a:lnSpc>
                <a:spcPct val="150000"/>
              </a:lnSpc>
              <a:spcBef>
                <a:spcPts val="0"/>
              </a:spcBef>
            </a:pPr>
            <a:r>
              <a:rPr lang="en-US" altLang="zh-CN" b="1" baseline="30000" dirty="0">
                <a:solidFill>
                  <a:schemeClr val="tx1"/>
                </a:solidFill>
                <a:latin typeface="微软雅黑" panose="020B0503020204020204" charset="-122"/>
                <a:ea typeface="微软雅黑" panose="020B0503020204020204" charset="-122"/>
                <a:cs typeface="Arial" panose="020B0604020202020204" pitchFamily="34" charset="0"/>
              </a:rPr>
              <a:t>H Ivison, Y Wang, J Liu, Z Wu, V Pyatkin, N Lambert, NA Smith, Y Choi, H Hajishirzi</a:t>
            </a:r>
            <a:endParaRPr lang="en-US" altLang="zh-CN" b="1" baseline="30000" dirty="0">
              <a:solidFill>
                <a:schemeClr val="tx1"/>
              </a:solidFill>
              <a:latin typeface="微软雅黑" panose="020B0503020204020204" charset="-122"/>
              <a:ea typeface="微软雅黑" panose="020B0503020204020204" charset="-122"/>
              <a:cs typeface="Arial" panose="020B0604020202020204" pitchFamily="34" charset="0"/>
            </a:endParaRPr>
          </a:p>
        </p:txBody>
      </p:sp>
      <p:sp>
        <p:nvSpPr>
          <p:cNvPr id="2" name="副标题 2"/>
          <p:cNvSpPr>
            <a:spLocks noGrp="1"/>
          </p:cNvSpPr>
          <p:nvPr/>
        </p:nvSpPr>
        <p:spPr>
          <a:xfrm>
            <a:off x="3423285" y="4964430"/>
            <a:ext cx="7519035" cy="107759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400" kern="1200">
                <a:solidFill>
                  <a:srgbClr val="45497B"/>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000" kern="1200">
                <a:solidFill>
                  <a:srgbClr val="45497B"/>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1800" kern="1200">
                <a:solidFill>
                  <a:srgbClr val="45497B"/>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1600" kern="1200">
                <a:solidFill>
                  <a:srgbClr val="45497B"/>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1600" kern="1200">
                <a:solidFill>
                  <a:srgbClr val="45497B"/>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0"/>
              </a:spcBef>
              <a:buClrTx/>
              <a:buSzTx/>
              <a:buNone/>
            </a:pPr>
            <a:r>
              <a:rPr lang="en-US" altLang="zh-CN" b="1" baseline="30000" dirty="0">
                <a:solidFill>
                  <a:schemeClr val="tx1"/>
                </a:solidFill>
                <a:latin typeface="微软雅黑" panose="020B0503020204020204" charset="-122"/>
                <a:ea typeface="微软雅黑" panose="020B0503020204020204" charset="-122"/>
                <a:cs typeface="Arial" panose="020B0604020202020204" pitchFamily="34" charset="0"/>
                <a:sym typeface="+mn-ea"/>
              </a:rPr>
              <a:t>Allen Institute for AI, University of Washington</a:t>
            </a:r>
            <a:endParaRPr lang="en-US" altLang="zh-CN" b="1" baseline="300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l">
              <a:lnSpc>
                <a:spcPct val="150000"/>
              </a:lnSpc>
              <a:spcBef>
                <a:spcPts val="0"/>
              </a:spcBef>
              <a:buClrTx/>
              <a:buSzTx/>
              <a:buNone/>
            </a:pPr>
            <a:r>
              <a:rPr lang="en-US" altLang="zh-CN" b="1" baseline="3000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sym typeface="+mn-ea"/>
              </a:rPr>
              <a:t>Olmo: Accelerating the Science of Language Models</a:t>
            </a:r>
            <a:endParaRPr lang="en-US" altLang="zh-CN" b="1" baseline="3000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sym typeface="+mn-ea"/>
            </a:endParaRPr>
          </a:p>
          <a:p>
            <a:pPr algn="l">
              <a:lnSpc>
                <a:spcPct val="150000"/>
              </a:lnSpc>
              <a:spcBef>
                <a:spcPts val="0"/>
              </a:spcBef>
              <a:buClrTx/>
              <a:buSzTx/>
              <a:buNone/>
            </a:pPr>
            <a:r>
              <a:rPr lang="en-US" altLang="zh-CN" b="1" baseline="3000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sym typeface="+mn-ea"/>
              </a:rPr>
              <a:t>Camels in a Changing Climate:Enhancing LM Adaptation with T</a:t>
            </a:r>
            <a:r>
              <a:rPr lang="" altLang="en-US" b="1" baseline="3000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sym typeface="+mn-ea"/>
              </a:rPr>
              <a:t>Ü</a:t>
            </a:r>
            <a:r>
              <a:rPr lang="en-US" altLang="zh-CN" b="1" baseline="3000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sym typeface="+mn-ea"/>
              </a:rPr>
              <a:t>LU 2</a:t>
            </a:r>
            <a:endParaRPr lang="en-US" altLang="zh-CN" b="1" baseline="30000" dirty="0">
              <a:solidFill>
                <a:schemeClr val="tx1">
                  <a:lumMod val="75000"/>
                  <a:lumOff val="25000"/>
                </a:schemeClr>
              </a:solidFill>
              <a:latin typeface="微软雅黑" panose="020B0503020204020204" charset="-122"/>
              <a:ea typeface="微软雅黑" panose="020B0503020204020204" charset="-122"/>
              <a:cs typeface="Arial" panose="020B0604020202020204" pitchFamily="34" charset="0"/>
              <a:sym typeface="+mn-ea"/>
            </a:endParaRPr>
          </a:p>
        </p:txBody>
      </p:sp>
      <p:pic>
        <p:nvPicPr>
          <p:cNvPr id="7" name="图片 6"/>
          <p:cNvPicPr>
            <a:picLocks noChangeAspect="1"/>
          </p:cNvPicPr>
          <p:nvPr/>
        </p:nvPicPr>
        <p:blipFill>
          <a:blip r:embed="rId2"/>
          <a:stretch>
            <a:fillRect/>
          </a:stretch>
        </p:blipFill>
        <p:spPr>
          <a:xfrm>
            <a:off x="2585085" y="4964430"/>
            <a:ext cx="838200" cy="3905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微软雅黑" panose="020B0503020204020204" charset="-122"/>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微软雅黑" panose="020B0503020204020204" charset="-122"/>
              <a:ea typeface="微软雅黑" panose="020B0503020204020204" charset="-122"/>
            </a:endParaRPr>
          </a:p>
        </p:txBody>
      </p:sp>
      <p:grpSp>
        <p:nvGrpSpPr>
          <p:cNvPr id="49" name="组合 48"/>
          <p:cNvGrpSpPr/>
          <p:nvPr/>
        </p:nvGrpSpPr>
        <p:grpSpPr>
          <a:xfrm>
            <a:off x="281306" y="160917"/>
            <a:ext cx="11629424" cy="265167"/>
            <a:chOff x="942813" y="6269692"/>
            <a:chExt cx="9500336" cy="265167"/>
          </a:xfrm>
        </p:grpSpPr>
        <p:sp>
          <p:nvSpPr>
            <p:cNvPr id="10"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Motivation</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8" name="矩形: 圆角 49"/>
            <p:cNvSpPr/>
            <p:nvPr/>
          </p:nvSpPr>
          <p:spPr>
            <a:xfrm>
              <a:off x="942813"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Background</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13" name="矩形: 圆角 51"/>
            <p:cNvSpPr/>
            <p:nvPr/>
          </p:nvSpPr>
          <p:spPr>
            <a:xfrm>
              <a:off x="7071979" y="6269692"/>
              <a:ext cx="1328113"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微软雅黑" panose="020B0503020204020204" charset="-122"/>
                  <a:ea typeface="微软雅黑" panose="020B0503020204020204" charset="-122"/>
                  <a:cs typeface="Arial" panose="020B0604020202020204" pitchFamily="34" charset="0"/>
                </a:rPr>
                <a:t>Evaluation</a:t>
              </a:r>
              <a:endParaRPr lang="en-US" altLang="zh-CN" sz="1400" b="1"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53"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Discussion</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54" name="矩形: 圆角 53"/>
            <p:cNvSpPr/>
            <p:nvPr/>
          </p:nvSpPr>
          <p:spPr>
            <a:xfrm>
              <a:off x="5028923"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Approach</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grpSp>
      <p:sp>
        <p:nvSpPr>
          <p:cNvPr id="20" name="标题 19"/>
          <p:cNvSpPr>
            <a:spLocks noGrp="1"/>
          </p:cNvSpPr>
          <p:nvPr>
            <p:ph type="title"/>
          </p:nvPr>
        </p:nvSpPr>
        <p:spPr>
          <a:xfrm>
            <a:off x="299720" y="513187"/>
            <a:ext cx="10515600" cy="679027"/>
          </a:xfrm>
        </p:spPr>
        <p:txBody>
          <a:bodyPr>
            <a:normAutofit/>
          </a:bodyPr>
          <a:p>
            <a:r>
              <a:rPr lang="en-US" altLang="zh-CN" sz="3600" b="1" dirty="0">
                <a:solidFill>
                  <a:srgbClr val="373863"/>
                </a:solidFill>
                <a:latin typeface="微软雅黑" panose="020B0503020204020204" charset="-122"/>
                <a:ea typeface="微软雅黑" panose="020B0503020204020204" charset="-122"/>
                <a:cs typeface="Arial" panose="020B0604020202020204" pitchFamily="34" charset="0"/>
              </a:rPr>
              <a:t>Policy Training Prompts——</a:t>
            </a:r>
            <a:r>
              <a:rPr lang="zh-CN" altLang="en-US" sz="3600" b="1" dirty="0">
                <a:solidFill>
                  <a:srgbClr val="373863"/>
                </a:solidFill>
                <a:latin typeface="微软雅黑" panose="020B0503020204020204" charset="-122"/>
                <a:ea typeface="微软雅黑" panose="020B0503020204020204" charset="-122"/>
                <a:cs typeface="Arial" panose="020B0604020202020204" pitchFamily="34" charset="0"/>
              </a:rPr>
              <a:t>针对性提示词</a:t>
            </a:r>
            <a:endParaRPr lang="zh-CN" altLang="en-US" sz="3600" b="1" dirty="0">
              <a:solidFill>
                <a:srgbClr val="373863"/>
              </a:solidFill>
              <a:latin typeface="微软雅黑" panose="020B0503020204020204" charset="-122"/>
              <a:ea typeface="微软雅黑" panose="020B0503020204020204" charset="-122"/>
              <a:cs typeface="Arial" panose="020B0604020202020204" pitchFamily="34" charset="0"/>
            </a:endParaRPr>
          </a:p>
        </p:txBody>
      </p:sp>
      <p:cxnSp>
        <p:nvCxnSpPr>
          <p:cNvPr id="21" name="直接连接符 20"/>
          <p:cNvCxnSpPr/>
          <p:nvPr/>
        </p:nvCxnSpPr>
        <p:spPr>
          <a:xfrm>
            <a:off x="308610" y="119253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309245" y="1273810"/>
            <a:ext cx="11519535" cy="1198880"/>
          </a:xfrm>
          <a:prstGeom prst="rect">
            <a:avLst/>
          </a:prstGeom>
          <a:noFill/>
        </p:spPr>
        <p:txBody>
          <a:bodyPr wrap="square" rtlCol="0">
            <a:spAutoFit/>
          </a:bodyPr>
          <a:p>
            <a:pPr marL="285750" indent="-285750">
              <a:buFont typeface="Wingdings" panose="05000000000000000000" charset="0"/>
              <a:buChar char="p"/>
            </a:pPr>
            <a:r>
              <a:rPr lang="zh-CN" altLang="en-US">
                <a:latin typeface="微软雅黑" panose="020B0503020204020204" charset="-122"/>
                <a:ea typeface="微软雅黑" panose="020B0503020204020204" charset="-122"/>
                <a:cs typeface="微软雅黑" panose="020B0503020204020204" charset="-122"/>
              </a:rPr>
              <a:t>通过</a:t>
            </a:r>
            <a:r>
              <a:rPr lang="en-US" altLang="zh-CN">
                <a:latin typeface="微软雅黑" panose="020B0503020204020204" charset="-122"/>
                <a:ea typeface="微软雅黑" panose="020B0503020204020204" charset="-122"/>
                <a:cs typeface="微软雅黑" panose="020B0503020204020204" charset="-122"/>
              </a:rPr>
              <a:t>GSM</a:t>
            </a:r>
            <a:r>
              <a:rPr lang="zh-CN" altLang="en-US">
                <a:latin typeface="微软雅黑" panose="020B0503020204020204" charset="-122"/>
                <a:ea typeface="微软雅黑" panose="020B0503020204020204" charset="-122"/>
                <a:cs typeface="微软雅黑" panose="020B0503020204020204" charset="-122"/>
              </a:rPr>
              <a:t>评估的数学能力方面</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indent="0">
              <a:buFont typeface="Wingdings" panose="05000000000000000000" charset="0"/>
              <a:buNone/>
            </a:pPr>
            <a:r>
              <a:rPr lang="zh-CN" altLang="en-US">
                <a:latin typeface="微软雅黑" panose="020B0503020204020204" charset="-122"/>
                <a:ea typeface="微软雅黑" panose="020B0503020204020204" charset="-122"/>
                <a:cs typeface="微软雅黑" panose="020B0503020204020204" charset="-122"/>
              </a:rPr>
              <a:t>来自</a:t>
            </a:r>
            <a:r>
              <a:rPr lang="en-US" altLang="zh-CN">
                <a:latin typeface="微软雅黑" panose="020B0503020204020204" charset="-122"/>
                <a:ea typeface="微软雅黑" panose="020B0503020204020204" charset="-122"/>
                <a:cs typeface="微软雅黑" panose="020B0503020204020204" charset="-122"/>
              </a:rPr>
              <a:t> GSM </a:t>
            </a:r>
            <a:r>
              <a:rPr lang="zh-CN" altLang="en-US">
                <a:latin typeface="微软雅黑" panose="020B0503020204020204" charset="-122"/>
                <a:ea typeface="微软雅黑" panose="020B0503020204020204" charset="-122"/>
                <a:cs typeface="微软雅黑" panose="020B0503020204020204" charset="-122"/>
              </a:rPr>
              <a:t>训练集的提示</a:t>
            </a:r>
            <a:endParaRPr lang="zh-CN" altLang="en-US">
              <a:latin typeface="微软雅黑" panose="020B0503020204020204" charset="-122"/>
              <a:ea typeface="微软雅黑" panose="020B0503020204020204" charset="-122"/>
              <a:cs typeface="微软雅黑" panose="020B0503020204020204" charset="-122"/>
            </a:endParaRPr>
          </a:p>
          <a:p>
            <a:pPr indent="0">
              <a:buFont typeface="Wingdings" panose="05000000000000000000" charset="0"/>
              <a:buNone/>
            </a:pPr>
            <a:r>
              <a:rPr lang="zh-CN" altLang="en-US">
                <a:latin typeface="微软雅黑" panose="020B0503020204020204" charset="-122"/>
                <a:ea typeface="微软雅黑" panose="020B0503020204020204" charset="-122"/>
                <a:cs typeface="微软雅黑" panose="020B0503020204020204" charset="-122"/>
              </a:rPr>
              <a:t>来自不同数据集的与数学相关的提示，</a:t>
            </a:r>
            <a:endParaRPr lang="zh-CN" altLang="en-US">
              <a:latin typeface="微软雅黑" panose="020B0503020204020204" charset="-122"/>
              <a:ea typeface="微软雅黑" panose="020B0503020204020204" charset="-122"/>
              <a:cs typeface="微软雅黑" panose="020B0503020204020204" charset="-122"/>
            </a:endParaRPr>
          </a:p>
          <a:p>
            <a:pPr indent="0">
              <a:buFont typeface="Wingdings" panose="05000000000000000000" charset="0"/>
              <a:buNone/>
            </a:pPr>
            <a:r>
              <a:rPr lang="zh-CN" altLang="en-US">
                <a:latin typeface="微软雅黑" panose="020B0503020204020204" charset="-122"/>
                <a:ea typeface="微软雅黑" panose="020B0503020204020204" charset="-122"/>
                <a:cs typeface="微软雅黑" panose="020B0503020204020204" charset="-122"/>
              </a:rPr>
              <a:t>来自</a:t>
            </a:r>
            <a:r>
              <a:rPr lang="en-US" altLang="zh-CN">
                <a:latin typeface="微软雅黑" panose="020B0503020204020204" charset="-122"/>
                <a:ea typeface="微软雅黑" panose="020B0503020204020204" charset="-122"/>
                <a:cs typeface="微软雅黑" panose="020B0503020204020204" charset="-122"/>
              </a:rPr>
              <a:t> UltraFeedback </a:t>
            </a:r>
            <a:r>
              <a:rPr lang="zh-CN" altLang="en-US">
                <a:latin typeface="微软雅黑" panose="020B0503020204020204" charset="-122"/>
                <a:ea typeface="微软雅黑" panose="020B0503020204020204" charset="-122"/>
                <a:cs typeface="微软雅黑" panose="020B0503020204020204" charset="-122"/>
              </a:rPr>
              <a:t>的</a:t>
            </a:r>
            <a:r>
              <a:rPr lang="en-US" altLang="zh-CN">
                <a:latin typeface="微软雅黑" panose="020B0503020204020204" charset="-122"/>
                <a:ea typeface="微软雅黑" panose="020B0503020204020204" charset="-122"/>
                <a:cs typeface="微软雅黑" panose="020B0503020204020204" charset="-122"/>
              </a:rPr>
              <a:t> 2 </a:t>
            </a:r>
            <a:r>
              <a:rPr lang="zh-CN" altLang="en-US">
                <a:latin typeface="微软雅黑" panose="020B0503020204020204" charset="-122"/>
                <a:ea typeface="微软雅黑" panose="020B0503020204020204" charset="-122"/>
                <a:cs typeface="微软雅黑" panose="020B0503020204020204" charset="-122"/>
              </a:rPr>
              <a:t>万个随机提示。</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7706995" y="1958975"/>
            <a:ext cx="3657600" cy="4048125"/>
          </a:xfrm>
          <a:prstGeom prst="rect">
            <a:avLst/>
          </a:prstGeom>
        </p:spPr>
      </p:pic>
      <p:sp>
        <p:nvSpPr>
          <p:cNvPr id="3" name="文本框 2"/>
          <p:cNvSpPr txBox="1"/>
          <p:nvPr/>
        </p:nvSpPr>
        <p:spPr>
          <a:xfrm>
            <a:off x="309245" y="2734310"/>
            <a:ext cx="11519535" cy="368300"/>
          </a:xfrm>
          <a:prstGeom prst="rect">
            <a:avLst/>
          </a:prstGeom>
          <a:noFill/>
        </p:spPr>
        <p:txBody>
          <a:bodyPr wrap="square" rtlCol="0">
            <a:spAutoFit/>
          </a:bodyPr>
          <a:p>
            <a:pPr marL="285750" indent="-285750">
              <a:buFont typeface="Wingdings" panose="05000000000000000000" charset="0"/>
              <a:buChar char="p"/>
            </a:pPr>
            <a:r>
              <a:rPr lang="zh-CN" altLang="en-US">
                <a:latin typeface="微软雅黑" panose="020B0503020204020204" charset="-122"/>
                <a:ea typeface="微软雅黑" panose="020B0503020204020204" charset="-122"/>
                <a:cs typeface="微软雅黑" panose="020B0503020204020204" charset="-122"/>
              </a:rPr>
              <a:t>当训练提示与测试场景紧密匹配时，规模更大的奖励模型表现更佳。</a:t>
            </a:r>
            <a:endParaRPr lang="zh-CN" altLang="en-US">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309245" y="3585845"/>
            <a:ext cx="7281545" cy="1753235"/>
          </a:xfrm>
          <a:prstGeom prst="rect">
            <a:avLst/>
          </a:prstGeom>
          <a:noFill/>
        </p:spPr>
        <p:txBody>
          <a:bodyPr wrap="square" rtlCol="0">
            <a:spAutoFit/>
          </a:bodyPr>
          <a:p>
            <a:pPr marL="285750" indent="-285750">
              <a:buFont typeface="Wingdings" panose="05000000000000000000" charset="0"/>
              <a:buChar char="p"/>
            </a:pPr>
            <a:r>
              <a:rPr lang="zh-CN" altLang="en-US">
                <a:latin typeface="微软雅黑" panose="020B0503020204020204" charset="-122"/>
                <a:ea typeface="微软雅黑" panose="020B0503020204020204" charset="-122"/>
                <a:cs typeface="微软雅黑" panose="020B0503020204020204" charset="-122"/>
              </a:rPr>
              <a:t>较弱的奖励模型难以利用与它们所训练的提示不同的提示。</a:t>
            </a:r>
            <a:endParaRPr lang="zh-CN" altLang="en-US">
              <a:latin typeface="微软雅黑" panose="020B0503020204020204" charset="-122"/>
              <a:ea typeface="微软雅黑" panose="020B0503020204020204" charset="-122"/>
              <a:cs typeface="微软雅黑" panose="020B0503020204020204" charset="-122"/>
            </a:endParaRPr>
          </a:p>
          <a:p>
            <a:pPr indent="0">
              <a:buFont typeface="Wingdings" panose="05000000000000000000" charset="0"/>
              <a:buNone/>
            </a:pPr>
            <a:r>
              <a:rPr lang="zh-CN" altLang="en-US">
                <a:latin typeface="微软雅黑" panose="020B0503020204020204" charset="-122"/>
                <a:ea typeface="微软雅黑" panose="020B0503020204020204" charset="-122"/>
                <a:cs typeface="微软雅黑" panose="020B0503020204020204" charset="-122"/>
              </a:rPr>
              <a:t>当使用除</a:t>
            </a:r>
            <a:r>
              <a:rPr lang="en-US" altLang="zh-CN">
                <a:latin typeface="微软雅黑" panose="020B0503020204020204" charset="-122"/>
                <a:ea typeface="微软雅黑" panose="020B0503020204020204" charset="-122"/>
                <a:cs typeface="微软雅黑" panose="020B0503020204020204" charset="-122"/>
              </a:rPr>
              <a:t> UltraFeedback </a:t>
            </a:r>
            <a:r>
              <a:rPr lang="zh-CN" altLang="en-US">
                <a:latin typeface="微软雅黑" panose="020B0503020204020204" charset="-122"/>
                <a:ea typeface="微软雅黑" panose="020B0503020204020204" charset="-122"/>
                <a:cs typeface="微软雅黑" panose="020B0503020204020204" charset="-122"/>
              </a:rPr>
              <a:t>之外的提示时，使用</a:t>
            </a:r>
            <a:r>
              <a:rPr lang="en-US" altLang="zh-CN">
                <a:latin typeface="微软雅黑" panose="020B0503020204020204" charset="-122"/>
                <a:ea typeface="微软雅黑" panose="020B0503020204020204" charset="-122"/>
                <a:cs typeface="微软雅黑" panose="020B0503020204020204" charset="-122"/>
              </a:rPr>
              <a:t>13B UltraF RM</a:t>
            </a:r>
            <a:r>
              <a:rPr lang="zh-CN" altLang="en-US">
                <a:latin typeface="微软雅黑" panose="020B0503020204020204" charset="-122"/>
                <a:ea typeface="微软雅黑" panose="020B0503020204020204" charset="-122"/>
                <a:cs typeface="微软雅黑" panose="020B0503020204020204" charset="-122"/>
              </a:rPr>
              <a:t>进行训练的实际表现更差，可能是因为该奖励模型对于在训练期间未见过的提示泛化能力较差。</a:t>
            </a:r>
            <a:endParaRPr lang="zh-CN" altLang="en-US">
              <a:latin typeface="微软雅黑" panose="020B0503020204020204" charset="-122"/>
              <a:ea typeface="微软雅黑" panose="020B0503020204020204" charset="-122"/>
              <a:cs typeface="微软雅黑" panose="020B0503020204020204" charset="-122"/>
            </a:endParaRPr>
          </a:p>
          <a:p>
            <a:pPr indent="0">
              <a:buFont typeface="Wingdings" panose="05000000000000000000" charset="0"/>
              <a:buNone/>
            </a:pPr>
            <a:r>
              <a:rPr lang="zh-CN" altLang="en-US">
                <a:latin typeface="微软雅黑" panose="020B0503020204020204" charset="-122"/>
                <a:ea typeface="微软雅黑" panose="020B0503020204020204" charset="-122"/>
                <a:cs typeface="微软雅黑" panose="020B0503020204020204" charset="-122"/>
              </a:rPr>
              <a:t>同样，</a:t>
            </a:r>
            <a:r>
              <a:rPr lang="en-US" altLang="zh-CN">
                <a:latin typeface="微软雅黑" panose="020B0503020204020204" charset="-122"/>
                <a:ea typeface="微软雅黑" panose="020B0503020204020204" charset="-122"/>
                <a:cs typeface="微软雅黑" panose="020B0503020204020204" charset="-122"/>
              </a:rPr>
              <a:t>13B Mix RM </a:t>
            </a:r>
            <a:r>
              <a:rPr lang="zh-CN" altLang="en-US">
                <a:latin typeface="微软雅黑" panose="020B0503020204020204" charset="-122"/>
                <a:ea typeface="微软雅黑" panose="020B0503020204020204" charset="-122"/>
                <a:cs typeface="微软雅黑" panose="020B0503020204020204" charset="-122"/>
              </a:rPr>
              <a:t>和</a:t>
            </a:r>
            <a:r>
              <a:rPr lang="en-US">
                <a:latin typeface="微软雅黑" panose="020B0503020204020204" charset="-122"/>
                <a:ea typeface="微软雅黑" panose="020B0503020204020204" charset="-122"/>
                <a:cs typeface="微软雅黑" panose="020B0503020204020204" charset="-122"/>
              </a:rPr>
              <a:t>70B </a:t>
            </a:r>
            <a:r>
              <a:rPr lang="en-US" altLang="zh-CN">
                <a:latin typeface="微软雅黑" panose="020B0503020204020204" charset="-122"/>
                <a:ea typeface="微软雅黑" panose="020B0503020204020204" charset="-122"/>
                <a:cs typeface="微软雅黑" panose="020B0503020204020204" charset="-122"/>
                <a:sym typeface="+mn-ea"/>
              </a:rPr>
              <a:t>UltraF RM</a:t>
            </a:r>
            <a:r>
              <a:rPr lang="zh-CN" altLang="en-US">
                <a:latin typeface="微软雅黑" panose="020B0503020204020204" charset="-122"/>
                <a:ea typeface="微软雅黑" panose="020B0503020204020204" charset="-122"/>
                <a:cs typeface="微软雅黑" panose="020B0503020204020204" charset="-122"/>
              </a:rPr>
              <a:t>也难以利用数学提示，这些数学提示对于奖励模型而言属于域外提示，但对于任务来说却是域内提示。</a:t>
            </a:r>
            <a:endParaRPr lang="zh-CN" altLang="en-US">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nvSpPr>
        <p:spPr>
          <a:xfrm>
            <a:off x="309245" y="5523865"/>
            <a:ext cx="7281545" cy="922020"/>
          </a:xfrm>
          <a:prstGeom prst="rect">
            <a:avLst/>
          </a:prstGeom>
          <a:noFill/>
        </p:spPr>
        <p:txBody>
          <a:bodyPr wrap="square" rtlCol="0">
            <a:spAutoFit/>
          </a:bodyPr>
          <a:p>
            <a:pPr marL="285750" indent="-285750">
              <a:buFont typeface="Wingdings" panose="05000000000000000000" charset="0"/>
              <a:buChar char="p"/>
            </a:pPr>
            <a:r>
              <a:rPr lang="zh-CN" altLang="en-US">
                <a:latin typeface="微软雅黑" panose="020B0503020204020204" charset="-122"/>
                <a:ea typeface="微软雅黑" panose="020B0503020204020204" charset="-122"/>
                <a:cs typeface="微软雅黑" panose="020B0503020204020204" charset="-122"/>
              </a:rPr>
              <a:t>当与强大的奖励模型相结合时，有针对性的提示分布可以提升性能。但也凸显了</a:t>
            </a:r>
            <a:r>
              <a:rPr lang="en-US" altLang="zh-CN">
                <a:latin typeface="微软雅黑" panose="020B0503020204020204" charset="-122"/>
                <a:ea typeface="微软雅黑" panose="020B0503020204020204" charset="-122"/>
                <a:cs typeface="微软雅黑" panose="020B0503020204020204" charset="-122"/>
              </a:rPr>
              <a:t>PPO</a:t>
            </a:r>
            <a:r>
              <a:rPr lang="zh-CN" altLang="en-US">
                <a:latin typeface="微软雅黑" panose="020B0503020204020204" charset="-122"/>
                <a:ea typeface="微软雅黑" panose="020B0503020204020204" charset="-122"/>
                <a:cs typeface="微软雅黑" panose="020B0503020204020204" charset="-122"/>
              </a:rPr>
              <a:t>的一个优势：它能够利用未标记的提示，从而更好地针对下游任务。</a:t>
            </a:r>
            <a:endParaRPr lang="zh-CN" altLang="en-US">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微软雅黑" panose="020B0503020204020204" charset="-122"/>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微软雅黑" panose="020B0503020204020204" charset="-122"/>
              <a:ea typeface="微软雅黑" panose="020B0503020204020204" charset="-122"/>
            </a:endParaRPr>
          </a:p>
        </p:txBody>
      </p:sp>
      <p:grpSp>
        <p:nvGrpSpPr>
          <p:cNvPr id="49" name="组合 48"/>
          <p:cNvGrpSpPr/>
          <p:nvPr/>
        </p:nvGrpSpPr>
        <p:grpSpPr>
          <a:xfrm>
            <a:off x="281306" y="160917"/>
            <a:ext cx="11629424" cy="265167"/>
            <a:chOff x="942813" y="6269692"/>
            <a:chExt cx="9500336" cy="265167"/>
          </a:xfrm>
        </p:grpSpPr>
        <p:sp>
          <p:nvSpPr>
            <p:cNvPr id="10"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Motivation</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8" name="矩形: 圆角 49"/>
            <p:cNvSpPr/>
            <p:nvPr/>
          </p:nvSpPr>
          <p:spPr>
            <a:xfrm>
              <a:off x="942813"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Background</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13" name="矩形: 圆角 51"/>
            <p:cNvSpPr/>
            <p:nvPr/>
          </p:nvSpPr>
          <p:spPr>
            <a:xfrm>
              <a:off x="7071979" y="6269692"/>
              <a:ext cx="1328113"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微软雅黑" panose="020B0503020204020204" charset="-122"/>
                  <a:ea typeface="微软雅黑" panose="020B0503020204020204" charset="-122"/>
                  <a:cs typeface="Arial" panose="020B0604020202020204" pitchFamily="34" charset="0"/>
                </a:rPr>
                <a:t>Evaluation</a:t>
              </a:r>
              <a:endParaRPr lang="en-US" altLang="zh-CN" sz="1400" b="1"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53"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Discussion</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54" name="矩形: 圆角 53"/>
            <p:cNvSpPr/>
            <p:nvPr/>
          </p:nvSpPr>
          <p:spPr>
            <a:xfrm>
              <a:off x="5028923"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Approach</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grpSp>
      <p:sp>
        <p:nvSpPr>
          <p:cNvPr id="20" name="标题 19"/>
          <p:cNvSpPr>
            <a:spLocks noGrp="1"/>
          </p:cNvSpPr>
          <p:nvPr>
            <p:ph type="title"/>
          </p:nvPr>
        </p:nvSpPr>
        <p:spPr>
          <a:xfrm>
            <a:off x="299720" y="513187"/>
            <a:ext cx="10515600" cy="679027"/>
          </a:xfrm>
        </p:spPr>
        <p:txBody>
          <a:bodyPr>
            <a:normAutofit/>
          </a:bodyPr>
          <a:p>
            <a:r>
              <a:rPr lang="en-US" altLang="zh-CN" sz="3600" b="1" dirty="0">
                <a:solidFill>
                  <a:srgbClr val="373863"/>
                </a:solidFill>
                <a:latin typeface="微软雅黑" panose="020B0503020204020204" charset="-122"/>
                <a:ea typeface="微软雅黑" panose="020B0503020204020204" charset="-122"/>
                <a:cs typeface="Arial" panose="020B0604020202020204" pitchFamily="34" charset="0"/>
              </a:rPr>
              <a:t>Policy Training Prompts——</a:t>
            </a:r>
            <a:r>
              <a:rPr lang="zh-CN" altLang="en-US" sz="3600" b="1" dirty="0">
                <a:solidFill>
                  <a:srgbClr val="373863"/>
                </a:solidFill>
                <a:latin typeface="微软雅黑" panose="020B0503020204020204" charset="-122"/>
                <a:ea typeface="微软雅黑" panose="020B0503020204020204" charset="-122"/>
                <a:cs typeface="Arial" panose="020B0604020202020204" pitchFamily="34" charset="0"/>
              </a:rPr>
              <a:t>混合</a:t>
            </a:r>
            <a:r>
              <a:rPr lang="zh-CN" altLang="en-US" sz="3600" b="1" dirty="0">
                <a:solidFill>
                  <a:srgbClr val="373863"/>
                </a:solidFill>
                <a:latin typeface="微软雅黑" panose="020B0503020204020204" charset="-122"/>
                <a:ea typeface="微软雅黑" panose="020B0503020204020204" charset="-122"/>
                <a:cs typeface="Arial" panose="020B0604020202020204" pitchFamily="34" charset="0"/>
              </a:rPr>
              <a:t>提示词</a:t>
            </a:r>
            <a:endParaRPr lang="zh-CN" altLang="en-US" sz="3600" b="1" dirty="0">
              <a:solidFill>
                <a:srgbClr val="373863"/>
              </a:solidFill>
              <a:latin typeface="微软雅黑" panose="020B0503020204020204" charset="-122"/>
              <a:ea typeface="微软雅黑" panose="020B0503020204020204" charset="-122"/>
              <a:cs typeface="Arial" panose="020B0604020202020204" pitchFamily="34" charset="0"/>
            </a:endParaRPr>
          </a:p>
        </p:txBody>
      </p:sp>
      <p:cxnSp>
        <p:nvCxnSpPr>
          <p:cNvPr id="21" name="直接连接符 20"/>
          <p:cNvCxnSpPr/>
          <p:nvPr/>
        </p:nvCxnSpPr>
        <p:spPr>
          <a:xfrm>
            <a:off x="308610" y="119253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393700" y="1392555"/>
            <a:ext cx="11519535" cy="645160"/>
          </a:xfrm>
          <a:prstGeom prst="rect">
            <a:avLst/>
          </a:prstGeom>
          <a:noFill/>
        </p:spPr>
        <p:txBody>
          <a:bodyPr wrap="square" rtlCol="0">
            <a:spAutoFit/>
          </a:bodyPr>
          <a:p>
            <a:pPr marL="285750" indent="-285750">
              <a:buFont typeface="Wingdings" panose="05000000000000000000" charset="0"/>
              <a:buChar char="p"/>
            </a:pPr>
            <a:r>
              <a:rPr lang="zh-CN" altLang="en-US">
                <a:latin typeface="微软雅黑" panose="020B0503020204020204" charset="-122"/>
                <a:ea typeface="微软雅黑" panose="020B0503020204020204" charset="-122"/>
                <a:cs typeface="微软雅黑" panose="020B0503020204020204" charset="-122"/>
              </a:rPr>
              <a:t>混合数学任务和代码任务的提示集</a:t>
            </a:r>
            <a:endParaRPr lang="zh-CN" altLang="en-US">
              <a:latin typeface="微软雅黑" panose="020B0503020204020204" charset="-122"/>
              <a:ea typeface="微软雅黑" panose="020B0503020204020204" charset="-122"/>
              <a:cs typeface="微软雅黑" panose="020B0503020204020204" charset="-122"/>
            </a:endParaRPr>
          </a:p>
          <a:p>
            <a:pPr indent="0">
              <a:buFont typeface="Wingdings" panose="05000000000000000000" charset="0"/>
              <a:buNone/>
            </a:pPr>
            <a:r>
              <a:rPr lang="en-US" altLang="zh-CN">
                <a:latin typeface="微软雅黑" panose="020B0503020204020204" charset="-122"/>
                <a:ea typeface="微软雅黑" panose="020B0503020204020204" charset="-122"/>
                <a:cs typeface="微软雅黑" panose="020B0503020204020204" charset="-122"/>
              </a:rPr>
              <a:t>    20K math &amp; 20K code </a:t>
            </a:r>
            <a:r>
              <a:rPr lang="zh-CN" altLang="en-US">
                <a:latin typeface="微软雅黑" panose="020B0503020204020204" charset="-122"/>
                <a:ea typeface="微软雅黑" panose="020B0503020204020204" charset="-122"/>
                <a:cs typeface="微软雅黑" panose="020B0503020204020204" charset="-122"/>
              </a:rPr>
              <a:t>以及</a:t>
            </a: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随机采样的</a:t>
            </a:r>
            <a:r>
              <a:rPr lang="en-US" altLang="zh-CN">
                <a:latin typeface="微软雅黑" panose="020B0503020204020204" charset="-122"/>
                <a:ea typeface="微软雅黑" panose="020B0503020204020204" charset="-122"/>
                <a:cs typeface="微软雅黑" panose="020B0503020204020204" charset="-122"/>
              </a:rPr>
              <a:t> </a:t>
            </a:r>
            <a:r>
              <a:rPr lang="en-US" altLang="zh-CN">
                <a:latin typeface="微软雅黑" panose="020B0503020204020204" charset="-122"/>
                <a:ea typeface="微软雅黑" panose="020B0503020204020204" charset="-122"/>
                <a:cs typeface="微软雅黑" panose="020B0503020204020204" charset="-122"/>
                <a:sym typeface="+mn-ea"/>
              </a:rPr>
              <a:t>UltraFeedback</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7875905" y="2224405"/>
            <a:ext cx="3571875" cy="3933825"/>
          </a:xfrm>
          <a:prstGeom prst="rect">
            <a:avLst/>
          </a:prstGeom>
        </p:spPr>
      </p:pic>
      <p:sp>
        <p:nvSpPr>
          <p:cNvPr id="9" name="文本框 8"/>
          <p:cNvSpPr txBox="1"/>
          <p:nvPr/>
        </p:nvSpPr>
        <p:spPr>
          <a:xfrm>
            <a:off x="393700" y="2406015"/>
            <a:ext cx="7281545" cy="2584450"/>
          </a:xfrm>
          <a:prstGeom prst="rect">
            <a:avLst/>
          </a:prstGeom>
          <a:noFill/>
        </p:spPr>
        <p:txBody>
          <a:bodyPr wrap="square" rtlCol="0">
            <a:spAutoFit/>
          </a:bodyPr>
          <a:p>
            <a:pPr marL="285750" indent="-285750" fontAlgn="auto">
              <a:lnSpc>
                <a:spcPct val="150000"/>
              </a:lnSpc>
              <a:buFont typeface="Wingdings" panose="05000000000000000000" charset="0"/>
              <a:buChar char="p"/>
            </a:pPr>
            <a:r>
              <a:rPr lang="zh-CN" altLang="en-US">
                <a:latin typeface="微软雅黑" panose="020B0503020204020204" charset="-122"/>
                <a:ea typeface="微软雅黑" panose="020B0503020204020204" charset="-122"/>
                <a:cs typeface="微软雅黑" panose="020B0503020204020204" charset="-122"/>
              </a:rPr>
              <a:t>作者发现，在通用任务场景中，使用混合提示似乎并不能提升性能。</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50000"/>
              </a:lnSpc>
              <a:buFont typeface="Wingdings" panose="05000000000000000000" charset="0"/>
              <a:buNone/>
            </a:pPr>
            <a:r>
              <a:rPr lang="zh-CN" altLang="en-US">
                <a:latin typeface="微软雅黑" panose="020B0503020204020204" charset="-122"/>
                <a:ea typeface="微软雅黑" panose="020B0503020204020204" charset="-122"/>
                <a:cs typeface="微软雅黑" panose="020B0503020204020204" charset="-122"/>
              </a:rPr>
              <a:t>当专门查看代码和数学任务的结果时，我们没有看到使用调整后的提示组合能带来持续的性能提升，而且整体性能往往会下降。这很可能是由于</a:t>
            </a:r>
            <a:r>
              <a:rPr lang="en-US" altLang="zh-CN">
                <a:latin typeface="微软雅黑" panose="020B0503020204020204" charset="-122"/>
                <a:ea typeface="微软雅黑" panose="020B0503020204020204" charset="-122"/>
                <a:cs typeface="微软雅黑" panose="020B0503020204020204" charset="-122"/>
              </a:rPr>
              <a:t> UltraFeedback </a:t>
            </a:r>
            <a:r>
              <a:rPr lang="zh-CN" altLang="en-US">
                <a:latin typeface="微软雅黑" panose="020B0503020204020204" charset="-122"/>
                <a:ea typeface="微软雅黑" panose="020B0503020204020204" charset="-122"/>
                <a:cs typeface="微软雅黑" panose="020B0503020204020204" charset="-122"/>
              </a:rPr>
              <a:t>本身就具有多样性，以至于当我们查看整个数据集时，我们已经能够在数学和编码评估中取得不错的性能。稍微改变提示分布，使其偏离其他任务，会对整体性能造成一定的损害</a:t>
            </a:r>
            <a:endParaRPr lang="zh-CN" altLang="en-US">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微软雅黑" panose="020B0503020204020204" charset="-122"/>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微软雅黑" panose="020B0503020204020204" charset="-122"/>
              <a:ea typeface="微软雅黑" panose="020B0503020204020204" charset="-122"/>
            </a:endParaRPr>
          </a:p>
        </p:txBody>
      </p:sp>
      <p:grpSp>
        <p:nvGrpSpPr>
          <p:cNvPr id="49" name="组合 48"/>
          <p:cNvGrpSpPr/>
          <p:nvPr/>
        </p:nvGrpSpPr>
        <p:grpSpPr>
          <a:xfrm>
            <a:off x="281306" y="160917"/>
            <a:ext cx="11629424" cy="265167"/>
            <a:chOff x="942813" y="6269692"/>
            <a:chExt cx="9500336" cy="265167"/>
          </a:xfrm>
        </p:grpSpPr>
        <p:sp>
          <p:nvSpPr>
            <p:cNvPr id="10"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Motivation</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8" name="矩形: 圆角 49"/>
            <p:cNvSpPr/>
            <p:nvPr/>
          </p:nvSpPr>
          <p:spPr>
            <a:xfrm>
              <a:off x="942813"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Background</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13" name="矩形: 圆角 51"/>
            <p:cNvSpPr/>
            <p:nvPr/>
          </p:nvSpPr>
          <p:spPr>
            <a:xfrm>
              <a:off x="7071979" y="6269692"/>
              <a:ext cx="1328113"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微软雅黑" panose="020B0503020204020204" charset="-122"/>
                  <a:ea typeface="微软雅黑" panose="020B0503020204020204" charset="-122"/>
                  <a:cs typeface="Arial" panose="020B0604020202020204" pitchFamily="34" charset="0"/>
                </a:rPr>
                <a:t>Evaluation</a:t>
              </a:r>
              <a:endParaRPr lang="en-US" altLang="zh-CN" sz="1400" b="1"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53"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Discussion</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54" name="矩形: 圆角 53"/>
            <p:cNvSpPr/>
            <p:nvPr/>
          </p:nvSpPr>
          <p:spPr>
            <a:xfrm>
              <a:off x="5028923"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Approach</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grpSp>
      <p:sp>
        <p:nvSpPr>
          <p:cNvPr id="20" name="标题 19"/>
          <p:cNvSpPr>
            <a:spLocks noGrp="1"/>
          </p:cNvSpPr>
          <p:nvPr>
            <p:ph type="title"/>
          </p:nvPr>
        </p:nvSpPr>
        <p:spPr>
          <a:xfrm>
            <a:off x="299720" y="513187"/>
            <a:ext cx="10515600" cy="679027"/>
          </a:xfrm>
        </p:spPr>
        <p:txBody>
          <a:bodyPr>
            <a:normAutofit/>
          </a:bodyPr>
          <a:p>
            <a:r>
              <a:rPr lang="en-US" altLang="zh-CN" sz="3600" b="1" dirty="0">
                <a:solidFill>
                  <a:srgbClr val="373863"/>
                </a:solidFill>
                <a:latin typeface="微软雅黑" panose="020B0503020204020204" charset="-122"/>
                <a:ea typeface="微软雅黑" panose="020B0503020204020204" charset="-122"/>
                <a:cs typeface="Arial" panose="020B0604020202020204" pitchFamily="34" charset="0"/>
              </a:rPr>
              <a:t>A Recipe for Learning from Preferences</a:t>
            </a:r>
            <a:endParaRPr lang="en-US" altLang="zh-CN" sz="3600" b="1" dirty="0">
              <a:solidFill>
                <a:srgbClr val="373863"/>
              </a:solidFill>
              <a:latin typeface="微软雅黑" panose="020B0503020204020204" charset="-122"/>
              <a:ea typeface="微软雅黑" panose="020B0503020204020204" charset="-122"/>
              <a:cs typeface="Arial" panose="020B0604020202020204" pitchFamily="34" charset="0"/>
            </a:endParaRPr>
          </a:p>
        </p:txBody>
      </p:sp>
      <p:cxnSp>
        <p:nvCxnSpPr>
          <p:cNvPr id="21" name="直接连接符 20"/>
          <p:cNvCxnSpPr/>
          <p:nvPr/>
        </p:nvCxnSpPr>
        <p:spPr>
          <a:xfrm>
            <a:off x="308610" y="119253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3202305" y="1392555"/>
            <a:ext cx="5787390" cy="2306955"/>
          </a:xfrm>
          <a:prstGeom prst="rect">
            <a:avLst/>
          </a:prstGeom>
          <a:noFill/>
        </p:spPr>
        <p:txBody>
          <a:bodyPr wrap="square" rtlCol="0">
            <a:spAutoFit/>
          </a:bodyPr>
          <a:p>
            <a:pPr marL="285750" indent="-285750" fontAlgn="auto">
              <a:lnSpc>
                <a:spcPct val="200000"/>
              </a:lnSpc>
              <a:buFont typeface="Wingdings" panose="05000000000000000000" charset="0"/>
              <a:buChar char="p"/>
            </a:pPr>
            <a:r>
              <a:rPr lang="zh-CN" altLang="en-US">
                <a:latin typeface="微软雅黑" panose="020B0503020204020204" charset="-122"/>
                <a:ea typeface="微软雅黑" panose="020B0503020204020204" charset="-122"/>
                <a:cs typeface="微软雅黑" panose="020B0503020204020204" charset="-122"/>
              </a:rPr>
              <a:t>高质量合成的偏好数据集</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lnSpc>
                <a:spcPct val="200000"/>
              </a:lnSpc>
              <a:buFont typeface="Wingdings" panose="05000000000000000000" charset="0"/>
              <a:buChar char="p"/>
            </a:pPr>
            <a:r>
              <a:rPr lang="zh-CN" altLang="en-US">
                <a:latin typeface="微软雅黑" panose="020B0503020204020204" charset="-122"/>
                <a:ea typeface="微软雅黑" panose="020B0503020204020204" charset="-122"/>
                <a:cs typeface="微软雅黑" panose="020B0503020204020204" charset="-122"/>
              </a:rPr>
              <a:t>大参数量的奖励模型</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lnSpc>
                <a:spcPct val="200000"/>
              </a:lnSpc>
              <a:buFont typeface="Wingdings" panose="05000000000000000000" charset="0"/>
              <a:buChar char="p"/>
            </a:pPr>
            <a:r>
              <a:rPr lang="zh-CN" altLang="en-US">
                <a:latin typeface="微软雅黑" panose="020B0503020204020204" charset="-122"/>
                <a:ea typeface="微软雅黑" panose="020B0503020204020204" charset="-122"/>
                <a:cs typeface="微软雅黑" panose="020B0503020204020204" charset="-122"/>
              </a:rPr>
              <a:t>算法选择：</a:t>
            </a:r>
            <a:r>
              <a:rPr lang="en-US" altLang="zh-CN">
                <a:latin typeface="微软雅黑" panose="020B0503020204020204" charset="-122"/>
                <a:ea typeface="微软雅黑" panose="020B0503020204020204" charset="-122"/>
                <a:cs typeface="微软雅黑" panose="020B0503020204020204" charset="-122"/>
              </a:rPr>
              <a:t>PPO</a:t>
            </a:r>
            <a:r>
              <a:rPr lang="zh-CN" altLang="en-US">
                <a:latin typeface="微软雅黑" panose="020B0503020204020204" charset="-122"/>
                <a:ea typeface="微软雅黑" panose="020B0503020204020204" charset="-122"/>
                <a:cs typeface="微软雅黑" panose="020B0503020204020204" charset="-122"/>
              </a:rPr>
              <a:t>算法</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lnSpc>
                <a:spcPct val="200000"/>
              </a:lnSpc>
              <a:buFont typeface="Wingdings" panose="05000000000000000000" charset="0"/>
              <a:buChar char="p"/>
            </a:pPr>
            <a:r>
              <a:rPr lang="zh-CN" altLang="en-US">
                <a:latin typeface="微软雅黑" panose="020B0503020204020204" charset="-122"/>
                <a:ea typeface="微软雅黑" panose="020B0503020204020204" charset="-122"/>
                <a:cs typeface="微软雅黑" panose="020B0503020204020204" charset="-122"/>
              </a:rPr>
              <a:t>策略模型训练提示词</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2348230" y="4074795"/>
            <a:ext cx="7441565" cy="2703830"/>
          </a:xfrm>
          <a:prstGeom prst="rect">
            <a:avLst/>
          </a:prstGeom>
        </p:spPr>
      </p:pic>
      <p:sp>
        <p:nvSpPr>
          <p:cNvPr id="5" name="文本框 4"/>
          <p:cNvSpPr txBox="1"/>
          <p:nvPr/>
        </p:nvSpPr>
        <p:spPr>
          <a:xfrm>
            <a:off x="2072005" y="3686175"/>
            <a:ext cx="8047990" cy="368300"/>
          </a:xfrm>
          <a:prstGeom prst="rect">
            <a:avLst/>
          </a:prstGeom>
          <a:noFill/>
        </p:spPr>
        <p:txBody>
          <a:bodyPr wrap="square" rtlCol="0">
            <a:spAutoFit/>
          </a:bodyPr>
          <a:p>
            <a:pPr indent="0">
              <a:buFont typeface="Wingdings" panose="05000000000000000000" charset="0"/>
              <a:buNone/>
            </a:pPr>
            <a:r>
              <a:rPr lang="en-US" altLang="zh-CN">
                <a:latin typeface="微软雅黑" panose="020B0503020204020204" charset="-122"/>
                <a:ea typeface="微软雅黑" panose="020B0503020204020204" charset="-122"/>
                <a:cs typeface="微软雅黑" panose="020B0503020204020204" charset="-122"/>
              </a:rPr>
              <a:t>Specific domain            Domain-specific prompts for policy training </a:t>
            </a:r>
            <a:endParaRPr lang="en-US" altLang="zh-CN">
              <a:latin typeface="微软雅黑" panose="020B0503020204020204" charset="-122"/>
              <a:ea typeface="微软雅黑" panose="020B0503020204020204" charset="-122"/>
              <a:cs typeface="微软雅黑" panose="020B0503020204020204" charset="-122"/>
            </a:endParaRPr>
          </a:p>
        </p:txBody>
      </p:sp>
      <p:pic>
        <p:nvPicPr>
          <p:cNvPr id="9" name="图片 8" descr="箭头"/>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76700" y="3642995"/>
            <a:ext cx="468000" cy="468000"/>
          </a:xfrm>
          <a:prstGeom prst="rect">
            <a:avLst/>
          </a:prstGeom>
        </p:spPr>
      </p:pic>
      <p:sp>
        <p:nvSpPr>
          <p:cNvPr id="11" name="矩形 10"/>
          <p:cNvSpPr/>
          <p:nvPr/>
        </p:nvSpPr>
        <p:spPr>
          <a:xfrm>
            <a:off x="2306955" y="5702935"/>
            <a:ext cx="7419340" cy="1619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pic>
        <p:nvPicPr>
          <p:cNvPr id="12" name="图片 11" descr="大于"/>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3212510" y="2453640"/>
            <a:ext cx="360000" cy="360000"/>
          </a:xfrm>
          <a:prstGeom prst="rect">
            <a:avLst/>
          </a:prstGeom>
        </p:spPr>
      </p:pic>
      <p:pic>
        <p:nvPicPr>
          <p:cNvPr id="14" name="图片 13" descr="大于"/>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3212510" y="1876425"/>
            <a:ext cx="360000" cy="360000"/>
          </a:xfrm>
          <a:prstGeom prst="rect">
            <a:avLst/>
          </a:prstGeom>
        </p:spPr>
      </p:pic>
      <p:pic>
        <p:nvPicPr>
          <p:cNvPr id="15" name="图片 14" descr="大于"/>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3212510" y="3030855"/>
            <a:ext cx="360000" cy="36000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grpSp>
        <p:nvGrpSpPr>
          <p:cNvPr id="49" name="组合 48"/>
          <p:cNvGrpSpPr/>
          <p:nvPr/>
        </p:nvGrpSpPr>
        <p:grpSpPr>
          <a:xfrm>
            <a:off x="281306" y="160917"/>
            <a:ext cx="11629424" cy="265167"/>
            <a:chOff x="942813" y="6269692"/>
            <a:chExt cx="9500336" cy="265167"/>
          </a:xfrm>
        </p:grpSpPr>
        <p:sp>
          <p:nvSpPr>
            <p:cNvPr id="10"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Motivation</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8" name="矩形: 圆角 49"/>
            <p:cNvSpPr/>
            <p:nvPr/>
          </p:nvSpPr>
          <p:spPr>
            <a:xfrm>
              <a:off x="942813"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Background</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13" name="矩形: 圆角 51"/>
            <p:cNvSpPr/>
            <p:nvPr/>
          </p:nvSpPr>
          <p:spPr>
            <a:xfrm>
              <a:off x="7071979"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Evaluation</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53" name="矩形: 圆角 52"/>
            <p:cNvSpPr/>
            <p:nvPr/>
          </p:nvSpPr>
          <p:spPr>
            <a:xfrm>
              <a:off x="9115035" y="6269692"/>
              <a:ext cx="1328114"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Arial" panose="020B0604020202020204" pitchFamily="34" charset="0"/>
                  <a:cs typeface="Arial" panose="020B0604020202020204" pitchFamily="34" charset="0"/>
                </a:rPr>
                <a:t>Discussion</a:t>
              </a:r>
              <a:endParaRPr lang="en-US" altLang="zh-CN" sz="1400" b="1" dirty="0">
                <a:solidFill>
                  <a:schemeClr val="bg1"/>
                </a:solidFill>
                <a:latin typeface="Arial" panose="020B0604020202020204" pitchFamily="34" charset="0"/>
                <a:cs typeface="Arial" panose="020B0604020202020204" pitchFamily="34" charset="0"/>
              </a:endParaRPr>
            </a:p>
          </p:txBody>
        </p:sp>
        <p:sp>
          <p:nvSpPr>
            <p:cNvPr id="54" name="矩形: 圆角 53"/>
            <p:cNvSpPr/>
            <p:nvPr/>
          </p:nvSpPr>
          <p:spPr>
            <a:xfrm>
              <a:off x="5028923"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Approach</a:t>
              </a:r>
              <a:endParaRPr lang="en-US" altLang="zh-CN" sz="1400" b="1" dirty="0">
                <a:solidFill>
                  <a:srgbClr val="373863"/>
                </a:solidFill>
                <a:latin typeface="Arial" panose="020B0604020202020204" pitchFamily="34" charset="0"/>
                <a:cs typeface="Arial" panose="020B0604020202020204" pitchFamily="34" charset="0"/>
              </a:endParaRPr>
            </a:p>
          </p:txBody>
        </p:sp>
      </p:grpSp>
      <p:sp>
        <p:nvSpPr>
          <p:cNvPr id="3" name="文本框 2"/>
          <p:cNvSpPr txBox="1"/>
          <p:nvPr/>
        </p:nvSpPr>
        <p:spPr>
          <a:xfrm>
            <a:off x="308610" y="1392555"/>
            <a:ext cx="11519535" cy="1753235"/>
          </a:xfrm>
          <a:prstGeom prst="rect">
            <a:avLst/>
          </a:prstGeom>
          <a:noFill/>
        </p:spPr>
        <p:txBody>
          <a:bodyPr wrap="square" rtlCol="0">
            <a:spAutoFit/>
          </a:bodyPr>
          <a:p>
            <a:pPr indent="0" fontAlgn="auto">
              <a:lnSpc>
                <a:spcPct val="150000"/>
              </a:lnSpc>
            </a:pPr>
            <a:r>
              <a:rPr lang="zh-CN" altLang="en-US"/>
              <a:t>全文通过探索偏好反馈中的核心部分对微调性能的影响，从而找到一种最优的偏好微调策略</a:t>
            </a:r>
            <a:endParaRPr lang="zh-CN" altLang="en-US"/>
          </a:p>
          <a:p>
            <a:pPr marL="285750" indent="-285750" fontAlgn="auto">
              <a:lnSpc>
                <a:spcPct val="150000"/>
              </a:lnSpc>
              <a:buFont typeface="Arial" panose="020B0604020202020204" pitchFamily="34" charset="0"/>
              <a:buChar char="•"/>
            </a:pPr>
            <a:r>
              <a:rPr lang="zh-CN" altLang="en-US"/>
              <a:t>使用强大的合成数据集（</a:t>
            </a:r>
            <a:r>
              <a:rPr lang="en-US" altLang="zh-CN"/>
              <a:t>UltraFeedback</a:t>
            </a:r>
            <a:r>
              <a:rPr lang="zh-CN" altLang="en-US"/>
              <a:t>），并结合大规模奖励模型进行</a:t>
            </a:r>
            <a:r>
              <a:rPr lang="en-US" altLang="zh-CN"/>
              <a:t>PPO</a:t>
            </a:r>
            <a:r>
              <a:rPr lang="zh-CN" altLang="en-US"/>
              <a:t>训练，能够实现最佳性能。</a:t>
            </a:r>
            <a:endParaRPr lang="zh-CN" altLang="en-US"/>
          </a:p>
          <a:p>
            <a:pPr marL="285750" indent="-285750" fontAlgn="auto">
              <a:lnSpc>
                <a:spcPct val="150000"/>
              </a:lnSpc>
              <a:buFont typeface="Arial" panose="020B0604020202020204" pitchFamily="34" charset="0"/>
              <a:buChar char="•"/>
            </a:pPr>
            <a:r>
              <a:rPr lang="zh-CN" altLang="en-US"/>
              <a:t>研究工作表明，进一步探索如何更好地利用经过改进的奖励模型，是进一步完善基于</a:t>
            </a:r>
            <a:r>
              <a:rPr lang="en-US" altLang="zh-CN"/>
              <a:t>PPO</a:t>
            </a:r>
            <a:r>
              <a:rPr lang="zh-CN" altLang="en-US"/>
              <a:t>风格的从偏好数据中学习方法的一个重要方向。</a:t>
            </a:r>
            <a:endParaRPr lang="zh-CN" altLang="en-US"/>
          </a:p>
        </p:txBody>
      </p:sp>
      <p:sp>
        <p:nvSpPr>
          <p:cNvPr id="20" name="标题 19"/>
          <p:cNvSpPr>
            <a:spLocks noGrp="1"/>
          </p:cNvSpPr>
          <p:nvPr>
            <p:ph type="title"/>
          </p:nvPr>
        </p:nvSpPr>
        <p:spPr>
          <a:xfrm>
            <a:off x="299720" y="513187"/>
            <a:ext cx="10515600" cy="679027"/>
          </a:xfrm>
        </p:spPr>
        <p:txBody>
          <a:bodyPr>
            <a:normAutofit/>
          </a:bodyPr>
          <a:p>
            <a:r>
              <a:rPr lang="en-US" altLang="zh-CN" sz="3600" b="1" dirty="0">
                <a:solidFill>
                  <a:srgbClr val="373863"/>
                </a:solidFill>
                <a:latin typeface="Arial" panose="020B0604020202020204" pitchFamily="34" charset="0"/>
                <a:cs typeface="Arial" panose="020B0604020202020204" pitchFamily="34" charset="0"/>
              </a:rPr>
              <a:t>DISCUSSION</a:t>
            </a:r>
            <a:endParaRPr lang="en-US" altLang="zh-CN" sz="3600" b="1" dirty="0">
              <a:solidFill>
                <a:srgbClr val="373863"/>
              </a:solidFill>
              <a:latin typeface="Arial" panose="020B0604020202020204" pitchFamily="34" charset="0"/>
              <a:cs typeface="Arial" panose="020B0604020202020204" pitchFamily="34" charset="0"/>
            </a:endParaRPr>
          </a:p>
        </p:txBody>
      </p:sp>
      <p:cxnSp>
        <p:nvCxnSpPr>
          <p:cNvPr id="21" name="直接连接符 20"/>
          <p:cNvCxnSpPr/>
          <p:nvPr/>
        </p:nvCxnSpPr>
        <p:spPr>
          <a:xfrm>
            <a:off x="308610" y="119253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a:off x="309245" y="3670935"/>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308610" y="3851910"/>
            <a:ext cx="11519535" cy="2168525"/>
          </a:xfrm>
          <a:prstGeom prst="rect">
            <a:avLst/>
          </a:prstGeom>
          <a:noFill/>
        </p:spPr>
        <p:txBody>
          <a:bodyPr wrap="square" rtlCol="0">
            <a:spAutoFit/>
          </a:bodyPr>
          <a:p>
            <a:pPr fontAlgn="auto">
              <a:lnSpc>
                <a:spcPct val="150000"/>
              </a:lnSpc>
            </a:pPr>
            <a:r>
              <a:rPr lang="zh-CN" altLang="en-US">
                <a:latin typeface="微软雅黑" panose="020B0503020204020204" charset="-122"/>
                <a:ea typeface="微软雅黑" panose="020B0503020204020204" charset="-122"/>
                <a:cs typeface="微软雅黑" panose="020B0503020204020204" charset="-122"/>
              </a:rPr>
              <a:t>思考：</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sym typeface="+mn-ea"/>
              </a:rPr>
              <a:t>微调的偏好数据和提示数据是核心。但是目前没看到对</a:t>
            </a:r>
            <a:r>
              <a:rPr lang="en-US" altLang="zh-CN">
                <a:latin typeface="微软雅黑" panose="020B0503020204020204" charset="-122"/>
                <a:ea typeface="微软雅黑" panose="020B0503020204020204" charset="-122"/>
                <a:cs typeface="微软雅黑" panose="020B0503020204020204" charset="-122"/>
                <a:sym typeface="+mn-ea"/>
              </a:rPr>
              <a:t>“</a:t>
            </a:r>
            <a:r>
              <a:rPr lang="zh-CN" altLang="en-US">
                <a:latin typeface="微软雅黑" panose="020B0503020204020204" charset="-122"/>
                <a:ea typeface="微软雅黑" panose="020B0503020204020204" charset="-122"/>
                <a:cs typeface="微软雅黑" panose="020B0503020204020204" charset="-122"/>
                <a:sym typeface="+mn-ea"/>
              </a:rPr>
              <a:t>高质量数据</a:t>
            </a:r>
            <a:r>
              <a:rPr lang="en-US" altLang="zh-CN">
                <a:latin typeface="微软雅黑" panose="020B0503020204020204" charset="-122"/>
                <a:ea typeface="微软雅黑" panose="020B0503020204020204" charset="-122"/>
                <a:cs typeface="微软雅黑" panose="020B0503020204020204" charset="-122"/>
                <a:sym typeface="+mn-ea"/>
              </a:rPr>
              <a:t>”</a:t>
            </a:r>
            <a:r>
              <a:rPr lang="zh-CN" altLang="en-US">
                <a:latin typeface="微软雅黑" panose="020B0503020204020204" charset="-122"/>
                <a:ea typeface="微软雅黑" panose="020B0503020204020204" charset="-122"/>
                <a:cs typeface="微软雅黑" panose="020B0503020204020204" charset="-122"/>
                <a:sym typeface="+mn-ea"/>
              </a:rPr>
              <a:t>的准确定义</a:t>
            </a:r>
            <a:endParaRPr lang="en-US" altLang="zh-CN">
              <a:latin typeface="微软雅黑" panose="020B0503020204020204" charset="-122"/>
              <a:ea typeface="微软雅黑" panose="020B0503020204020204" charset="-122"/>
              <a:cs typeface="微软雅黑" panose="020B0503020204020204" charset="-122"/>
              <a:sym typeface="+mn-ea"/>
            </a:endParaRPr>
          </a:p>
          <a:p>
            <a:pPr marL="285750" indent="-285750" fontAlgn="auto">
              <a:lnSpc>
                <a:spcPct val="150000"/>
              </a:lnSpc>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sym typeface="+mn-ea"/>
              </a:rPr>
              <a:t>从文中可以看出使用</a:t>
            </a:r>
            <a:r>
              <a:rPr lang="en-US">
                <a:latin typeface="微软雅黑" panose="020B0503020204020204" charset="-122"/>
                <a:ea typeface="微软雅黑" panose="020B0503020204020204" charset="-122"/>
                <a:cs typeface="微软雅黑" panose="020B0503020204020204" charset="-122"/>
                <a:sym typeface="+mn-ea"/>
              </a:rPr>
              <a:t>DPO</a:t>
            </a:r>
            <a:r>
              <a:rPr lang="zh-CN" altLang="en-US">
                <a:latin typeface="微软雅黑" panose="020B0503020204020204" charset="-122"/>
                <a:ea typeface="微软雅黑" panose="020B0503020204020204" charset="-122"/>
                <a:cs typeface="微软雅黑" panose="020B0503020204020204" charset="-122"/>
                <a:sym typeface="+mn-ea"/>
              </a:rPr>
              <a:t>算法适合快速实现，使用精心设计的</a:t>
            </a:r>
            <a:r>
              <a:rPr lang="en-US" altLang="zh-CN">
                <a:latin typeface="微软雅黑" panose="020B0503020204020204" charset="-122"/>
                <a:ea typeface="微软雅黑" panose="020B0503020204020204" charset="-122"/>
                <a:cs typeface="微软雅黑" panose="020B0503020204020204" charset="-122"/>
                <a:sym typeface="+mn-ea"/>
              </a:rPr>
              <a:t>PPO</a:t>
            </a:r>
            <a:r>
              <a:rPr lang="zh-CN" altLang="en-US">
                <a:latin typeface="微软雅黑" panose="020B0503020204020204" charset="-122"/>
                <a:ea typeface="微软雅黑" panose="020B0503020204020204" charset="-122"/>
                <a:cs typeface="微软雅黑" panose="020B0503020204020204" charset="-122"/>
                <a:sym typeface="+mn-ea"/>
              </a:rPr>
              <a:t>流程再提高性能是实践型的策略</a:t>
            </a:r>
            <a:endParaRPr lang="zh-CN" altLang="en-US">
              <a:latin typeface="微软雅黑" panose="020B0503020204020204" charset="-122"/>
              <a:ea typeface="微软雅黑" panose="020B0503020204020204" charset="-122"/>
              <a:cs typeface="微软雅黑" panose="020B0503020204020204" charset="-122"/>
              <a:sym typeface="+mn-ea"/>
            </a:endParaRPr>
          </a:p>
          <a:p>
            <a:pPr marL="285750" indent="-285750" fontAlgn="auto">
              <a:lnSpc>
                <a:spcPct val="150000"/>
              </a:lnSpc>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sym typeface="+mn-ea"/>
              </a:rPr>
              <a:t>做了很多</a:t>
            </a:r>
            <a:r>
              <a:rPr lang="zh-CN" altLang="en-US">
                <a:latin typeface="微软雅黑" panose="020B0503020204020204" charset="-122"/>
                <a:ea typeface="微软雅黑" panose="020B0503020204020204" charset="-122"/>
                <a:cs typeface="微软雅黑" panose="020B0503020204020204" charset="-122"/>
                <a:sym typeface="+mn-ea"/>
              </a:rPr>
              <a:t>奖励模型对性能影响的</a:t>
            </a:r>
            <a:r>
              <a:rPr lang="zh-CN" altLang="en-US">
                <a:latin typeface="微软雅黑" panose="020B0503020204020204" charset="-122"/>
                <a:ea typeface="微软雅黑" panose="020B0503020204020204" charset="-122"/>
                <a:cs typeface="微软雅黑" panose="020B0503020204020204" charset="-122"/>
                <a:sym typeface="+mn-ea"/>
              </a:rPr>
              <a:t>实验，但仍没有说明为什么不能没有显示奖励模型（</a:t>
            </a:r>
            <a:r>
              <a:rPr lang="en-US" altLang="zh-CN">
                <a:latin typeface="微软雅黑" panose="020B0503020204020204" charset="-122"/>
                <a:ea typeface="微软雅黑" panose="020B0503020204020204" charset="-122"/>
                <a:cs typeface="微软雅黑" panose="020B0503020204020204" charset="-122"/>
                <a:sym typeface="+mn-ea"/>
              </a:rPr>
              <a:t>DPO</a:t>
            </a:r>
            <a:r>
              <a:rPr lang="zh-CN" altLang="en-US">
                <a:latin typeface="微软雅黑" panose="020B0503020204020204" charset="-122"/>
                <a:ea typeface="微软雅黑" panose="020B0503020204020204" charset="-122"/>
                <a:cs typeface="微软雅黑" panose="020B0503020204020204" charset="-122"/>
                <a:sym typeface="+mn-ea"/>
              </a:rPr>
              <a:t>和</a:t>
            </a:r>
            <a:r>
              <a:rPr lang="en-US" altLang="zh-CN">
                <a:latin typeface="微软雅黑" panose="020B0503020204020204" charset="-122"/>
                <a:ea typeface="微软雅黑" panose="020B0503020204020204" charset="-122"/>
                <a:cs typeface="微软雅黑" panose="020B0503020204020204" charset="-122"/>
                <a:sym typeface="+mn-ea"/>
              </a:rPr>
              <a:t>PPO</a:t>
            </a:r>
            <a:r>
              <a:rPr lang="zh-CN" altLang="en-US">
                <a:latin typeface="微软雅黑" panose="020B0503020204020204" charset="-122"/>
                <a:ea typeface="微软雅黑" panose="020B0503020204020204" charset="-122"/>
                <a:cs typeface="微软雅黑" panose="020B0503020204020204" charset="-122"/>
                <a:sym typeface="+mn-ea"/>
              </a:rPr>
              <a:t>的主要差别）</a:t>
            </a:r>
            <a:endParaRPr lang="zh-CN" altLang="en-US">
              <a:latin typeface="微软雅黑" panose="020B0503020204020204" charset="-122"/>
              <a:ea typeface="微软雅黑" panose="020B0503020204020204" charset="-122"/>
              <a:cs typeface="微软雅黑" panose="020B0503020204020204" charset="-122"/>
              <a:sym typeface="+mn-ea"/>
            </a:endParaRPr>
          </a:p>
          <a:p>
            <a:pPr marL="285750" indent="-285750" fontAlgn="auto">
              <a:lnSpc>
                <a:spcPct val="150000"/>
              </a:lnSpc>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sym typeface="+mn-ea"/>
              </a:rPr>
              <a:t>对训练中的提示词是不是也能持续学习和改进，或是加入</a:t>
            </a:r>
            <a:r>
              <a:rPr lang="en-US" altLang="zh-CN">
                <a:latin typeface="微软雅黑" panose="020B0503020204020204" charset="-122"/>
                <a:ea typeface="微软雅黑" panose="020B0503020204020204" charset="-122"/>
                <a:cs typeface="微软雅黑" panose="020B0503020204020204" charset="-122"/>
                <a:sym typeface="+mn-ea"/>
              </a:rPr>
              <a:t>RAG</a:t>
            </a:r>
            <a:endParaRPr lang="en-US" altLang="zh-CN">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grpSp>
        <p:nvGrpSpPr>
          <p:cNvPr id="49" name="组合 48"/>
          <p:cNvGrpSpPr/>
          <p:nvPr/>
        </p:nvGrpSpPr>
        <p:grpSpPr>
          <a:xfrm>
            <a:off x="281306" y="160917"/>
            <a:ext cx="11629424" cy="265167"/>
            <a:chOff x="942813" y="6269692"/>
            <a:chExt cx="9500336" cy="265167"/>
          </a:xfrm>
        </p:grpSpPr>
        <p:sp>
          <p:nvSpPr>
            <p:cNvPr id="8" name="矩形: 圆角 49"/>
            <p:cNvSpPr/>
            <p:nvPr/>
          </p:nvSpPr>
          <p:spPr>
            <a:xfrm>
              <a:off x="942813" y="6269692"/>
              <a:ext cx="1328113"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Arial" panose="020B0604020202020204" pitchFamily="34" charset="0"/>
                  <a:cs typeface="Arial" panose="020B0604020202020204" pitchFamily="34" charset="0"/>
                </a:rPr>
                <a:t>Background</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10"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Motivation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13" name="矩形: 圆角 51"/>
            <p:cNvSpPr/>
            <p:nvPr/>
          </p:nvSpPr>
          <p:spPr>
            <a:xfrm>
              <a:off x="7071979"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Evaluation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53"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Discussion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54" name="矩形: 圆角 53"/>
            <p:cNvSpPr/>
            <p:nvPr/>
          </p:nvSpPr>
          <p:spPr>
            <a:xfrm>
              <a:off x="5028923"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Setups</a:t>
              </a:r>
              <a:endParaRPr lang="zh-CN" altLang="en-US" sz="1400" b="1" dirty="0">
                <a:solidFill>
                  <a:srgbClr val="373863"/>
                </a:solidFill>
                <a:latin typeface="Arial" panose="020B0604020202020204" pitchFamily="34" charset="0"/>
                <a:cs typeface="Arial" panose="020B0604020202020204" pitchFamily="34" charset="0"/>
              </a:endParaRPr>
            </a:p>
          </p:txBody>
        </p:sp>
      </p:grpSp>
      <p:pic>
        <p:nvPicPr>
          <p:cNvPr id="2" name="图片 1"/>
          <p:cNvPicPr>
            <a:picLocks noChangeAspect="1"/>
          </p:cNvPicPr>
          <p:nvPr/>
        </p:nvPicPr>
        <p:blipFill>
          <a:blip r:embed="rId1"/>
          <a:srcRect b="24580"/>
          <a:stretch>
            <a:fillRect/>
          </a:stretch>
        </p:blipFill>
        <p:spPr>
          <a:xfrm>
            <a:off x="131445" y="4937125"/>
            <a:ext cx="7034530" cy="1909445"/>
          </a:xfrm>
          <a:prstGeom prst="rect">
            <a:avLst/>
          </a:prstGeom>
        </p:spPr>
      </p:pic>
      <p:sp>
        <p:nvSpPr>
          <p:cNvPr id="20" name="标题 19"/>
          <p:cNvSpPr>
            <a:spLocks noGrp="1"/>
          </p:cNvSpPr>
          <p:nvPr>
            <p:ph type="title"/>
          </p:nvPr>
        </p:nvSpPr>
        <p:spPr>
          <a:xfrm>
            <a:off x="299720" y="513187"/>
            <a:ext cx="10515600" cy="679027"/>
          </a:xfrm>
        </p:spPr>
        <p:txBody>
          <a:bodyPr>
            <a:normAutofit/>
          </a:bodyPr>
          <a:p>
            <a:r>
              <a:rPr lang="en-US" altLang="zh-CN" sz="3600" b="1" dirty="0">
                <a:solidFill>
                  <a:srgbClr val="373863"/>
                </a:solidFill>
                <a:latin typeface="Arial" panose="020B0604020202020204" pitchFamily="34" charset="0"/>
                <a:cs typeface="Arial" panose="020B0604020202020204" pitchFamily="34" charset="0"/>
              </a:rPr>
              <a:t>PPO</a:t>
            </a:r>
            <a:r>
              <a:rPr lang="zh-CN" altLang="en-US" sz="3600" b="1" dirty="0">
                <a:solidFill>
                  <a:srgbClr val="373863"/>
                </a:solidFill>
                <a:latin typeface="Arial" panose="020B0604020202020204" pitchFamily="34" charset="0"/>
                <a:cs typeface="Arial" panose="020B0604020202020204" pitchFamily="34" charset="0"/>
              </a:rPr>
              <a:t>（</a:t>
            </a:r>
            <a:r>
              <a:rPr lang="en-US" altLang="zh-CN" sz="3600" b="1" dirty="0">
                <a:solidFill>
                  <a:srgbClr val="373863"/>
                </a:solidFill>
                <a:latin typeface="Arial" panose="020B0604020202020204" pitchFamily="34" charset="0"/>
                <a:cs typeface="Arial" panose="020B0604020202020204" pitchFamily="34" charset="0"/>
              </a:rPr>
              <a:t>Proximal Policy Optimization</a:t>
            </a:r>
            <a:r>
              <a:rPr lang="zh-CN" altLang="en-US" sz="3600" b="1" dirty="0">
                <a:solidFill>
                  <a:srgbClr val="373863"/>
                </a:solidFill>
                <a:latin typeface="Arial" panose="020B0604020202020204" pitchFamily="34" charset="0"/>
                <a:cs typeface="Arial" panose="020B0604020202020204" pitchFamily="34" charset="0"/>
              </a:rPr>
              <a:t>）</a:t>
            </a:r>
            <a:endParaRPr lang="zh-CN" altLang="en-US" sz="3600" b="1" dirty="0">
              <a:solidFill>
                <a:srgbClr val="373863"/>
              </a:solidFill>
              <a:latin typeface="Arial" panose="020B0604020202020204" pitchFamily="34" charset="0"/>
              <a:cs typeface="Arial" panose="020B0604020202020204" pitchFamily="34" charset="0"/>
            </a:endParaRPr>
          </a:p>
        </p:txBody>
      </p:sp>
      <p:cxnSp>
        <p:nvCxnSpPr>
          <p:cNvPr id="21" name="直接连接符 20"/>
          <p:cNvCxnSpPr/>
          <p:nvPr/>
        </p:nvCxnSpPr>
        <p:spPr>
          <a:xfrm>
            <a:off x="308610" y="119253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sp>
        <p:nvSpPr>
          <p:cNvPr id="15" name="文本框 14" descr="7b0a202020202262756c6c6574223a20227b5c2263617465676f727949645c223a5c225c222c5c2274656d706c61746549645c223a32303233313534337d220a7d0a"/>
          <p:cNvSpPr txBox="1"/>
          <p:nvPr/>
        </p:nvSpPr>
        <p:spPr>
          <a:xfrm>
            <a:off x="281305" y="1192530"/>
            <a:ext cx="11629390" cy="1568450"/>
          </a:xfrm>
          <a:prstGeom prst="rect">
            <a:avLst/>
          </a:prstGeom>
          <a:noFill/>
        </p:spPr>
        <p:txBody>
          <a:bodyPr wrap="square" rtlCol="0">
            <a:spAutoFit/>
          </a:bodyPr>
          <a:p>
            <a:pPr marL="285750" indent="-285750" fontAlgn="auto">
              <a:lnSpc>
                <a:spcPct val="150000"/>
              </a:lnSpc>
              <a:buFont typeface="Wingdings" panose="05000000000000000000" charset="0"/>
              <a:buChar char="p"/>
            </a:pPr>
            <a:r>
              <a:rPr lang="en-US" altLang="zh-CN" sz="1600"/>
              <a:t>Preference data</a:t>
            </a:r>
            <a:r>
              <a:rPr lang="zh-CN" altLang="en-US" sz="1600"/>
              <a:t>（偏好数据）</a:t>
            </a:r>
            <a:endParaRPr lang="zh-CN" altLang="en-US" sz="1600"/>
          </a:p>
          <a:p>
            <a:pPr marL="342900" indent="-342900" fontAlgn="auto">
              <a:lnSpc>
                <a:spcPct val="150000"/>
              </a:lnSpc>
              <a:buFont typeface="Wingdings" panose="05000000000000000000" charset="0"/>
              <a:buBlip>
                <a:blip r:embed="rId2"/>
              </a:buBlip>
            </a:pPr>
            <a:r>
              <a:rPr lang="zh-CN" altLang="en-US" sz="1600" b="1"/>
              <a:t>用途</a:t>
            </a:r>
            <a:r>
              <a:rPr lang="zh-CN" altLang="en-US" sz="1600"/>
              <a:t>：用于训练</a:t>
            </a:r>
            <a:r>
              <a:rPr lang="en-US" altLang="zh-CN" sz="1600" b="1" i="1"/>
              <a:t>Reward Model</a:t>
            </a:r>
            <a:r>
              <a:rPr lang="zh-CN" altLang="en-US" sz="1600"/>
              <a:t>（翻译为奖励模型，可以理解为评分模型）</a:t>
            </a:r>
            <a:r>
              <a:rPr lang="en-US" altLang="zh-CN" sz="1600"/>
              <a:t>     </a:t>
            </a:r>
            <a:r>
              <a:rPr lang="zh-CN" altLang="en-US" sz="1600" b="1"/>
              <a:t>组成</a:t>
            </a:r>
            <a:r>
              <a:rPr lang="zh-CN" altLang="en-US" sz="1600"/>
              <a:t>：提示，响应（离线），排名</a:t>
            </a:r>
            <a:endParaRPr lang="zh-CN" altLang="en-US" sz="1600"/>
          </a:p>
          <a:p>
            <a:pPr marL="342900" indent="-342900" fontAlgn="auto">
              <a:lnSpc>
                <a:spcPct val="150000"/>
              </a:lnSpc>
              <a:buFont typeface="Wingdings" panose="05000000000000000000" charset="0"/>
              <a:buBlip>
                <a:blip r:embed="rId2"/>
              </a:buBlip>
            </a:pPr>
            <a:r>
              <a:rPr lang="zh-CN" altLang="en-US" sz="1600"/>
              <a:t>现有研究大多依赖人工构建的、模型生成的数据，作者认为目前尚不清楚高质量的人工标注数据是否能带来相似或更好的性能，也不清楚从网络上抓取的大规模数据集是否能提升性能。</a:t>
            </a:r>
            <a:endParaRPr lang="zh-CN" altLang="en-US" sz="1600"/>
          </a:p>
        </p:txBody>
      </p:sp>
      <p:sp>
        <p:nvSpPr>
          <p:cNvPr id="3" name="文本框 2" descr="7b0a202020202262756c6c6574223a20227b5c2263617465676f727949645c223a5c225c222c5c2274656d706c61746549645c223a32303233313534337d220a7d0a"/>
          <p:cNvSpPr txBox="1"/>
          <p:nvPr/>
        </p:nvSpPr>
        <p:spPr>
          <a:xfrm>
            <a:off x="308610" y="2760980"/>
            <a:ext cx="11629390" cy="829945"/>
          </a:xfrm>
          <a:prstGeom prst="rect">
            <a:avLst/>
          </a:prstGeom>
          <a:noFill/>
        </p:spPr>
        <p:txBody>
          <a:bodyPr wrap="square" rtlCol="0">
            <a:spAutoFit/>
          </a:bodyPr>
          <a:p>
            <a:pPr marL="285750" indent="-285750" fontAlgn="auto">
              <a:lnSpc>
                <a:spcPct val="150000"/>
              </a:lnSpc>
              <a:buFont typeface="Wingdings" panose="05000000000000000000" charset="0"/>
              <a:buChar char="p"/>
            </a:pPr>
            <a:r>
              <a:rPr lang="en-US" altLang="zh-CN" sz="1600"/>
              <a:t>Reward model</a:t>
            </a:r>
            <a:r>
              <a:rPr lang="zh-CN" altLang="en-US" sz="1600"/>
              <a:t>（奖励模型）是一个</a:t>
            </a:r>
            <a:r>
              <a:rPr lang="zh-CN" altLang="en-US" sz="1600" b="1"/>
              <a:t>标量函数</a:t>
            </a:r>
            <a:r>
              <a:rPr lang="zh-CN" altLang="en-US" sz="1600"/>
              <a:t>，用语言模型头（</a:t>
            </a:r>
            <a:r>
              <a:rPr lang="en-US" altLang="zh-CN" sz="1600"/>
              <a:t>language modeling head</a:t>
            </a:r>
            <a:r>
              <a:rPr lang="zh-CN" altLang="en-US" sz="1600"/>
              <a:t>）</a:t>
            </a:r>
            <a:r>
              <a:rPr lang="zh-CN" altLang="en-US" sz="1600">
                <a:sym typeface="+mn-ea"/>
              </a:rPr>
              <a:t>替换</a:t>
            </a:r>
            <a:r>
              <a:rPr lang="en-US" altLang="zh-CN" sz="1600">
                <a:sym typeface="+mn-ea"/>
              </a:rPr>
              <a:t>Transformer </a:t>
            </a:r>
            <a:r>
              <a:rPr lang="zh-CN" altLang="en-US" sz="1600">
                <a:sym typeface="+mn-ea"/>
              </a:rPr>
              <a:t>模型</a:t>
            </a:r>
            <a:r>
              <a:rPr lang="zh-CN" altLang="en-US" sz="1600"/>
              <a:t>的</a:t>
            </a:r>
            <a:r>
              <a:rPr lang="zh-CN" altLang="en-US" sz="1600">
                <a:sym typeface="+mn-ea"/>
              </a:rPr>
              <a:t>回归头（</a:t>
            </a:r>
            <a:r>
              <a:rPr lang="en-US" altLang="zh-CN" sz="1600">
                <a:sym typeface="+mn-ea"/>
              </a:rPr>
              <a:t>regression head</a:t>
            </a:r>
            <a:r>
              <a:rPr lang="zh-CN" altLang="en-US" sz="1600">
                <a:sym typeface="+mn-ea"/>
              </a:rPr>
              <a:t>）可以完成</a:t>
            </a:r>
            <a:r>
              <a:rPr lang="zh-CN" altLang="en-US" sz="1600"/>
              <a:t>参数化</a:t>
            </a:r>
            <a:r>
              <a:rPr lang="zh-CN" altLang="en-US" sz="1600">
                <a:sym typeface="+mn-ea"/>
              </a:rPr>
              <a:t>构建</a:t>
            </a:r>
            <a:r>
              <a:rPr lang="zh-CN" altLang="en-US" sz="1600"/>
              <a:t>。</a:t>
            </a:r>
            <a:endParaRPr lang="zh-CN" altLang="en-US" sz="1600"/>
          </a:p>
        </p:txBody>
      </p:sp>
      <p:sp>
        <p:nvSpPr>
          <p:cNvPr id="5" name="文本框 4" descr="7b0a202020202262756c6c6574223a20227b5c2263617465676f727949645c223a5c225c222c5c2274656d706c61746549645c223a32303233313534337d220a7d0a"/>
          <p:cNvSpPr txBox="1"/>
          <p:nvPr/>
        </p:nvSpPr>
        <p:spPr>
          <a:xfrm>
            <a:off x="308610" y="3571875"/>
            <a:ext cx="11629390" cy="460375"/>
          </a:xfrm>
          <a:prstGeom prst="rect">
            <a:avLst/>
          </a:prstGeom>
          <a:noFill/>
        </p:spPr>
        <p:txBody>
          <a:bodyPr wrap="square" rtlCol="0">
            <a:spAutoFit/>
          </a:bodyPr>
          <a:p>
            <a:pPr marL="285750" indent="-285750" fontAlgn="auto">
              <a:lnSpc>
                <a:spcPct val="150000"/>
              </a:lnSpc>
              <a:buFont typeface="Wingdings" panose="05000000000000000000" charset="0"/>
              <a:buChar char="p"/>
            </a:pPr>
            <a:r>
              <a:rPr lang="en-US" altLang="zh-CN" sz="1600"/>
              <a:t>Policy training prompts</a:t>
            </a:r>
            <a:r>
              <a:rPr lang="zh-CN" altLang="en-US" sz="1600"/>
              <a:t>（策略模型训练提示），现有工作通常</a:t>
            </a:r>
            <a:r>
              <a:rPr lang="zh-CN" altLang="en-US" sz="1600" b="1"/>
              <a:t>复用训练奖励模型的提示</a:t>
            </a:r>
            <a:r>
              <a:rPr lang="zh-CN" altLang="en-US" sz="1600"/>
              <a:t>，或</a:t>
            </a:r>
            <a:r>
              <a:rPr lang="zh-CN" altLang="en-US" sz="1600" b="1"/>
              <a:t>使用通用提示模板（更好提示？）</a:t>
            </a:r>
            <a:endParaRPr lang="zh-CN" altLang="en-US" sz="1600" b="1"/>
          </a:p>
        </p:txBody>
      </p:sp>
      <p:sp>
        <p:nvSpPr>
          <p:cNvPr id="6" name="文本框 5" descr="7b0a202020202262756c6c6574223a20227b5c2263617465676f727949645c223a5c225c222c5c2274656d706c61746549645c223a32303233313534337d220a7d0a"/>
          <p:cNvSpPr txBox="1"/>
          <p:nvPr/>
        </p:nvSpPr>
        <p:spPr>
          <a:xfrm>
            <a:off x="299720" y="4069715"/>
            <a:ext cx="11629390" cy="829945"/>
          </a:xfrm>
          <a:prstGeom prst="rect">
            <a:avLst/>
          </a:prstGeom>
          <a:noFill/>
        </p:spPr>
        <p:txBody>
          <a:bodyPr wrap="square" rtlCol="0">
            <a:spAutoFit/>
          </a:bodyPr>
          <a:p>
            <a:pPr marL="285750" indent="-285750" fontAlgn="auto">
              <a:lnSpc>
                <a:spcPct val="150000"/>
              </a:lnSpc>
              <a:buFont typeface="Wingdings" panose="05000000000000000000" charset="0"/>
              <a:buChar char="p"/>
            </a:pPr>
            <a:r>
              <a:rPr lang="en-US" altLang="zh-CN" sz="1600"/>
              <a:t>Policy training </a:t>
            </a:r>
            <a:r>
              <a:rPr lang="zh-CN" altLang="en-US" sz="1600"/>
              <a:t>（策略模型训练），训练目标是在软</a:t>
            </a:r>
            <a:r>
              <a:rPr lang="en-US" altLang="zh-CN" sz="1600"/>
              <a:t>KL</a:t>
            </a:r>
            <a:r>
              <a:rPr lang="zh-CN" altLang="en-US" sz="1600"/>
              <a:t>约束条件下最大化策略模型生成的奖励</a:t>
            </a:r>
            <a:endParaRPr lang="zh-CN" altLang="en-US" sz="1600"/>
          </a:p>
          <a:p>
            <a:pPr marL="342900" indent="-342900" fontAlgn="auto">
              <a:lnSpc>
                <a:spcPct val="150000"/>
              </a:lnSpc>
              <a:buFont typeface="Wingdings" panose="05000000000000000000" charset="0"/>
              <a:buBlip>
                <a:blip r:embed="rId2"/>
              </a:buBlip>
            </a:pPr>
            <a:r>
              <a:rPr lang="zh-CN" altLang="en-US" sz="1600"/>
              <a:t>由于直接优化等式可能是不稳定的，因此通常将语言生成</a:t>
            </a:r>
            <a:r>
              <a:rPr lang="zh-CN" altLang="en-US" sz="1600" b="1"/>
              <a:t>重新表述为马尔可夫决策过程（</a:t>
            </a:r>
            <a:r>
              <a:rPr lang="en-US" altLang="zh-CN" sz="1600" b="1"/>
              <a:t>MDP</a:t>
            </a:r>
            <a:r>
              <a:rPr lang="zh-CN" altLang="en-US" sz="1600" b="1"/>
              <a:t>）</a:t>
            </a:r>
            <a:r>
              <a:rPr lang="zh-CN" altLang="en-US" sz="1600"/>
              <a:t>，并使用</a:t>
            </a:r>
            <a:r>
              <a:rPr lang="en-US" altLang="zh-CN" sz="1600"/>
              <a:t>RL</a:t>
            </a:r>
            <a:r>
              <a:rPr lang="zh-CN" altLang="en-US" sz="1600"/>
              <a:t>算法进行优化。</a:t>
            </a:r>
            <a:endParaRPr lang="zh-CN" altLang="en-US" sz="1600"/>
          </a:p>
        </p:txBody>
      </p:sp>
      <p:pic>
        <p:nvPicPr>
          <p:cNvPr id="9" name="图片 8"/>
          <p:cNvPicPr>
            <a:picLocks noChangeAspect="1"/>
          </p:cNvPicPr>
          <p:nvPr/>
        </p:nvPicPr>
        <p:blipFill>
          <a:blip r:embed="rId3"/>
          <a:stretch>
            <a:fillRect/>
          </a:stretch>
        </p:blipFill>
        <p:spPr>
          <a:xfrm>
            <a:off x="7265035" y="4890770"/>
            <a:ext cx="4772025" cy="476250"/>
          </a:xfrm>
          <a:prstGeom prst="rect">
            <a:avLst/>
          </a:prstGeom>
        </p:spPr>
      </p:pic>
      <p:pic>
        <p:nvPicPr>
          <p:cNvPr id="11" name="图片 10"/>
          <p:cNvPicPr>
            <a:picLocks noChangeAspect="1"/>
          </p:cNvPicPr>
          <p:nvPr/>
        </p:nvPicPr>
        <p:blipFill>
          <a:blip r:embed="rId4"/>
          <a:srcRect t="10476" b="10476"/>
          <a:stretch>
            <a:fillRect/>
          </a:stretch>
        </p:blipFill>
        <p:spPr>
          <a:xfrm>
            <a:off x="6560185" y="3230880"/>
            <a:ext cx="5476875" cy="368935"/>
          </a:xfrm>
          <a:prstGeom prst="rect">
            <a:avLst/>
          </a:prstGeom>
        </p:spPr>
      </p:pic>
      <p:pic>
        <p:nvPicPr>
          <p:cNvPr id="12" name="图片 11"/>
          <p:cNvPicPr>
            <a:picLocks noChangeAspect="1"/>
          </p:cNvPicPr>
          <p:nvPr/>
        </p:nvPicPr>
        <p:blipFill>
          <a:blip r:embed="rId5"/>
          <a:stretch>
            <a:fillRect/>
          </a:stretch>
        </p:blipFill>
        <p:spPr>
          <a:xfrm>
            <a:off x="7670165" y="5369560"/>
            <a:ext cx="3962400" cy="146685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grpSp>
        <p:nvGrpSpPr>
          <p:cNvPr id="49" name="组合 48"/>
          <p:cNvGrpSpPr/>
          <p:nvPr/>
        </p:nvGrpSpPr>
        <p:grpSpPr>
          <a:xfrm>
            <a:off x="281306" y="160917"/>
            <a:ext cx="11629424" cy="265167"/>
            <a:chOff x="942813" y="6269692"/>
            <a:chExt cx="9500336" cy="265167"/>
          </a:xfrm>
        </p:grpSpPr>
        <p:sp>
          <p:nvSpPr>
            <p:cNvPr id="8" name="矩形: 圆角 49"/>
            <p:cNvSpPr/>
            <p:nvPr/>
          </p:nvSpPr>
          <p:spPr>
            <a:xfrm>
              <a:off x="942813" y="6269692"/>
              <a:ext cx="1328113"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Arial" panose="020B0604020202020204" pitchFamily="34" charset="0"/>
                  <a:cs typeface="Arial" panose="020B0604020202020204" pitchFamily="34" charset="0"/>
                </a:rPr>
                <a:t>Background</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10"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Motivation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13" name="矩形: 圆角 51"/>
            <p:cNvSpPr/>
            <p:nvPr/>
          </p:nvSpPr>
          <p:spPr>
            <a:xfrm>
              <a:off x="7071979"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Evaluation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53"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Discussion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54" name="矩形: 圆角 53"/>
            <p:cNvSpPr/>
            <p:nvPr/>
          </p:nvSpPr>
          <p:spPr>
            <a:xfrm>
              <a:off x="5028923"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sym typeface="+mn-ea"/>
                </a:rPr>
                <a:t>Setups</a:t>
              </a:r>
              <a:endParaRPr lang="zh-CN" altLang="en-US" sz="1400" b="1" dirty="0">
                <a:solidFill>
                  <a:srgbClr val="373863"/>
                </a:solidFill>
                <a:latin typeface="Arial" panose="020B0604020202020204" pitchFamily="34" charset="0"/>
                <a:cs typeface="Arial" panose="020B0604020202020204" pitchFamily="34" charset="0"/>
              </a:endParaRPr>
            </a:p>
          </p:txBody>
        </p:sp>
      </p:grpSp>
      <p:pic>
        <p:nvPicPr>
          <p:cNvPr id="2" name="图片 1"/>
          <p:cNvPicPr>
            <a:picLocks noChangeAspect="1"/>
          </p:cNvPicPr>
          <p:nvPr/>
        </p:nvPicPr>
        <p:blipFill>
          <a:blip r:embed="rId1"/>
          <a:srcRect b="24580"/>
          <a:stretch>
            <a:fillRect/>
          </a:stretch>
        </p:blipFill>
        <p:spPr>
          <a:xfrm>
            <a:off x="2040255" y="4880610"/>
            <a:ext cx="7034530" cy="1909445"/>
          </a:xfrm>
          <a:prstGeom prst="rect">
            <a:avLst/>
          </a:prstGeom>
        </p:spPr>
      </p:pic>
      <p:sp>
        <p:nvSpPr>
          <p:cNvPr id="20" name="标题 19"/>
          <p:cNvSpPr>
            <a:spLocks noGrp="1"/>
          </p:cNvSpPr>
          <p:nvPr>
            <p:ph type="title"/>
          </p:nvPr>
        </p:nvSpPr>
        <p:spPr>
          <a:xfrm>
            <a:off x="299720" y="513187"/>
            <a:ext cx="10515600" cy="679027"/>
          </a:xfrm>
        </p:spPr>
        <p:txBody>
          <a:bodyPr>
            <a:normAutofit/>
          </a:bodyPr>
          <a:p>
            <a:r>
              <a:rPr lang="en-US" altLang="zh-CN" sz="3600" b="1" dirty="0">
                <a:solidFill>
                  <a:srgbClr val="373863"/>
                </a:solidFill>
                <a:latin typeface="Arial" panose="020B0604020202020204" pitchFamily="34" charset="0"/>
                <a:cs typeface="Arial" panose="020B0604020202020204" pitchFamily="34" charset="0"/>
              </a:rPr>
              <a:t>DPO</a:t>
            </a:r>
            <a:r>
              <a:rPr lang="zh-CN" altLang="en-US" sz="3600" b="1" dirty="0">
                <a:solidFill>
                  <a:srgbClr val="373863"/>
                </a:solidFill>
                <a:latin typeface="Arial" panose="020B0604020202020204" pitchFamily="34" charset="0"/>
                <a:cs typeface="Arial" panose="020B0604020202020204" pitchFamily="34" charset="0"/>
              </a:rPr>
              <a:t>（</a:t>
            </a:r>
            <a:r>
              <a:rPr lang="en-US" altLang="zh-CN" sz="3600" b="1" dirty="0">
                <a:solidFill>
                  <a:srgbClr val="373863"/>
                </a:solidFill>
                <a:latin typeface="Arial" panose="020B0604020202020204" pitchFamily="34" charset="0"/>
                <a:cs typeface="Arial" panose="020B0604020202020204" pitchFamily="34" charset="0"/>
              </a:rPr>
              <a:t>Direct Preference Optimization</a:t>
            </a:r>
            <a:r>
              <a:rPr lang="zh-CN" altLang="en-US" sz="3600" b="1" dirty="0">
                <a:solidFill>
                  <a:srgbClr val="373863"/>
                </a:solidFill>
                <a:latin typeface="Arial" panose="020B0604020202020204" pitchFamily="34" charset="0"/>
                <a:cs typeface="Arial" panose="020B0604020202020204" pitchFamily="34" charset="0"/>
              </a:rPr>
              <a:t>）</a:t>
            </a:r>
            <a:endParaRPr lang="zh-CN" altLang="en-US" sz="3600" b="1" dirty="0">
              <a:solidFill>
                <a:srgbClr val="373863"/>
              </a:solidFill>
              <a:latin typeface="Arial" panose="020B0604020202020204" pitchFamily="34" charset="0"/>
              <a:cs typeface="Arial" panose="020B0604020202020204" pitchFamily="34" charset="0"/>
            </a:endParaRPr>
          </a:p>
        </p:txBody>
      </p:sp>
      <p:cxnSp>
        <p:nvCxnSpPr>
          <p:cNvPr id="21" name="直接连接符 20"/>
          <p:cNvCxnSpPr/>
          <p:nvPr/>
        </p:nvCxnSpPr>
        <p:spPr>
          <a:xfrm>
            <a:off x="308610" y="119253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sp>
        <p:nvSpPr>
          <p:cNvPr id="15" name="文本框 14" descr="7b0a202020202262756c6c6574223a20227b5c2263617465676f727949645c223a5c225c222c5c2274656d706c61746549645c223a32303233313534337d220a7d0a"/>
          <p:cNvSpPr txBox="1"/>
          <p:nvPr/>
        </p:nvSpPr>
        <p:spPr>
          <a:xfrm>
            <a:off x="281305" y="1192530"/>
            <a:ext cx="11629390" cy="3784600"/>
          </a:xfrm>
          <a:prstGeom prst="rect">
            <a:avLst/>
          </a:prstGeom>
          <a:noFill/>
        </p:spPr>
        <p:txBody>
          <a:bodyPr wrap="square" rtlCol="0">
            <a:spAutoFit/>
          </a:bodyPr>
          <a:p>
            <a:pPr marL="285750" indent="-285750" fontAlgn="auto">
              <a:lnSpc>
                <a:spcPct val="150000"/>
              </a:lnSpc>
              <a:buFont typeface="Wingdings" panose="05000000000000000000" charset="0"/>
              <a:buChar char="p"/>
            </a:pPr>
            <a:r>
              <a:rPr lang="en-US" altLang="zh-CN" sz="1600"/>
              <a:t>DPO</a:t>
            </a:r>
            <a:r>
              <a:rPr lang="zh-CN" altLang="en-US" sz="1600"/>
              <a:t>算法的核心就是将奖励模型参数化为语言模型的函数，从而可以基于纯语言模型进行训练，简化掉</a:t>
            </a:r>
            <a:r>
              <a:rPr lang="zh-CN" altLang="en-US" sz="1600">
                <a:sym typeface="+mn-ea"/>
              </a:rPr>
              <a:t>奖励模型</a:t>
            </a:r>
            <a:r>
              <a:rPr lang="zh-CN" altLang="en-US" sz="1600"/>
              <a:t>，避免了显式的奖励建模。</a:t>
            </a:r>
            <a:endParaRPr lang="zh-CN" altLang="en-US" sz="1600"/>
          </a:p>
          <a:p>
            <a:pPr marL="342900" indent="-342900" fontAlgn="auto">
              <a:lnSpc>
                <a:spcPct val="150000"/>
              </a:lnSpc>
              <a:buFont typeface="Wingdings" panose="05000000000000000000" charset="0"/>
              <a:buBlip>
                <a:blip r:embed="rId2"/>
              </a:buBlip>
            </a:pPr>
            <a:r>
              <a:rPr lang="zh-CN" altLang="en-US" sz="1600"/>
              <a:t>重写奖励函数：</a:t>
            </a:r>
            <a:endParaRPr lang="zh-CN" altLang="en-US" sz="1600"/>
          </a:p>
          <a:p>
            <a:pPr indent="0" fontAlgn="auto">
              <a:lnSpc>
                <a:spcPct val="150000"/>
              </a:lnSpc>
              <a:buFont typeface="Wingdings" panose="05000000000000000000" charset="0"/>
              <a:buNone/>
            </a:pPr>
            <a:r>
              <a:rPr lang="zh-CN" altLang="en-US" sz="1600"/>
              <a:t>将奖励函数表达为策略比例的对数，从而将偏好模型的优化目标从奖励函数转移到策略本身</a:t>
            </a:r>
            <a:endParaRPr lang="zh-CN" altLang="en-US" sz="1600"/>
          </a:p>
          <a:p>
            <a:pPr marL="342900" indent="-342900" fontAlgn="auto">
              <a:lnSpc>
                <a:spcPct val="150000"/>
              </a:lnSpc>
              <a:buFont typeface="Wingdings" panose="05000000000000000000" charset="0"/>
              <a:buBlip>
                <a:blip r:embed="rId2"/>
              </a:buBlip>
            </a:pPr>
            <a:endParaRPr lang="zh-CN" altLang="en-US" sz="1600"/>
          </a:p>
          <a:p>
            <a:pPr marL="342900" indent="-342900" fontAlgn="auto">
              <a:lnSpc>
                <a:spcPct val="150000"/>
              </a:lnSpc>
              <a:buFont typeface="Wingdings" panose="05000000000000000000" charset="0"/>
              <a:buBlip>
                <a:blip r:embed="rId2"/>
              </a:buBlip>
            </a:pPr>
            <a:r>
              <a:rPr lang="zh-CN" altLang="en-US" sz="1600"/>
              <a:t>将</a:t>
            </a:r>
            <a:r>
              <a:rPr lang="en-US" altLang="zh-CN" sz="1600"/>
              <a:t>Bradley-Terry</a:t>
            </a:r>
            <a:r>
              <a:rPr lang="zh-CN" altLang="en-US" sz="1600"/>
              <a:t>模型中的奖励差替换为新的奖励函数：</a:t>
            </a:r>
            <a:endParaRPr lang="zh-CN" altLang="en-US" sz="1600"/>
          </a:p>
          <a:p>
            <a:pPr indent="0" fontAlgn="auto">
              <a:lnSpc>
                <a:spcPct val="150000"/>
              </a:lnSpc>
              <a:buFont typeface="Wingdings" panose="05000000000000000000" charset="0"/>
              <a:buNone/>
            </a:pPr>
            <a:r>
              <a:rPr lang="zh-CN" altLang="en-US" sz="1600"/>
              <a:t>人类偏好概率仅依赖于策略与参考策略的比例，无需显式计算奖励函数或配分函数</a:t>
            </a:r>
            <a:endParaRPr lang="zh-CN" altLang="en-US" sz="1600"/>
          </a:p>
          <a:p>
            <a:pPr marL="342900" indent="-342900" fontAlgn="auto">
              <a:lnSpc>
                <a:spcPct val="150000"/>
              </a:lnSpc>
              <a:buFont typeface="Wingdings" panose="05000000000000000000" charset="0"/>
              <a:buBlip>
                <a:blip r:embed="rId2"/>
              </a:buBlip>
            </a:pPr>
            <a:endParaRPr lang="zh-CN" altLang="en-US" sz="1600"/>
          </a:p>
          <a:p>
            <a:pPr marL="342900" indent="-342900" fontAlgn="auto">
              <a:lnSpc>
                <a:spcPct val="150000"/>
              </a:lnSpc>
              <a:buFont typeface="Wingdings" panose="05000000000000000000" charset="0"/>
              <a:buBlip>
                <a:blip r:embed="rId2"/>
              </a:buBlip>
            </a:pPr>
            <a:r>
              <a:rPr lang="en-US" altLang="zh-CN" sz="1600"/>
              <a:t>DPO</a:t>
            </a:r>
            <a:r>
              <a:rPr lang="zh-CN" altLang="en-US" sz="1600"/>
              <a:t>算法的</a:t>
            </a:r>
            <a:r>
              <a:rPr lang="en-US" altLang="zh-CN" sz="1600"/>
              <a:t>LOSS</a:t>
            </a:r>
            <a:r>
              <a:rPr lang="zh-CN" altLang="en-US" sz="1600"/>
              <a:t>函数：</a:t>
            </a:r>
            <a:endParaRPr lang="zh-CN" altLang="en-US" sz="1600"/>
          </a:p>
          <a:p>
            <a:pPr indent="0" fontAlgn="auto">
              <a:lnSpc>
                <a:spcPct val="150000"/>
              </a:lnSpc>
              <a:buFont typeface="Wingdings" panose="05000000000000000000" charset="0"/>
              <a:buNone/>
            </a:pPr>
            <a:r>
              <a:rPr lang="zh-CN" altLang="en-US" sz="1600"/>
              <a:t>直接优化策略参数</a:t>
            </a:r>
            <a:r>
              <a:rPr lang="en-US" altLang="zh-CN" sz="1600"/>
              <a:t> θ</a:t>
            </a:r>
            <a:r>
              <a:rPr lang="zh-CN" altLang="en-US" sz="1600"/>
              <a:t>，使得偏好响应的策略比例对数差最大化</a:t>
            </a:r>
            <a:endParaRPr lang="zh-CN" altLang="en-US" sz="1600"/>
          </a:p>
        </p:txBody>
      </p:sp>
      <p:pic>
        <p:nvPicPr>
          <p:cNvPr id="12" name="图片 11"/>
          <p:cNvPicPr>
            <a:picLocks noChangeAspect="1"/>
          </p:cNvPicPr>
          <p:nvPr/>
        </p:nvPicPr>
        <p:blipFill>
          <a:blip r:embed="rId3"/>
          <a:stretch>
            <a:fillRect/>
          </a:stretch>
        </p:blipFill>
        <p:spPr>
          <a:xfrm>
            <a:off x="8818880" y="2224405"/>
            <a:ext cx="3009900" cy="476250"/>
          </a:xfrm>
          <a:prstGeom prst="rect">
            <a:avLst/>
          </a:prstGeom>
        </p:spPr>
      </p:pic>
      <p:pic>
        <p:nvPicPr>
          <p:cNvPr id="16" name="图片 15"/>
          <p:cNvPicPr>
            <a:picLocks noChangeAspect="1"/>
          </p:cNvPicPr>
          <p:nvPr/>
        </p:nvPicPr>
        <p:blipFill>
          <a:blip r:embed="rId4"/>
          <a:stretch>
            <a:fillRect/>
          </a:stretch>
        </p:blipFill>
        <p:spPr>
          <a:xfrm>
            <a:off x="8060055" y="3264535"/>
            <a:ext cx="3768725" cy="520065"/>
          </a:xfrm>
          <a:prstGeom prst="rect">
            <a:avLst/>
          </a:prstGeom>
        </p:spPr>
      </p:pic>
      <p:pic>
        <p:nvPicPr>
          <p:cNvPr id="17" name="图片 16"/>
          <p:cNvPicPr>
            <a:picLocks noChangeAspect="1"/>
          </p:cNvPicPr>
          <p:nvPr/>
        </p:nvPicPr>
        <p:blipFill>
          <a:blip r:embed="rId5"/>
          <a:stretch>
            <a:fillRect/>
          </a:stretch>
        </p:blipFill>
        <p:spPr>
          <a:xfrm>
            <a:off x="6617335" y="4271010"/>
            <a:ext cx="5211445" cy="48069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grpSp>
        <p:nvGrpSpPr>
          <p:cNvPr id="49" name="组合 48"/>
          <p:cNvGrpSpPr/>
          <p:nvPr>
            <p:custDataLst>
              <p:tags r:id="rId1"/>
            </p:custDataLst>
          </p:nvPr>
        </p:nvGrpSpPr>
        <p:grpSpPr>
          <a:xfrm>
            <a:off x="281306" y="160917"/>
            <a:ext cx="11629424" cy="265167"/>
            <a:chOff x="942813" y="6269692"/>
            <a:chExt cx="9500336" cy="265167"/>
          </a:xfrm>
        </p:grpSpPr>
        <p:sp>
          <p:nvSpPr>
            <p:cNvPr id="10" name="矩形: 圆角 50"/>
            <p:cNvSpPr/>
            <p:nvPr>
              <p:custDataLst>
                <p:tags r:id="rId2"/>
              </p:custDataLst>
            </p:nvPr>
          </p:nvSpPr>
          <p:spPr>
            <a:xfrm>
              <a:off x="2985868" y="6269692"/>
              <a:ext cx="1328113"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Arial" panose="020B0604020202020204" pitchFamily="34" charset="0"/>
                  <a:cs typeface="Arial" panose="020B0604020202020204" pitchFamily="34" charset="0"/>
                </a:rPr>
                <a:t>Motivation</a:t>
              </a:r>
              <a:endParaRPr lang="en-US" altLang="zh-CN" sz="1400" b="1" dirty="0">
                <a:solidFill>
                  <a:schemeClr val="bg1"/>
                </a:solidFill>
                <a:latin typeface="Arial" panose="020B0604020202020204" pitchFamily="34" charset="0"/>
                <a:cs typeface="Arial" panose="020B0604020202020204" pitchFamily="34" charset="0"/>
              </a:endParaRPr>
            </a:p>
          </p:txBody>
        </p:sp>
        <p:sp>
          <p:nvSpPr>
            <p:cNvPr id="8" name="矩形: 圆角 49"/>
            <p:cNvSpPr/>
            <p:nvPr>
              <p:custDataLst>
                <p:tags r:id="rId3"/>
              </p:custDataLst>
            </p:nvPr>
          </p:nvSpPr>
          <p:spPr>
            <a:xfrm>
              <a:off x="942813"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Background</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13" name="矩形: 圆角 51"/>
            <p:cNvSpPr/>
            <p:nvPr/>
          </p:nvSpPr>
          <p:spPr>
            <a:xfrm>
              <a:off x="7071979"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Evaluation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53"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Discussion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54" name="矩形: 圆角 53"/>
            <p:cNvSpPr/>
            <p:nvPr>
              <p:custDataLst>
                <p:tags r:id="rId4"/>
              </p:custDataLst>
            </p:nvPr>
          </p:nvSpPr>
          <p:spPr>
            <a:xfrm>
              <a:off x="5028923"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sym typeface="+mn-ea"/>
                </a:rPr>
                <a:t>Setups</a:t>
              </a:r>
              <a:endParaRPr lang="zh-CN" altLang="en-US" sz="1400" b="1" dirty="0">
                <a:solidFill>
                  <a:srgbClr val="373863"/>
                </a:solidFill>
                <a:latin typeface="Arial" panose="020B0604020202020204" pitchFamily="34" charset="0"/>
                <a:cs typeface="Arial" panose="020B0604020202020204" pitchFamily="34" charset="0"/>
              </a:endParaRPr>
            </a:p>
          </p:txBody>
        </p:sp>
      </p:grpSp>
      <p:sp>
        <p:nvSpPr>
          <p:cNvPr id="15" name="文本框 14"/>
          <p:cNvSpPr txBox="1"/>
          <p:nvPr/>
        </p:nvSpPr>
        <p:spPr>
          <a:xfrm>
            <a:off x="281305" y="495300"/>
            <a:ext cx="11629390" cy="1337945"/>
          </a:xfrm>
          <a:prstGeom prst="rect">
            <a:avLst/>
          </a:prstGeom>
          <a:noFill/>
        </p:spPr>
        <p:txBody>
          <a:bodyPr wrap="square" rtlCol="0">
            <a:spAutoFit/>
          </a:bodyPr>
          <a:p>
            <a:pPr marL="285750" indent="-285750" fontAlgn="auto">
              <a:lnSpc>
                <a:spcPct val="150000"/>
              </a:lnSpc>
              <a:buFont typeface="Wingdings" panose="05000000000000000000" charset="0"/>
              <a:buChar char="p"/>
            </a:pPr>
            <a:r>
              <a:rPr lang="en-US"/>
              <a:t>DPO</a:t>
            </a:r>
            <a:r>
              <a:rPr lang="zh-CN" altLang="en-US"/>
              <a:t>算法不需要额外的奖励模型训练阶段</a:t>
            </a:r>
            <a:endParaRPr lang="zh-CN" altLang="en-US"/>
          </a:p>
          <a:p>
            <a:pPr marL="285750" indent="-285750" fontAlgn="auto">
              <a:lnSpc>
                <a:spcPct val="150000"/>
              </a:lnSpc>
              <a:buFont typeface="Wingdings" panose="05000000000000000000" charset="0"/>
              <a:buChar char="p"/>
            </a:pPr>
            <a:r>
              <a:rPr lang="en-US">
                <a:sym typeface="+mn-ea"/>
              </a:rPr>
              <a:t>DPO</a:t>
            </a:r>
            <a:r>
              <a:rPr lang="zh-CN" altLang="en-US">
                <a:sym typeface="+mn-ea"/>
              </a:rPr>
              <a:t>算法简化了</a:t>
            </a:r>
            <a:r>
              <a:rPr lang="zh-CN" altLang="en-US"/>
              <a:t>训练过程</a:t>
            </a:r>
            <a:endParaRPr lang="zh-CN" altLang="en-US"/>
          </a:p>
          <a:p>
            <a:pPr marL="285750" indent="-285750" fontAlgn="auto">
              <a:lnSpc>
                <a:spcPct val="150000"/>
              </a:lnSpc>
              <a:buFont typeface="Wingdings" panose="05000000000000000000" charset="0"/>
              <a:buChar char="p"/>
            </a:pPr>
            <a:r>
              <a:rPr lang="en-US" altLang="zh-CN"/>
              <a:t>PPO</a:t>
            </a:r>
            <a:r>
              <a:rPr lang="zh-CN" altLang="en-US"/>
              <a:t>需要使用当前策略模型生成的在线数据进行训练，而</a:t>
            </a:r>
            <a:r>
              <a:rPr lang="en-US" altLang="zh-CN"/>
              <a:t>DPO</a:t>
            </a:r>
            <a:r>
              <a:rPr lang="zh-CN" altLang="en-US"/>
              <a:t>则使用静态的预生成离线数据进行训练</a:t>
            </a:r>
            <a:r>
              <a:rPr lang="zh-CN" altLang="en-US"/>
              <a:t>。</a:t>
            </a:r>
            <a:endParaRPr lang="zh-CN" altLang="en-US"/>
          </a:p>
        </p:txBody>
      </p:sp>
      <p:pic>
        <p:nvPicPr>
          <p:cNvPr id="3" name="图片 2"/>
          <p:cNvPicPr>
            <a:picLocks noChangeAspect="1"/>
          </p:cNvPicPr>
          <p:nvPr/>
        </p:nvPicPr>
        <p:blipFill>
          <a:blip r:embed="rId5"/>
          <a:stretch>
            <a:fillRect/>
          </a:stretch>
        </p:blipFill>
        <p:spPr>
          <a:xfrm>
            <a:off x="8028305" y="2247900"/>
            <a:ext cx="3069590" cy="3383915"/>
          </a:xfrm>
          <a:prstGeom prst="rect">
            <a:avLst/>
          </a:prstGeom>
        </p:spPr>
      </p:pic>
      <p:sp>
        <p:nvSpPr>
          <p:cNvPr id="9" name="文本框 8"/>
          <p:cNvSpPr txBox="1"/>
          <p:nvPr/>
        </p:nvSpPr>
        <p:spPr>
          <a:xfrm>
            <a:off x="6834505" y="5631815"/>
            <a:ext cx="5013960" cy="1198880"/>
          </a:xfrm>
          <a:prstGeom prst="rect">
            <a:avLst/>
          </a:prstGeom>
          <a:noFill/>
        </p:spPr>
        <p:txBody>
          <a:bodyPr wrap="square" rtlCol="0">
            <a:spAutoFit/>
          </a:bodyPr>
          <a:p>
            <a:r>
              <a:rPr lang="zh-CN" altLang="en-US"/>
              <a:t>在</a:t>
            </a:r>
            <a:r>
              <a:rPr lang="en-US" altLang="zh-CN"/>
              <a:t>APPS</a:t>
            </a:r>
            <a:r>
              <a:rPr lang="zh-CN" altLang="en-US"/>
              <a:t>数据集上，可以观察到</a:t>
            </a:r>
            <a:r>
              <a:rPr lang="en-US" altLang="zh-CN"/>
              <a:t>DPO-Iter</a:t>
            </a:r>
            <a:r>
              <a:rPr lang="zh-CN" altLang="en-US"/>
              <a:t>在所有模型规模上均未能提升</a:t>
            </a:r>
            <a:r>
              <a:rPr lang="en-US" altLang="zh-CN"/>
              <a:t>SFT</a:t>
            </a:r>
            <a:r>
              <a:rPr lang="zh-CN" altLang="en-US"/>
              <a:t>模型的性能。相比之下，对于</a:t>
            </a:r>
            <a:r>
              <a:rPr lang="en-US" altLang="zh-CN"/>
              <a:t>PPO</a:t>
            </a:r>
            <a:r>
              <a:rPr lang="zh-CN" altLang="en-US"/>
              <a:t>而言，随着模型规模的增加，性能提升更为明显。</a:t>
            </a:r>
            <a:endParaRPr lang="zh-CN" altLang="en-US"/>
          </a:p>
        </p:txBody>
      </p:sp>
      <p:pic>
        <p:nvPicPr>
          <p:cNvPr id="11" name="图片 10"/>
          <p:cNvPicPr>
            <a:picLocks noChangeAspect="1"/>
          </p:cNvPicPr>
          <p:nvPr/>
        </p:nvPicPr>
        <p:blipFill>
          <a:blip r:embed="rId6"/>
          <a:stretch>
            <a:fillRect/>
          </a:stretch>
        </p:blipFill>
        <p:spPr>
          <a:xfrm>
            <a:off x="65405" y="2411095"/>
            <a:ext cx="7207250" cy="2738120"/>
          </a:xfrm>
          <a:prstGeom prst="rect">
            <a:avLst/>
          </a:prstGeom>
        </p:spPr>
      </p:pic>
      <p:sp>
        <p:nvSpPr>
          <p:cNvPr id="12" name="文本框 11"/>
          <p:cNvSpPr txBox="1"/>
          <p:nvPr/>
        </p:nvSpPr>
        <p:spPr>
          <a:xfrm>
            <a:off x="1162050" y="5149215"/>
            <a:ext cx="5013960" cy="1753235"/>
          </a:xfrm>
          <a:prstGeom prst="rect">
            <a:avLst/>
          </a:prstGeom>
          <a:noFill/>
        </p:spPr>
        <p:txBody>
          <a:bodyPr wrap="square" rtlCol="0">
            <a:spAutoFit/>
          </a:bodyPr>
          <a:p>
            <a:r>
              <a:rPr lang="en-US" altLang="zh-CN"/>
              <a:t>Synthetic LLM </a:t>
            </a:r>
            <a:r>
              <a:rPr lang="zh-CN" altLang="en-US"/>
              <a:t>任务在</a:t>
            </a:r>
            <a:r>
              <a:rPr lang="en-US" altLang="zh-CN"/>
              <a:t> Min Length </a:t>
            </a:r>
            <a:r>
              <a:rPr lang="zh-CN" altLang="en-US"/>
              <a:t>和</a:t>
            </a:r>
            <a:r>
              <a:rPr lang="en-US" altLang="zh-CN"/>
              <a:t> Skew Length </a:t>
            </a:r>
            <a:r>
              <a:rPr lang="zh-CN" altLang="en-US"/>
              <a:t>场景下：</a:t>
            </a:r>
            <a:r>
              <a:rPr lang="en-US" altLang="zh-CN"/>
              <a:t>on-policy DPO </a:t>
            </a:r>
            <a:r>
              <a:rPr lang="zh-CN" altLang="en-US"/>
              <a:t>表现最好，训练收敛速度快，最终奖励高。</a:t>
            </a:r>
            <a:endParaRPr lang="zh-CN" altLang="en-US"/>
          </a:p>
          <a:p>
            <a:r>
              <a:rPr lang="zh-CN" altLang="en-US"/>
              <a:t>（</a:t>
            </a:r>
            <a:r>
              <a:rPr lang="en-US" altLang="zh-CN"/>
              <a:t> on-policy </a:t>
            </a:r>
            <a:r>
              <a:rPr lang="zh-CN" altLang="en-US"/>
              <a:t>采样是在当前策略下生成样本进行训练和</a:t>
            </a:r>
            <a:r>
              <a:rPr lang="en-US" altLang="zh-CN"/>
              <a:t> </a:t>
            </a:r>
            <a:r>
              <a:rPr lang="zh-CN" altLang="en-US"/>
              <a:t>负梯度策略是如通过</a:t>
            </a:r>
            <a:r>
              <a:rPr lang="en-US" altLang="zh-CN"/>
              <a:t>PPO</a:t>
            </a:r>
            <a:r>
              <a:rPr lang="zh-CN" altLang="en-US"/>
              <a:t>或对比学习来降低低质量响应的概率）</a:t>
            </a: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grpSp>
        <p:nvGrpSpPr>
          <p:cNvPr id="6" name="组合 5"/>
          <p:cNvGrpSpPr/>
          <p:nvPr/>
        </p:nvGrpSpPr>
        <p:grpSpPr>
          <a:xfrm>
            <a:off x="281306" y="160917"/>
            <a:ext cx="11629424" cy="265167"/>
            <a:chOff x="942813" y="6269692"/>
            <a:chExt cx="9500336" cy="265167"/>
          </a:xfrm>
        </p:grpSpPr>
        <p:sp>
          <p:nvSpPr>
            <p:cNvPr id="14"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Motivation</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16" name="矩形: 圆角 49"/>
            <p:cNvSpPr/>
            <p:nvPr/>
          </p:nvSpPr>
          <p:spPr>
            <a:xfrm>
              <a:off x="942813"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Background</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17" name="矩形: 圆角 51"/>
            <p:cNvSpPr/>
            <p:nvPr/>
          </p:nvSpPr>
          <p:spPr>
            <a:xfrm>
              <a:off x="7071979"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Evaluation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18"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Discussion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19" name="矩形: 圆角 53"/>
            <p:cNvSpPr/>
            <p:nvPr/>
          </p:nvSpPr>
          <p:spPr>
            <a:xfrm>
              <a:off x="5028923" y="6269692"/>
              <a:ext cx="1328114"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Arial" panose="020B0604020202020204" pitchFamily="34" charset="0"/>
                  <a:cs typeface="Arial" panose="020B0604020202020204" pitchFamily="34" charset="0"/>
                </a:rPr>
                <a:t>Setups</a:t>
              </a:r>
              <a:endParaRPr lang="en-US" altLang="zh-CN" sz="1400" b="1" dirty="0">
                <a:solidFill>
                  <a:schemeClr val="bg1"/>
                </a:solidFill>
                <a:latin typeface="Arial" panose="020B0604020202020204" pitchFamily="34" charset="0"/>
                <a:cs typeface="Arial" panose="020B0604020202020204" pitchFamily="34" charset="0"/>
              </a:endParaRPr>
            </a:p>
          </p:txBody>
        </p:sp>
      </p:grpSp>
      <p:sp>
        <p:nvSpPr>
          <p:cNvPr id="20" name="标题 19"/>
          <p:cNvSpPr>
            <a:spLocks noGrp="1"/>
          </p:cNvSpPr>
          <p:nvPr>
            <p:ph type="title"/>
          </p:nvPr>
        </p:nvSpPr>
        <p:spPr>
          <a:xfrm>
            <a:off x="299720" y="513187"/>
            <a:ext cx="10515600" cy="679027"/>
          </a:xfrm>
        </p:spPr>
        <p:txBody>
          <a:bodyPr>
            <a:normAutofit/>
          </a:bodyPr>
          <a:p>
            <a:r>
              <a:rPr lang="en-US" altLang="zh-CN" sz="3600" b="1" dirty="0">
                <a:solidFill>
                  <a:srgbClr val="373863"/>
                </a:solidFill>
                <a:latin typeface="Arial" panose="020B0604020202020204" pitchFamily="34" charset="0"/>
                <a:cs typeface="Arial" panose="020B0604020202020204" pitchFamily="34" charset="0"/>
              </a:rPr>
              <a:t>Experimental Setups </a:t>
            </a:r>
            <a:endParaRPr lang="en-US" altLang="zh-CN" sz="3600" b="1" dirty="0">
              <a:solidFill>
                <a:srgbClr val="373863"/>
              </a:solidFill>
              <a:latin typeface="Arial" panose="020B0604020202020204" pitchFamily="34" charset="0"/>
              <a:cs typeface="Arial" panose="020B0604020202020204" pitchFamily="34" charset="0"/>
            </a:endParaRPr>
          </a:p>
        </p:txBody>
      </p:sp>
      <p:cxnSp>
        <p:nvCxnSpPr>
          <p:cNvPr id="21" name="直接连接符 20"/>
          <p:cNvCxnSpPr/>
          <p:nvPr/>
        </p:nvCxnSpPr>
        <p:spPr>
          <a:xfrm>
            <a:off x="308610" y="119253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sp>
        <p:nvSpPr>
          <p:cNvPr id="2" name="文本框 1"/>
          <p:cNvSpPr txBox="1"/>
          <p:nvPr/>
        </p:nvSpPr>
        <p:spPr>
          <a:xfrm>
            <a:off x="12694920" y="1456690"/>
            <a:ext cx="4064000" cy="368300"/>
          </a:xfrm>
          <a:prstGeom prst="rect">
            <a:avLst/>
          </a:prstGeom>
          <a:noFill/>
        </p:spPr>
        <p:txBody>
          <a:bodyPr wrap="square" rtlCol="0">
            <a:spAutoFit/>
          </a:bodyPr>
          <a:p>
            <a:endParaRPr lang="zh-CN" altLang="en-US"/>
          </a:p>
        </p:txBody>
      </p:sp>
      <p:sp>
        <p:nvSpPr>
          <p:cNvPr id="3" name="文本框 2"/>
          <p:cNvSpPr txBox="1"/>
          <p:nvPr/>
        </p:nvSpPr>
        <p:spPr>
          <a:xfrm>
            <a:off x="308610" y="1431925"/>
            <a:ext cx="4064000" cy="368300"/>
          </a:xfrm>
          <a:prstGeom prst="rect">
            <a:avLst/>
          </a:prstGeom>
          <a:noFill/>
        </p:spPr>
        <p:txBody>
          <a:bodyPr wrap="square" rtlCol="0">
            <a:spAutoFit/>
          </a:bodyPr>
          <a:p>
            <a:pPr marL="285750" indent="-285750">
              <a:buFont typeface="Wingdings" panose="05000000000000000000" charset="0"/>
              <a:buChar char="p"/>
            </a:pPr>
            <a:r>
              <a:rPr lang="zh-CN" altLang="en-US"/>
              <a:t>基础模型</a:t>
            </a:r>
            <a:r>
              <a:rPr lang="en-US" altLang="zh-CN"/>
              <a:t>: LLAMA-2</a:t>
            </a:r>
            <a:endParaRPr lang="en-US" altLang="zh-CN"/>
          </a:p>
        </p:txBody>
      </p:sp>
      <p:pic>
        <p:nvPicPr>
          <p:cNvPr id="5" name="图片 4"/>
          <p:cNvPicPr>
            <a:picLocks noChangeAspect="1"/>
          </p:cNvPicPr>
          <p:nvPr/>
        </p:nvPicPr>
        <p:blipFill>
          <a:blip r:embed="rId1"/>
          <a:stretch>
            <a:fillRect/>
          </a:stretch>
        </p:blipFill>
        <p:spPr>
          <a:xfrm>
            <a:off x="308610" y="1824990"/>
            <a:ext cx="5337810" cy="4265930"/>
          </a:xfrm>
          <a:prstGeom prst="rect">
            <a:avLst/>
          </a:prstGeom>
        </p:spPr>
      </p:pic>
      <p:sp>
        <p:nvSpPr>
          <p:cNvPr id="8" name="文本框 7"/>
          <p:cNvSpPr txBox="1"/>
          <p:nvPr/>
        </p:nvSpPr>
        <p:spPr>
          <a:xfrm>
            <a:off x="281305" y="6115685"/>
            <a:ext cx="5365750" cy="645160"/>
          </a:xfrm>
          <a:prstGeom prst="rect">
            <a:avLst/>
          </a:prstGeom>
          <a:noFill/>
        </p:spPr>
        <p:txBody>
          <a:bodyPr wrap="square" rtlCol="0">
            <a:spAutoFit/>
          </a:bodyPr>
          <a:p>
            <a:pPr marL="285750" indent="-285750">
              <a:buFont typeface="Wingdings" panose="05000000000000000000" charset="0"/>
              <a:buChar char="p"/>
            </a:pPr>
            <a:r>
              <a:rPr lang="zh-CN" altLang="en-US"/>
              <a:t>预训练模型</a:t>
            </a:r>
            <a:r>
              <a:rPr lang="en-US" altLang="zh-CN"/>
              <a:t>: T</a:t>
            </a:r>
            <a:r>
              <a:rPr lang="" altLang="en-US"/>
              <a:t>Ü</a:t>
            </a:r>
            <a:r>
              <a:rPr lang="en-US" altLang="zh-CN"/>
              <a:t>LU 2</a:t>
            </a:r>
            <a:endParaRPr lang="en-US" altLang="zh-CN"/>
          </a:p>
          <a:p>
            <a:r>
              <a:rPr lang="en-US" altLang="zh-CN"/>
              <a:t> AlpacaEval</a:t>
            </a:r>
            <a:r>
              <a:rPr lang="zh-CN" altLang="en-US"/>
              <a:t>和</a:t>
            </a:r>
            <a:r>
              <a:rPr lang="en-US" altLang="zh-CN"/>
              <a:t>Chatbot Arena </a:t>
            </a:r>
            <a:r>
              <a:rPr lang="zh-CN" altLang="en-US"/>
              <a:t>评测中取得了领先性能</a:t>
            </a:r>
            <a:endParaRPr lang="zh-CN" altLang="en-US"/>
          </a:p>
        </p:txBody>
      </p:sp>
      <p:sp>
        <p:nvSpPr>
          <p:cNvPr id="9" name="文本框 8"/>
          <p:cNvSpPr txBox="1"/>
          <p:nvPr/>
        </p:nvSpPr>
        <p:spPr>
          <a:xfrm>
            <a:off x="6078220" y="1932940"/>
            <a:ext cx="4064000" cy="368300"/>
          </a:xfrm>
          <a:prstGeom prst="rect">
            <a:avLst/>
          </a:prstGeom>
          <a:noFill/>
        </p:spPr>
        <p:txBody>
          <a:bodyPr wrap="square" rtlCol="0">
            <a:spAutoFit/>
          </a:bodyPr>
          <a:p>
            <a:pPr marL="285750" indent="-285750">
              <a:buFont typeface="Arial" panose="020B0604020202020204" pitchFamily="34" charset="0"/>
              <a:buChar char="•"/>
            </a:pPr>
            <a:r>
              <a:rPr lang="en-US" altLang="zh-CN"/>
              <a:t>Factuality: MMLU</a:t>
            </a:r>
            <a:endParaRPr lang="en-US" altLang="zh-CN"/>
          </a:p>
        </p:txBody>
      </p:sp>
      <p:sp>
        <p:nvSpPr>
          <p:cNvPr id="10" name="文本框 9"/>
          <p:cNvSpPr txBox="1"/>
          <p:nvPr/>
        </p:nvSpPr>
        <p:spPr>
          <a:xfrm>
            <a:off x="6078220" y="2370455"/>
            <a:ext cx="4064000" cy="368300"/>
          </a:xfrm>
          <a:prstGeom prst="rect">
            <a:avLst/>
          </a:prstGeom>
          <a:noFill/>
        </p:spPr>
        <p:txBody>
          <a:bodyPr wrap="square" rtlCol="0">
            <a:spAutoFit/>
          </a:bodyPr>
          <a:p>
            <a:pPr marL="285750" indent="-285750">
              <a:buFont typeface="Arial" panose="020B0604020202020204" pitchFamily="34" charset="0"/>
              <a:buChar char="•"/>
            </a:pPr>
            <a:r>
              <a:rPr lang="en-US" altLang="zh-CN"/>
              <a:t>Reasoning: GSM8k</a:t>
            </a:r>
            <a:r>
              <a:rPr lang="zh-CN" altLang="en-US"/>
              <a:t>，</a:t>
            </a:r>
            <a:r>
              <a:rPr lang="en-US" altLang="zh-CN"/>
              <a:t>Big Bench Hard</a:t>
            </a:r>
            <a:endParaRPr lang="en-US" altLang="zh-CN"/>
          </a:p>
        </p:txBody>
      </p:sp>
      <p:sp>
        <p:nvSpPr>
          <p:cNvPr id="13" name="文本框 12"/>
          <p:cNvSpPr txBox="1"/>
          <p:nvPr/>
        </p:nvSpPr>
        <p:spPr>
          <a:xfrm>
            <a:off x="6078220" y="2807970"/>
            <a:ext cx="4064000" cy="368300"/>
          </a:xfrm>
          <a:prstGeom prst="rect">
            <a:avLst/>
          </a:prstGeom>
          <a:noFill/>
        </p:spPr>
        <p:txBody>
          <a:bodyPr wrap="square" rtlCol="0">
            <a:spAutoFit/>
          </a:bodyPr>
          <a:p>
            <a:pPr marL="285750" indent="-285750">
              <a:buFont typeface="Arial" panose="020B0604020202020204" pitchFamily="34" charset="0"/>
              <a:buChar char="•"/>
            </a:pPr>
            <a:r>
              <a:rPr lang="en-US" altLang="zh-CN"/>
              <a:t>Truthfulness: TruthfulQA</a:t>
            </a:r>
            <a:endParaRPr lang="en-US" altLang="zh-CN"/>
          </a:p>
        </p:txBody>
      </p:sp>
      <p:sp>
        <p:nvSpPr>
          <p:cNvPr id="15" name="文本框 14"/>
          <p:cNvSpPr txBox="1"/>
          <p:nvPr/>
        </p:nvSpPr>
        <p:spPr>
          <a:xfrm>
            <a:off x="6078220" y="3245485"/>
            <a:ext cx="4064000" cy="368300"/>
          </a:xfrm>
          <a:prstGeom prst="rect">
            <a:avLst/>
          </a:prstGeom>
          <a:noFill/>
        </p:spPr>
        <p:txBody>
          <a:bodyPr wrap="square" rtlCol="0">
            <a:spAutoFit/>
          </a:bodyPr>
          <a:p>
            <a:pPr marL="285750" indent="-285750">
              <a:buFont typeface="Arial" panose="020B0604020202020204" pitchFamily="34" charset="0"/>
              <a:buChar char="•"/>
            </a:pPr>
            <a:r>
              <a:rPr lang="en-US" altLang="zh-CN"/>
              <a:t>Coding: HumanEval+</a:t>
            </a:r>
            <a:r>
              <a:rPr lang="zh-CN" altLang="en-US"/>
              <a:t>，</a:t>
            </a:r>
            <a:r>
              <a:rPr lang="en-US" altLang="zh-CN"/>
              <a:t>MBPP+</a:t>
            </a:r>
            <a:endParaRPr lang="en-US" altLang="zh-CN"/>
          </a:p>
        </p:txBody>
      </p:sp>
      <p:sp>
        <p:nvSpPr>
          <p:cNvPr id="22" name="文本框 21"/>
          <p:cNvSpPr txBox="1"/>
          <p:nvPr/>
        </p:nvSpPr>
        <p:spPr>
          <a:xfrm>
            <a:off x="6078220" y="3683000"/>
            <a:ext cx="4064000" cy="368300"/>
          </a:xfrm>
          <a:prstGeom prst="rect">
            <a:avLst/>
          </a:prstGeom>
          <a:noFill/>
        </p:spPr>
        <p:txBody>
          <a:bodyPr wrap="square" rtlCol="0">
            <a:spAutoFit/>
          </a:bodyPr>
          <a:p>
            <a:pPr marL="285750" indent="-285750">
              <a:buFont typeface="Arial" panose="020B0604020202020204" pitchFamily="34" charset="0"/>
              <a:buChar char="•"/>
            </a:pPr>
            <a:r>
              <a:rPr lang="en-US" altLang="zh-CN"/>
              <a:t>Safety: ToxiGen</a:t>
            </a:r>
            <a:r>
              <a:rPr lang="zh-CN" altLang="en-US"/>
              <a:t>，</a:t>
            </a:r>
            <a:r>
              <a:rPr lang="en-US" altLang="zh-CN"/>
              <a:t>XSTest</a:t>
            </a:r>
            <a:endParaRPr lang="en-US" altLang="zh-CN"/>
          </a:p>
        </p:txBody>
      </p:sp>
      <p:sp>
        <p:nvSpPr>
          <p:cNvPr id="31" name="文本框 30"/>
          <p:cNvSpPr txBox="1"/>
          <p:nvPr/>
        </p:nvSpPr>
        <p:spPr>
          <a:xfrm>
            <a:off x="6078220" y="4120515"/>
            <a:ext cx="4800600" cy="368300"/>
          </a:xfrm>
          <a:prstGeom prst="rect">
            <a:avLst/>
          </a:prstGeom>
          <a:noFill/>
        </p:spPr>
        <p:txBody>
          <a:bodyPr wrap="square" rtlCol="0">
            <a:spAutoFit/>
          </a:bodyPr>
          <a:p>
            <a:pPr marL="285750" indent="-285750">
              <a:buFont typeface="Arial" panose="020B0604020202020204" pitchFamily="34" charset="0"/>
              <a:buChar char="•"/>
            </a:pPr>
            <a:r>
              <a:rPr lang="en-US" altLang="zh-CN"/>
              <a:t>Instruction Following: ToxiGen</a:t>
            </a:r>
            <a:r>
              <a:rPr lang="zh-CN" altLang="en-US"/>
              <a:t>，</a:t>
            </a:r>
            <a:r>
              <a:rPr lang="en-US" altLang="zh-CN"/>
              <a:t>XSTest</a:t>
            </a:r>
            <a:endParaRPr lang="en-US" altLang="zh-CN"/>
          </a:p>
        </p:txBody>
      </p:sp>
      <p:sp>
        <p:nvSpPr>
          <p:cNvPr id="32" name="文本框 31"/>
          <p:cNvSpPr txBox="1"/>
          <p:nvPr/>
        </p:nvSpPr>
        <p:spPr>
          <a:xfrm>
            <a:off x="6078220" y="1495425"/>
            <a:ext cx="4064000" cy="368300"/>
          </a:xfrm>
          <a:prstGeom prst="rect">
            <a:avLst/>
          </a:prstGeom>
          <a:noFill/>
        </p:spPr>
        <p:txBody>
          <a:bodyPr wrap="square" rtlCol="0">
            <a:spAutoFit/>
          </a:bodyPr>
          <a:p>
            <a:pPr marL="285750" indent="-285750">
              <a:buFont typeface="Wingdings" panose="05000000000000000000" charset="0"/>
              <a:buChar char="p"/>
            </a:pPr>
            <a:r>
              <a:rPr lang="zh-CN" altLang="en-US"/>
              <a:t>评估数据集</a:t>
            </a:r>
            <a:endParaRPr lang="zh-CN" altLang="en-US"/>
          </a:p>
        </p:txBody>
      </p:sp>
      <p:sp>
        <p:nvSpPr>
          <p:cNvPr id="34" name="文本框 33"/>
          <p:cNvSpPr txBox="1"/>
          <p:nvPr/>
        </p:nvSpPr>
        <p:spPr>
          <a:xfrm>
            <a:off x="6078220" y="4558030"/>
            <a:ext cx="4064000" cy="368300"/>
          </a:xfrm>
          <a:prstGeom prst="rect">
            <a:avLst/>
          </a:prstGeom>
          <a:noFill/>
        </p:spPr>
        <p:txBody>
          <a:bodyPr wrap="square" rtlCol="0">
            <a:spAutoFit/>
          </a:bodyPr>
          <a:p>
            <a:pPr marL="285750" indent="-285750">
              <a:buFont typeface="Wingdings" panose="05000000000000000000" charset="0"/>
              <a:buChar char="p"/>
            </a:pPr>
            <a:r>
              <a:rPr lang="zh-CN" altLang="en-US"/>
              <a:t>偏好数据集</a:t>
            </a:r>
            <a:endParaRPr lang="zh-CN" altLang="en-US"/>
          </a:p>
        </p:txBody>
      </p:sp>
      <p:sp>
        <p:nvSpPr>
          <p:cNvPr id="35" name="文本框 34"/>
          <p:cNvSpPr txBox="1"/>
          <p:nvPr/>
        </p:nvSpPr>
        <p:spPr>
          <a:xfrm>
            <a:off x="6078220" y="4995545"/>
            <a:ext cx="6290310" cy="368300"/>
          </a:xfrm>
          <a:prstGeom prst="rect">
            <a:avLst/>
          </a:prstGeom>
          <a:noFill/>
        </p:spPr>
        <p:txBody>
          <a:bodyPr wrap="square" rtlCol="0">
            <a:spAutoFit/>
          </a:bodyPr>
          <a:p>
            <a:pPr marL="285750" indent="-285750">
              <a:buFont typeface="Arial" panose="020B0604020202020204" pitchFamily="34" charset="0"/>
              <a:buChar char="•"/>
            </a:pPr>
            <a:r>
              <a:rPr lang="zh-CN" altLang="en-US"/>
              <a:t>人工标注数据</a:t>
            </a:r>
            <a:r>
              <a:rPr lang="en-US" altLang="zh-CN"/>
              <a:t>: HH-RLHF  </a:t>
            </a:r>
            <a:r>
              <a:rPr lang="zh-CN" altLang="en-US"/>
              <a:t>，</a:t>
            </a:r>
            <a:r>
              <a:rPr lang="en-US" altLang="zh-CN"/>
              <a:t>HelpSteer</a:t>
            </a:r>
            <a:r>
              <a:rPr lang="zh-CN" altLang="en-US"/>
              <a:t>，</a:t>
            </a:r>
            <a:r>
              <a:rPr lang="en-US" altLang="zh-CN"/>
              <a:t>Chatbot Arena</a:t>
            </a:r>
            <a:r>
              <a:rPr lang="zh-CN" altLang="en-US"/>
              <a:t>等</a:t>
            </a:r>
            <a:r>
              <a:rPr lang="en-US" altLang="zh-CN"/>
              <a:t>6</a:t>
            </a:r>
            <a:r>
              <a:rPr lang="zh-CN" altLang="en-US"/>
              <a:t>个</a:t>
            </a:r>
            <a:endParaRPr lang="zh-CN" altLang="en-US"/>
          </a:p>
        </p:txBody>
      </p:sp>
      <p:sp>
        <p:nvSpPr>
          <p:cNvPr id="36" name="文本框 35"/>
          <p:cNvSpPr txBox="1"/>
          <p:nvPr/>
        </p:nvSpPr>
        <p:spPr>
          <a:xfrm>
            <a:off x="6078220" y="5558155"/>
            <a:ext cx="6290310" cy="368300"/>
          </a:xfrm>
          <a:prstGeom prst="rect">
            <a:avLst/>
          </a:prstGeom>
          <a:noFill/>
        </p:spPr>
        <p:txBody>
          <a:bodyPr wrap="square" rtlCol="0">
            <a:spAutoFit/>
          </a:bodyPr>
          <a:p>
            <a:pPr marL="285750" indent="-285750">
              <a:buFont typeface="Arial" panose="020B0604020202020204" pitchFamily="34" charset="0"/>
              <a:buChar char="•"/>
            </a:pPr>
            <a:r>
              <a:rPr lang="zh-CN" altLang="en-US">
                <a:sym typeface="+mn-ea"/>
              </a:rPr>
              <a:t>人工</a:t>
            </a:r>
            <a:r>
              <a:rPr lang="zh-CN" altLang="en-US"/>
              <a:t>生成数据</a:t>
            </a:r>
            <a:r>
              <a:rPr lang="en-US" altLang="zh-CN"/>
              <a:t>: UltraFeedback</a:t>
            </a:r>
            <a:r>
              <a:rPr lang="zh-CN" altLang="en-US"/>
              <a:t>、</a:t>
            </a:r>
            <a:r>
              <a:rPr lang="en-US" altLang="zh-CN"/>
              <a:t>Nectar</a:t>
            </a:r>
            <a:r>
              <a:rPr lang="zh-CN" altLang="en-US"/>
              <a:t>、</a:t>
            </a:r>
            <a:r>
              <a:rPr lang="en-US" altLang="zh-CN"/>
              <a:t>Orca</a:t>
            </a:r>
            <a:r>
              <a:rPr lang="zh-CN" altLang="en-US"/>
              <a:t>等</a:t>
            </a:r>
            <a:r>
              <a:rPr lang="en-US" altLang="zh-CN"/>
              <a:t>5</a:t>
            </a:r>
            <a:r>
              <a:rPr lang="zh-CN" altLang="en-US"/>
              <a:t>个</a:t>
            </a:r>
            <a:endParaRPr lang="zh-CN" altLang="en-US"/>
          </a:p>
        </p:txBody>
      </p:sp>
      <p:sp>
        <p:nvSpPr>
          <p:cNvPr id="37" name="文本框 36"/>
          <p:cNvSpPr txBox="1"/>
          <p:nvPr/>
        </p:nvSpPr>
        <p:spPr>
          <a:xfrm>
            <a:off x="6078220" y="6120765"/>
            <a:ext cx="6290310" cy="368300"/>
          </a:xfrm>
          <a:prstGeom prst="rect">
            <a:avLst/>
          </a:prstGeom>
          <a:noFill/>
        </p:spPr>
        <p:txBody>
          <a:bodyPr wrap="square" rtlCol="0">
            <a:spAutoFit/>
          </a:bodyPr>
          <a:p>
            <a:pPr marL="285750" indent="-285750">
              <a:buFont typeface="Arial" panose="020B0604020202020204" pitchFamily="34" charset="0"/>
              <a:buChar char="•"/>
            </a:pPr>
            <a:r>
              <a:rPr lang="zh-CN" altLang="en-US">
                <a:sym typeface="+mn-ea"/>
              </a:rPr>
              <a:t>爬取</a:t>
            </a:r>
            <a:r>
              <a:rPr lang="zh-CN" altLang="en-US"/>
              <a:t>数据</a:t>
            </a:r>
            <a:r>
              <a:rPr lang="en-US" altLang="zh-CN"/>
              <a:t>: SHP-2</a:t>
            </a:r>
            <a:r>
              <a:rPr lang="zh-CN" altLang="en-US"/>
              <a:t>，</a:t>
            </a:r>
            <a:r>
              <a:rPr lang="en-US" altLang="zh-CN"/>
              <a:t>StackExchange</a:t>
            </a:r>
            <a:endParaRPr lang="en-US" altLang="zh-CN"/>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微软雅黑" panose="020B0503020204020204" charset="-122"/>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微软雅黑" panose="020B0503020204020204" charset="-122"/>
              <a:ea typeface="微软雅黑" panose="020B0503020204020204" charset="-122"/>
            </a:endParaRPr>
          </a:p>
        </p:txBody>
      </p:sp>
      <p:grpSp>
        <p:nvGrpSpPr>
          <p:cNvPr id="49" name="组合 48"/>
          <p:cNvGrpSpPr/>
          <p:nvPr/>
        </p:nvGrpSpPr>
        <p:grpSpPr>
          <a:xfrm>
            <a:off x="281306" y="160917"/>
            <a:ext cx="11629424" cy="265167"/>
            <a:chOff x="942813" y="6269692"/>
            <a:chExt cx="9500336" cy="265167"/>
          </a:xfrm>
        </p:grpSpPr>
        <p:sp>
          <p:nvSpPr>
            <p:cNvPr id="10"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Motivation</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8" name="矩形: 圆角 49"/>
            <p:cNvSpPr/>
            <p:nvPr/>
          </p:nvSpPr>
          <p:spPr>
            <a:xfrm>
              <a:off x="942813"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Background</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13" name="矩形: 圆角 51"/>
            <p:cNvSpPr/>
            <p:nvPr/>
          </p:nvSpPr>
          <p:spPr>
            <a:xfrm>
              <a:off x="7071979" y="6269692"/>
              <a:ext cx="1328113"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微软雅黑" panose="020B0503020204020204" charset="-122"/>
                  <a:ea typeface="微软雅黑" panose="020B0503020204020204" charset="-122"/>
                  <a:cs typeface="Arial" panose="020B0604020202020204" pitchFamily="34" charset="0"/>
                </a:rPr>
                <a:t>Evaluation</a:t>
              </a:r>
              <a:endParaRPr lang="en-US" altLang="zh-CN" sz="1400" b="1"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53"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Discussion</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54" name="矩形: 圆角 53"/>
            <p:cNvSpPr/>
            <p:nvPr/>
          </p:nvSpPr>
          <p:spPr>
            <a:xfrm>
              <a:off x="5028923"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Approach</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grpSp>
      <p:sp>
        <p:nvSpPr>
          <p:cNvPr id="20" name="标题 19"/>
          <p:cNvSpPr>
            <a:spLocks noGrp="1"/>
          </p:cNvSpPr>
          <p:nvPr>
            <p:ph type="title"/>
          </p:nvPr>
        </p:nvSpPr>
        <p:spPr>
          <a:xfrm>
            <a:off x="299720" y="513187"/>
            <a:ext cx="10515600" cy="679027"/>
          </a:xfrm>
        </p:spPr>
        <p:txBody>
          <a:bodyPr>
            <a:normAutofit/>
          </a:bodyPr>
          <a:p>
            <a:r>
              <a:rPr lang="en-US" altLang="zh-CN" sz="3600" b="1" dirty="0">
                <a:solidFill>
                  <a:srgbClr val="373863"/>
                </a:solidFill>
                <a:latin typeface="微软雅黑" panose="020B0503020204020204" charset="-122"/>
                <a:ea typeface="微软雅黑" panose="020B0503020204020204" charset="-122"/>
                <a:cs typeface="Arial" panose="020B0604020202020204" pitchFamily="34" charset="0"/>
              </a:rPr>
              <a:t>Preference Data</a:t>
            </a:r>
            <a:endParaRPr lang="en-US" altLang="zh-CN" sz="3600" b="1" dirty="0">
              <a:solidFill>
                <a:srgbClr val="373863"/>
              </a:solidFill>
              <a:latin typeface="微软雅黑" panose="020B0503020204020204" charset="-122"/>
              <a:ea typeface="微软雅黑" panose="020B0503020204020204" charset="-122"/>
              <a:cs typeface="Arial" panose="020B0604020202020204" pitchFamily="34" charset="0"/>
            </a:endParaRPr>
          </a:p>
        </p:txBody>
      </p:sp>
      <p:cxnSp>
        <p:nvCxnSpPr>
          <p:cNvPr id="21" name="直接连接符 20"/>
          <p:cNvCxnSpPr/>
          <p:nvPr/>
        </p:nvCxnSpPr>
        <p:spPr>
          <a:xfrm>
            <a:off x="308610" y="119253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7064375" y="1764030"/>
            <a:ext cx="4765040" cy="2510790"/>
          </a:xfrm>
          <a:prstGeom prst="rect">
            <a:avLst/>
          </a:prstGeom>
          <a:noFill/>
        </p:spPr>
        <p:txBody>
          <a:bodyPr wrap="square" rtlCol="0">
            <a:noAutofit/>
          </a:bodyPr>
          <a:p>
            <a:r>
              <a:rPr lang="zh-CN" altLang="en-US" sz="1600">
                <a:latin typeface="微软雅黑" panose="020B0503020204020204" charset="-122"/>
                <a:ea typeface="微软雅黑" panose="020B0503020204020204" charset="-122"/>
                <a:cs typeface="微软雅黑" panose="020B0503020204020204" charset="-122"/>
              </a:rPr>
              <a:t>（</a:t>
            </a:r>
            <a:r>
              <a:rPr lang="zh-CN" altLang="en-US" sz="1600">
                <a:solidFill>
                  <a:schemeClr val="accent1"/>
                </a:solidFill>
                <a:latin typeface="微软雅黑" panose="020B0503020204020204" charset="-122"/>
                <a:ea typeface="微软雅黑" panose="020B0503020204020204" charset="-122"/>
                <a:cs typeface="微软雅黑" panose="020B0503020204020204" charset="-122"/>
              </a:rPr>
              <a:t>蓝色为提升</a:t>
            </a:r>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solidFill>
                  <a:srgbClr val="FFC000"/>
                </a:solidFill>
                <a:latin typeface="微软雅黑" panose="020B0503020204020204" charset="-122"/>
                <a:ea typeface="微软雅黑" panose="020B0503020204020204" charset="-122"/>
                <a:cs typeface="微软雅黑" panose="020B0503020204020204" charset="-122"/>
              </a:rPr>
              <a:t>橙色为下降</a:t>
            </a:r>
            <a:r>
              <a:rPr lang="zh-CN" altLang="en-US" sz="1600">
                <a:latin typeface="微软雅黑" panose="020B0503020204020204" charset="-122"/>
                <a:ea typeface="微软雅黑" panose="020B0503020204020204" charset="-122"/>
                <a:cs typeface="微软雅黑" panose="020B0503020204020204" charset="-122"/>
              </a:rPr>
              <a:t>）</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Arial" panose="020B0604020202020204" pitchFamily="34" charset="0"/>
              <a:buChar char="•"/>
            </a:pPr>
            <a:r>
              <a:rPr lang="en-US" altLang="zh-CN" sz="1600" b="1">
                <a:latin typeface="微软雅黑" panose="020B0503020204020204" charset="-122"/>
                <a:ea typeface="微软雅黑" panose="020B0503020204020204" charset="-122"/>
                <a:cs typeface="微软雅黑" panose="020B0503020204020204" charset="-122"/>
              </a:rPr>
              <a:t>T</a:t>
            </a:r>
            <a:r>
              <a:rPr lang="" altLang="en-US" sz="1600" b="1">
                <a:latin typeface="微软雅黑" panose="020B0503020204020204" charset="-122"/>
                <a:ea typeface="微软雅黑" panose="020B0503020204020204" charset="-122"/>
                <a:cs typeface="微软雅黑" panose="020B0503020204020204" charset="-122"/>
              </a:rPr>
              <a:t>Ü</a:t>
            </a:r>
            <a:r>
              <a:rPr lang="en-US" altLang="zh-CN" sz="1600" b="1">
                <a:latin typeface="微软雅黑" panose="020B0503020204020204" charset="-122"/>
                <a:ea typeface="微软雅黑" panose="020B0503020204020204" charset="-122"/>
                <a:cs typeface="微软雅黑" panose="020B0503020204020204" charset="-122"/>
              </a:rPr>
              <a:t>LU 2</a:t>
            </a:r>
            <a:r>
              <a:rPr lang="zh-CN" altLang="en-US" sz="1600" b="1">
                <a:latin typeface="微软雅黑" panose="020B0503020204020204" charset="-122"/>
                <a:ea typeface="微软雅黑" panose="020B0503020204020204" charset="-122"/>
                <a:cs typeface="微软雅黑" panose="020B0503020204020204" charset="-122"/>
              </a:rPr>
              <a:t>相较于</a:t>
            </a:r>
            <a:r>
              <a:rPr lang="en-US" altLang="zh-CN" sz="1600" b="1">
                <a:latin typeface="微软雅黑" panose="020B0503020204020204" charset="-122"/>
                <a:ea typeface="微软雅黑" panose="020B0503020204020204" charset="-122"/>
                <a:cs typeface="微软雅黑" panose="020B0503020204020204" charset="-122"/>
              </a:rPr>
              <a:t>Llama 2</a:t>
            </a:r>
            <a:r>
              <a:rPr lang="zh-CN" altLang="en-US" sz="1600" b="1">
                <a:latin typeface="微软雅黑" panose="020B0503020204020204" charset="-122"/>
                <a:ea typeface="微软雅黑" panose="020B0503020204020204" charset="-122"/>
                <a:cs typeface="微软雅黑" panose="020B0503020204020204" charset="-122"/>
              </a:rPr>
              <a:t>整体提高很多。</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Arial" panose="020B0604020202020204" pitchFamily="34" charset="0"/>
              <a:buChar char="•"/>
            </a:pPr>
            <a:r>
              <a:rPr lang="zh-CN" altLang="en-US" sz="1600">
                <a:latin typeface="微软雅黑" panose="020B0503020204020204" charset="-122"/>
                <a:ea typeface="微软雅黑" panose="020B0503020204020204" charset="-122"/>
                <a:cs typeface="微软雅黑" panose="020B0503020204020204" charset="-122"/>
              </a:rPr>
              <a:t>基于偏好的学习对</a:t>
            </a:r>
            <a:r>
              <a:rPr lang="en-US" altLang="zh-CN" sz="1600" b="1">
                <a:latin typeface="微软雅黑" panose="020B0503020204020204" charset="-122"/>
                <a:ea typeface="微软雅黑" panose="020B0503020204020204" charset="-122"/>
                <a:cs typeface="微软雅黑" panose="020B0503020204020204" charset="-122"/>
              </a:rPr>
              <a:t>instruction following</a:t>
            </a:r>
            <a:r>
              <a:rPr lang="zh-CN" altLang="en-US" sz="1600">
                <a:latin typeface="微软雅黑" panose="020B0503020204020204" charset="-122"/>
                <a:ea typeface="微软雅黑" panose="020B0503020204020204" charset="-122"/>
                <a:cs typeface="微软雅黑" panose="020B0503020204020204" charset="-122"/>
              </a:rPr>
              <a:t>和</a:t>
            </a:r>
            <a:r>
              <a:rPr lang="en-US" altLang="zh-CN" sz="1600" b="1">
                <a:latin typeface="微软雅黑" panose="020B0503020204020204" charset="-122"/>
                <a:ea typeface="微软雅黑" panose="020B0503020204020204" charset="-122"/>
                <a:cs typeface="微软雅黑" panose="020B0503020204020204" charset="-122"/>
              </a:rPr>
              <a:t>truthfulness</a:t>
            </a:r>
            <a:r>
              <a:rPr lang="zh-CN" altLang="en-US" sz="1600">
                <a:latin typeface="微软雅黑" panose="020B0503020204020204" charset="-122"/>
                <a:ea typeface="微软雅黑" panose="020B0503020204020204" charset="-122"/>
                <a:cs typeface="微软雅黑" panose="020B0503020204020204" charset="-122"/>
              </a:rPr>
              <a:t>的影响最为显著</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Arial" panose="020B0604020202020204" pitchFamily="34" charset="0"/>
              <a:buChar char="•"/>
            </a:pPr>
            <a:r>
              <a:rPr lang="zh-CN" altLang="en-US" sz="1600">
                <a:latin typeface="微软雅黑" panose="020B0503020204020204" charset="-122"/>
                <a:ea typeface="微软雅黑" panose="020B0503020204020204" charset="-122"/>
                <a:cs typeface="微软雅黑" panose="020B0503020204020204" charset="-122"/>
              </a:rPr>
              <a:t>基于偏好的学习</a:t>
            </a:r>
            <a:r>
              <a:rPr lang="zh-CN" altLang="en-US" sz="1600" b="1">
                <a:latin typeface="微软雅黑" panose="020B0503020204020204" charset="-122"/>
                <a:ea typeface="微软雅黑" panose="020B0503020204020204" charset="-122"/>
                <a:cs typeface="微软雅黑" panose="020B0503020204020204" charset="-122"/>
              </a:rPr>
              <a:t>对</a:t>
            </a:r>
            <a:r>
              <a:rPr lang="en-US" altLang="zh-CN" sz="1600" b="1">
                <a:latin typeface="微软雅黑" panose="020B0503020204020204" charset="-122"/>
                <a:ea typeface="微软雅黑" panose="020B0503020204020204" charset="-122"/>
                <a:cs typeface="微软雅黑" panose="020B0503020204020204" charset="-122"/>
              </a:rPr>
              <a:t>factuality</a:t>
            </a:r>
            <a:r>
              <a:rPr lang="zh-CN" altLang="en-US" sz="1600" b="1">
                <a:latin typeface="微软雅黑" panose="020B0503020204020204" charset="-122"/>
                <a:ea typeface="微软雅黑" panose="020B0503020204020204" charset="-122"/>
                <a:cs typeface="微软雅黑" panose="020B0503020204020204" charset="-122"/>
              </a:rPr>
              <a:t>并没有帮助</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Arial" panose="020B0604020202020204" pitchFamily="34" charset="0"/>
              <a:buChar char="•"/>
            </a:pPr>
            <a:r>
              <a:rPr lang="zh-CN" altLang="en-US" sz="1600">
                <a:latin typeface="微软雅黑" panose="020B0503020204020204" charset="-122"/>
                <a:ea typeface="微软雅黑" panose="020B0503020204020204" charset="-122"/>
                <a:cs typeface="微软雅黑" panose="020B0503020204020204" charset="-122"/>
              </a:rPr>
              <a:t>基于偏好的学习对于提升与聊天相关的能力以及学习风格特征最为有用</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endParaRPr lang="zh-CN" altLang="en-US" sz="1600">
              <a:latin typeface="微软雅黑" panose="020B0503020204020204" charset="-122"/>
              <a:ea typeface="微软雅黑" panose="020B0503020204020204" charset="-122"/>
              <a:cs typeface="微软雅黑" panose="020B0503020204020204" charset="-122"/>
            </a:endParaRPr>
          </a:p>
        </p:txBody>
      </p:sp>
      <p:pic>
        <p:nvPicPr>
          <p:cNvPr id="11" name="图片 10"/>
          <p:cNvPicPr>
            <a:picLocks noChangeAspect="1"/>
          </p:cNvPicPr>
          <p:nvPr/>
        </p:nvPicPr>
        <p:blipFill>
          <a:blip r:embed="rId1"/>
          <a:stretch>
            <a:fillRect/>
          </a:stretch>
        </p:blipFill>
        <p:spPr>
          <a:xfrm>
            <a:off x="299720" y="1314450"/>
            <a:ext cx="6764655" cy="3409315"/>
          </a:xfrm>
          <a:prstGeom prst="rect">
            <a:avLst/>
          </a:prstGeom>
        </p:spPr>
      </p:pic>
      <p:sp>
        <p:nvSpPr>
          <p:cNvPr id="15" name="矩形 14"/>
          <p:cNvSpPr/>
          <p:nvPr/>
        </p:nvSpPr>
        <p:spPr>
          <a:xfrm>
            <a:off x="4408805" y="1392555"/>
            <a:ext cx="784225" cy="25444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6" name="矩形 15"/>
          <p:cNvSpPr/>
          <p:nvPr/>
        </p:nvSpPr>
        <p:spPr>
          <a:xfrm>
            <a:off x="5669280" y="1392555"/>
            <a:ext cx="813435" cy="2586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7" name="文本框 16"/>
          <p:cNvSpPr txBox="1"/>
          <p:nvPr/>
        </p:nvSpPr>
        <p:spPr>
          <a:xfrm>
            <a:off x="299720" y="4845685"/>
            <a:ext cx="11520170" cy="1823085"/>
          </a:xfrm>
          <a:prstGeom prst="rect">
            <a:avLst/>
          </a:prstGeom>
          <a:noFill/>
        </p:spPr>
        <p:txBody>
          <a:bodyPr wrap="square" rtlCol="0">
            <a:noAutofit/>
          </a:bodyPr>
          <a:p>
            <a:r>
              <a:rPr lang="zh-CN" altLang="en-US" sz="1600" b="1">
                <a:latin typeface="微软雅黑" panose="020B0503020204020204" charset="-122"/>
                <a:ea typeface="微软雅黑" panose="020B0503020204020204" charset="-122"/>
                <a:cs typeface="微软雅黑" panose="020B0503020204020204" charset="-122"/>
              </a:rPr>
              <a:t>带有多方注释的合成数据表现最佳</a:t>
            </a:r>
            <a:r>
              <a:rPr lang="zh-CN" altLang="en-US" sz="1600">
                <a:latin typeface="微软雅黑" panose="020B0503020204020204" charset="-122"/>
                <a:ea typeface="微软雅黑" panose="020B0503020204020204" charset="-122"/>
                <a:cs typeface="微软雅黑" panose="020B0503020204020204" charset="-122"/>
              </a:rPr>
              <a:t>。</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sz="1600">
                <a:latin typeface="微软雅黑" panose="020B0503020204020204" charset="-122"/>
                <a:ea typeface="微软雅黑" panose="020B0503020204020204" charset="-122"/>
                <a:cs typeface="微软雅黑" panose="020B0503020204020204" charset="-122"/>
              </a:rPr>
              <a:t>人工合成数据集通常在性能上优于人工标注和网络抓取的数据集，在</a:t>
            </a:r>
            <a:r>
              <a:rPr lang="en-US" altLang="zh-CN" sz="1600" b="1">
                <a:latin typeface="微软雅黑" panose="020B0503020204020204" charset="-122"/>
                <a:ea typeface="微软雅黑" panose="020B0503020204020204" charset="-122"/>
                <a:cs typeface="微软雅黑" panose="020B0503020204020204" charset="-122"/>
                <a:sym typeface="+mn-ea"/>
              </a:rPr>
              <a:t>truthfulness</a:t>
            </a:r>
            <a:r>
              <a:rPr lang="zh-CN" altLang="en-US" sz="1600">
                <a:latin typeface="微软雅黑" panose="020B0503020204020204" charset="-122"/>
                <a:ea typeface="微软雅黑" panose="020B0503020204020204" charset="-122"/>
                <a:cs typeface="微软雅黑" panose="020B0503020204020204" charset="-122"/>
              </a:rPr>
              <a:t>表现得尤为突出。</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sz="1600">
                <a:latin typeface="微软雅黑" panose="020B0503020204020204" charset="-122"/>
                <a:ea typeface="微软雅黑" panose="020B0503020204020204" charset="-122"/>
                <a:cs typeface="微软雅黑" panose="020B0503020204020204" charset="-122"/>
              </a:rPr>
              <a:t>有些数据集的收集方式是先获取多方面注释（即由人工或模型对回复的有用性、无害性等分别进行评分的注释），然后对这些分数求平均值，这类数据集往往比仅依赖整体评价的数据集（即</a:t>
            </a:r>
            <a:r>
              <a:rPr lang="zh-CN" altLang="en-US" sz="1600" b="1">
                <a:latin typeface="微软雅黑" panose="020B0503020204020204" charset="-122"/>
                <a:ea typeface="微软雅黑" panose="020B0503020204020204" charset="-122"/>
                <a:cs typeface="微软雅黑" panose="020B0503020204020204" charset="-122"/>
              </a:rPr>
              <a:t>仅让注释者给出一个整体分数，而非逐方面的分数</a:t>
            </a:r>
            <a:r>
              <a:rPr lang="zh-CN" altLang="en-US" sz="1600">
                <a:latin typeface="微软雅黑" panose="020B0503020204020204" charset="-122"/>
                <a:ea typeface="微软雅黑" panose="020B0503020204020204" charset="-122"/>
                <a:cs typeface="微软雅黑" panose="020B0503020204020204" charset="-122"/>
              </a:rPr>
              <a:t>）表现更优。</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sz="1600">
                <a:latin typeface="微软雅黑" panose="020B0503020204020204" charset="-122"/>
                <a:ea typeface="微软雅黑" panose="020B0503020204020204" charset="-122"/>
                <a:cs typeface="微软雅黑" panose="020B0503020204020204" charset="-122"/>
              </a:rPr>
              <a:t>采用这种方法的两个数据集</a:t>
            </a:r>
            <a:r>
              <a:rPr lang="en-US" altLang="zh-CN" sz="1600">
                <a:latin typeface="微软雅黑" panose="020B0503020204020204" charset="-122"/>
                <a:ea typeface="微软雅黑" panose="020B0503020204020204" charset="-122"/>
                <a:cs typeface="微软雅黑" panose="020B0503020204020204" charset="-122"/>
              </a:rPr>
              <a:t> HelpSteer </a:t>
            </a:r>
            <a:r>
              <a:rPr lang="zh-CN" altLang="en-US" sz="1600">
                <a:latin typeface="微软雅黑" panose="020B0503020204020204" charset="-122"/>
                <a:ea typeface="微软雅黑" panose="020B0503020204020204" charset="-122"/>
                <a:cs typeface="微软雅黑" panose="020B0503020204020204" charset="-122"/>
              </a:rPr>
              <a:t>和</a:t>
            </a:r>
            <a:r>
              <a:rPr lang="en-US" altLang="zh-CN" sz="1600">
                <a:latin typeface="微软雅黑" panose="020B0503020204020204" charset="-122"/>
                <a:ea typeface="微软雅黑" panose="020B0503020204020204" charset="-122"/>
                <a:cs typeface="微软雅黑" panose="020B0503020204020204" charset="-122"/>
              </a:rPr>
              <a:t> UltraFeedback</a:t>
            </a:r>
            <a:r>
              <a:rPr lang="zh-CN" altLang="en-US" sz="1600">
                <a:latin typeface="微软雅黑" panose="020B0503020204020204" charset="-122"/>
                <a:ea typeface="微软雅黑" panose="020B0503020204020204" charset="-122"/>
                <a:cs typeface="微软雅黑" panose="020B0503020204020204" charset="-122"/>
              </a:rPr>
              <a:t>，与规模大出</a:t>
            </a:r>
            <a:r>
              <a:rPr lang="en-US" altLang="zh-CN" sz="1600">
                <a:latin typeface="微软雅黑" panose="020B0503020204020204" charset="-122"/>
                <a:ea typeface="微软雅黑" panose="020B0503020204020204" charset="-122"/>
                <a:cs typeface="微软雅黑" panose="020B0503020204020204" charset="-122"/>
              </a:rPr>
              <a:t>15</a:t>
            </a:r>
            <a:r>
              <a:rPr lang="zh-CN" altLang="en-US" sz="1600">
                <a:latin typeface="微软雅黑" panose="020B0503020204020204" charset="-122"/>
                <a:ea typeface="微软雅黑" panose="020B0503020204020204" charset="-122"/>
                <a:cs typeface="微软雅黑" panose="020B0503020204020204" charset="-122"/>
              </a:rPr>
              <a:t>倍的数据集相比，表现更为强或相当（例如</a:t>
            </a:r>
            <a:r>
              <a:rPr lang="en-US" altLang="zh-CN" sz="1600">
                <a:latin typeface="微软雅黑" panose="020B0503020204020204" charset="-122"/>
                <a:ea typeface="微软雅黑" panose="020B0503020204020204" charset="-122"/>
                <a:cs typeface="微软雅黑" panose="020B0503020204020204" charset="-122"/>
              </a:rPr>
              <a:t> HelpSteer </a:t>
            </a:r>
            <a:r>
              <a:rPr lang="zh-CN" altLang="en-US" sz="1600">
                <a:latin typeface="微软雅黑" panose="020B0503020204020204" charset="-122"/>
                <a:ea typeface="微软雅黑" panose="020B0503020204020204" charset="-122"/>
                <a:cs typeface="微软雅黑" panose="020B0503020204020204" charset="-122"/>
              </a:rPr>
              <a:t>与</a:t>
            </a:r>
            <a:r>
              <a:rPr lang="en-US" altLang="zh-CN" sz="1600">
                <a:latin typeface="微软雅黑" panose="020B0503020204020204" charset="-122"/>
                <a:ea typeface="微软雅黑" panose="020B0503020204020204" charset="-122"/>
                <a:cs typeface="微软雅黑" panose="020B0503020204020204" charset="-122"/>
              </a:rPr>
              <a:t> HH-RLHF </a:t>
            </a:r>
            <a:r>
              <a:rPr lang="zh-CN" altLang="en-US" sz="1600">
                <a:latin typeface="微软雅黑" panose="020B0503020204020204" charset="-122"/>
                <a:ea typeface="微软雅黑" panose="020B0503020204020204" charset="-122"/>
                <a:cs typeface="微软雅黑" panose="020B0503020204020204" charset="-122"/>
              </a:rPr>
              <a:t>相比）。</a:t>
            </a:r>
            <a:endParaRPr lang="zh-CN" altLang="en-US" sz="1600">
              <a:latin typeface="微软雅黑" panose="020B0503020204020204" charset="-122"/>
              <a:ea typeface="微软雅黑" panose="020B0503020204020204" charset="-122"/>
              <a:cs typeface="微软雅黑" panose="020B0503020204020204" charset="-122"/>
            </a:endParaRPr>
          </a:p>
        </p:txBody>
      </p:sp>
      <p:sp>
        <p:nvSpPr>
          <p:cNvPr id="18" name="矩形 17"/>
          <p:cNvSpPr/>
          <p:nvPr/>
        </p:nvSpPr>
        <p:spPr>
          <a:xfrm>
            <a:off x="831850" y="2916555"/>
            <a:ext cx="784225" cy="1739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9" name="矩形 18"/>
          <p:cNvSpPr/>
          <p:nvPr/>
        </p:nvSpPr>
        <p:spPr>
          <a:xfrm>
            <a:off x="831850" y="3625850"/>
            <a:ext cx="1143635" cy="3111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微软雅黑" panose="020B0503020204020204" charset="-122"/>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微软雅黑" panose="020B0503020204020204" charset="-122"/>
              <a:ea typeface="微软雅黑" panose="020B0503020204020204" charset="-122"/>
            </a:endParaRPr>
          </a:p>
        </p:txBody>
      </p:sp>
      <p:grpSp>
        <p:nvGrpSpPr>
          <p:cNvPr id="49" name="组合 48"/>
          <p:cNvGrpSpPr/>
          <p:nvPr/>
        </p:nvGrpSpPr>
        <p:grpSpPr>
          <a:xfrm>
            <a:off x="281306" y="160917"/>
            <a:ext cx="11629424" cy="265167"/>
            <a:chOff x="942813" y="6269692"/>
            <a:chExt cx="9500336" cy="265167"/>
          </a:xfrm>
        </p:grpSpPr>
        <p:sp>
          <p:nvSpPr>
            <p:cNvPr id="10"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Motivation</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8" name="矩形: 圆角 49"/>
            <p:cNvSpPr/>
            <p:nvPr/>
          </p:nvSpPr>
          <p:spPr>
            <a:xfrm>
              <a:off x="942813"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Background</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13" name="矩形: 圆角 51"/>
            <p:cNvSpPr/>
            <p:nvPr/>
          </p:nvSpPr>
          <p:spPr>
            <a:xfrm>
              <a:off x="7071979" y="6269692"/>
              <a:ext cx="1328113"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微软雅黑" panose="020B0503020204020204" charset="-122"/>
                  <a:ea typeface="微软雅黑" panose="020B0503020204020204" charset="-122"/>
                  <a:cs typeface="Arial" panose="020B0604020202020204" pitchFamily="34" charset="0"/>
                </a:rPr>
                <a:t>Evaluation</a:t>
              </a:r>
              <a:endParaRPr lang="en-US" altLang="zh-CN" sz="1400" b="1"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53"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Discussion</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54" name="矩形: 圆角 53"/>
            <p:cNvSpPr/>
            <p:nvPr/>
          </p:nvSpPr>
          <p:spPr>
            <a:xfrm>
              <a:off x="5028923"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Approach</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grpSp>
      <p:sp>
        <p:nvSpPr>
          <p:cNvPr id="20" name="标题 19"/>
          <p:cNvSpPr>
            <a:spLocks noGrp="1"/>
          </p:cNvSpPr>
          <p:nvPr>
            <p:ph type="title"/>
          </p:nvPr>
        </p:nvSpPr>
        <p:spPr>
          <a:xfrm>
            <a:off x="299720" y="513187"/>
            <a:ext cx="10515600" cy="679027"/>
          </a:xfrm>
        </p:spPr>
        <p:txBody>
          <a:bodyPr>
            <a:normAutofit/>
          </a:bodyPr>
          <a:p>
            <a:r>
              <a:rPr lang="en-US" altLang="zh-CN" sz="3600" b="1" dirty="0">
                <a:solidFill>
                  <a:srgbClr val="373863"/>
                </a:solidFill>
                <a:latin typeface="微软雅黑" panose="020B0503020204020204" charset="-122"/>
                <a:ea typeface="微软雅黑" panose="020B0503020204020204" charset="-122"/>
                <a:cs typeface="Arial" panose="020B0604020202020204" pitchFamily="34" charset="0"/>
              </a:rPr>
              <a:t>Preference Learning Algorithm: DPO vs. PPO</a:t>
            </a:r>
            <a:endParaRPr lang="en-US" altLang="zh-CN" sz="3600" b="1" dirty="0">
              <a:solidFill>
                <a:srgbClr val="373863"/>
              </a:solidFill>
              <a:latin typeface="微软雅黑" panose="020B0503020204020204" charset="-122"/>
              <a:ea typeface="微软雅黑" panose="020B0503020204020204" charset="-122"/>
              <a:cs typeface="Arial" panose="020B0604020202020204" pitchFamily="34" charset="0"/>
            </a:endParaRPr>
          </a:p>
        </p:txBody>
      </p:sp>
      <p:cxnSp>
        <p:nvCxnSpPr>
          <p:cNvPr id="21" name="直接连接符 20"/>
          <p:cNvCxnSpPr/>
          <p:nvPr/>
        </p:nvCxnSpPr>
        <p:spPr>
          <a:xfrm>
            <a:off x="308610" y="119253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6339205" y="1393190"/>
            <a:ext cx="5489575" cy="2734310"/>
          </a:xfrm>
          <a:prstGeom prst="rect">
            <a:avLst/>
          </a:prstGeom>
          <a:noFill/>
        </p:spPr>
        <p:txBody>
          <a:bodyPr wrap="square" rtlCol="0">
            <a:noAutofit/>
          </a:bodyPr>
          <a:p>
            <a:r>
              <a:rPr lang="zh-CN" altLang="en-US" sz="1600">
                <a:latin typeface="微软雅黑" panose="020B0503020204020204" charset="-122"/>
                <a:ea typeface="微软雅黑" panose="020B0503020204020204" charset="-122"/>
                <a:cs typeface="微软雅黑" panose="020B0503020204020204" charset="-122"/>
              </a:rPr>
              <a:t>（</a:t>
            </a:r>
            <a:r>
              <a:rPr lang="zh-CN" altLang="en-US" sz="1600">
                <a:solidFill>
                  <a:schemeClr val="accent1"/>
                </a:solidFill>
                <a:latin typeface="微软雅黑" panose="020B0503020204020204" charset="-122"/>
                <a:ea typeface="微软雅黑" panose="020B0503020204020204" charset="-122"/>
                <a:cs typeface="微软雅黑" panose="020B0503020204020204" charset="-122"/>
              </a:rPr>
              <a:t>蓝色为提升</a:t>
            </a:r>
            <a:r>
              <a:rPr lang="en-US" altLang="zh-CN" sz="1600">
                <a:latin typeface="微软雅黑" panose="020B0503020204020204" charset="-122"/>
                <a:ea typeface="微软雅黑" panose="020B0503020204020204" charset="-122"/>
                <a:cs typeface="微软雅黑" panose="020B0503020204020204" charset="-122"/>
              </a:rPr>
              <a:t> </a:t>
            </a:r>
            <a:r>
              <a:rPr lang="zh-CN" altLang="en-US" sz="1600">
                <a:solidFill>
                  <a:srgbClr val="FFC000"/>
                </a:solidFill>
                <a:latin typeface="微软雅黑" panose="020B0503020204020204" charset="-122"/>
                <a:ea typeface="微软雅黑" panose="020B0503020204020204" charset="-122"/>
                <a:cs typeface="微软雅黑" panose="020B0503020204020204" charset="-122"/>
              </a:rPr>
              <a:t>橙色为下降</a:t>
            </a:r>
            <a:r>
              <a:rPr lang="zh-CN" altLang="en-US" sz="1600">
                <a:latin typeface="微软雅黑" panose="020B0503020204020204" charset="-122"/>
                <a:ea typeface="微软雅黑" panose="020B0503020204020204" charset="-122"/>
                <a:cs typeface="微软雅黑" panose="020B0503020204020204" charset="-122"/>
              </a:rPr>
              <a:t>）</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Arial" panose="020B0604020202020204" pitchFamily="34" charset="0"/>
              <a:buChar char="•"/>
            </a:pPr>
            <a:r>
              <a:rPr lang="en-US" altLang="zh-CN" sz="1600" b="1">
                <a:latin typeface="微软雅黑" panose="020B0503020204020204" charset="-122"/>
                <a:ea typeface="微软雅黑" panose="020B0503020204020204" charset="-122"/>
                <a:cs typeface="微软雅黑" panose="020B0503020204020204" charset="-122"/>
              </a:rPr>
              <a:t>PPO</a:t>
            </a:r>
            <a:r>
              <a:rPr lang="zh-CN" altLang="en-US" sz="1600" b="1">
                <a:latin typeface="微软雅黑" panose="020B0503020204020204" charset="-122"/>
                <a:ea typeface="微软雅黑" panose="020B0503020204020204" charset="-122"/>
                <a:cs typeface="微软雅黑" panose="020B0503020204020204" charset="-122"/>
              </a:rPr>
              <a:t>表现优于</a:t>
            </a:r>
            <a:r>
              <a:rPr lang="en-US" altLang="zh-CN" sz="1600" b="1">
                <a:latin typeface="微软雅黑" panose="020B0503020204020204" charset="-122"/>
                <a:ea typeface="微软雅黑" panose="020B0503020204020204" charset="-122"/>
                <a:cs typeface="微软雅黑" panose="020B0503020204020204" charset="-122"/>
              </a:rPr>
              <a:t>DPO</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Arial" panose="020B0604020202020204" pitchFamily="34" charset="0"/>
              <a:buChar char="•"/>
            </a:pPr>
            <a:r>
              <a:rPr lang="zh-CN" altLang="en-US" sz="1600">
                <a:latin typeface="微软雅黑" panose="020B0503020204020204" charset="-122"/>
                <a:ea typeface="微软雅黑" panose="020B0503020204020204" charset="-122"/>
                <a:cs typeface="微软雅黑" panose="020B0503020204020204" charset="-122"/>
              </a:rPr>
              <a:t>在所有数据集上，使用</a:t>
            </a:r>
            <a:r>
              <a:rPr lang="en-US" altLang="zh-CN" sz="1600">
                <a:latin typeface="微软雅黑" panose="020B0503020204020204" charset="-122"/>
                <a:ea typeface="微软雅黑" panose="020B0503020204020204" charset="-122"/>
                <a:cs typeface="微软雅黑" panose="020B0503020204020204" charset="-122"/>
              </a:rPr>
              <a:t> PPO </a:t>
            </a:r>
            <a:r>
              <a:rPr lang="zh-CN" altLang="en-US" sz="1600">
                <a:latin typeface="微软雅黑" panose="020B0503020204020204" charset="-122"/>
                <a:ea typeface="微软雅黑" panose="020B0503020204020204" charset="-122"/>
                <a:cs typeface="微软雅黑" panose="020B0503020204020204" charset="-122"/>
              </a:rPr>
              <a:t>训练的模型都比使用</a:t>
            </a:r>
            <a:r>
              <a:rPr lang="en-US" altLang="zh-CN" sz="1600">
                <a:latin typeface="微软雅黑" panose="020B0503020204020204" charset="-122"/>
                <a:ea typeface="微软雅黑" panose="020B0503020204020204" charset="-122"/>
                <a:cs typeface="微软雅黑" panose="020B0503020204020204" charset="-122"/>
              </a:rPr>
              <a:t> DPO </a:t>
            </a:r>
            <a:r>
              <a:rPr lang="zh-CN" altLang="en-US" sz="1600">
                <a:latin typeface="微软雅黑" panose="020B0503020204020204" charset="-122"/>
                <a:ea typeface="微软雅黑" panose="020B0503020204020204" charset="-122"/>
                <a:cs typeface="微软雅黑" panose="020B0503020204020204" charset="-122"/>
              </a:rPr>
              <a:t>训练的模型表现更优。在</a:t>
            </a:r>
            <a:r>
              <a:rPr lang="en-US" altLang="zh-CN" sz="1600">
                <a:latin typeface="微软雅黑" panose="020B0503020204020204" charset="-122"/>
                <a:ea typeface="微软雅黑" panose="020B0503020204020204" charset="-122"/>
                <a:cs typeface="微软雅黑" panose="020B0503020204020204" charset="-122"/>
              </a:rPr>
              <a:t> DPO </a:t>
            </a:r>
            <a:r>
              <a:rPr lang="zh-CN" altLang="en-US" sz="1600">
                <a:latin typeface="微软雅黑" panose="020B0503020204020204" charset="-122"/>
                <a:ea typeface="微软雅黑" panose="020B0503020204020204" charset="-122"/>
                <a:cs typeface="微软雅黑" panose="020B0503020204020204" charset="-122"/>
              </a:rPr>
              <a:t>训练无法使模型性能提升的情况下，</a:t>
            </a:r>
            <a:r>
              <a:rPr lang="en-US" altLang="zh-CN" sz="1600">
                <a:latin typeface="微软雅黑" panose="020B0503020204020204" charset="-122"/>
                <a:ea typeface="微软雅黑" panose="020B0503020204020204" charset="-122"/>
                <a:cs typeface="微软雅黑" panose="020B0503020204020204" charset="-122"/>
              </a:rPr>
              <a:t>PPO </a:t>
            </a:r>
            <a:r>
              <a:rPr lang="zh-CN" altLang="en-US" sz="1600">
                <a:latin typeface="微软雅黑" panose="020B0503020204020204" charset="-122"/>
                <a:ea typeface="微软雅黑" panose="020B0503020204020204" charset="-122"/>
                <a:cs typeface="微软雅黑" panose="020B0503020204020204" charset="-122"/>
              </a:rPr>
              <a:t>却能让模型相较于</a:t>
            </a:r>
            <a:r>
              <a:rPr lang="en-US" altLang="zh-CN" sz="1600">
                <a:latin typeface="微软雅黑" panose="020B0503020204020204" charset="-122"/>
                <a:ea typeface="微软雅黑" panose="020B0503020204020204" charset="-122"/>
                <a:cs typeface="微软雅黑" panose="020B0503020204020204" charset="-122"/>
              </a:rPr>
              <a:t>SFT</a:t>
            </a:r>
            <a:r>
              <a:rPr lang="zh-CN" altLang="en-US" sz="1600">
                <a:latin typeface="微软雅黑" panose="020B0503020204020204" charset="-122"/>
                <a:ea typeface="微软雅黑" panose="020B0503020204020204" charset="-122"/>
                <a:cs typeface="微软雅黑" panose="020B0503020204020204" charset="-122"/>
              </a:rPr>
              <a:t>模型有所改进，比如在使用</a:t>
            </a:r>
            <a:r>
              <a:rPr lang="en-US" altLang="zh-CN" sz="1600">
                <a:latin typeface="微软雅黑" panose="020B0503020204020204" charset="-122"/>
                <a:ea typeface="微软雅黑" panose="020B0503020204020204" charset="-122"/>
                <a:cs typeface="微软雅黑" panose="020B0503020204020204" charset="-122"/>
              </a:rPr>
              <a:t> StackExchange </a:t>
            </a:r>
            <a:r>
              <a:rPr lang="zh-CN" altLang="en-US" sz="1600">
                <a:latin typeface="微软雅黑" panose="020B0503020204020204" charset="-122"/>
                <a:ea typeface="微软雅黑" panose="020B0503020204020204" charset="-122"/>
                <a:cs typeface="微软雅黑" panose="020B0503020204020204" charset="-122"/>
              </a:rPr>
              <a:t>数据集时。</a:t>
            </a:r>
            <a:endParaRPr lang="zh-CN" altLang="en-US" sz="160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299720" y="1392555"/>
            <a:ext cx="6039485" cy="3451225"/>
          </a:xfrm>
          <a:prstGeom prst="rect">
            <a:avLst/>
          </a:prstGeom>
        </p:spPr>
      </p:pic>
      <p:sp>
        <p:nvSpPr>
          <p:cNvPr id="6" name="矩形 5"/>
          <p:cNvSpPr/>
          <p:nvPr/>
        </p:nvSpPr>
        <p:spPr>
          <a:xfrm>
            <a:off x="2005330" y="3742055"/>
            <a:ext cx="4266565" cy="3009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charset="-122"/>
              <a:ea typeface="微软雅黑" panose="020B0503020204020204" charset="-122"/>
            </a:endParaRPr>
          </a:p>
        </p:txBody>
      </p:sp>
      <p:sp>
        <p:nvSpPr>
          <p:cNvPr id="9" name="文本框 8"/>
          <p:cNvSpPr txBox="1"/>
          <p:nvPr/>
        </p:nvSpPr>
        <p:spPr>
          <a:xfrm>
            <a:off x="299720" y="4845685"/>
            <a:ext cx="11520170" cy="1823085"/>
          </a:xfrm>
          <a:prstGeom prst="rect">
            <a:avLst/>
          </a:prstGeom>
          <a:noFill/>
        </p:spPr>
        <p:txBody>
          <a:bodyPr wrap="square" rtlCol="0">
            <a:noAutofit/>
          </a:bodyPr>
          <a:p>
            <a:pPr fontAlgn="auto">
              <a:lnSpc>
                <a:spcPct val="150000"/>
              </a:lnSpc>
            </a:pPr>
            <a:r>
              <a:rPr lang="en-US" altLang="zh-CN" sz="1600">
                <a:latin typeface="微软雅黑" panose="020B0503020204020204" charset="-122"/>
                <a:ea typeface="微软雅黑" panose="020B0503020204020204" charset="-122"/>
                <a:cs typeface="微软雅黑" panose="020B0503020204020204" charset="-122"/>
              </a:rPr>
              <a:t>PPO</a:t>
            </a:r>
            <a:r>
              <a:rPr lang="zh-CN" altLang="en-US" sz="1600">
                <a:latin typeface="微软雅黑" panose="020B0503020204020204" charset="-122"/>
                <a:ea typeface="微软雅黑" panose="020B0503020204020204" charset="-122"/>
                <a:cs typeface="微软雅黑" panose="020B0503020204020204" charset="-122"/>
              </a:rPr>
              <a:t>在提升</a:t>
            </a:r>
            <a:r>
              <a:rPr lang="zh-CN" altLang="en-US" sz="1600" b="1">
                <a:latin typeface="微软雅黑" panose="020B0503020204020204" charset="-122"/>
                <a:ea typeface="微软雅黑" panose="020B0503020204020204" charset="-122"/>
                <a:cs typeface="微软雅黑" panose="020B0503020204020204" charset="-122"/>
              </a:rPr>
              <a:t>推理、编码和安全</a:t>
            </a:r>
            <a:r>
              <a:rPr lang="zh-CN" altLang="en-US" sz="1600">
                <a:latin typeface="微软雅黑" panose="020B0503020204020204" charset="-122"/>
                <a:ea typeface="微软雅黑" panose="020B0503020204020204" charset="-122"/>
                <a:cs typeface="微软雅黑" panose="020B0503020204020204" charset="-122"/>
              </a:rPr>
              <a:t>能力方面效果最为显著</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Arial" panose="020B0604020202020204" pitchFamily="34" charset="0"/>
              <a:buChar char="•"/>
            </a:pPr>
            <a:r>
              <a:rPr lang="zh-CN" altLang="en-US" sz="1600">
                <a:latin typeface="微软雅黑" panose="020B0503020204020204" charset="-122"/>
                <a:ea typeface="微软雅黑" panose="020B0503020204020204" charset="-122"/>
                <a:cs typeface="微软雅黑" panose="020B0503020204020204" charset="-122"/>
              </a:rPr>
              <a:t>有趣的是，作者发现，当遇到推理或数学问题时，</a:t>
            </a:r>
            <a:r>
              <a:rPr lang="en-US" altLang="zh-CN" sz="1600">
                <a:latin typeface="微软雅黑" panose="020B0503020204020204" charset="-122"/>
                <a:ea typeface="微软雅黑" panose="020B0503020204020204" charset="-122"/>
                <a:cs typeface="微软雅黑" panose="020B0503020204020204" charset="-122"/>
              </a:rPr>
              <a:t>PPO</a:t>
            </a:r>
            <a:r>
              <a:rPr lang="zh-CN" altLang="en-US" sz="1600">
                <a:latin typeface="微软雅黑" panose="020B0503020204020204" charset="-122"/>
                <a:ea typeface="微软雅黑" panose="020B0503020204020204" charset="-122"/>
                <a:cs typeface="微软雅黑" panose="020B0503020204020204" charset="-122"/>
              </a:rPr>
              <a:t>训练的模型比用</a:t>
            </a:r>
            <a:r>
              <a:rPr lang="en-US" altLang="zh-CN" sz="1600">
                <a:latin typeface="微软雅黑" panose="020B0503020204020204" charset="-122"/>
                <a:ea typeface="微软雅黑" panose="020B0503020204020204" charset="-122"/>
                <a:cs typeface="微软雅黑" panose="020B0503020204020204" charset="-122"/>
              </a:rPr>
              <a:t> DPO </a:t>
            </a:r>
            <a:r>
              <a:rPr lang="zh-CN" altLang="en-US" sz="1600">
                <a:latin typeface="微软雅黑" panose="020B0503020204020204" charset="-122"/>
                <a:ea typeface="微软雅黑" panose="020B0503020204020204" charset="-122"/>
                <a:cs typeface="微软雅黑" panose="020B0503020204020204" charset="-122"/>
              </a:rPr>
              <a:t>训练的模型更有可能进行思维链推理，即便在没有给出基于思维链的上下文示例的情况下也是如此。这表明，</a:t>
            </a:r>
            <a:r>
              <a:rPr lang="en-US" altLang="zh-CN" sz="1600">
                <a:latin typeface="微软雅黑" panose="020B0503020204020204" charset="-122"/>
                <a:ea typeface="微软雅黑" panose="020B0503020204020204" charset="-122"/>
                <a:cs typeface="微软雅黑" panose="020B0503020204020204" charset="-122"/>
              </a:rPr>
              <a:t>PPO </a:t>
            </a:r>
            <a:r>
              <a:rPr lang="zh-CN" altLang="en-US" sz="1600">
                <a:latin typeface="微软雅黑" panose="020B0503020204020204" charset="-122"/>
                <a:ea typeface="微软雅黑" panose="020B0503020204020204" charset="-122"/>
                <a:cs typeface="微软雅黑" panose="020B0503020204020204" charset="-122"/>
              </a:rPr>
              <a:t>在推理能力上的提升可能得益于思维链能力的增强。</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Arial" panose="020B0604020202020204" pitchFamily="34" charset="0"/>
              <a:buChar char="•"/>
            </a:pPr>
            <a:r>
              <a:rPr lang="zh-CN" altLang="en-US" sz="1600">
                <a:latin typeface="微软雅黑" panose="020B0503020204020204" charset="-122"/>
                <a:ea typeface="微软雅黑" panose="020B0503020204020204" charset="-122"/>
                <a:cs typeface="微软雅黑" panose="020B0503020204020204" charset="-122"/>
              </a:rPr>
              <a:t>尽管总体指令遵循能力相似，但用</a:t>
            </a:r>
            <a:r>
              <a:rPr lang="en-US" altLang="zh-CN" sz="1600">
                <a:latin typeface="微软雅黑" panose="020B0503020204020204" charset="-122"/>
                <a:ea typeface="微软雅黑" panose="020B0503020204020204" charset="-122"/>
                <a:cs typeface="微软雅黑" panose="020B0503020204020204" charset="-122"/>
              </a:rPr>
              <a:t> PPO </a:t>
            </a:r>
            <a:r>
              <a:rPr lang="zh-CN" altLang="en-US" sz="1600">
                <a:latin typeface="微软雅黑" panose="020B0503020204020204" charset="-122"/>
                <a:ea typeface="微软雅黑" panose="020B0503020204020204" charset="-122"/>
                <a:cs typeface="微软雅黑" panose="020B0503020204020204" charset="-122"/>
              </a:rPr>
              <a:t>训练的模型在</a:t>
            </a:r>
            <a:r>
              <a:rPr lang="en-US" altLang="zh-CN" sz="1600">
                <a:latin typeface="微软雅黑" panose="020B0503020204020204" charset="-122"/>
                <a:ea typeface="微软雅黑" panose="020B0503020204020204" charset="-122"/>
                <a:cs typeface="微软雅黑" panose="020B0503020204020204" charset="-122"/>
              </a:rPr>
              <a:t> AlpacaEval 1 </a:t>
            </a:r>
            <a:r>
              <a:rPr lang="zh-CN" altLang="en-US" sz="1600">
                <a:latin typeface="微软雅黑" panose="020B0503020204020204" charset="-122"/>
                <a:ea typeface="微软雅黑" panose="020B0503020204020204" charset="-122"/>
                <a:cs typeface="微软雅黑" panose="020B0503020204020204" charset="-122"/>
              </a:rPr>
              <a:t>和</a:t>
            </a:r>
            <a:r>
              <a:rPr lang="en-US" altLang="zh-CN" sz="1600">
                <a:latin typeface="微软雅黑" panose="020B0503020204020204" charset="-122"/>
                <a:ea typeface="微软雅黑" panose="020B0503020204020204" charset="-122"/>
                <a:cs typeface="微软雅黑" panose="020B0503020204020204" charset="-122"/>
              </a:rPr>
              <a:t> AlpacaEval 2 </a:t>
            </a:r>
            <a:r>
              <a:rPr lang="zh-CN" altLang="en-US" sz="1600">
                <a:latin typeface="微软雅黑" panose="020B0503020204020204" charset="-122"/>
                <a:ea typeface="微软雅黑" panose="020B0503020204020204" charset="-122"/>
                <a:cs typeface="微软雅黑" panose="020B0503020204020204" charset="-122"/>
              </a:rPr>
              <a:t>评估中表现更优。</a:t>
            </a:r>
            <a:endParaRPr lang="zh-CN" altLang="en-US" sz="1600">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微软雅黑" panose="020B0503020204020204" charset="-122"/>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微软雅黑" panose="020B0503020204020204" charset="-122"/>
              <a:ea typeface="微软雅黑" panose="020B0503020204020204" charset="-122"/>
            </a:endParaRPr>
          </a:p>
        </p:txBody>
      </p:sp>
      <p:grpSp>
        <p:nvGrpSpPr>
          <p:cNvPr id="49" name="组合 48"/>
          <p:cNvGrpSpPr/>
          <p:nvPr/>
        </p:nvGrpSpPr>
        <p:grpSpPr>
          <a:xfrm>
            <a:off x="281306" y="160917"/>
            <a:ext cx="11629424" cy="265167"/>
            <a:chOff x="942813" y="6269692"/>
            <a:chExt cx="9500336" cy="265167"/>
          </a:xfrm>
        </p:grpSpPr>
        <p:sp>
          <p:nvSpPr>
            <p:cNvPr id="10"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Motivation</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8" name="矩形: 圆角 49"/>
            <p:cNvSpPr/>
            <p:nvPr/>
          </p:nvSpPr>
          <p:spPr>
            <a:xfrm>
              <a:off x="942813"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Background</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13" name="矩形: 圆角 51"/>
            <p:cNvSpPr/>
            <p:nvPr/>
          </p:nvSpPr>
          <p:spPr>
            <a:xfrm>
              <a:off x="7071979" y="6269692"/>
              <a:ext cx="1328113"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微软雅黑" panose="020B0503020204020204" charset="-122"/>
                  <a:ea typeface="微软雅黑" panose="020B0503020204020204" charset="-122"/>
                  <a:cs typeface="Arial" panose="020B0604020202020204" pitchFamily="34" charset="0"/>
                </a:rPr>
                <a:t>Evaluation</a:t>
              </a:r>
              <a:endParaRPr lang="en-US" altLang="zh-CN" sz="1400" b="1"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53"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Discussion</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54" name="矩形: 圆角 53"/>
            <p:cNvSpPr/>
            <p:nvPr/>
          </p:nvSpPr>
          <p:spPr>
            <a:xfrm>
              <a:off x="5028923"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Approach</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grpSp>
      <p:sp>
        <p:nvSpPr>
          <p:cNvPr id="20" name="标题 19"/>
          <p:cNvSpPr>
            <a:spLocks noGrp="1"/>
          </p:cNvSpPr>
          <p:nvPr>
            <p:ph type="title"/>
          </p:nvPr>
        </p:nvSpPr>
        <p:spPr>
          <a:xfrm>
            <a:off x="299720" y="513187"/>
            <a:ext cx="10515600" cy="679027"/>
          </a:xfrm>
        </p:spPr>
        <p:txBody>
          <a:bodyPr>
            <a:normAutofit/>
          </a:bodyPr>
          <a:p>
            <a:r>
              <a:rPr lang="en-US" altLang="zh-CN" sz="3600" b="1" dirty="0">
                <a:solidFill>
                  <a:srgbClr val="373863"/>
                </a:solidFill>
                <a:latin typeface="微软雅黑" panose="020B0503020204020204" charset="-122"/>
                <a:ea typeface="微软雅黑" panose="020B0503020204020204" charset="-122"/>
                <a:cs typeface="Arial" panose="020B0604020202020204" pitchFamily="34" charset="0"/>
              </a:rPr>
              <a:t>Reward Models</a:t>
            </a:r>
            <a:endParaRPr lang="en-US" altLang="zh-CN" sz="3600" b="1" dirty="0">
              <a:solidFill>
                <a:srgbClr val="373863"/>
              </a:solidFill>
              <a:latin typeface="微软雅黑" panose="020B0503020204020204" charset="-122"/>
              <a:ea typeface="微软雅黑" panose="020B0503020204020204" charset="-122"/>
              <a:cs typeface="Arial" panose="020B0604020202020204" pitchFamily="34" charset="0"/>
            </a:endParaRPr>
          </a:p>
        </p:txBody>
      </p:sp>
      <p:cxnSp>
        <p:nvCxnSpPr>
          <p:cNvPr id="21" name="直接连接符 20"/>
          <p:cNvCxnSpPr/>
          <p:nvPr/>
        </p:nvCxnSpPr>
        <p:spPr>
          <a:xfrm>
            <a:off x="308610" y="119253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pic>
        <p:nvPicPr>
          <p:cNvPr id="2" name="图片 1"/>
          <p:cNvPicPr>
            <a:picLocks noChangeAspect="1"/>
          </p:cNvPicPr>
          <p:nvPr/>
        </p:nvPicPr>
        <p:blipFill>
          <a:blip r:embed="rId1"/>
          <a:stretch>
            <a:fillRect/>
          </a:stretch>
        </p:blipFill>
        <p:spPr>
          <a:xfrm>
            <a:off x="156210" y="3902075"/>
            <a:ext cx="5829300" cy="2450465"/>
          </a:xfrm>
          <a:prstGeom prst="rect">
            <a:avLst/>
          </a:prstGeom>
        </p:spPr>
      </p:pic>
      <p:sp>
        <p:nvSpPr>
          <p:cNvPr id="3" name="文本框 2"/>
          <p:cNvSpPr txBox="1"/>
          <p:nvPr/>
        </p:nvSpPr>
        <p:spPr>
          <a:xfrm>
            <a:off x="6096000" y="3734435"/>
            <a:ext cx="5875655" cy="2734310"/>
          </a:xfrm>
          <a:prstGeom prst="rect">
            <a:avLst/>
          </a:prstGeom>
          <a:noFill/>
        </p:spPr>
        <p:txBody>
          <a:bodyPr wrap="square" rtlCol="0">
            <a:noAutofit/>
          </a:bodyPr>
          <a:p>
            <a:pPr marL="285750" indent="-285750" fontAlgn="auto">
              <a:lnSpc>
                <a:spcPct val="150000"/>
              </a:lnSpc>
              <a:buFont typeface="Calibri" panose="020F0502020204030204" charset="0"/>
              <a:buChar char="①"/>
            </a:pPr>
            <a:r>
              <a:rPr lang="en-US" altLang="zh-CN" sz="1400">
                <a:latin typeface="微软雅黑" panose="020B0503020204020204" charset="-122"/>
                <a:ea typeface="微软雅黑" panose="020B0503020204020204" charset="-122"/>
                <a:cs typeface="微软雅黑" panose="020B0503020204020204" charset="-122"/>
                <a:sym typeface="+mn-ea"/>
              </a:rPr>
              <a:t>70B</a:t>
            </a:r>
            <a:r>
              <a:rPr lang="zh-CN" altLang="en-US" sz="1400">
                <a:latin typeface="微软雅黑" panose="020B0503020204020204" charset="-122"/>
                <a:ea typeface="微软雅黑" panose="020B0503020204020204" charset="-122"/>
                <a:cs typeface="微软雅黑" panose="020B0503020204020204" charset="-122"/>
              </a:rPr>
              <a:t>参数的奖励模型在</a:t>
            </a:r>
            <a:r>
              <a:rPr lang="en-US" altLang="zh-CN" sz="1400">
                <a:latin typeface="微软雅黑" panose="020B0503020204020204" charset="-122"/>
                <a:ea typeface="微软雅黑" panose="020B0503020204020204" charset="-122"/>
                <a:cs typeface="微软雅黑" panose="020B0503020204020204" charset="-122"/>
              </a:rPr>
              <a:t>BoN</a:t>
            </a:r>
            <a:r>
              <a:rPr lang="zh-CN" altLang="en-US" sz="1400">
                <a:latin typeface="微软雅黑" panose="020B0503020204020204" charset="-122"/>
                <a:ea typeface="微软雅黑" panose="020B0503020204020204" charset="-122"/>
                <a:cs typeface="微软雅黑" panose="020B0503020204020204" charset="-122"/>
              </a:rPr>
              <a:t>评估中表现最佳，而</a:t>
            </a:r>
            <a:r>
              <a:rPr lang="en-US" sz="1400">
                <a:latin typeface="微软雅黑" panose="020B0503020204020204" charset="-122"/>
                <a:ea typeface="微软雅黑" panose="020B0503020204020204" charset="-122"/>
                <a:cs typeface="微软雅黑" panose="020B0503020204020204" charset="-122"/>
              </a:rPr>
              <a:t>13B</a:t>
            </a:r>
            <a:r>
              <a:rPr lang="zh-CN" altLang="en-US" sz="1400">
                <a:latin typeface="微软雅黑" panose="020B0503020204020204" charset="-122"/>
                <a:ea typeface="微软雅黑" panose="020B0503020204020204" charset="-122"/>
                <a:cs typeface="微软雅黑" panose="020B0503020204020204" charset="-122"/>
              </a:rPr>
              <a:t>参数的混合数据集模型在</a:t>
            </a:r>
            <a:r>
              <a:rPr lang="en-US" altLang="zh-CN" sz="1400">
                <a:latin typeface="微软雅黑" panose="020B0503020204020204" charset="-122"/>
                <a:ea typeface="微软雅黑" panose="020B0503020204020204" charset="-122"/>
                <a:cs typeface="微软雅黑" panose="020B0503020204020204" charset="-122"/>
              </a:rPr>
              <a:t>RewardBench</a:t>
            </a:r>
            <a:r>
              <a:rPr lang="zh-CN" altLang="en-US" sz="1400">
                <a:latin typeface="微软雅黑" panose="020B0503020204020204" charset="-122"/>
                <a:ea typeface="微软雅黑" panose="020B0503020204020204" charset="-122"/>
                <a:cs typeface="微软雅黑" panose="020B0503020204020204" charset="-122"/>
              </a:rPr>
              <a:t>评估中表现最佳。</a:t>
            </a:r>
            <a:endParaRPr lang="zh-CN" altLang="en-US" sz="1400">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Calibri" panose="020F0502020204030204" charset="0"/>
              <a:buChar char="①"/>
            </a:pPr>
            <a:r>
              <a:rPr lang="zh-CN" altLang="en-US" sz="1400">
                <a:latin typeface="微软雅黑" panose="020B0503020204020204" charset="-122"/>
                <a:ea typeface="微软雅黑" panose="020B0503020204020204" charset="-122"/>
                <a:cs typeface="微软雅黑" panose="020B0503020204020204" charset="-122"/>
              </a:rPr>
              <a:t>不过增加数据集的混合种类对于进一步提升</a:t>
            </a:r>
            <a:r>
              <a:rPr lang="en-US" altLang="zh-CN" sz="1400">
                <a:latin typeface="微软雅黑" panose="020B0503020204020204" charset="-122"/>
                <a:ea typeface="微软雅黑" panose="020B0503020204020204" charset="-122"/>
                <a:cs typeface="微软雅黑" panose="020B0503020204020204" charset="-122"/>
              </a:rPr>
              <a:t> 700 </a:t>
            </a:r>
            <a:r>
              <a:rPr lang="zh-CN" altLang="en-US" sz="1400">
                <a:latin typeface="微软雅黑" panose="020B0503020204020204" charset="-122"/>
                <a:ea typeface="微软雅黑" panose="020B0503020204020204" charset="-122"/>
                <a:cs typeface="微软雅黑" panose="020B0503020204020204" charset="-122"/>
              </a:rPr>
              <a:t>亿参数奖励模型的性能作用不大。</a:t>
            </a:r>
            <a:endParaRPr lang="zh-CN" altLang="en-US" sz="1400">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Calibri" panose="020F0502020204030204" charset="0"/>
              <a:buChar char="②"/>
            </a:pPr>
            <a:r>
              <a:rPr lang="zh-CN" altLang="en-US" sz="1400">
                <a:latin typeface="微软雅黑" panose="020B0503020204020204" charset="-122"/>
                <a:ea typeface="微软雅黑" panose="020B0503020204020204" charset="-122"/>
                <a:cs typeface="微软雅黑" panose="020B0503020204020204" charset="-122"/>
              </a:rPr>
              <a:t>作者结论：奖励模型的改进</a:t>
            </a:r>
            <a:r>
              <a:rPr lang="zh-CN" altLang="en-US" sz="1400" b="1">
                <a:latin typeface="微软雅黑" panose="020B0503020204020204" charset="-122"/>
                <a:ea typeface="微软雅黑" panose="020B0503020204020204" charset="-122"/>
                <a:cs typeface="微软雅黑" panose="020B0503020204020204" charset="-122"/>
              </a:rPr>
              <a:t>对下游模型的整体性能提升甚微</a:t>
            </a:r>
            <a:r>
              <a:rPr lang="zh-CN" altLang="en-US" sz="1400">
                <a:latin typeface="微软雅黑" panose="020B0503020204020204" charset="-122"/>
                <a:ea typeface="微软雅黑" panose="020B0503020204020204" charset="-122"/>
                <a:cs typeface="微软雅黑" panose="020B0503020204020204" charset="-122"/>
              </a:rPr>
              <a:t>，甚至没有提升；很难将奖励模型的改进转化为底层策略的提升。</a:t>
            </a:r>
            <a:endParaRPr lang="zh-CN" altLang="en-US" sz="1400">
              <a:latin typeface="微软雅黑" panose="020B0503020204020204" charset="-122"/>
              <a:ea typeface="微软雅黑" panose="020B0503020204020204" charset="-122"/>
              <a:cs typeface="微软雅黑" panose="020B0503020204020204" charset="-122"/>
            </a:endParaRPr>
          </a:p>
          <a:p>
            <a:pPr marL="285750" indent="-285750" fontAlgn="auto">
              <a:lnSpc>
                <a:spcPct val="150000"/>
              </a:lnSpc>
              <a:buFont typeface="Calibri" panose="020F0502020204030204" charset="0"/>
              <a:buChar char="②"/>
            </a:pPr>
            <a:r>
              <a:rPr lang="zh-CN" altLang="en-US" sz="1400">
                <a:latin typeface="微软雅黑" panose="020B0503020204020204" charset="-122"/>
                <a:ea typeface="微软雅黑" panose="020B0503020204020204" charset="-122"/>
                <a:cs typeface="微软雅黑" panose="020B0503020204020204" charset="-122"/>
                <a:sym typeface="+mn-ea"/>
              </a:rPr>
              <a:t>作者结论：</a:t>
            </a:r>
            <a:r>
              <a:rPr lang="zh-CN" sz="1400">
                <a:latin typeface="微软雅黑" panose="020B0503020204020204" charset="-122"/>
                <a:ea typeface="微软雅黑" panose="020B0503020204020204" charset="-122"/>
                <a:cs typeface="微软雅黑" panose="020B0503020204020204" charset="-122"/>
              </a:rPr>
              <a:t>奖励模型的参数规模越大对</a:t>
            </a:r>
            <a:r>
              <a:rPr lang="en-US" altLang="zh-CN" sz="1400">
                <a:latin typeface="微软雅黑" panose="020B0503020204020204" charset="-122"/>
                <a:ea typeface="微软雅黑" panose="020B0503020204020204" charset="-122"/>
                <a:cs typeface="微软雅黑" panose="020B0503020204020204" charset="-122"/>
              </a:rPr>
              <a:t>KL</a:t>
            </a:r>
            <a:r>
              <a:rPr lang="zh-CN" altLang="en-US" sz="1400">
                <a:latin typeface="微软雅黑" panose="020B0503020204020204" charset="-122"/>
                <a:ea typeface="微软雅黑" panose="020B0503020204020204" charset="-122"/>
                <a:cs typeface="微软雅黑" panose="020B0503020204020204" charset="-122"/>
              </a:rPr>
              <a:t>散度惩罚系数的敏感度更低</a:t>
            </a:r>
            <a:endParaRPr lang="zh-CN" altLang="en-US" sz="140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309245" y="1273810"/>
            <a:ext cx="11519535" cy="1198880"/>
          </a:xfrm>
          <a:prstGeom prst="rect">
            <a:avLst/>
          </a:prstGeom>
          <a:noFill/>
        </p:spPr>
        <p:txBody>
          <a:bodyPr wrap="square" rtlCol="0">
            <a:spAutoFit/>
          </a:bodyPr>
          <a:p>
            <a:pPr marL="285750" indent="-285750">
              <a:buFont typeface="Wingdings" panose="05000000000000000000" charset="0"/>
              <a:buChar char="p"/>
            </a:pPr>
            <a:r>
              <a:rPr lang="zh-CN" altLang="en-US">
                <a:latin typeface="微软雅黑" panose="020B0503020204020204" charset="-122"/>
                <a:ea typeface="微软雅黑" panose="020B0503020204020204" charset="-122"/>
                <a:cs typeface="微软雅黑" panose="020B0503020204020204" charset="-122"/>
              </a:rPr>
              <a:t>奖励模型的训练数据规模</a:t>
            </a:r>
            <a:r>
              <a:rPr lang="en-US" altLang="zh-CN">
                <a:latin typeface="微软雅黑" panose="020B0503020204020204" charset="-122"/>
                <a:ea typeface="微软雅黑" panose="020B0503020204020204" charset="-122"/>
                <a:cs typeface="微软雅黑" panose="020B0503020204020204" charset="-122"/>
              </a:rPr>
              <a:t>: </a:t>
            </a:r>
            <a:endParaRPr lang="en-US" altLang="zh-CN">
              <a:latin typeface="微软雅黑" panose="020B0503020204020204" charset="-122"/>
              <a:ea typeface="微软雅黑" panose="020B0503020204020204" charset="-122"/>
              <a:cs typeface="微软雅黑" panose="020B0503020204020204" charset="-122"/>
            </a:endParaRPr>
          </a:p>
          <a:p>
            <a:pPr indent="0">
              <a:buNone/>
            </a:pPr>
            <a:r>
              <a:rPr lang="en-US" altLang="zh-CN" b="1">
                <a:latin typeface="微软雅黑" panose="020B0503020204020204" charset="-122"/>
                <a:ea typeface="微软雅黑" panose="020B0503020204020204" charset="-122"/>
                <a:cs typeface="微软雅黑" panose="020B0503020204020204" charset="-122"/>
                <a:sym typeface="+mn-ea"/>
              </a:rPr>
              <a:t>Mix RM</a:t>
            </a:r>
            <a:r>
              <a:rPr lang="zh-CN" altLang="en-US">
                <a:latin typeface="微软雅黑" panose="020B0503020204020204" charset="-122"/>
                <a:ea typeface="微软雅黑" panose="020B0503020204020204" charset="-122"/>
                <a:cs typeface="微软雅黑" panose="020B0503020204020204" charset="-122"/>
                <a:sym typeface="+mn-ea"/>
              </a:rPr>
              <a:t>：</a:t>
            </a:r>
            <a:r>
              <a:rPr lang="zh-CN" altLang="en-US">
                <a:latin typeface="微软雅黑" panose="020B0503020204020204" charset="-122"/>
                <a:ea typeface="微软雅黑" panose="020B0503020204020204" charset="-122"/>
                <a:cs typeface="微软雅黑" panose="020B0503020204020204" charset="-122"/>
              </a:rPr>
              <a:t>从表</a:t>
            </a:r>
            <a:r>
              <a:rPr lang="en-US" altLang="zh-CN">
                <a:latin typeface="微软雅黑" panose="020B0503020204020204" charset="-122"/>
                <a:ea typeface="微软雅黑" panose="020B0503020204020204" charset="-122"/>
                <a:cs typeface="微软雅黑" panose="020B0503020204020204" charset="-122"/>
              </a:rPr>
              <a:t> 1 </a:t>
            </a:r>
            <a:r>
              <a:rPr lang="zh-CN" altLang="en-US">
                <a:latin typeface="微软雅黑" panose="020B0503020204020204" charset="-122"/>
                <a:ea typeface="微软雅黑" panose="020B0503020204020204" charset="-122"/>
                <a:cs typeface="微软雅黑" panose="020B0503020204020204" charset="-122"/>
              </a:rPr>
              <a:t>的每个部分中选取表现最佳的数据集构建了一个混合数据集：包括</a:t>
            </a:r>
            <a:r>
              <a:rPr lang="en-US" altLang="zh-CN">
                <a:latin typeface="微软雅黑" panose="020B0503020204020204" charset="-122"/>
                <a:ea typeface="微软雅黑" panose="020B0503020204020204" charset="-122"/>
                <a:cs typeface="微软雅黑" panose="020B0503020204020204" charset="-122"/>
              </a:rPr>
              <a:t> UltraFeedback</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HelpSteer</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Nectar</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StackExchange</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HH-RLHF</a:t>
            </a:r>
            <a:r>
              <a:rPr lang="zh-CN" altLang="en-US">
                <a:latin typeface="微软雅黑" panose="020B0503020204020204" charset="-122"/>
                <a:ea typeface="微软雅黑" panose="020B0503020204020204" charset="-122"/>
                <a:cs typeface="微软雅黑" panose="020B0503020204020204" charset="-122"/>
              </a:rPr>
              <a:t>，此外还添加了用于数学数据的</a:t>
            </a:r>
            <a:r>
              <a:rPr lang="en-US" altLang="zh-CN">
                <a:latin typeface="微软雅黑" panose="020B0503020204020204" charset="-122"/>
                <a:ea typeface="微软雅黑" panose="020B0503020204020204" charset="-122"/>
                <a:cs typeface="微软雅黑" panose="020B0503020204020204" charset="-122"/>
              </a:rPr>
              <a:t> PRM800k</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indent="0">
              <a:buNone/>
            </a:pPr>
            <a:r>
              <a:rPr lang="zh-CN" altLang="en-US">
                <a:latin typeface="微软雅黑" panose="020B0503020204020204" charset="-122"/>
                <a:ea typeface="微软雅黑" panose="020B0503020204020204" charset="-122"/>
                <a:cs typeface="微软雅黑" panose="020B0503020204020204" charset="-122"/>
              </a:rPr>
              <a:t>仅在</a:t>
            </a:r>
            <a:r>
              <a:rPr lang="en-US" altLang="zh-CN" b="1">
                <a:latin typeface="微软雅黑" panose="020B0503020204020204" charset="-122"/>
                <a:ea typeface="微软雅黑" panose="020B0503020204020204" charset="-122"/>
                <a:cs typeface="微软雅黑" panose="020B0503020204020204" charset="-122"/>
              </a:rPr>
              <a:t> UltraFeedback</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UltraF. RM</a:t>
            </a:r>
            <a:r>
              <a:rPr lang="zh-CN" altLang="en-US">
                <a:latin typeface="微软雅黑" panose="020B0503020204020204" charset="-122"/>
                <a:ea typeface="微软雅黑" panose="020B0503020204020204" charset="-122"/>
                <a:cs typeface="微软雅黑" panose="020B0503020204020204" charset="-122"/>
              </a:rPr>
              <a:t>，即前几部分中表现最佳的数据集）上训练的奖励模型进行了比较</a:t>
            </a:r>
            <a:endParaRPr lang="zh-CN" altLang="en-US">
              <a:latin typeface="微软雅黑" panose="020B0503020204020204" charset="-122"/>
              <a:ea typeface="微软雅黑" panose="020B0503020204020204" charset="-122"/>
              <a:cs typeface="微软雅黑" panose="020B0503020204020204" charset="-122"/>
            </a:endParaRPr>
          </a:p>
        </p:txBody>
      </p:sp>
      <p:sp>
        <p:nvSpPr>
          <p:cNvPr id="9" name="文本框 8"/>
          <p:cNvSpPr txBox="1"/>
          <p:nvPr/>
        </p:nvSpPr>
        <p:spPr>
          <a:xfrm>
            <a:off x="309245" y="2553970"/>
            <a:ext cx="11519535" cy="645160"/>
          </a:xfrm>
          <a:prstGeom prst="rect">
            <a:avLst/>
          </a:prstGeom>
          <a:noFill/>
        </p:spPr>
        <p:txBody>
          <a:bodyPr wrap="square" rtlCol="0">
            <a:spAutoFit/>
          </a:bodyPr>
          <a:p>
            <a:pPr marL="285750" indent="-285750">
              <a:buFont typeface="Wingdings" panose="05000000000000000000" charset="0"/>
              <a:buChar char="p"/>
            </a:pPr>
            <a:r>
              <a:rPr lang="zh-CN" altLang="en-US">
                <a:latin typeface="微软雅黑" panose="020B0503020204020204" charset="-122"/>
                <a:ea typeface="微软雅黑" panose="020B0503020204020204" charset="-122"/>
                <a:cs typeface="微软雅黑" panose="020B0503020204020204" charset="-122"/>
              </a:rPr>
              <a:t>奖励模型的参数规模</a:t>
            </a:r>
            <a:r>
              <a:rPr lang="en-US" altLang="zh-CN">
                <a:latin typeface="微软雅黑" panose="020B0503020204020204" charset="-122"/>
                <a:ea typeface="微软雅黑" panose="020B0503020204020204" charset="-122"/>
                <a:cs typeface="微软雅黑" panose="020B0503020204020204" charset="-122"/>
              </a:rPr>
              <a:t>: </a:t>
            </a:r>
            <a:endParaRPr lang="en-US" altLang="zh-CN">
              <a:latin typeface="微软雅黑" panose="020B0503020204020204" charset="-122"/>
              <a:ea typeface="微软雅黑" panose="020B0503020204020204" charset="-122"/>
              <a:cs typeface="微软雅黑" panose="020B0503020204020204" charset="-122"/>
            </a:endParaRPr>
          </a:p>
          <a:p>
            <a:pPr indent="0">
              <a:buNone/>
            </a:pPr>
            <a:r>
              <a:rPr lang="zh-CN" altLang="en-US">
                <a:latin typeface="微软雅黑" panose="020B0503020204020204" charset="-122"/>
                <a:ea typeface="微软雅黑" panose="020B0503020204020204" charset="-122"/>
                <a:cs typeface="微软雅黑" panose="020B0503020204020204" charset="-122"/>
              </a:rPr>
              <a:t>从</a:t>
            </a:r>
            <a:r>
              <a:rPr lang="en-US" altLang="zh-CN">
                <a:latin typeface="微软雅黑" panose="020B0503020204020204" charset="-122"/>
                <a:ea typeface="微软雅黑" panose="020B0503020204020204" charset="-122"/>
                <a:cs typeface="微软雅黑" panose="020B0503020204020204" charset="-122"/>
              </a:rPr>
              <a:t>T</a:t>
            </a:r>
            <a:r>
              <a:rPr lang="" altLang="en-US">
                <a:latin typeface="微软雅黑" panose="020B0503020204020204" charset="-122"/>
                <a:ea typeface="微软雅黑" panose="020B0503020204020204" charset="-122"/>
                <a:cs typeface="微软雅黑" panose="020B0503020204020204" charset="-122"/>
              </a:rPr>
              <a:t>Ü</a:t>
            </a:r>
            <a:r>
              <a:rPr lang="en-US" altLang="zh-CN">
                <a:latin typeface="微软雅黑" panose="020B0503020204020204" charset="-122"/>
                <a:ea typeface="微软雅黑" panose="020B0503020204020204" charset="-122"/>
                <a:cs typeface="微软雅黑" panose="020B0503020204020204" charset="-122"/>
              </a:rPr>
              <a:t>LU 2</a:t>
            </a:r>
            <a:r>
              <a:rPr lang="zh-CN" altLang="en-US">
                <a:latin typeface="微软雅黑" panose="020B0503020204020204" charset="-122"/>
                <a:ea typeface="微软雅黑" panose="020B0503020204020204" charset="-122"/>
                <a:cs typeface="微软雅黑" panose="020B0503020204020204" charset="-122"/>
              </a:rPr>
              <a:t>模型出发，分别训练了两种规模的奖励模型，即</a:t>
            </a:r>
            <a:r>
              <a:rPr lang="en-US" altLang="zh-CN">
                <a:latin typeface="微软雅黑" panose="020B0503020204020204" charset="-122"/>
                <a:ea typeface="微软雅黑" panose="020B0503020204020204" charset="-122"/>
                <a:cs typeface="微软雅黑" panose="020B0503020204020204" charset="-122"/>
                <a:sym typeface="+mn-ea"/>
              </a:rPr>
              <a:t>13B</a:t>
            </a:r>
            <a:r>
              <a:rPr lang="zh-CN" altLang="en-US">
                <a:latin typeface="微软雅黑" panose="020B0503020204020204" charset="-122"/>
                <a:ea typeface="微软雅黑" panose="020B0503020204020204" charset="-122"/>
                <a:cs typeface="微软雅黑" panose="020B0503020204020204" charset="-122"/>
              </a:rPr>
              <a:t>参数和</a:t>
            </a:r>
            <a:r>
              <a:rPr lang="en-US" altLang="zh-CN">
                <a:latin typeface="微软雅黑" panose="020B0503020204020204" charset="-122"/>
                <a:ea typeface="微软雅黑" panose="020B0503020204020204" charset="-122"/>
                <a:cs typeface="微软雅黑" panose="020B0503020204020204" charset="-122"/>
                <a:sym typeface="+mn-ea"/>
              </a:rPr>
              <a:t>70B</a:t>
            </a:r>
            <a:r>
              <a:rPr lang="zh-CN" altLang="en-US">
                <a:latin typeface="微软雅黑" panose="020B0503020204020204" charset="-122"/>
                <a:ea typeface="微软雅黑" panose="020B0503020204020204" charset="-122"/>
                <a:cs typeface="微软雅黑" panose="020B0503020204020204" charset="-122"/>
              </a:rPr>
              <a:t>参数规模的奖励模型</a:t>
            </a:r>
            <a:endParaRPr lang="zh-CN" altLang="en-US">
              <a:latin typeface="微软雅黑" panose="020B0503020204020204" charset="-122"/>
              <a:ea typeface="微软雅黑" panose="020B0503020204020204" charset="-122"/>
              <a:cs typeface="微软雅黑" panose="020B0503020204020204" charset="-122"/>
            </a:endParaRPr>
          </a:p>
        </p:txBody>
      </p:sp>
      <p:sp>
        <p:nvSpPr>
          <p:cNvPr id="16" name="矩形 15"/>
          <p:cNvSpPr/>
          <p:nvPr/>
        </p:nvSpPr>
        <p:spPr>
          <a:xfrm>
            <a:off x="1424940" y="4697730"/>
            <a:ext cx="624205"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charset="-122"/>
              <a:ea typeface="微软雅黑" panose="020B0503020204020204" charset="-122"/>
            </a:endParaRPr>
          </a:p>
        </p:txBody>
      </p:sp>
      <p:sp>
        <p:nvSpPr>
          <p:cNvPr id="11" name="矩形 10"/>
          <p:cNvSpPr/>
          <p:nvPr/>
        </p:nvSpPr>
        <p:spPr>
          <a:xfrm>
            <a:off x="2413000" y="4865370"/>
            <a:ext cx="846455" cy="206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charset="-122"/>
              <a:ea typeface="微软雅黑" panose="020B0503020204020204" charset="-122"/>
            </a:endParaRPr>
          </a:p>
        </p:txBody>
      </p:sp>
      <p:sp>
        <p:nvSpPr>
          <p:cNvPr id="12" name="文本框 11"/>
          <p:cNvSpPr txBox="1"/>
          <p:nvPr/>
        </p:nvSpPr>
        <p:spPr>
          <a:xfrm>
            <a:off x="281305" y="3366135"/>
            <a:ext cx="11546840" cy="368300"/>
          </a:xfrm>
          <a:prstGeom prst="rect">
            <a:avLst/>
          </a:prstGeom>
          <a:noFill/>
        </p:spPr>
        <p:txBody>
          <a:bodyPr wrap="square" rtlCol="0">
            <a:spAutoFit/>
          </a:bodyPr>
          <a:p>
            <a:r>
              <a:rPr lang="zh-CN" altLang="en-US" b="1"/>
              <a:t>增加奖励模型的数据集和参数规模都能提升模型性能</a:t>
            </a:r>
            <a:endParaRPr lang="zh-CN" altLang="en-US" b="1"/>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微软雅黑" panose="020B0503020204020204" charset="-122"/>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微软雅黑" panose="020B0503020204020204" charset="-122"/>
              <a:ea typeface="微软雅黑" panose="020B0503020204020204" charset="-122"/>
            </a:endParaRPr>
          </a:p>
        </p:txBody>
      </p:sp>
      <p:grpSp>
        <p:nvGrpSpPr>
          <p:cNvPr id="49" name="组合 48"/>
          <p:cNvGrpSpPr/>
          <p:nvPr/>
        </p:nvGrpSpPr>
        <p:grpSpPr>
          <a:xfrm>
            <a:off x="281306" y="160917"/>
            <a:ext cx="11629424" cy="265167"/>
            <a:chOff x="942813" y="6269692"/>
            <a:chExt cx="9500336" cy="265167"/>
          </a:xfrm>
        </p:grpSpPr>
        <p:sp>
          <p:nvSpPr>
            <p:cNvPr id="10"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Motivation</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8" name="矩形: 圆角 49"/>
            <p:cNvSpPr/>
            <p:nvPr/>
          </p:nvSpPr>
          <p:spPr>
            <a:xfrm>
              <a:off x="942813"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Background</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13" name="矩形: 圆角 51"/>
            <p:cNvSpPr/>
            <p:nvPr/>
          </p:nvSpPr>
          <p:spPr>
            <a:xfrm>
              <a:off x="7071979" y="6269692"/>
              <a:ext cx="1328113"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微软雅黑" panose="020B0503020204020204" charset="-122"/>
                  <a:ea typeface="微软雅黑" panose="020B0503020204020204" charset="-122"/>
                  <a:cs typeface="Arial" panose="020B0604020202020204" pitchFamily="34" charset="0"/>
                </a:rPr>
                <a:t>Evaluation</a:t>
              </a:r>
              <a:endParaRPr lang="en-US" altLang="zh-CN" sz="1400" b="1"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53"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Discussion</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54" name="矩形: 圆角 53"/>
            <p:cNvSpPr/>
            <p:nvPr/>
          </p:nvSpPr>
          <p:spPr>
            <a:xfrm>
              <a:off x="5028923"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Approach</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grpSp>
      <p:sp>
        <p:nvSpPr>
          <p:cNvPr id="20" name="标题 19"/>
          <p:cNvSpPr>
            <a:spLocks noGrp="1"/>
          </p:cNvSpPr>
          <p:nvPr>
            <p:ph type="title"/>
          </p:nvPr>
        </p:nvSpPr>
        <p:spPr>
          <a:xfrm>
            <a:off x="299720" y="513187"/>
            <a:ext cx="10515600" cy="679027"/>
          </a:xfrm>
        </p:spPr>
        <p:txBody>
          <a:bodyPr>
            <a:normAutofit/>
          </a:bodyPr>
          <a:p>
            <a:r>
              <a:rPr lang="en-US" altLang="zh-CN" sz="3600" b="1" dirty="0">
                <a:solidFill>
                  <a:srgbClr val="373863"/>
                </a:solidFill>
                <a:latin typeface="微软雅黑" panose="020B0503020204020204" charset="-122"/>
                <a:ea typeface="微软雅黑" panose="020B0503020204020204" charset="-122"/>
                <a:cs typeface="Arial" panose="020B0604020202020204" pitchFamily="34" charset="0"/>
              </a:rPr>
              <a:t>Reward Models</a:t>
            </a:r>
            <a:endParaRPr lang="en-US" altLang="zh-CN" sz="3600" b="1" dirty="0">
              <a:solidFill>
                <a:srgbClr val="373863"/>
              </a:solidFill>
              <a:latin typeface="微软雅黑" panose="020B0503020204020204" charset="-122"/>
              <a:ea typeface="微软雅黑" panose="020B0503020204020204" charset="-122"/>
              <a:cs typeface="Arial" panose="020B0604020202020204" pitchFamily="34" charset="0"/>
            </a:endParaRPr>
          </a:p>
        </p:txBody>
      </p:sp>
      <p:cxnSp>
        <p:nvCxnSpPr>
          <p:cNvPr id="21" name="直接连接符 20"/>
          <p:cNvCxnSpPr/>
          <p:nvPr/>
        </p:nvCxnSpPr>
        <p:spPr>
          <a:xfrm>
            <a:off x="308610" y="119253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309245" y="1273810"/>
            <a:ext cx="11519535" cy="1198880"/>
          </a:xfrm>
          <a:prstGeom prst="rect">
            <a:avLst/>
          </a:prstGeom>
          <a:noFill/>
        </p:spPr>
        <p:txBody>
          <a:bodyPr wrap="square" rtlCol="0">
            <a:spAutoFit/>
          </a:bodyPr>
          <a:p>
            <a:pPr marL="285750" indent="-285750">
              <a:buFont typeface="Wingdings" panose="05000000000000000000" charset="0"/>
              <a:buChar char="p"/>
            </a:pPr>
            <a:r>
              <a:rPr lang="zh-CN" altLang="en-US">
                <a:latin typeface="微软雅黑" panose="020B0503020204020204" charset="-122"/>
                <a:ea typeface="微软雅黑" panose="020B0503020204020204" charset="-122"/>
                <a:cs typeface="微软雅黑" panose="020B0503020204020204" charset="-122"/>
              </a:rPr>
              <a:t>奖针对奖励模型的进一步训练以及可能出现的过度优化情况，会如何影响不同评估任务中的性能表现。</a:t>
            </a:r>
            <a:endParaRPr lang="zh-CN" altLang="en-US">
              <a:latin typeface="微软雅黑" panose="020B0503020204020204" charset="-122"/>
              <a:ea typeface="微软雅黑" panose="020B0503020204020204" charset="-122"/>
              <a:cs typeface="微软雅黑" panose="020B0503020204020204" charset="-122"/>
            </a:endParaRPr>
          </a:p>
          <a:p>
            <a:pPr indent="0">
              <a:buFont typeface="Wingdings" panose="05000000000000000000" charset="0"/>
              <a:buNone/>
            </a:pPr>
            <a:r>
              <a:rPr lang="zh-CN" altLang="en-US">
                <a:latin typeface="微软雅黑" panose="020B0503020204020204" charset="-122"/>
                <a:ea typeface="微软雅黑" panose="020B0503020204020204" charset="-122"/>
                <a:cs typeface="微软雅黑" panose="020B0503020204020204" charset="-122"/>
              </a:rPr>
              <a:t>重要的是，我们发现不同的评估呈现出不同的趋势</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像</a:t>
            </a:r>
            <a:r>
              <a:rPr lang="en-US" altLang="zh-CN">
                <a:latin typeface="微软雅黑" panose="020B0503020204020204" charset="-122"/>
                <a:ea typeface="微软雅黑" panose="020B0503020204020204" charset="-122"/>
                <a:cs typeface="微软雅黑" panose="020B0503020204020204" charset="-122"/>
              </a:rPr>
              <a:t> AlpacaEval </a:t>
            </a:r>
            <a:r>
              <a:rPr lang="zh-CN" altLang="en-US">
                <a:latin typeface="微软雅黑" panose="020B0503020204020204" charset="-122"/>
                <a:ea typeface="微软雅黑" panose="020B0503020204020204" charset="-122"/>
                <a:cs typeface="微软雅黑" panose="020B0503020204020204" charset="-122"/>
              </a:rPr>
              <a:t>这样的一些评估会从持续训练中受益，而像</a:t>
            </a:r>
            <a:r>
              <a:rPr lang="en-US" altLang="zh-CN">
                <a:latin typeface="微软雅黑" panose="020B0503020204020204" charset="-122"/>
                <a:ea typeface="微软雅黑" panose="020B0503020204020204" charset="-122"/>
                <a:cs typeface="微软雅黑" panose="020B0503020204020204" charset="-122"/>
              </a:rPr>
              <a:t> IFEval </a:t>
            </a:r>
            <a:r>
              <a:rPr lang="zh-CN" altLang="en-US">
                <a:latin typeface="微软雅黑" panose="020B0503020204020204" charset="-122"/>
                <a:ea typeface="微软雅黑" panose="020B0503020204020204" charset="-122"/>
                <a:cs typeface="微软雅黑" panose="020B0503020204020204" charset="-122"/>
              </a:rPr>
              <a:t>或</a:t>
            </a:r>
            <a:r>
              <a:rPr lang="en-US" altLang="zh-CN">
                <a:latin typeface="微软雅黑" panose="020B0503020204020204" charset="-122"/>
                <a:ea typeface="微软雅黑" panose="020B0503020204020204" charset="-122"/>
                <a:cs typeface="微软雅黑" panose="020B0503020204020204" charset="-122"/>
              </a:rPr>
              <a:t> GSM8k </a:t>
            </a:r>
            <a:r>
              <a:rPr lang="zh-CN" altLang="en-US">
                <a:latin typeface="微软雅黑" panose="020B0503020204020204" charset="-122"/>
                <a:ea typeface="微软雅黑" panose="020B0503020204020204" charset="-122"/>
                <a:cs typeface="微软雅黑" panose="020B0503020204020204" charset="-122"/>
              </a:rPr>
              <a:t>等其他评估任务的性能则会随着持续训练而下降。</a:t>
            </a:r>
            <a:endParaRPr lang="zh-CN" altLang="en-US">
              <a:latin typeface="微软雅黑" panose="020B0503020204020204" charset="-122"/>
              <a:ea typeface="微软雅黑" panose="020B0503020204020204" charset="-122"/>
              <a:cs typeface="微软雅黑" panose="020B0503020204020204" charset="-122"/>
            </a:endParaRPr>
          </a:p>
          <a:p>
            <a:pPr indent="0">
              <a:buFont typeface="Wingdings" panose="05000000000000000000" charset="0"/>
              <a:buNone/>
            </a:pPr>
            <a:r>
              <a:rPr lang="zh-CN" altLang="en-US">
                <a:latin typeface="微软雅黑" panose="020B0503020204020204" charset="-122"/>
                <a:ea typeface="微软雅黑" panose="020B0503020204020204" charset="-122"/>
                <a:cs typeface="微软雅黑" panose="020B0503020204020204" charset="-122"/>
              </a:rPr>
              <a:t>凸显了在一系列多样化的测试任务上进行评估的重要性。</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tretch>
            <a:fillRect/>
          </a:stretch>
        </p:blipFill>
        <p:spPr>
          <a:xfrm>
            <a:off x="299720" y="2882265"/>
            <a:ext cx="5293360" cy="3601085"/>
          </a:xfrm>
          <a:prstGeom prst="rect">
            <a:avLst/>
          </a:prstGeom>
        </p:spPr>
      </p:pic>
      <p:pic>
        <p:nvPicPr>
          <p:cNvPr id="14" name="图片 13"/>
          <p:cNvPicPr>
            <a:picLocks noChangeAspect="1"/>
          </p:cNvPicPr>
          <p:nvPr/>
        </p:nvPicPr>
        <p:blipFill>
          <a:blip r:embed="rId2"/>
          <a:stretch>
            <a:fillRect/>
          </a:stretch>
        </p:blipFill>
        <p:spPr>
          <a:xfrm>
            <a:off x="5758815" y="3320415"/>
            <a:ext cx="6049010" cy="256159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ISLIDE.ICON" val="#60215;#180088;#151408;#51352;#90394;#57650;#84172;#393526;#132232;"/>
</p:tagLst>
</file>

<file path=ppt/tags/tag10.xml><?xml version="1.0" encoding="utf-8"?>
<p:tagLst xmlns:p="http://schemas.openxmlformats.org/presentationml/2006/main">
  <p:tag name="ISLIDE.ICON" val="#60215;#180088;#151408;#51352;#90394;#57650;#84172;#393526;#132232;"/>
</p:tagLst>
</file>

<file path=ppt/tags/tag11.xml><?xml version="1.0" encoding="utf-8"?>
<p:tagLst xmlns:p="http://schemas.openxmlformats.org/presentationml/2006/main">
  <p:tag name="ISLIDE.ICON" val="#60215;#180088;#151408;#51352;#90394;#57650;#84172;#393526;#132232;"/>
</p:tagLst>
</file>

<file path=ppt/tags/tag12.xml><?xml version="1.0" encoding="utf-8"?>
<p:tagLst xmlns:p="http://schemas.openxmlformats.org/presentationml/2006/main">
  <p:tag name="ISLIDE.ICON" val="#60215;#180088;#151408;#51352;#90394;#57650;#84172;#393526;#132232;"/>
</p:tagLst>
</file>

<file path=ppt/tags/tag13.xml><?xml version="1.0" encoding="utf-8"?>
<p:tagLst xmlns:p="http://schemas.openxmlformats.org/presentationml/2006/main">
  <p:tag name="ISLIDE.ICON" val="#60215;#180088;#151408;#51352;#90394;#57650;#84172;#393526;#132232;"/>
</p:tagLst>
</file>

<file path=ppt/tags/tag14.xml><?xml version="1.0" encoding="utf-8"?>
<p:tagLst xmlns:p="http://schemas.openxmlformats.org/presentationml/2006/main">
  <p:tag name="ISLIDE.ICON" val="#60215;#180088;#151408;#51352;#90394;#57650;#84172;#393526;#132232;"/>
</p:tagLst>
</file>

<file path=ppt/tags/tag15.xml><?xml version="1.0" encoding="utf-8"?>
<p:tagLst xmlns:p="http://schemas.openxmlformats.org/presentationml/2006/main">
  <p:tag name="ISLIDE.ICON" val="#60215;#180088;#151408;#51352;#90394;#57650;#84172;#393526;#132232;"/>
  <p:tag name="resource_record_key" val="{&quot;10&quot;:[3637600,21566553]}"/>
</p:tagLst>
</file>

<file path=ppt/tags/tag16.xml><?xml version="1.0" encoding="utf-8"?>
<p:tagLst xmlns:p="http://schemas.openxmlformats.org/presentationml/2006/main">
  <p:tag name="ISLIDE.ICON" val="#60215;#180088;#151408;#51352;#90394;#57650;#84172;#393526;#132232;"/>
</p:tagLst>
</file>

<file path=ppt/tags/tag17.xml><?xml version="1.0" encoding="utf-8"?>
<p:tagLst xmlns:p="http://schemas.openxmlformats.org/presentationml/2006/main">
  <p:tag name="resource_record_key" val="{&quot;10&quot;:[3637600,21566553]}"/>
</p:tagLst>
</file>

<file path=ppt/tags/tag2.xml><?xml version="1.0" encoding="utf-8"?>
<p:tagLst xmlns:p="http://schemas.openxmlformats.org/presentationml/2006/main">
  <p:tag name="ISLIDE.ICON" val="#60215;#180088;#151408;#51352;#90394;#57650;#84172;#393526;#132232;"/>
</p:tagLst>
</file>

<file path=ppt/tags/tag3.xml><?xml version="1.0" encoding="utf-8"?>
<p:tagLst xmlns:p="http://schemas.openxmlformats.org/presentationml/2006/main">
  <p:tag name="KSO_WM_DIAGRAM_VIRTUALLY_FRAME" val="{&quot;height&quot;:220.79511811023622,&quot;left&quot;:22.15007874015748,&quot;top&quot;:12.670629921259842,&quot;width&quot;:915.7026771653543}"/>
</p:tagLst>
</file>

<file path=ppt/tags/tag4.xml><?xml version="1.0" encoding="utf-8"?>
<p:tagLst xmlns:p="http://schemas.openxmlformats.org/presentationml/2006/main">
  <p:tag name="KSO_WM_DIAGRAM_VIRTUALLY_FRAME" val="{&quot;height&quot;:220.79511811023622,&quot;left&quot;:22.15007874015748,&quot;top&quot;:12.670629921259842,&quot;width&quot;:915.7026771653543}"/>
</p:tagLst>
</file>

<file path=ppt/tags/tag5.xml><?xml version="1.0" encoding="utf-8"?>
<p:tagLst xmlns:p="http://schemas.openxmlformats.org/presentationml/2006/main">
  <p:tag name="KSO_WM_DIAGRAM_VIRTUALLY_FRAME" val="{&quot;height&quot;:220.79511811023622,&quot;left&quot;:22.15007874015748,&quot;top&quot;:12.670629921259842,&quot;width&quot;:915.7026771653543}"/>
</p:tagLst>
</file>

<file path=ppt/tags/tag6.xml><?xml version="1.0" encoding="utf-8"?>
<p:tagLst xmlns:p="http://schemas.openxmlformats.org/presentationml/2006/main">
  <p:tag name="KSO_WM_DIAGRAM_VIRTUALLY_FRAME" val="{&quot;height&quot;:220.79511811023622,&quot;left&quot;:22.15007874015748,&quot;top&quot;:12.670629921259842,&quot;width&quot;:915.7026771653543}"/>
</p:tagLst>
</file>

<file path=ppt/tags/tag7.xml><?xml version="1.0" encoding="utf-8"?>
<p:tagLst xmlns:p="http://schemas.openxmlformats.org/presentationml/2006/main">
  <p:tag name="ISLIDE.ICON" val="#60215;#180088;#151408;#51352;#90394;#57650;#84172;#393526;#132232;"/>
</p:tagLst>
</file>

<file path=ppt/tags/tag8.xml><?xml version="1.0" encoding="utf-8"?>
<p:tagLst xmlns:p="http://schemas.openxmlformats.org/presentationml/2006/main">
  <p:tag name="ISLIDE.ICON" val="#60215;#180088;#151408;#51352;#90394;#57650;#84172;#393526;#132232;"/>
</p:tagLst>
</file>

<file path=ppt/tags/tag9.xml><?xml version="1.0" encoding="utf-8"?>
<p:tagLst xmlns:p="http://schemas.openxmlformats.org/presentationml/2006/main">
  <p:tag name="ISLIDE.ICON" val="#60215;#180088;#151408;#51352;#90394;#57650;#84172;#393526;#132232;"/>
</p:tagLst>
</file>

<file path=ppt/theme/theme1.xml><?xml version="1.0" encoding="utf-8"?>
<a:theme xmlns:a="http://schemas.openxmlformats.org/drawingml/2006/main" name="Office 主题">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2697">
      <a:dk1>
        <a:sysClr val="windowText" lastClr="000000"/>
      </a:dk1>
      <a:lt1>
        <a:sysClr val="window" lastClr="FFFFFF"/>
      </a:lt1>
      <a:dk2>
        <a:srgbClr val="751F1E"/>
      </a:dk2>
      <a:lt2>
        <a:srgbClr val="B6302C"/>
      </a:lt2>
      <a:accent1>
        <a:srgbClr val="B6302C"/>
      </a:accent1>
      <a:accent2>
        <a:srgbClr val="751F1E"/>
      </a:accent2>
      <a:accent3>
        <a:srgbClr val="B6302C"/>
      </a:accent3>
      <a:accent4>
        <a:srgbClr val="751F1E"/>
      </a:accent4>
      <a:accent5>
        <a:srgbClr val="B6302C"/>
      </a:accent5>
      <a:accent6>
        <a:srgbClr val="751F1E"/>
      </a:accent6>
      <a:hlink>
        <a:srgbClr val="009273"/>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4872</Words>
  <Application>WPS 演示</Application>
  <PresentationFormat>宽屏</PresentationFormat>
  <Paragraphs>285</Paragraphs>
  <Slides>13</Slides>
  <Notes>11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13</vt:i4>
      </vt:variant>
    </vt:vector>
  </HeadingPairs>
  <TitlesOfParts>
    <vt:vector size="24" baseType="lpstr">
      <vt:lpstr>Arial</vt:lpstr>
      <vt:lpstr>宋体</vt:lpstr>
      <vt:lpstr>Wingdings</vt:lpstr>
      <vt:lpstr>Calibri</vt:lpstr>
      <vt:lpstr>微软雅黑</vt:lpstr>
      <vt:lpstr>Wingdings</vt:lpstr>
      <vt:lpstr>等线</vt:lpstr>
      <vt:lpstr>Calibri</vt:lpstr>
      <vt:lpstr>Arial Unicode MS</vt:lpstr>
      <vt:lpstr>Office 主题</vt:lpstr>
      <vt:lpstr>2_Office 主题</vt:lpstr>
      <vt:lpstr>PowerPoint 演示文稿</vt:lpstr>
      <vt:lpstr>PPO（Proximal Policy Optimization）</vt:lpstr>
      <vt:lpstr>DPO（Direct Preference Optimization）</vt:lpstr>
      <vt:lpstr>PowerPoint 演示文稿</vt:lpstr>
      <vt:lpstr>Step1: TEMPLATES </vt:lpstr>
      <vt:lpstr>RESULTS</vt:lpstr>
      <vt:lpstr>Preference Data</vt:lpstr>
      <vt:lpstr>Preference Learning Algorithm: DPO vs. PPO</vt:lpstr>
      <vt:lpstr>Reward Models</vt:lpstr>
      <vt:lpstr>Reward Models</vt:lpstr>
      <vt:lpstr>Policy Training Prompts——针对性提示词</vt:lpstr>
      <vt:lpstr>Policy Training Prompts——针对性提示词</vt:lpstr>
      <vt:lpstr>DISCUSSION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征FAN</cp:lastModifiedBy>
  <cp:revision>214</cp:revision>
  <dcterms:created xsi:type="dcterms:W3CDTF">2018-09-05T13:21:00Z</dcterms:created>
  <dcterms:modified xsi:type="dcterms:W3CDTF">2025-04-24T11:30:06Z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B65B053A452F401C98596BD12F0EFE78_13</vt:lpwstr>
  </property>
  <property fmtid="{D5CDD505-2E9C-101B-9397-08002B2CF9AE}" pid="3" name="KSOProductBuildVer">
    <vt:lpwstr>2052-12.1.0.20305</vt:lpwstr>
  </property>
</Properties>
</file>