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5"/>
  </p:notesMasterIdLst>
  <p:sldIdLst>
    <p:sldId id="256" r:id="rId4"/>
    <p:sldId id="4348" r:id="rId6"/>
    <p:sldId id="4361" r:id="rId7"/>
    <p:sldId id="4363" r:id="rId8"/>
    <p:sldId id="4364" r:id="rId9"/>
    <p:sldId id="4366" r:id="rId10"/>
    <p:sldId id="4371" r:id="rId11"/>
    <p:sldId id="4372" r:id="rId12"/>
    <p:sldId id="4373" r:id="rId13"/>
    <p:sldId id="4374" r:id="rId14"/>
    <p:sldId id="4375" r:id="rId15"/>
    <p:sldId id="4376" r:id="rId16"/>
    <p:sldId id="4377" r:id="rId17"/>
    <p:sldId id="437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4" userDrawn="1">
          <p15:clr>
            <a:srgbClr val="A4A3A4"/>
          </p15:clr>
        </p15:guide>
        <p15:guide id="2" pos="384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 Yin" initials="WY" lastIdx="1" clrIdx="0"/>
  <p:cmAuthor id="2" name="JW Shang" initials="J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73863"/>
    <a:srgbClr val="E7F6FF"/>
    <a:srgbClr val="92D050"/>
    <a:srgbClr val="D2EFFA"/>
    <a:srgbClr val="CAEFFE"/>
    <a:srgbClr val="1CADE4"/>
    <a:srgbClr val="38B7E7"/>
    <a:srgbClr val="F6F7C4"/>
    <a:srgbClr val="F7860C"/>
    <a:srgbClr val="AABB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39" autoAdjust="0"/>
    <p:restoredTop sz="93051" autoAdjust="0"/>
  </p:normalViewPr>
  <p:slideViewPr>
    <p:cSldViewPr snapToGrid="0" showGuides="1">
      <p:cViewPr varScale="1">
        <p:scale>
          <a:sx n="106" d="100"/>
          <a:sy n="106" d="100"/>
        </p:scale>
        <p:origin x="1134" y="120"/>
      </p:cViewPr>
      <p:guideLst>
        <p:guide orient="horz" pos="2284"/>
        <p:guide pos="38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1ADC3-4B95-45F3-B2DB-64C65257929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83699E-6E72-4368-B8F9-EC1ACF5E6B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083699E-6E72-4368-B8F9-EC1ACF5E6B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C09B811-8E1C-4CAF-91E0-B25D0DBC849C}"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5" name="页脚占位符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 name="标题 1"/>
          <p:cNvSpPr>
            <a:spLocks noGrp="1"/>
          </p:cNvSpPr>
          <p:nvPr>
            <p:ph type="title"/>
          </p:nvPr>
        </p:nvSpPr>
        <p:spPr>
          <a:xfrm>
            <a:off x="262592" y="-18256"/>
            <a:ext cx="6049459" cy="1143000"/>
          </a:xfrm>
        </p:spPr>
        <p:txBody>
          <a:bodyPr>
            <a:normAutofit/>
          </a:bodyPr>
          <a:lstStyle>
            <a:lvl1pPr algn="l">
              <a:defRPr sz="3600" b="1" cap="none" spc="0">
                <a:ln w="18415" cmpd="sng">
                  <a:noFill/>
                  <a:prstDash val="solid"/>
                </a:ln>
                <a:solidFill>
                  <a:schemeClr val="tx2"/>
                </a:solidFill>
                <a:effectLst/>
              </a:defRPr>
            </a:lvl1pPr>
          </a:lstStyle>
          <a:p>
            <a:r>
              <a:rPr lang="zh-CN" altLang="en-US" dirty="0"/>
              <a:t>单击此处编辑母版标题样式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12B8955-17DE-4327-B70C-9749F98DD9DD}"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F31D839-CB05-4436-8B7F-F6BF286F91B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E12B8955-17DE-4327-B70C-9749F98DD9D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F31D839-CB05-4436-8B7F-F6BF286F91B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chemeClr val="bg1">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微软雅黑" panose="020B0503020204020204" charset="-122"/>
              <a:cs typeface="+mn-cs"/>
            </a:endParaRPr>
          </a:p>
        </p:txBody>
      </p:sp>
      <p:sp>
        <p:nvSpPr>
          <p:cNvPr id="2" name="标题 1"/>
          <p:cNvSpPr>
            <a:spLocks noGrp="1"/>
          </p:cNvSpPr>
          <p:nvPr>
            <p:ph type="title"/>
          </p:nvPr>
        </p:nvSpPr>
        <p:spPr>
          <a:xfrm>
            <a:off x="262592" y="-18256"/>
            <a:ext cx="6049459" cy="1143000"/>
          </a:xfrm>
        </p:spPr>
        <p:txBody>
          <a:bodyPr>
            <a:normAutofit/>
          </a:bodyPr>
          <a:lstStyle>
            <a:lvl1pPr algn="l">
              <a:defRPr sz="3600" b="1" cap="none" spc="0">
                <a:ln w="18415" cmpd="sng">
                  <a:noFill/>
                  <a:prstDash val="solid"/>
                </a:ln>
                <a:solidFill>
                  <a:schemeClr val="tx2"/>
                </a:solidFill>
                <a:effectLst/>
              </a:defRPr>
            </a:lvl1pPr>
          </a:lstStyle>
          <a:p>
            <a:r>
              <a:rPr lang="zh-CN" altLang="en-US" dirty="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hf sldNum="0" hdr="0" ftr="0" dt="0"/>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1.png"/><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l="-1000" r="-7000" b="-5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1" y="274638"/>
            <a:ext cx="10972800" cy="1143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601" y="1600202"/>
            <a:ext cx="10972800" cy="45259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599"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1"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1"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rgbClr val="45497B"/>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45497B"/>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45497B"/>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45497B"/>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45497B"/>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45497B"/>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6">
            <a:lum/>
          </a:blip>
          <a:srcRect/>
          <a:stretch>
            <a:fillRect l="-1000" r="-7000" b="-5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1" y="274638"/>
            <a:ext cx="10972800" cy="11430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09601" y="1600202"/>
            <a:ext cx="10972800" cy="4525963"/>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09599"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530820CF-B880-4189-942D-D702A7CBA730}"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charset="-122"/>
              <a:cs typeface="+mn-cs"/>
            </a:endParaRPr>
          </a:p>
        </p:txBody>
      </p:sp>
      <p:sp>
        <p:nvSpPr>
          <p:cNvPr id="5" name="页脚占位符 4"/>
          <p:cNvSpPr>
            <a:spLocks noGrp="1"/>
          </p:cNvSpPr>
          <p:nvPr>
            <p:ph type="ftr" sz="quarter" idx="3"/>
          </p:nvPr>
        </p:nvSpPr>
        <p:spPr>
          <a:xfrm>
            <a:off x="4165601"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charset="-122"/>
              <a:cs typeface="+mn-cs"/>
            </a:endParaRPr>
          </a:p>
        </p:txBody>
      </p:sp>
      <p:sp>
        <p:nvSpPr>
          <p:cNvPr id="6" name="灯片编号占位符 5"/>
          <p:cNvSpPr>
            <a:spLocks noGrp="1"/>
          </p:cNvSpPr>
          <p:nvPr>
            <p:ph type="sldNum" sz="quarter" idx="4"/>
          </p:nvPr>
        </p:nvSpPr>
        <p:spPr>
          <a:xfrm>
            <a:off x="8737601"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lgn="ctr" defTabSz="914400" rtl="0" eaLnBrk="1" latinLnBrk="0" hangingPunct="1">
        <a:spcBef>
          <a:spcPct val="0"/>
        </a:spcBef>
        <a:buNone/>
        <a:defRPr sz="4400" kern="1200">
          <a:solidFill>
            <a:srgbClr val="45497B"/>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45497B"/>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45497B"/>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45497B"/>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45497B"/>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45497B"/>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tags" Target="../tags/tag12.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tags" Target="../tags/tag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12.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tags" Target="../tags/tag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0"/>
          <p:cNvSpPr txBox="1"/>
          <p:nvPr/>
        </p:nvSpPr>
        <p:spPr>
          <a:xfrm>
            <a:off x="2539701" y="1010498"/>
            <a:ext cx="7132955" cy="2336165"/>
          </a:xfrm>
          <a:prstGeom prst="rect">
            <a:avLst/>
          </a:prstGeom>
          <a:noFill/>
        </p:spPr>
        <p:txBody>
          <a:bodyPr wrap="none" lIns="121917" tIns="60958" rIns="121917" bIns="60958" rtlCol="0">
            <a:spAutoFit/>
          </a:bodyPr>
          <a:lstStyle/>
          <a:p>
            <a:pPr indent="0" algn="ctr" fontAlgn="auto">
              <a:lnSpc>
                <a:spcPct val="150000"/>
              </a:lnSpc>
            </a:pPr>
            <a:r>
              <a:rPr lang="en-US" altLang="zh-CN" sz="3200" b="1" dirty="0">
                <a:solidFill>
                  <a:schemeClr val="tx1"/>
                </a:solidFill>
                <a:latin typeface="微软雅黑" panose="020B0503020204020204" charset="-122"/>
                <a:ea typeface="微软雅黑" panose="020B0503020204020204" charset="-122"/>
                <a:cs typeface="微软雅黑" panose="020B0503020204020204" charset="-122"/>
              </a:rPr>
              <a:t>FINETUNED LANGUAGE MODELS </a:t>
            </a:r>
            <a:endParaRPr lang="en-US" altLang="zh-CN" sz="3200" b="1" dirty="0">
              <a:solidFill>
                <a:schemeClr val="tx1"/>
              </a:solidFill>
              <a:latin typeface="微软雅黑" panose="020B0503020204020204" charset="-122"/>
              <a:ea typeface="微软雅黑" panose="020B0503020204020204" charset="-122"/>
              <a:cs typeface="微软雅黑" panose="020B0503020204020204" charset="-122"/>
            </a:endParaRPr>
          </a:p>
          <a:p>
            <a:pPr indent="0" algn="ctr" fontAlgn="auto">
              <a:lnSpc>
                <a:spcPct val="150000"/>
              </a:lnSpc>
            </a:pPr>
            <a:r>
              <a:rPr lang="en-US" altLang="zh-CN" sz="3200" b="1" dirty="0">
                <a:solidFill>
                  <a:schemeClr val="tx1"/>
                </a:solidFill>
                <a:latin typeface="微软雅黑" panose="020B0503020204020204" charset="-122"/>
                <a:ea typeface="微软雅黑" panose="020B0503020204020204" charset="-122"/>
                <a:cs typeface="微软雅黑" panose="020B0503020204020204" charset="-122"/>
              </a:rPr>
              <a:t>ARE ZERO-SHOT LEARNERS</a:t>
            </a:r>
            <a:endParaRPr lang="en-US" altLang="zh-CN" sz="3200" b="1" dirty="0">
              <a:solidFill>
                <a:schemeClr val="tx1"/>
              </a:solidFill>
              <a:latin typeface="微软雅黑" panose="020B0503020204020204" charset="-122"/>
              <a:ea typeface="微软雅黑" panose="020B0503020204020204" charset="-122"/>
              <a:cs typeface="微软雅黑" panose="020B0503020204020204" charset="-122"/>
            </a:endParaRPr>
          </a:p>
          <a:p>
            <a:pPr indent="0" algn="ctr" fontAlgn="auto">
              <a:lnSpc>
                <a:spcPct val="150000"/>
              </a:lnSpc>
            </a:pPr>
            <a:r>
              <a:rPr lang="zh-CN" altLang="en-US" sz="3200" b="1" dirty="0">
                <a:solidFill>
                  <a:schemeClr val="tx1"/>
                </a:solidFill>
                <a:latin typeface="微软雅黑" panose="020B0503020204020204" charset="-122"/>
                <a:ea typeface="微软雅黑" panose="020B0503020204020204" charset="-122"/>
                <a:cs typeface="微软雅黑" panose="020B0503020204020204" charset="-122"/>
              </a:rPr>
              <a:t>微调的语言模型是零样本学习者</a:t>
            </a:r>
            <a:endParaRPr lang="zh-CN" altLang="en-US" sz="3200"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15965" y="41189"/>
            <a:ext cx="2976035" cy="969056"/>
          </a:xfrm>
          <a:prstGeom prst="rect">
            <a:avLst/>
          </a:prstGeom>
        </p:spPr>
      </p:pic>
      <p:sp>
        <p:nvSpPr>
          <p:cNvPr id="16" name="文本框 15"/>
          <p:cNvSpPr txBox="1"/>
          <p:nvPr/>
        </p:nvSpPr>
        <p:spPr>
          <a:xfrm>
            <a:off x="854233" y="341483"/>
            <a:ext cx="10504932" cy="368300"/>
          </a:xfrm>
          <a:prstGeom prst="rect">
            <a:avLst/>
          </a:prstGeom>
          <a:noFill/>
        </p:spPr>
        <p:txBody>
          <a:bodyPr wrap="square">
            <a:spAutoFit/>
          </a:bodyPr>
          <a:p>
            <a:r>
              <a:rPr lang="en-US" altLang="zh-CN" b="1" dirty="0">
                <a:latin typeface="微软雅黑" panose="020B0503020204020204" charset="-122"/>
                <a:ea typeface="微软雅黑" panose="020B0503020204020204" charset="-122"/>
              </a:rPr>
              <a:t>10th ICLR 2022: Virtual Event</a:t>
            </a:r>
            <a:endParaRPr lang="en-US" altLang="zh-CN" b="1"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688931" y="3859184"/>
            <a:ext cx="11035429" cy="796878"/>
          </a:xfrm>
        </p:spPr>
        <p:txBody>
          <a:bodyPr>
            <a:noAutofit/>
          </a:bodyPr>
          <a:p>
            <a:pPr algn="l" fontAlgn="auto">
              <a:lnSpc>
                <a:spcPct val="150000"/>
              </a:lnSpc>
              <a:spcBef>
                <a:spcPts val="0"/>
              </a:spcBef>
            </a:pPr>
            <a:r>
              <a:rPr lang="en-US" altLang="zh-CN" b="1" baseline="30000" dirty="0">
                <a:solidFill>
                  <a:schemeClr val="tx1"/>
                </a:solidFill>
                <a:latin typeface="微软雅黑" panose="020B0503020204020204" charset="-122"/>
                <a:ea typeface="微软雅黑" panose="020B0503020204020204" charset="-122"/>
                <a:cs typeface="Arial" panose="020B0604020202020204" pitchFamily="34" charset="0"/>
              </a:rPr>
              <a:t>Jason Wei∗, Maarten Bosma∗, Vincent Y. Zhao∗, Kelvin Guu∗, </a:t>
            </a:r>
            <a:endParaRPr lang="en-US" altLang="zh-CN" b="1" baseline="30000" dirty="0">
              <a:solidFill>
                <a:schemeClr val="tx1"/>
              </a:solidFill>
              <a:latin typeface="微软雅黑" panose="020B0503020204020204" charset="-122"/>
              <a:ea typeface="微软雅黑" panose="020B0503020204020204" charset="-122"/>
              <a:cs typeface="Arial" panose="020B0604020202020204" pitchFamily="34" charset="0"/>
            </a:endParaRPr>
          </a:p>
          <a:p>
            <a:pPr algn="l" fontAlgn="auto">
              <a:lnSpc>
                <a:spcPct val="150000"/>
              </a:lnSpc>
              <a:spcBef>
                <a:spcPts val="0"/>
              </a:spcBef>
            </a:pPr>
            <a:r>
              <a:rPr lang="en-US" altLang="zh-CN" b="1" baseline="30000" dirty="0">
                <a:solidFill>
                  <a:schemeClr val="tx1"/>
                </a:solidFill>
                <a:latin typeface="微软雅黑" panose="020B0503020204020204" charset="-122"/>
                <a:ea typeface="微软雅黑" panose="020B0503020204020204" charset="-122"/>
                <a:cs typeface="Arial" panose="020B0604020202020204" pitchFamily="34" charset="0"/>
              </a:rPr>
              <a:t>Adams Wei Yu,Brian Lester, Nan Du, Andrew M. Dai, and Quoc V. Le</a:t>
            </a:r>
            <a:endParaRPr lang="en-US" altLang="zh-CN" b="1" baseline="30000" dirty="0">
              <a:solidFill>
                <a:schemeClr val="tx1"/>
              </a:solidFill>
              <a:latin typeface="微软雅黑" panose="020B0503020204020204" charset="-122"/>
              <a:ea typeface="微软雅黑" panose="020B0503020204020204" charset="-122"/>
              <a:cs typeface="Arial" panose="020B0604020202020204" pitchFamily="34" charset="0"/>
            </a:endParaRPr>
          </a:p>
        </p:txBody>
      </p:sp>
      <p:sp>
        <p:nvSpPr>
          <p:cNvPr id="2" name="副标题 2"/>
          <p:cNvSpPr>
            <a:spLocks noGrp="1"/>
          </p:cNvSpPr>
          <p:nvPr/>
        </p:nvSpPr>
        <p:spPr>
          <a:xfrm>
            <a:off x="1156335" y="4964430"/>
            <a:ext cx="11035665" cy="35179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400" kern="1200">
                <a:solidFill>
                  <a:srgbClr val="45497B"/>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000" kern="1200">
                <a:solidFill>
                  <a:srgbClr val="45497B"/>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1800" kern="1200">
                <a:solidFill>
                  <a:srgbClr val="45497B"/>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1600" kern="1200">
                <a:solidFill>
                  <a:srgbClr val="45497B"/>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1600" kern="1200">
                <a:solidFill>
                  <a:srgbClr val="45497B"/>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0"/>
              </a:spcBef>
              <a:buClrTx/>
              <a:buSzTx/>
              <a:buNone/>
            </a:pPr>
            <a:r>
              <a:rPr lang="en-US" altLang="zh-CN" b="1" baseline="30000" dirty="0">
                <a:solidFill>
                  <a:schemeClr val="tx1"/>
                </a:solidFill>
                <a:latin typeface="微软雅黑" panose="020B0503020204020204" charset="-122"/>
                <a:ea typeface="微软雅黑" panose="020B0503020204020204" charset="-122"/>
                <a:cs typeface="Arial" panose="020B0604020202020204" pitchFamily="34" charset="0"/>
                <a:sym typeface="+mn-ea"/>
              </a:rPr>
              <a:t>Google Research</a:t>
            </a:r>
            <a:endParaRPr lang="en-US" altLang="zh-CN" b="1" baseline="300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pic>
        <p:nvPicPr>
          <p:cNvPr id="4" name="图片 3"/>
          <p:cNvPicPr>
            <a:picLocks noChangeAspect="1"/>
          </p:cNvPicPr>
          <p:nvPr/>
        </p:nvPicPr>
        <p:blipFill>
          <a:blip r:embed="rId2"/>
          <a:stretch>
            <a:fillRect/>
          </a:stretch>
        </p:blipFill>
        <p:spPr>
          <a:xfrm>
            <a:off x="612775" y="4881245"/>
            <a:ext cx="600075" cy="5048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Motivation</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8"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Background</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13" name="矩形: 圆角 51"/>
            <p:cNvSpPr/>
            <p:nvPr/>
          </p:nvSpPr>
          <p:spPr>
            <a:xfrm>
              <a:off x="7071979" y="6269692"/>
              <a:ext cx="1328113"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Arial" panose="020B0604020202020204" pitchFamily="34" charset="0"/>
                  <a:cs typeface="Arial" panose="020B0604020202020204" pitchFamily="34" charset="0"/>
                </a:rPr>
                <a:t>Evaluation</a:t>
              </a:r>
              <a:endParaRPr lang="en-US" altLang="zh-CN" sz="1400" b="1" dirty="0">
                <a:solidFill>
                  <a:schemeClr val="bg1"/>
                </a:solidFill>
                <a:latin typeface="Arial" panose="020B0604020202020204" pitchFamily="34" charset="0"/>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Discussion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Approach</a:t>
              </a:r>
              <a:endParaRPr lang="en-US" altLang="zh-CN" sz="1400" b="1" dirty="0">
                <a:solidFill>
                  <a:srgbClr val="373863"/>
                </a:solidFill>
                <a:latin typeface="Arial" panose="020B0604020202020204" pitchFamily="34" charset="0"/>
                <a:cs typeface="Arial" panose="020B0604020202020204" pitchFamily="34" charset="0"/>
              </a:endParaRPr>
            </a:p>
          </p:txBody>
        </p:sp>
      </p:grpSp>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Arial" panose="020B0604020202020204" pitchFamily="34" charset="0"/>
                <a:cs typeface="Arial" panose="020B0604020202020204" pitchFamily="34" charset="0"/>
              </a:rPr>
              <a:t>ABLATION STUDIES &amp; FURTHER ANALYSIS</a:t>
            </a:r>
            <a:endParaRPr lang="en-US" altLang="zh-CN" sz="3600" b="1" dirty="0">
              <a:solidFill>
                <a:srgbClr val="373863"/>
              </a:solidFill>
              <a:latin typeface="Arial" panose="020B0604020202020204" pitchFamily="34" charset="0"/>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sp>
        <p:nvSpPr>
          <p:cNvPr id="2" name="文本框 1"/>
          <p:cNvSpPr txBox="1"/>
          <p:nvPr/>
        </p:nvSpPr>
        <p:spPr>
          <a:xfrm>
            <a:off x="308610" y="1392555"/>
            <a:ext cx="11129010" cy="368300"/>
          </a:xfrm>
          <a:prstGeom prst="rect">
            <a:avLst/>
          </a:prstGeom>
          <a:noFill/>
        </p:spPr>
        <p:txBody>
          <a:bodyPr wrap="square" rtlCol="0">
            <a:spAutoFit/>
          </a:bodyPr>
          <a:p>
            <a:pPr marL="285750" indent="-285750">
              <a:buFont typeface="Wingdings" panose="05000000000000000000" charset="0"/>
              <a:buChar char="p"/>
            </a:pPr>
            <a:r>
              <a:rPr lang="en-US" altLang="zh-CN">
                <a:latin typeface="微软雅黑" panose="020B0503020204020204" charset="-122"/>
                <a:ea typeface="微软雅黑" panose="020B0503020204020204" charset="-122"/>
              </a:rPr>
              <a:t>2. </a:t>
            </a:r>
            <a:r>
              <a:rPr lang="zh-CN" altLang="en-US">
                <a:latin typeface="微软雅黑" panose="020B0503020204020204" charset="-122"/>
                <a:ea typeface="微软雅黑" panose="020B0503020204020204" charset="-122"/>
              </a:rPr>
              <a:t>指令微调对模型大小影响</a:t>
            </a:r>
            <a:r>
              <a:rPr lang="en-US" altLang="zh-CN">
                <a:latin typeface="微软雅黑" panose="020B0503020204020204" charset="-122"/>
                <a:ea typeface="微软雅黑" panose="020B0503020204020204" charset="-122"/>
              </a:rPr>
              <a:t>—SCALING LAWS</a:t>
            </a:r>
            <a:endParaRPr lang="en-US" altLang="zh-CN">
              <a:latin typeface="微软雅黑" panose="020B0503020204020204" charset="-122"/>
              <a:ea typeface="微软雅黑" panose="020B0503020204020204" charset="-122"/>
            </a:endParaRPr>
          </a:p>
        </p:txBody>
      </p:sp>
      <p:sp>
        <p:nvSpPr>
          <p:cNvPr id="9" name="文本框 8"/>
          <p:cNvSpPr txBox="1"/>
          <p:nvPr/>
        </p:nvSpPr>
        <p:spPr>
          <a:xfrm>
            <a:off x="308610" y="1760855"/>
            <a:ext cx="11129010" cy="368300"/>
          </a:xfrm>
          <a:prstGeom prst="rect">
            <a:avLst/>
          </a:prstGeom>
          <a:noFill/>
        </p:spPr>
        <p:txBody>
          <a:bodyPr wrap="square" rtlCol="0">
            <a:spAutoFit/>
          </a:bodyPr>
          <a:p>
            <a:pPr indent="0">
              <a:buNone/>
            </a:pPr>
            <a:r>
              <a:rPr lang="zh-CN" altLang="en-US">
                <a:latin typeface="微软雅黑" panose="020B0503020204020204" charset="-122"/>
                <a:ea typeface="微软雅黑" panose="020B0503020204020204" charset="-122"/>
              </a:rPr>
              <a:t>评估了指令调优对参数量为</a:t>
            </a:r>
            <a:r>
              <a:rPr lang="en-US" altLang="zh-CN">
                <a:latin typeface="微软雅黑" panose="020B0503020204020204" charset="-122"/>
                <a:ea typeface="微软雅黑" panose="020B0503020204020204" charset="-122"/>
              </a:rPr>
              <a:t>422M, 2B, 8B, 68B, 137B</a:t>
            </a:r>
            <a:r>
              <a:rPr lang="zh-CN" altLang="en-US">
                <a:latin typeface="微软雅黑" panose="020B0503020204020204" charset="-122"/>
                <a:ea typeface="微软雅黑" panose="020B0503020204020204" charset="-122"/>
              </a:rPr>
              <a:t>的模型的影响</a:t>
            </a:r>
            <a:endParaRPr lang="zh-CN" altLang="en-US">
              <a:latin typeface="微软雅黑" panose="020B0503020204020204" charset="-122"/>
              <a:ea typeface="微软雅黑" panose="020B0503020204020204" charset="-122"/>
            </a:endParaRPr>
          </a:p>
        </p:txBody>
      </p:sp>
      <p:sp>
        <p:nvSpPr>
          <p:cNvPr id="12" name="文本框 11"/>
          <p:cNvSpPr txBox="1"/>
          <p:nvPr/>
        </p:nvSpPr>
        <p:spPr>
          <a:xfrm>
            <a:off x="308610" y="2484120"/>
            <a:ext cx="6821170" cy="3921125"/>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lang="zh-CN" altLang="en-US" b="1">
                <a:solidFill>
                  <a:schemeClr val="tx1"/>
                </a:solidFill>
                <a:latin typeface="微软雅黑" panose="020B0503020204020204" charset="-122"/>
                <a:ea typeface="微软雅黑" panose="020B0503020204020204" charset="-122"/>
              </a:rPr>
              <a:t>对于参数量级为</a:t>
            </a:r>
            <a:r>
              <a:rPr lang="en-US" altLang="zh-CN" b="1">
                <a:solidFill>
                  <a:schemeClr val="tx1"/>
                </a:solidFill>
                <a:latin typeface="微软雅黑" panose="020B0503020204020204" charset="-122"/>
                <a:ea typeface="微软雅黑" panose="020B0503020204020204" charset="-122"/>
              </a:rPr>
              <a:t>100B</a:t>
            </a:r>
            <a:r>
              <a:rPr lang="zh-CN" altLang="en-US" b="1">
                <a:solidFill>
                  <a:schemeClr val="tx1"/>
                </a:solidFill>
                <a:latin typeface="微软雅黑" panose="020B0503020204020204" charset="-122"/>
                <a:ea typeface="微软雅黑" panose="020B0503020204020204" charset="-122"/>
              </a:rPr>
              <a:t>左右的两个模型，指令微调显著提高了保留任务上的性能。</a:t>
            </a:r>
            <a:endParaRPr lang="zh-CN" altLang="en-US">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lang="zh-CN" altLang="en-US" b="1">
                <a:latin typeface="微软雅黑" panose="020B0503020204020204" charset="-122"/>
                <a:ea typeface="微软雅黑" panose="020B0503020204020204" charset="-122"/>
              </a:rPr>
              <a:t>对于</a:t>
            </a:r>
            <a:r>
              <a:rPr lang="en-US" altLang="zh-CN" b="1">
                <a:latin typeface="微软雅黑" panose="020B0503020204020204" charset="-122"/>
                <a:ea typeface="微软雅黑" panose="020B0503020204020204" charset="-122"/>
              </a:rPr>
              <a:t>8</a:t>
            </a:r>
            <a:r>
              <a:rPr lang="zh-CN" altLang="en-US" b="1">
                <a:latin typeface="微软雅黑" panose="020B0503020204020204" charset="-122"/>
                <a:ea typeface="微软雅黑" panose="020B0503020204020204" charset="-122"/>
              </a:rPr>
              <a:t>亿及更小规模的模型，在保留任务上的表现却令人费解</a:t>
            </a:r>
            <a:r>
              <a:rPr lang="en-US" altLang="zh-CN" b="1">
                <a:latin typeface="微软雅黑" panose="020B0503020204020204" charset="-122"/>
                <a:ea typeface="微软雅黑" panose="020B0503020204020204" charset="-122"/>
              </a:rPr>
              <a:t>——</a:t>
            </a:r>
            <a:r>
              <a:rPr lang="zh-CN" altLang="en-US" b="1">
                <a:latin typeface="微软雅黑" panose="020B0503020204020204" charset="-122"/>
                <a:ea typeface="微软雅黑" panose="020B0503020204020204" charset="-122"/>
              </a:rPr>
              <a:t>指令调优实际上损害了其性能。</a:t>
            </a:r>
            <a:r>
              <a:rPr lang="zh-CN" altLang="en-US">
                <a:latin typeface="微软雅黑" panose="020B0503020204020204" charset="-122"/>
                <a:ea typeface="微软雅黑" panose="020B0503020204020204" charset="-122"/>
              </a:rPr>
              <a:t>这一结果的一个可能解释是，对于小规模模型，学习指令调优过程中使用了约</a:t>
            </a:r>
            <a:r>
              <a:rPr lang="en-US" altLang="zh-CN">
                <a:latin typeface="微软雅黑" panose="020B0503020204020204" charset="-122"/>
                <a:ea typeface="微软雅黑" panose="020B0503020204020204" charset="-122"/>
              </a:rPr>
              <a:t>40</a:t>
            </a:r>
            <a:r>
              <a:rPr lang="zh-CN" altLang="en-US">
                <a:latin typeface="微软雅黑" panose="020B0503020204020204" charset="-122"/>
                <a:ea typeface="微软雅黑" panose="020B0503020204020204" charset="-122"/>
              </a:rPr>
              <a:t>任务，</a:t>
            </a:r>
            <a:r>
              <a:rPr lang="zh-CN" altLang="en-US" b="1">
                <a:latin typeface="微软雅黑" panose="020B0503020204020204" charset="-122"/>
                <a:ea typeface="微软雅黑" panose="020B0503020204020204" charset="-122"/>
              </a:rPr>
              <a:t>会填满整个模型容量，导致这些模型在新任务上的表现变差。</a:t>
            </a:r>
            <a:endParaRPr lang="zh-CN" altLang="en-US">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rPr>
              <a:t>根据这一潜在解释，对于大规模模型，指令调优虽然填满了部分模型容量，但也教会了这些模型如何遵循指令，从而使其能够泛化到新任务。</a:t>
            </a:r>
            <a:endParaRPr lang="zh-CN" altLang="en-US">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7289165" y="2453640"/>
            <a:ext cx="3352800" cy="317182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Motivation</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8"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Background</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13" name="矩形: 圆角 51"/>
            <p:cNvSpPr/>
            <p:nvPr/>
          </p:nvSpPr>
          <p:spPr>
            <a:xfrm>
              <a:off x="7071979" y="6269692"/>
              <a:ext cx="1328113"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Arial" panose="020B0604020202020204" pitchFamily="34" charset="0"/>
                  <a:cs typeface="Arial" panose="020B0604020202020204" pitchFamily="34" charset="0"/>
                </a:rPr>
                <a:t>Evaluation</a:t>
              </a:r>
              <a:endParaRPr lang="en-US" altLang="zh-CN" sz="1400" b="1" dirty="0">
                <a:solidFill>
                  <a:schemeClr val="bg1"/>
                </a:solidFill>
                <a:latin typeface="Arial" panose="020B0604020202020204" pitchFamily="34" charset="0"/>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Discussion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Approach</a:t>
              </a:r>
              <a:endParaRPr lang="en-US" altLang="zh-CN" sz="1400" b="1" dirty="0">
                <a:solidFill>
                  <a:srgbClr val="373863"/>
                </a:solidFill>
                <a:latin typeface="Arial" panose="020B0604020202020204" pitchFamily="34" charset="0"/>
                <a:cs typeface="Arial" panose="020B0604020202020204" pitchFamily="34" charset="0"/>
              </a:endParaRPr>
            </a:p>
          </p:txBody>
        </p:sp>
      </p:grpSp>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Arial" panose="020B0604020202020204" pitchFamily="34" charset="0"/>
                <a:cs typeface="Arial" panose="020B0604020202020204" pitchFamily="34" charset="0"/>
              </a:rPr>
              <a:t>ABLATION STUDIES &amp; FURTHER ANALYSIS</a:t>
            </a:r>
            <a:endParaRPr lang="en-US" altLang="zh-CN" sz="3600" b="1" dirty="0">
              <a:solidFill>
                <a:srgbClr val="373863"/>
              </a:solidFill>
              <a:latin typeface="Arial" panose="020B0604020202020204" pitchFamily="34" charset="0"/>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sp>
        <p:nvSpPr>
          <p:cNvPr id="2" name="文本框 1"/>
          <p:cNvSpPr txBox="1"/>
          <p:nvPr/>
        </p:nvSpPr>
        <p:spPr>
          <a:xfrm>
            <a:off x="308610" y="1392555"/>
            <a:ext cx="11129010" cy="368300"/>
          </a:xfrm>
          <a:prstGeom prst="rect">
            <a:avLst/>
          </a:prstGeom>
          <a:noFill/>
        </p:spPr>
        <p:txBody>
          <a:bodyPr wrap="square" rtlCol="0">
            <a:spAutoFit/>
          </a:bodyPr>
          <a:p>
            <a:pPr marL="285750" indent="-285750">
              <a:buFont typeface="Wingdings" panose="05000000000000000000" charset="0"/>
              <a:buChar char="p"/>
            </a:pPr>
            <a:r>
              <a:rPr lang="en-US" altLang="zh-CN">
                <a:latin typeface="微软雅黑" panose="020B0503020204020204" charset="-122"/>
                <a:ea typeface="微软雅黑" panose="020B0503020204020204" charset="-122"/>
              </a:rPr>
              <a:t>3. </a:t>
            </a:r>
            <a:r>
              <a:rPr lang="zh-CN" altLang="en-US">
                <a:latin typeface="微软雅黑" panose="020B0503020204020204" charset="-122"/>
                <a:ea typeface="微软雅黑" panose="020B0503020204020204" charset="-122"/>
              </a:rPr>
              <a:t>指令的作用</a:t>
            </a:r>
            <a:r>
              <a:rPr lang="en-US" altLang="zh-CN">
                <a:latin typeface="微软雅黑" panose="020B0503020204020204" charset="-122"/>
                <a:ea typeface="微软雅黑" panose="020B0503020204020204" charset="-122"/>
              </a:rPr>
              <a:t>—ROLE OF INSTRUCTIONS</a:t>
            </a:r>
            <a:endParaRPr lang="en-US" altLang="zh-CN">
              <a:latin typeface="微软雅黑" panose="020B0503020204020204" charset="-122"/>
              <a:ea typeface="微软雅黑" panose="020B0503020204020204" charset="-122"/>
            </a:endParaRPr>
          </a:p>
        </p:txBody>
      </p:sp>
      <p:sp>
        <p:nvSpPr>
          <p:cNvPr id="9" name="文本框 8"/>
          <p:cNvSpPr txBox="1"/>
          <p:nvPr/>
        </p:nvSpPr>
        <p:spPr>
          <a:xfrm>
            <a:off x="308610" y="1760855"/>
            <a:ext cx="11129010" cy="1337945"/>
          </a:xfrm>
          <a:prstGeom prst="rect">
            <a:avLst/>
          </a:prstGeom>
          <a:noFill/>
        </p:spPr>
        <p:txBody>
          <a:bodyPr wrap="square" rtlCol="0">
            <a:spAutoFit/>
          </a:bodyPr>
          <a:p>
            <a:pPr indent="0" fontAlgn="auto">
              <a:lnSpc>
                <a:spcPct val="150000"/>
              </a:lnSpc>
              <a:buNone/>
            </a:pPr>
            <a:r>
              <a:rPr lang="zh-CN" altLang="en-US">
                <a:latin typeface="微软雅黑" panose="020B0503020204020204" charset="-122"/>
                <a:ea typeface="微软雅黑" panose="020B0503020204020204" charset="-122"/>
              </a:rPr>
              <a:t>加入两个提示模板，分析微调模板的作用：</a:t>
            </a:r>
            <a:endParaRPr lang="en-US" altLang="zh-CN">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lang="en-US" altLang="zh-CN" b="1">
                <a:latin typeface="微软雅黑" panose="020B0503020204020204" charset="-122"/>
                <a:ea typeface="微软雅黑" panose="020B0503020204020204" charset="-122"/>
              </a:rPr>
              <a:t>No template setup</a:t>
            </a:r>
            <a:endParaRPr lang="en-US" altLang="zh-CN" b="1">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lang="en-US" altLang="zh-CN" b="1">
                <a:latin typeface="微软雅黑" panose="020B0503020204020204" charset="-122"/>
                <a:ea typeface="微软雅黑" panose="020B0503020204020204" charset="-122"/>
              </a:rPr>
              <a:t>Dataset name setup</a:t>
            </a:r>
            <a:endParaRPr lang="en-US" altLang="zh-CN" b="1">
              <a:latin typeface="微软雅黑" panose="020B0503020204020204" charset="-122"/>
              <a:ea typeface="微软雅黑" panose="020B0503020204020204" charset="-122"/>
            </a:endParaRPr>
          </a:p>
        </p:txBody>
      </p:sp>
      <p:sp>
        <p:nvSpPr>
          <p:cNvPr id="12" name="文本框 11"/>
          <p:cNvSpPr txBox="1"/>
          <p:nvPr/>
        </p:nvSpPr>
        <p:spPr>
          <a:xfrm>
            <a:off x="367030" y="3192780"/>
            <a:ext cx="6979920" cy="2613025"/>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rPr>
              <a:t>将这两种消融方法与</a:t>
            </a:r>
            <a:r>
              <a:rPr lang="en-US" altLang="zh-CN">
                <a:latin typeface="微软雅黑" panose="020B0503020204020204" charset="-122"/>
                <a:ea typeface="微软雅黑" panose="020B0503020204020204" charset="-122"/>
              </a:rPr>
              <a:t>FLAN</a:t>
            </a:r>
            <a:r>
              <a:rPr lang="zh-CN" altLang="en-US">
                <a:latin typeface="微软雅黑" panose="020B0503020204020204" charset="-122"/>
                <a:ea typeface="微软雅黑" panose="020B0503020204020204" charset="-122"/>
              </a:rPr>
              <a:t>的微调过程进行比较，后者使用了自然指令（例如，</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请将这句话翻译成法语：</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rPr>
              <a:t>对图</a:t>
            </a:r>
            <a:r>
              <a:rPr lang="en-US" altLang="zh-CN">
                <a:latin typeface="微软雅黑" panose="020B0503020204020204" charset="-122"/>
                <a:ea typeface="微软雅黑" panose="020B0503020204020204" charset="-122"/>
              </a:rPr>
              <a:t>5</a:t>
            </a:r>
            <a:r>
              <a:rPr lang="zh-CN" altLang="en-US">
                <a:latin typeface="微软雅黑" panose="020B0503020204020204" charset="-122"/>
                <a:ea typeface="微软雅黑" panose="020B0503020204020204" charset="-122"/>
              </a:rPr>
              <a:t>中的四个保留集群进行了评估。（</a:t>
            </a:r>
            <a:r>
              <a:rPr lang="zh-CN" altLang="en-US" b="1">
                <a:solidFill>
                  <a:schemeClr val="tx1"/>
                </a:solidFill>
                <a:latin typeface="微软雅黑" panose="020B0503020204020204" charset="-122"/>
                <a:ea typeface="微软雅黑" panose="020B0503020204020204" charset="-122"/>
              </a:rPr>
              <a:t>本就是</a:t>
            </a:r>
            <a:r>
              <a:rPr lang="en-US" altLang="zh-CN" b="1">
                <a:solidFill>
                  <a:schemeClr val="tx1"/>
                </a:solidFill>
                <a:latin typeface="微软雅黑" panose="020B0503020204020204" charset="-122"/>
                <a:ea typeface="微软雅黑" panose="020B0503020204020204" charset="-122"/>
              </a:rPr>
              <a:t>FLAN</a:t>
            </a:r>
            <a:r>
              <a:rPr lang="zh-CN" altLang="en-US" b="1">
                <a:solidFill>
                  <a:schemeClr val="tx1"/>
                </a:solidFill>
                <a:latin typeface="微软雅黑" panose="020B0503020204020204" charset="-122"/>
                <a:ea typeface="微软雅黑" panose="020B0503020204020204" charset="-122"/>
              </a:rPr>
              <a:t>的优势</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rPr>
              <a:t>对于无模板设置，我们在零样本推理中使用了</a:t>
            </a:r>
            <a:r>
              <a:rPr lang="en-US" altLang="zh-CN">
                <a:latin typeface="微软雅黑" panose="020B0503020204020204" charset="-122"/>
                <a:ea typeface="微软雅黑" panose="020B0503020204020204" charset="-122"/>
              </a:rPr>
              <a:t>FLAN</a:t>
            </a:r>
            <a:r>
              <a:rPr lang="zh-CN" altLang="en-US">
                <a:latin typeface="微软雅黑" panose="020B0503020204020204" charset="-122"/>
                <a:ea typeface="微软雅黑" panose="020B0503020204020204" charset="-122"/>
              </a:rPr>
              <a:t>指令（因为如果不使用模板，模型将不知道要执行的任务）。</a:t>
            </a:r>
            <a:endParaRPr lang="zh-CN" altLang="en-US">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8025130" y="2840355"/>
            <a:ext cx="3166745" cy="309562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Motivation</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8"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Background</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13" name="矩形: 圆角 51"/>
            <p:cNvSpPr/>
            <p:nvPr/>
          </p:nvSpPr>
          <p:spPr>
            <a:xfrm>
              <a:off x="7071979" y="6269692"/>
              <a:ext cx="1328113"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Arial" panose="020B0604020202020204" pitchFamily="34" charset="0"/>
                  <a:cs typeface="Arial" panose="020B0604020202020204" pitchFamily="34" charset="0"/>
                </a:rPr>
                <a:t>Evaluation</a:t>
              </a:r>
              <a:endParaRPr lang="en-US" altLang="zh-CN" sz="1400" b="1" dirty="0">
                <a:solidFill>
                  <a:schemeClr val="bg1"/>
                </a:solidFill>
                <a:latin typeface="Arial" panose="020B0604020202020204" pitchFamily="34" charset="0"/>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Discussion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Approach</a:t>
              </a:r>
              <a:endParaRPr lang="en-US" altLang="zh-CN" sz="1400" b="1" dirty="0">
                <a:solidFill>
                  <a:srgbClr val="373863"/>
                </a:solidFill>
                <a:latin typeface="Arial" panose="020B0604020202020204" pitchFamily="34" charset="0"/>
                <a:cs typeface="Arial" panose="020B0604020202020204" pitchFamily="34" charset="0"/>
              </a:endParaRPr>
            </a:p>
          </p:txBody>
        </p:sp>
      </p:grpSp>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Arial" panose="020B0604020202020204" pitchFamily="34" charset="0"/>
                <a:cs typeface="Arial" panose="020B0604020202020204" pitchFamily="34" charset="0"/>
              </a:rPr>
              <a:t>ABLATION STUDIES &amp; FURTHER ANALYSIS</a:t>
            </a:r>
            <a:endParaRPr lang="en-US" altLang="zh-CN" sz="3600" b="1" dirty="0">
              <a:solidFill>
                <a:srgbClr val="373863"/>
              </a:solidFill>
              <a:latin typeface="Arial" panose="020B0604020202020204" pitchFamily="34" charset="0"/>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sp>
        <p:nvSpPr>
          <p:cNvPr id="2" name="文本框 1"/>
          <p:cNvSpPr txBox="1"/>
          <p:nvPr/>
        </p:nvSpPr>
        <p:spPr>
          <a:xfrm>
            <a:off x="308610" y="1392555"/>
            <a:ext cx="11129010" cy="368300"/>
          </a:xfrm>
          <a:prstGeom prst="rect">
            <a:avLst/>
          </a:prstGeom>
          <a:noFill/>
        </p:spPr>
        <p:txBody>
          <a:bodyPr wrap="square" rtlCol="0">
            <a:spAutoFit/>
          </a:bodyPr>
          <a:p>
            <a:pPr marL="285750" indent="-285750">
              <a:buFont typeface="Wingdings" panose="05000000000000000000" charset="0"/>
              <a:buChar char="p"/>
            </a:pPr>
            <a:r>
              <a:rPr lang="en-US" altLang="zh-CN">
                <a:latin typeface="微软雅黑" panose="020B0503020204020204" charset="-122"/>
                <a:ea typeface="微软雅黑" panose="020B0503020204020204" charset="-122"/>
              </a:rPr>
              <a:t>4. </a:t>
            </a:r>
            <a:r>
              <a:rPr lang="zh-CN" altLang="en-US">
                <a:latin typeface="微软雅黑" panose="020B0503020204020204" charset="-122"/>
                <a:ea typeface="微软雅黑" panose="020B0503020204020204" charset="-122"/>
              </a:rPr>
              <a:t>少样本指令微调</a:t>
            </a:r>
            <a:r>
              <a:rPr lang="en-US" altLang="zh-CN">
                <a:latin typeface="微软雅黑" panose="020B0503020204020204" charset="-122"/>
                <a:ea typeface="微软雅黑" panose="020B0503020204020204" charset="-122"/>
              </a:rPr>
              <a:t>—INSTRUCTIONS WITH FEW-SHOT EXEMPLARS</a:t>
            </a:r>
            <a:endParaRPr lang="en-US" altLang="zh-CN">
              <a:latin typeface="微软雅黑" panose="020B0503020204020204" charset="-122"/>
              <a:ea typeface="微软雅黑" panose="020B0503020204020204" charset="-122"/>
            </a:endParaRPr>
          </a:p>
        </p:txBody>
      </p:sp>
      <p:sp>
        <p:nvSpPr>
          <p:cNvPr id="9" name="文本框 8"/>
          <p:cNvSpPr txBox="1"/>
          <p:nvPr/>
        </p:nvSpPr>
        <p:spPr>
          <a:xfrm>
            <a:off x="308610" y="1760855"/>
            <a:ext cx="11129010" cy="368300"/>
          </a:xfrm>
          <a:prstGeom prst="rect">
            <a:avLst/>
          </a:prstGeom>
          <a:noFill/>
        </p:spPr>
        <p:txBody>
          <a:bodyPr wrap="square" rtlCol="0">
            <a:spAutoFit/>
          </a:bodyPr>
          <a:p>
            <a:pPr indent="0">
              <a:buNone/>
            </a:pPr>
            <a:r>
              <a:rPr lang="zh-CN" altLang="en-US">
                <a:latin typeface="微软雅黑" panose="020B0503020204020204" charset="-122"/>
                <a:ea typeface="微软雅黑" panose="020B0503020204020204" charset="-122"/>
                <a:sym typeface="+mn-ea"/>
              </a:rPr>
              <a:t>示例都从训练集中随机抽取，</a:t>
            </a:r>
            <a:r>
              <a:rPr lang="zh-CN" altLang="en-US" b="1">
                <a:latin typeface="微软雅黑" panose="020B0503020204020204" charset="-122"/>
                <a:ea typeface="微软雅黑" panose="020B0503020204020204" charset="-122"/>
                <a:sym typeface="+mn-ea"/>
              </a:rPr>
              <a:t>示例数量限制为</a:t>
            </a:r>
            <a:r>
              <a:rPr lang="en-US" altLang="zh-CN" b="1">
                <a:latin typeface="微软雅黑" panose="020B0503020204020204" charset="-122"/>
                <a:ea typeface="微软雅黑" panose="020B0503020204020204" charset="-122"/>
                <a:sym typeface="+mn-ea"/>
              </a:rPr>
              <a:t>16</a:t>
            </a:r>
            <a:r>
              <a:rPr lang="zh-CN" altLang="en-US" b="1">
                <a:latin typeface="微软雅黑" panose="020B0503020204020204" charset="-122"/>
                <a:ea typeface="微软雅黑" panose="020B0503020204020204" charset="-122"/>
                <a:sym typeface="+mn-ea"/>
              </a:rPr>
              <a:t>个，并且总序列长度不超过</a:t>
            </a:r>
            <a:r>
              <a:rPr lang="en-US" altLang="zh-CN" b="1">
                <a:latin typeface="微软雅黑" panose="020B0503020204020204" charset="-122"/>
                <a:ea typeface="微软雅黑" panose="020B0503020204020204" charset="-122"/>
                <a:sym typeface="+mn-ea"/>
              </a:rPr>
              <a:t>960</a:t>
            </a:r>
            <a:r>
              <a:rPr lang="zh-CN" altLang="en-US" b="1">
                <a:latin typeface="微软雅黑" panose="020B0503020204020204" charset="-122"/>
                <a:ea typeface="微软雅黑" panose="020B0503020204020204" charset="-122"/>
                <a:sym typeface="+mn-ea"/>
              </a:rPr>
              <a:t>个标记。</a:t>
            </a:r>
            <a:endParaRPr lang="zh-CN" altLang="en-US" b="1">
              <a:latin typeface="微软雅黑" panose="020B0503020204020204" charset="-122"/>
              <a:ea typeface="微软雅黑" panose="020B0503020204020204" charset="-122"/>
            </a:endParaRPr>
          </a:p>
        </p:txBody>
      </p:sp>
      <p:sp>
        <p:nvSpPr>
          <p:cNvPr id="12" name="文本框 11"/>
          <p:cNvSpPr txBox="1"/>
          <p:nvPr/>
        </p:nvSpPr>
        <p:spPr>
          <a:xfrm>
            <a:off x="308610" y="2484120"/>
            <a:ext cx="11520805" cy="1624330"/>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rPr>
              <a:t>相较于</a:t>
            </a:r>
            <a:r>
              <a:rPr lang="en-US" altLang="zh-CN">
                <a:latin typeface="微软雅黑" panose="020B0503020204020204" charset="-122"/>
                <a:ea typeface="微软雅黑" panose="020B0503020204020204" charset="-122"/>
              </a:rPr>
              <a:t>Zero-shot FLAN</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sym typeface="+mn-ea"/>
              </a:rPr>
              <a:t>Few-shot FLAN</a:t>
            </a:r>
            <a:r>
              <a:rPr lang="zh-CN" altLang="en-US">
                <a:latin typeface="微软雅黑" panose="020B0503020204020204" charset="-122"/>
                <a:ea typeface="微软雅黑" panose="020B0503020204020204" charset="-122"/>
                <a:sym typeface="+mn-ea"/>
              </a:rPr>
              <a:t>在所有任务集群中均提升了性能</a:t>
            </a:r>
            <a:endParaRPr lang="en-US" altLang="zh-CN">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lang="zh-CN" altLang="en-US" b="1">
                <a:latin typeface="微软雅黑" panose="020B0503020204020204" charset="-122"/>
                <a:ea typeface="微软雅黑" panose="020B0503020204020204" charset="-122"/>
              </a:rPr>
              <a:t>对于输出空间大或复杂的任务，如结构到文本、翻译和闭卷问答，</a:t>
            </a:r>
            <a:r>
              <a:rPr lang="en-US" altLang="zh-CN" b="1">
                <a:latin typeface="微软雅黑" panose="020B0503020204020204" charset="-122"/>
                <a:ea typeface="微软雅黑" panose="020B0503020204020204" charset="-122"/>
                <a:sym typeface="+mn-ea"/>
              </a:rPr>
              <a:t>Few-shot FLAN</a:t>
            </a:r>
            <a:r>
              <a:rPr lang="zh-CN" altLang="en-US" b="1">
                <a:latin typeface="微软雅黑" panose="020B0503020204020204" charset="-122"/>
                <a:ea typeface="微软雅黑" panose="020B0503020204020204" charset="-122"/>
              </a:rPr>
              <a:t>尤其有效</a:t>
            </a:r>
            <a:endParaRPr lang="zh-CN" altLang="en-US" b="1">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rPr>
              <a:t>对于所有任务集群，</a:t>
            </a:r>
            <a:r>
              <a:rPr lang="en-US" altLang="zh-CN" b="1">
                <a:latin typeface="微软雅黑" panose="020B0503020204020204" charset="-122"/>
                <a:ea typeface="微软雅黑" panose="020B0503020204020204" charset="-122"/>
                <a:sym typeface="+mn-ea"/>
              </a:rPr>
              <a:t>Few-shot FLAN</a:t>
            </a:r>
            <a:r>
              <a:rPr lang="zh-CN" altLang="en-US" b="1">
                <a:latin typeface="微软雅黑" panose="020B0503020204020204" charset="-122"/>
                <a:ea typeface="微软雅黑" panose="020B0503020204020204" charset="-122"/>
              </a:rPr>
              <a:t>的模板标准差较低，表明其对提示工程的敏感度降低</a:t>
            </a:r>
            <a:endParaRPr lang="zh-CN" altLang="en-US" b="1">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2470785" y="4155440"/>
            <a:ext cx="6804025" cy="239966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Motivation</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8"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Background</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13" name="矩形: 圆角 51"/>
            <p:cNvSpPr/>
            <p:nvPr/>
          </p:nvSpPr>
          <p:spPr>
            <a:xfrm>
              <a:off x="7071979" y="6269692"/>
              <a:ext cx="1328113"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Arial" panose="020B0604020202020204" pitchFamily="34" charset="0"/>
                  <a:cs typeface="Arial" panose="020B0604020202020204" pitchFamily="34" charset="0"/>
                </a:rPr>
                <a:t>Evaluation</a:t>
              </a:r>
              <a:endParaRPr lang="en-US" altLang="zh-CN" sz="1400" b="1" dirty="0">
                <a:solidFill>
                  <a:schemeClr val="bg1"/>
                </a:solidFill>
                <a:latin typeface="Arial" panose="020B0604020202020204" pitchFamily="34" charset="0"/>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Discussion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Approach</a:t>
              </a:r>
              <a:endParaRPr lang="en-US" altLang="zh-CN" sz="1400" b="1" dirty="0">
                <a:solidFill>
                  <a:srgbClr val="373863"/>
                </a:solidFill>
                <a:latin typeface="Arial" panose="020B0604020202020204" pitchFamily="34" charset="0"/>
                <a:cs typeface="Arial" panose="020B0604020202020204" pitchFamily="34" charset="0"/>
              </a:endParaRPr>
            </a:p>
          </p:txBody>
        </p:sp>
      </p:grpSp>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Arial" panose="020B0604020202020204" pitchFamily="34" charset="0"/>
                <a:cs typeface="Arial" panose="020B0604020202020204" pitchFamily="34" charset="0"/>
              </a:rPr>
              <a:t>ABLATION STUDIES &amp; FURTHER ANALYSIS</a:t>
            </a:r>
            <a:endParaRPr lang="en-US" altLang="zh-CN" sz="3600" b="1" dirty="0">
              <a:solidFill>
                <a:srgbClr val="373863"/>
              </a:solidFill>
              <a:latin typeface="Arial" panose="020B0604020202020204" pitchFamily="34" charset="0"/>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sp>
        <p:nvSpPr>
          <p:cNvPr id="2" name="文本框 1"/>
          <p:cNvSpPr txBox="1"/>
          <p:nvPr/>
        </p:nvSpPr>
        <p:spPr>
          <a:xfrm>
            <a:off x="308610" y="1392555"/>
            <a:ext cx="11129010" cy="368300"/>
          </a:xfrm>
          <a:prstGeom prst="rect">
            <a:avLst/>
          </a:prstGeom>
          <a:noFill/>
        </p:spPr>
        <p:txBody>
          <a:bodyPr wrap="square" rtlCol="0">
            <a:spAutoFit/>
          </a:bodyPr>
          <a:p>
            <a:pPr marL="285750" indent="-285750">
              <a:buFont typeface="Wingdings" panose="05000000000000000000" charset="0"/>
              <a:buChar char="p"/>
            </a:pPr>
            <a:r>
              <a:rPr lang="en-US" altLang="zh-CN">
                <a:latin typeface="微软雅黑" panose="020B0503020204020204" charset="-122"/>
                <a:ea typeface="微软雅黑" panose="020B0503020204020204" charset="-122"/>
              </a:rPr>
              <a:t>5. </a:t>
            </a:r>
            <a:r>
              <a:rPr lang="zh-CN" altLang="en-US">
                <a:latin typeface="微软雅黑" panose="020B0503020204020204" charset="-122"/>
                <a:ea typeface="微软雅黑" panose="020B0503020204020204" charset="-122"/>
              </a:rPr>
              <a:t>指令微调有助于提示</a:t>
            </a:r>
            <a:r>
              <a:rPr lang="zh-CN" altLang="en-US">
                <a:latin typeface="微软雅黑" panose="020B0503020204020204" charset="-122"/>
                <a:ea typeface="微软雅黑" panose="020B0503020204020204" charset="-122"/>
                <a:sym typeface="+mn-ea"/>
              </a:rPr>
              <a:t>微调</a:t>
            </a:r>
            <a:r>
              <a:rPr lang="en-US" altLang="zh-CN">
                <a:latin typeface="微软雅黑" panose="020B0503020204020204" charset="-122"/>
                <a:ea typeface="微软雅黑" panose="020B0503020204020204" charset="-122"/>
              </a:rPr>
              <a:t>—INSTRUCTION TUNING FACILITATES PROMPT TUNING</a:t>
            </a:r>
            <a:endParaRPr lang="en-US" altLang="zh-CN">
              <a:latin typeface="微软雅黑" panose="020B0503020204020204" charset="-122"/>
              <a:ea typeface="微软雅黑" panose="020B0503020204020204" charset="-122"/>
            </a:endParaRPr>
          </a:p>
        </p:txBody>
      </p:sp>
      <p:sp>
        <p:nvSpPr>
          <p:cNvPr id="9" name="文本框 8"/>
          <p:cNvSpPr txBox="1"/>
          <p:nvPr/>
        </p:nvSpPr>
        <p:spPr>
          <a:xfrm>
            <a:off x="308610" y="1760855"/>
            <a:ext cx="11602085" cy="645160"/>
          </a:xfrm>
          <a:prstGeom prst="rect">
            <a:avLst/>
          </a:prstGeom>
          <a:noFill/>
        </p:spPr>
        <p:txBody>
          <a:bodyPr wrap="square" rtlCol="0">
            <a:spAutoFit/>
          </a:bodyPr>
          <a:p>
            <a:pPr indent="0">
              <a:buNone/>
            </a:pPr>
            <a:r>
              <a:rPr lang="zh-CN" altLang="en-US">
                <a:latin typeface="微软雅黑" panose="020B0503020204020204" charset="-122"/>
                <a:ea typeface="微软雅黑" panose="020B0503020204020204" charset="-122"/>
              </a:rPr>
              <a:t>验证经过指令微调（</a:t>
            </a:r>
            <a:r>
              <a:rPr lang="en-US" altLang="zh-CN">
                <a:latin typeface="微软雅黑" panose="020B0503020204020204" charset="-122"/>
                <a:ea typeface="微软雅黑" panose="020B0503020204020204" charset="-122"/>
              </a:rPr>
              <a:t>Instruction Tuning</a:t>
            </a:r>
            <a:r>
              <a:rPr lang="zh-CN" altLang="en-US">
                <a:latin typeface="微软雅黑" panose="020B0503020204020204" charset="-122"/>
                <a:ea typeface="微软雅黑" panose="020B0503020204020204" charset="-122"/>
              </a:rPr>
              <a:t>）的模型是否比未经指令微调的预训练模型（</a:t>
            </a:r>
            <a:r>
              <a:rPr lang="en-US" altLang="zh-CN">
                <a:latin typeface="微软雅黑" panose="020B0503020204020204" charset="-122"/>
                <a:ea typeface="微软雅黑" panose="020B0503020204020204" charset="-122"/>
              </a:rPr>
              <a:t>LaMDA-PT</a:t>
            </a:r>
            <a:r>
              <a:rPr lang="zh-CN" altLang="en-US">
                <a:latin typeface="微软雅黑" panose="020B0503020204020204" charset="-122"/>
                <a:ea typeface="微软雅黑" panose="020B0503020204020204" charset="-122"/>
              </a:rPr>
              <a:t>）更易通过提示调优（</a:t>
            </a:r>
            <a:r>
              <a:rPr lang="en-US" altLang="zh-CN">
                <a:latin typeface="微软雅黑" panose="020B0503020204020204" charset="-122"/>
                <a:ea typeface="微软雅黑" panose="020B0503020204020204" charset="-122"/>
              </a:rPr>
              <a:t>Prompt Tuning</a:t>
            </a:r>
            <a:r>
              <a:rPr lang="zh-CN" altLang="en-US">
                <a:latin typeface="微软雅黑" panose="020B0503020204020204" charset="-122"/>
                <a:ea typeface="微软雅黑" panose="020B0503020204020204" charset="-122"/>
              </a:rPr>
              <a:t>）提升任务性能。</a:t>
            </a:r>
            <a:endParaRPr lang="zh-CN" altLang="en-US">
              <a:latin typeface="微软雅黑" panose="020B0503020204020204" charset="-122"/>
              <a:ea typeface="微软雅黑" panose="020B0503020204020204" charset="-122"/>
            </a:endParaRPr>
          </a:p>
        </p:txBody>
      </p:sp>
      <p:sp>
        <p:nvSpPr>
          <p:cNvPr id="12" name="文本框 11"/>
          <p:cNvSpPr txBox="1"/>
          <p:nvPr/>
        </p:nvSpPr>
        <p:spPr>
          <a:xfrm>
            <a:off x="308610" y="2484120"/>
            <a:ext cx="8612505" cy="3892550"/>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rPr>
              <a:t>在使用软提示进行推理时是否也应该表现更好（</a:t>
            </a:r>
            <a:r>
              <a:rPr lang="en-US" altLang="zh-CN">
                <a:latin typeface="微软雅黑" panose="020B0503020204020204" charset="-122"/>
                <a:ea typeface="微软雅黑" panose="020B0503020204020204" charset="-122"/>
              </a:rPr>
              <a:t>soft prompt represented by </a:t>
            </a:r>
            <a:r>
              <a:rPr lang="en-US" altLang="zh-CN" b="1">
                <a:latin typeface="微软雅黑" panose="020B0503020204020204" charset="-122"/>
                <a:ea typeface="微软雅黑" panose="020B0503020204020204" charset="-122"/>
              </a:rPr>
              <a:t>prepended continuous variables optimized via prompt tuning</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rPr>
              <a:t>训练每个</a:t>
            </a:r>
            <a:r>
              <a:rPr lang="en-US" altLang="zh-CN">
                <a:latin typeface="微软雅黑" panose="020B0503020204020204" charset="-122"/>
                <a:ea typeface="微软雅黑" panose="020B0503020204020204" charset="-122"/>
              </a:rPr>
              <a:t>SuperGLUE</a:t>
            </a:r>
            <a:r>
              <a:rPr lang="zh-CN" altLang="en-US">
                <a:latin typeface="微软雅黑" panose="020B0503020204020204" charset="-122"/>
                <a:ea typeface="微软雅黑" panose="020B0503020204020204" charset="-122"/>
              </a:rPr>
              <a:t>任务的连续提示，使得在任务</a:t>
            </a:r>
            <a:r>
              <a:rPr lang="en-US" altLang="zh-CN">
                <a:latin typeface="微软雅黑" panose="020B0503020204020204" charset="-122"/>
                <a:ea typeface="微软雅黑" panose="020B0503020204020204" charset="-122"/>
              </a:rPr>
              <a:t>T</a:t>
            </a:r>
            <a:r>
              <a:rPr lang="zh-CN" altLang="en-US">
                <a:latin typeface="微软雅黑" panose="020B0503020204020204" charset="-122"/>
                <a:ea typeface="微软雅黑" panose="020B0503020204020204" charset="-122"/>
              </a:rPr>
              <a:t>上的提示调优过程中，不会看到与</a:t>
            </a:r>
            <a:r>
              <a:rPr lang="en-US" altLang="zh-CN">
                <a:latin typeface="微软雅黑" panose="020B0503020204020204" charset="-122"/>
                <a:ea typeface="微软雅黑" panose="020B0503020204020204" charset="-122"/>
              </a:rPr>
              <a:t>T</a:t>
            </a:r>
            <a:r>
              <a:rPr lang="zh-CN" altLang="en-US">
                <a:latin typeface="微软雅黑" panose="020B0503020204020204" charset="-122"/>
                <a:ea typeface="微软雅黑" panose="020B0503020204020204" charset="-122"/>
              </a:rPr>
              <a:t>同属一个聚类的任务。我们的</a:t>
            </a:r>
            <a:r>
              <a:rPr lang="en-US" altLang="zh-CN">
                <a:latin typeface="微软雅黑" panose="020B0503020204020204" charset="-122"/>
                <a:ea typeface="微软雅黑" panose="020B0503020204020204" charset="-122"/>
                <a:sym typeface="+mn-ea"/>
              </a:rPr>
              <a:t>prompt tuning</a:t>
            </a:r>
            <a:r>
              <a:rPr lang="zh-CN" altLang="en-US">
                <a:latin typeface="微软雅黑" panose="020B0503020204020204" charset="-122"/>
                <a:ea typeface="微软雅黑" panose="020B0503020204020204" charset="-122"/>
              </a:rPr>
              <a:t>设置遵循</a:t>
            </a:r>
            <a:r>
              <a:rPr lang="en-US" altLang="zh-CN">
                <a:latin typeface="微软雅黑" panose="020B0503020204020204" charset="-122"/>
                <a:ea typeface="微软雅黑" panose="020B0503020204020204" charset="-122"/>
              </a:rPr>
              <a:t>Lester</a:t>
            </a:r>
            <a:r>
              <a:rPr lang="zh-CN" altLang="en-US">
                <a:latin typeface="微软雅黑" panose="020B0503020204020204" charset="-122"/>
                <a:ea typeface="微软雅黑" panose="020B0503020204020204" charset="-122"/>
              </a:rPr>
              <a:t>等人的</a:t>
            </a:r>
            <a:r>
              <a:rPr lang="en-US" altLang="zh-CN">
                <a:latin typeface="微软雅黑" panose="020B0503020204020204" charset="-122"/>
                <a:ea typeface="微软雅黑" panose="020B0503020204020204" charset="-122"/>
              </a:rPr>
              <a:t>Parameter-Efficient Prompt Tuning</a:t>
            </a:r>
            <a:r>
              <a:rPr lang="zh-CN" altLang="en-US">
                <a:latin typeface="微软雅黑" panose="020B0503020204020204" charset="-122"/>
                <a:ea typeface="微软雅黑" panose="020B0503020204020204" charset="-122"/>
              </a:rPr>
              <a:t>方法，只是我们使用了</a:t>
            </a:r>
            <a:r>
              <a:rPr lang="en-US" altLang="zh-CN">
                <a:latin typeface="微软雅黑" panose="020B0503020204020204" charset="-122"/>
                <a:ea typeface="微软雅黑" panose="020B0503020204020204" charset="-122"/>
              </a:rPr>
              <a:t>10</a:t>
            </a:r>
            <a:r>
              <a:rPr lang="zh-CN" altLang="en-US">
                <a:latin typeface="微软雅黑" panose="020B0503020204020204" charset="-122"/>
                <a:ea typeface="微软雅黑" panose="020B0503020204020204" charset="-122"/>
              </a:rPr>
              <a:t>个字符的提示长度、</a:t>
            </a:r>
            <a:r>
              <a:rPr lang="en-US" altLang="zh-CN">
                <a:latin typeface="微软雅黑" panose="020B0503020204020204" charset="-122"/>
                <a:ea typeface="微软雅黑" panose="020B0503020204020204" charset="-122"/>
              </a:rPr>
              <a:t>1e-4</a:t>
            </a:r>
            <a:r>
              <a:rPr lang="zh-CN" altLang="en-US">
                <a:latin typeface="微软雅黑" panose="020B0503020204020204" charset="-122"/>
                <a:ea typeface="微软雅黑" panose="020B0503020204020204" charset="-122"/>
              </a:rPr>
              <a:t>的权重衰减，并且没有在注意力得分上使用</a:t>
            </a:r>
            <a:r>
              <a:rPr lang="en-US" altLang="zh-CN">
                <a:latin typeface="微软雅黑" panose="020B0503020204020204" charset="-122"/>
                <a:ea typeface="微软雅黑" panose="020B0503020204020204" charset="-122"/>
              </a:rPr>
              <a:t>drop out</a:t>
            </a:r>
            <a:r>
              <a:rPr lang="zh-CN" altLang="en-US">
                <a:latin typeface="微软雅黑" panose="020B0503020204020204" charset="-122"/>
                <a:ea typeface="微软雅黑" panose="020B0503020204020204" charset="-122"/>
              </a:rPr>
              <a:t>；初步实验发现这些改变提高了</a:t>
            </a:r>
            <a:r>
              <a:rPr lang="en-US" altLang="zh-CN">
                <a:latin typeface="微软雅黑" panose="020B0503020204020204" charset="-122"/>
                <a:ea typeface="微软雅黑" panose="020B0503020204020204" charset="-122"/>
              </a:rPr>
              <a:t>LaMDA-PT</a:t>
            </a:r>
            <a:r>
              <a:rPr lang="zh-CN" altLang="en-US">
                <a:latin typeface="微软雅黑" panose="020B0503020204020204" charset="-122"/>
                <a:ea typeface="微软雅黑" panose="020B0503020204020204" charset="-122"/>
              </a:rPr>
              <a:t>的性能。</a:t>
            </a:r>
            <a:endParaRPr lang="zh-CN" altLang="en-US">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lang="zh-CN" altLang="en-US" b="1">
                <a:latin typeface="微软雅黑" panose="020B0503020204020204" charset="-122"/>
                <a:ea typeface="微软雅黑" panose="020B0503020204020204" charset="-122"/>
              </a:rPr>
              <a:t>在所有情况下，与</a:t>
            </a:r>
            <a:r>
              <a:rPr lang="en-US" altLang="zh-CN" b="1">
                <a:latin typeface="微软雅黑" panose="020B0503020204020204" charset="-122"/>
                <a:ea typeface="微软雅黑" panose="020B0503020204020204" charset="-122"/>
              </a:rPr>
              <a:t>LaMDA-PT</a:t>
            </a:r>
            <a:r>
              <a:rPr lang="zh-CN" altLang="en-US" b="1">
                <a:latin typeface="微软雅黑" panose="020B0503020204020204" charset="-122"/>
                <a:ea typeface="微软雅黑" panose="020B0503020204020204" charset="-122"/>
              </a:rPr>
              <a:t>相比，</a:t>
            </a:r>
            <a:r>
              <a:rPr lang="en-US" altLang="zh-CN" b="1">
                <a:latin typeface="微软雅黑" panose="020B0503020204020204" charset="-122"/>
                <a:ea typeface="微软雅黑" panose="020B0503020204020204" charset="-122"/>
              </a:rPr>
              <a:t>prompt tuning</a:t>
            </a:r>
            <a:r>
              <a:rPr lang="zh-CN" altLang="en-US" b="1">
                <a:latin typeface="微软雅黑" panose="020B0503020204020204" charset="-122"/>
                <a:ea typeface="微软雅黑" panose="020B0503020204020204" charset="-122"/>
              </a:rPr>
              <a:t>在</a:t>
            </a:r>
            <a:r>
              <a:rPr lang="en-US" altLang="zh-CN" b="1">
                <a:latin typeface="微软雅黑" panose="020B0503020204020204" charset="-122"/>
                <a:ea typeface="微软雅黑" panose="020B0503020204020204" charset="-122"/>
              </a:rPr>
              <a:t>FLAN</a:t>
            </a:r>
            <a:r>
              <a:rPr lang="zh-CN" altLang="en-US" b="1">
                <a:latin typeface="微软雅黑" panose="020B0503020204020204" charset="-122"/>
                <a:ea typeface="微软雅黑" panose="020B0503020204020204" charset="-122"/>
              </a:rPr>
              <a:t>上效果更好。</a:t>
            </a:r>
            <a:r>
              <a:rPr lang="zh-CN" altLang="en-US">
                <a:latin typeface="微软雅黑" panose="020B0503020204020204" charset="-122"/>
                <a:ea typeface="微软雅黑" panose="020B0503020204020204" charset="-122"/>
              </a:rPr>
              <a:t>特别是在低资源设置下，</a:t>
            </a:r>
            <a:r>
              <a:rPr lang="en-US" altLang="zh-CN">
                <a:latin typeface="微软雅黑" panose="020B0503020204020204" charset="-122"/>
                <a:ea typeface="微软雅黑" panose="020B0503020204020204" charset="-122"/>
              </a:rPr>
              <a:t>FLAN</a:t>
            </a:r>
            <a:r>
              <a:rPr lang="zh-CN" altLang="en-US">
                <a:latin typeface="微软雅黑" panose="020B0503020204020204" charset="-122"/>
                <a:ea typeface="微软雅黑" panose="020B0503020204020204" charset="-122"/>
              </a:rPr>
              <a:t>上的</a:t>
            </a:r>
            <a:r>
              <a:rPr lang="en-US" altLang="zh-CN">
                <a:latin typeface="微软雅黑" panose="020B0503020204020204" charset="-122"/>
                <a:ea typeface="微软雅黑" panose="020B0503020204020204" charset="-122"/>
                <a:sym typeface="+mn-ea"/>
              </a:rPr>
              <a:t>prompt tuning</a:t>
            </a:r>
            <a:r>
              <a:rPr lang="zh-CN" altLang="en-US">
                <a:latin typeface="微软雅黑" panose="020B0503020204020204" charset="-122"/>
                <a:ea typeface="微软雅黑" panose="020B0503020204020204" charset="-122"/>
              </a:rPr>
              <a:t>甚至比</a:t>
            </a:r>
            <a:r>
              <a:rPr lang="en-US" altLang="zh-CN">
                <a:latin typeface="微软雅黑" panose="020B0503020204020204" charset="-122"/>
                <a:ea typeface="微软雅黑" panose="020B0503020204020204" charset="-122"/>
              </a:rPr>
              <a:t>LaMDA-PT</a:t>
            </a:r>
            <a:r>
              <a:rPr lang="zh-CN" altLang="en-US">
                <a:latin typeface="微软雅黑" panose="020B0503020204020204" charset="-122"/>
                <a:ea typeface="微软雅黑" panose="020B0503020204020204" charset="-122"/>
              </a:rPr>
              <a:t>上的提示调优提高了超过</a:t>
            </a:r>
            <a:r>
              <a:rPr lang="en-US" altLang="zh-CN">
                <a:latin typeface="微软雅黑" panose="020B0503020204020204" charset="-122"/>
                <a:ea typeface="微软雅黑" panose="020B0503020204020204" charset="-122"/>
              </a:rPr>
              <a:t>10%</a:t>
            </a:r>
            <a:r>
              <a:rPr lang="zh-CN" altLang="en-US">
                <a:latin typeface="微软雅黑" panose="020B0503020204020204" charset="-122"/>
                <a:ea typeface="微软雅黑" panose="020B0503020204020204" charset="-122"/>
              </a:rPr>
              <a:t>的性能。</a:t>
            </a:r>
            <a:endParaRPr lang="zh-CN" altLang="en-US">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1"/>
          <a:stretch>
            <a:fillRect/>
          </a:stretch>
        </p:blipFill>
        <p:spPr>
          <a:xfrm>
            <a:off x="8921115" y="2484120"/>
            <a:ext cx="2516505" cy="399796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Motivation</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8"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Background</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13" name="矩形: 圆角 51"/>
            <p:cNvSpPr/>
            <p:nvPr/>
          </p:nvSpPr>
          <p:spPr>
            <a:xfrm>
              <a:off x="7071979"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Evaluation</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53" name="矩形: 圆角 52"/>
            <p:cNvSpPr/>
            <p:nvPr/>
          </p:nvSpPr>
          <p:spPr>
            <a:xfrm>
              <a:off x="9115035" y="6269692"/>
              <a:ext cx="1328114"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Arial" panose="020B0604020202020204" pitchFamily="34" charset="0"/>
                  <a:cs typeface="Arial" panose="020B0604020202020204" pitchFamily="34" charset="0"/>
                </a:rPr>
                <a:t>Discussion</a:t>
              </a:r>
              <a:endParaRPr lang="en-US" altLang="zh-CN" sz="1400" b="1" dirty="0">
                <a:solidFill>
                  <a:schemeClr val="bg1"/>
                </a:solidFill>
                <a:latin typeface="Arial" panose="020B0604020202020204" pitchFamily="34" charset="0"/>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Approach</a:t>
              </a:r>
              <a:endParaRPr lang="en-US" altLang="zh-CN" sz="1400" b="1" dirty="0">
                <a:solidFill>
                  <a:srgbClr val="373863"/>
                </a:solidFill>
                <a:latin typeface="Arial" panose="020B0604020202020204" pitchFamily="34" charset="0"/>
                <a:cs typeface="Arial" panose="020B0604020202020204" pitchFamily="34" charset="0"/>
              </a:endParaRPr>
            </a:p>
          </p:txBody>
        </p:sp>
      </p:grpSp>
      <p:sp>
        <p:nvSpPr>
          <p:cNvPr id="3" name="文本框 2"/>
          <p:cNvSpPr txBox="1"/>
          <p:nvPr/>
        </p:nvSpPr>
        <p:spPr>
          <a:xfrm>
            <a:off x="308610" y="1392555"/>
            <a:ext cx="11519535" cy="1198880"/>
          </a:xfrm>
          <a:prstGeom prst="rect">
            <a:avLst/>
          </a:prstGeom>
          <a:noFill/>
        </p:spPr>
        <p:txBody>
          <a:bodyPr wrap="square" rtlCol="0">
            <a:spAutoFit/>
          </a:bodyPr>
          <a:p>
            <a:r>
              <a:rPr lang="zh-CN" altLang="en-US"/>
              <a:t>探讨</a:t>
            </a:r>
            <a:r>
              <a:rPr lang="zh-CN" altLang="en-US">
                <a:sym typeface="+mn-ea"/>
              </a:rPr>
              <a:t>的</a:t>
            </a:r>
            <a:r>
              <a:rPr lang="zh-CN" altLang="en-US"/>
              <a:t>零镜头提问题：在部分任务集合上进行</a:t>
            </a:r>
            <a:r>
              <a:rPr lang="en-US" altLang="zh-CN"/>
              <a:t>I</a:t>
            </a:r>
            <a:r>
              <a:rPr lang="en-US" altLang="zh-CN"/>
              <a:t>nstruction fintune</a:t>
            </a:r>
            <a:r>
              <a:rPr lang="zh-CN" altLang="en-US"/>
              <a:t>是否能提高其在未知任务上的性能？</a:t>
            </a:r>
            <a:endParaRPr lang="zh-CN" altLang="en-US"/>
          </a:p>
          <a:p>
            <a:pPr marL="285750" indent="-285750">
              <a:buFont typeface="Calibri" panose="020F0502020204030204" charset="0"/>
              <a:buChar char="①"/>
            </a:pPr>
            <a:r>
              <a:rPr lang="en-US" altLang="zh-CN"/>
              <a:t>Instruction Tuning</a:t>
            </a:r>
            <a:r>
              <a:rPr lang="zh-CN" altLang="en-US"/>
              <a:t>结合了训练前</a:t>
            </a:r>
            <a:r>
              <a:rPr lang="en-US" altLang="zh-CN"/>
              <a:t>-</a:t>
            </a:r>
            <a:r>
              <a:rPr lang="zh-CN" altLang="en-US"/>
              <a:t>微调和提示范式的优势方面。</a:t>
            </a:r>
            <a:r>
              <a:rPr lang="en-US" altLang="zh-CN"/>
              <a:t>FLAN</a:t>
            </a:r>
            <a:r>
              <a:rPr lang="zh-CN" altLang="en-US"/>
              <a:t>大多数任务上超过了零镜头</a:t>
            </a:r>
            <a:r>
              <a:rPr lang="en-US" altLang="zh-CN"/>
              <a:t>GPT-3</a:t>
            </a:r>
            <a:r>
              <a:rPr lang="zh-CN" altLang="en-US"/>
              <a:t>。</a:t>
            </a:r>
            <a:endParaRPr lang="zh-CN" altLang="en-US"/>
          </a:p>
          <a:p>
            <a:pPr marL="285750" indent="-285750">
              <a:buFont typeface="Calibri" panose="020F0502020204030204" charset="0"/>
              <a:buChar char="①"/>
            </a:pPr>
            <a:r>
              <a:rPr lang="zh-CN" altLang="en-US"/>
              <a:t>消融实验表明，</a:t>
            </a:r>
            <a:r>
              <a:rPr lang="en-US" altLang="zh-CN">
                <a:sym typeface="+mn-ea"/>
              </a:rPr>
              <a:t>FLAN</a:t>
            </a:r>
            <a:r>
              <a:rPr lang="zh-CN" altLang="en-US"/>
              <a:t>性能随着指令微调任务数量的增加而提高；但也只有在模型规模</a:t>
            </a:r>
            <a:r>
              <a:rPr lang="zh-CN" altLang="en-US">
                <a:sym typeface="+mn-ea"/>
              </a:rPr>
              <a:t>足够情况下</a:t>
            </a:r>
            <a:r>
              <a:rPr lang="zh-CN" altLang="en-US"/>
              <a:t>下，指令调整的性能才会提高；此外，</a:t>
            </a:r>
            <a:r>
              <a:rPr lang="en-US" altLang="zh-CN">
                <a:sym typeface="+mn-ea"/>
              </a:rPr>
              <a:t>Instruction Tuning</a:t>
            </a:r>
            <a:r>
              <a:rPr lang="zh-CN" altLang="en-US"/>
              <a:t>还可以与其他提示方法相结合，如</a:t>
            </a:r>
            <a:r>
              <a:rPr lang="en-US" altLang="zh-CN"/>
              <a:t>Few Shot</a:t>
            </a:r>
            <a:r>
              <a:rPr lang="zh-CN" altLang="en-US"/>
              <a:t>和</a:t>
            </a:r>
            <a:r>
              <a:rPr lang="en-US" altLang="zh-CN"/>
              <a:t>P-Tuning</a:t>
            </a:r>
            <a:endParaRPr lang="en-US" altLang="zh-CN"/>
          </a:p>
        </p:txBody>
      </p:sp>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Arial" panose="020B0604020202020204" pitchFamily="34" charset="0"/>
                <a:cs typeface="Arial" panose="020B0604020202020204" pitchFamily="34" charset="0"/>
              </a:rPr>
              <a:t>DISCUSSION</a:t>
            </a:r>
            <a:endParaRPr lang="en-US" altLang="zh-CN" sz="3600" b="1" dirty="0">
              <a:solidFill>
                <a:srgbClr val="373863"/>
              </a:solidFill>
              <a:latin typeface="Arial" panose="020B0604020202020204" pitchFamily="34" charset="0"/>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sp>
        <p:nvSpPr>
          <p:cNvPr id="2" name="文本框 1"/>
          <p:cNvSpPr txBox="1"/>
          <p:nvPr/>
        </p:nvSpPr>
        <p:spPr>
          <a:xfrm>
            <a:off x="299720" y="2591435"/>
            <a:ext cx="11519535" cy="1198880"/>
          </a:xfrm>
          <a:prstGeom prst="rect">
            <a:avLst/>
          </a:prstGeom>
          <a:noFill/>
        </p:spPr>
        <p:txBody>
          <a:bodyPr wrap="square" rtlCol="0">
            <a:spAutoFit/>
          </a:bodyPr>
          <a:p>
            <a:pPr marL="285750" indent="-285750">
              <a:buFont typeface="Calibri" panose="020F0502020204030204" charset="0"/>
              <a:buChar char="②"/>
            </a:pPr>
            <a:r>
              <a:rPr lang="zh-CN" altLang="en-US"/>
              <a:t>作者认为论文对人们认识和权衡利用大规模语言模型的专家模型和通用模型具有潜在的意义。</a:t>
            </a:r>
            <a:endParaRPr lang="zh-CN" altLang="en-US"/>
          </a:p>
          <a:p>
            <a:pPr marL="285750" indent="-285750">
              <a:buFont typeface="Calibri" panose="020F0502020204030204" charset="0"/>
              <a:buChar char="②"/>
            </a:pPr>
            <a:r>
              <a:rPr lang="zh-CN" altLang="en-US"/>
              <a:t>尽管人们可能期望标记数据在改进专家模型方面发挥最自然的作用，但指令调优演示了如何使用标记数据来帮助大型语言模型执行许多看不见的任务。换句话说，指令调整对跨任务泛化的积极影响表明，特定任务的训练是对一般语言建模的补充，并激发了对通用模型的进一步研究。</a:t>
            </a:r>
            <a:endParaRPr lang="zh-CN" altLang="en-US"/>
          </a:p>
        </p:txBody>
      </p:sp>
      <p:sp>
        <p:nvSpPr>
          <p:cNvPr id="5" name="文本框 4"/>
          <p:cNvSpPr txBox="1"/>
          <p:nvPr/>
        </p:nvSpPr>
        <p:spPr>
          <a:xfrm>
            <a:off x="309245" y="3790315"/>
            <a:ext cx="11519535" cy="1198880"/>
          </a:xfrm>
          <a:prstGeom prst="rect">
            <a:avLst/>
          </a:prstGeom>
          <a:noFill/>
        </p:spPr>
        <p:txBody>
          <a:bodyPr wrap="square" rtlCol="0">
            <a:spAutoFit/>
          </a:bodyPr>
          <a:p>
            <a:r>
              <a:rPr lang="zh-CN" altLang="en-US"/>
              <a:t>局限性：</a:t>
            </a:r>
            <a:endParaRPr lang="zh-CN" altLang="en-US"/>
          </a:p>
          <a:p>
            <a:pPr marL="285750" indent="-285750">
              <a:buFont typeface="Arial" panose="020B0604020202020204" pitchFamily="34" charset="0"/>
              <a:buChar char="•"/>
            </a:pPr>
            <a:r>
              <a:rPr lang="zh-CN" altLang="en-US"/>
              <a:t>在将任务分配到任务簇时存在一定程度的主观性（尽管我们试图在文献中使用公认的分类），而且我们只探索使用典型的相对较短的单一句子的指令。</a:t>
            </a:r>
            <a:endParaRPr lang="zh-CN" altLang="en-US"/>
          </a:p>
          <a:p>
            <a:pPr marL="285750" indent="-285750">
              <a:buFont typeface="Arial" panose="020B0604020202020204" pitchFamily="34" charset="0"/>
              <a:buChar char="•"/>
            </a:pPr>
            <a:r>
              <a:rPr lang="zh-CN" altLang="en-US"/>
              <a:t>个别例子可能出现在模型的训练前数据中，</a:t>
            </a:r>
            <a:r>
              <a:rPr lang="zh-CN"/>
              <a:t>但</a:t>
            </a:r>
            <a:r>
              <a:rPr lang="zh-CN" altLang="en-US"/>
              <a:t>没有发现任何证据表明数据重叠对结果有重大影响。</a:t>
            </a:r>
            <a:endParaRPr lang="zh-CN" altLang="en-US"/>
          </a:p>
        </p:txBody>
      </p:sp>
      <p:cxnSp>
        <p:nvCxnSpPr>
          <p:cNvPr id="6" name="直接连接符 5"/>
          <p:cNvCxnSpPr/>
          <p:nvPr/>
        </p:nvCxnSpPr>
        <p:spPr>
          <a:xfrm>
            <a:off x="309245" y="506222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308610" y="5243195"/>
            <a:ext cx="11519535" cy="119888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思考：</a:t>
            </a:r>
            <a:endParaRPr lang="zh-CN" altLang="en-US">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我认为</a:t>
            </a:r>
            <a:r>
              <a:rPr lang="en-US" altLang="zh-CN">
                <a:latin typeface="微软雅黑" panose="020B0503020204020204" charset="-122"/>
                <a:ea typeface="微软雅黑" panose="020B0503020204020204" charset="-122"/>
                <a:cs typeface="微软雅黑" panose="020B0503020204020204" charset="-122"/>
                <a:sym typeface="+mn-ea"/>
              </a:rPr>
              <a:t>FLAN</a:t>
            </a:r>
            <a:r>
              <a:rPr lang="zh-CN" altLang="en-US">
                <a:latin typeface="微软雅黑" panose="020B0503020204020204" charset="-122"/>
                <a:ea typeface="微软雅黑" panose="020B0503020204020204" charset="-122"/>
                <a:cs typeface="微软雅黑" panose="020B0503020204020204" charset="-122"/>
                <a:sym typeface="+mn-ea"/>
              </a:rPr>
              <a:t>的指令微调在部分任务成功的原因是，作者设计的微调模板更具推理性质，将原始任务问题进一步梳理，类似</a:t>
            </a:r>
            <a:r>
              <a:rPr lang="en-US" altLang="zh-CN">
                <a:latin typeface="微软雅黑" panose="020B0503020204020204" charset="-122"/>
                <a:ea typeface="微软雅黑" panose="020B0503020204020204" charset="-122"/>
                <a:cs typeface="微软雅黑" panose="020B0503020204020204" charset="-122"/>
                <a:sym typeface="+mn-ea"/>
              </a:rPr>
              <a:t>”step by step“</a:t>
            </a:r>
            <a:r>
              <a:rPr lang="zh-CN" altLang="en-US">
                <a:latin typeface="微软雅黑" panose="020B0503020204020204" charset="-122"/>
                <a:ea typeface="微软雅黑" panose="020B0503020204020204" charset="-122"/>
                <a:cs typeface="微软雅黑" panose="020B0503020204020204" charset="-122"/>
                <a:sym typeface="+mn-ea"/>
              </a:rPr>
              <a:t>。因此，我认为在微调模板中加入推理逻辑很重要</a:t>
            </a:r>
            <a:endParaRPr lang="en-US" altLang="zh-CN">
              <a:latin typeface="微软雅黑" panose="020B0503020204020204" charset="-122"/>
              <a:ea typeface="微软雅黑" panose="020B0503020204020204" charset="-122"/>
              <a:cs typeface="微软雅黑" panose="020B0503020204020204" charset="-122"/>
              <a:sym typeface="+mn-ea"/>
            </a:endParaRPr>
          </a:p>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sym typeface="+mn-ea"/>
              </a:rPr>
              <a:t>实验设置的</a:t>
            </a:r>
            <a:r>
              <a:rPr lang="en-US" altLang="zh-CN">
                <a:latin typeface="微软雅黑" panose="020B0503020204020204" charset="-122"/>
                <a:ea typeface="微软雅黑" panose="020B0503020204020204" charset="-122"/>
                <a:cs typeface="微软雅黑" panose="020B0503020204020204" charset="-122"/>
                <a:sym typeface="+mn-ea"/>
              </a:rPr>
              <a:t>“</a:t>
            </a:r>
            <a:r>
              <a:rPr lang="zh-CN" altLang="en-US">
                <a:latin typeface="微软雅黑" panose="020B0503020204020204" charset="-122"/>
                <a:ea typeface="微软雅黑" panose="020B0503020204020204" charset="-122"/>
                <a:cs typeface="微软雅黑" panose="020B0503020204020204" charset="-122"/>
                <a:sym typeface="+mn-ea"/>
              </a:rPr>
              <a:t>未见任务</a:t>
            </a:r>
            <a:r>
              <a:rPr lang="en-US" altLang="zh-CN">
                <a:latin typeface="微软雅黑" panose="020B0503020204020204" charset="-122"/>
                <a:ea typeface="微软雅黑" panose="020B0503020204020204" charset="-122"/>
                <a:cs typeface="微软雅黑" panose="020B0503020204020204" charset="-122"/>
                <a:sym typeface="+mn-ea"/>
              </a:rPr>
              <a:t>”</a:t>
            </a:r>
            <a:r>
              <a:rPr lang="zh-CN" altLang="en-US">
                <a:latin typeface="微软雅黑" panose="020B0503020204020204" charset="-122"/>
                <a:ea typeface="微软雅黑" panose="020B0503020204020204" charset="-122"/>
                <a:cs typeface="微软雅黑" panose="020B0503020204020204" charset="-122"/>
                <a:sym typeface="+mn-ea"/>
              </a:rPr>
              <a:t>划分和</a:t>
            </a:r>
            <a:r>
              <a:rPr lang="en-US" altLang="zh-CN">
                <a:latin typeface="微软雅黑" panose="020B0503020204020204" charset="-122"/>
                <a:ea typeface="微软雅黑" panose="020B0503020204020204" charset="-122"/>
                <a:cs typeface="微软雅黑" panose="020B0503020204020204" charset="-122"/>
                <a:sym typeface="+mn-ea"/>
              </a:rPr>
              <a:t>“Option</a:t>
            </a:r>
            <a:r>
              <a:rPr lang="zh-CN" altLang="en-US">
                <a:latin typeface="微软雅黑" panose="020B0503020204020204" charset="-122"/>
                <a:ea typeface="微软雅黑" panose="020B0503020204020204" charset="-122"/>
                <a:cs typeface="微软雅黑" panose="020B0503020204020204" charset="-122"/>
                <a:sym typeface="+mn-ea"/>
              </a:rPr>
              <a:t>后缀</a:t>
            </a:r>
            <a:r>
              <a:rPr lang="en-US" altLang="zh-CN">
                <a:latin typeface="微软雅黑" panose="020B0503020204020204" charset="-122"/>
                <a:ea typeface="微软雅黑" panose="020B0503020204020204" charset="-122"/>
                <a:cs typeface="微软雅黑" panose="020B0503020204020204" charset="-122"/>
                <a:sym typeface="+mn-ea"/>
              </a:rPr>
              <a:t>”</a:t>
            </a:r>
            <a:r>
              <a:rPr lang="zh-CN" altLang="en-US">
                <a:latin typeface="微软雅黑" panose="020B0503020204020204" charset="-122"/>
                <a:ea typeface="微软雅黑" panose="020B0503020204020204" charset="-122"/>
                <a:cs typeface="微软雅黑" panose="020B0503020204020204" charset="-122"/>
                <a:sym typeface="+mn-ea"/>
              </a:rPr>
              <a:t>值得学习借鉴，更有助于体现其在</a:t>
            </a:r>
            <a:r>
              <a:rPr lang="en-US" altLang="zh-CN">
                <a:latin typeface="微软雅黑" panose="020B0503020204020204" charset="-122"/>
                <a:ea typeface="微软雅黑" panose="020B0503020204020204" charset="-122"/>
                <a:cs typeface="微软雅黑" panose="020B0503020204020204" charset="-122"/>
                <a:sym typeface="+mn-ea"/>
              </a:rPr>
              <a:t>Zero Shot</a:t>
            </a:r>
            <a:r>
              <a:rPr lang="zh-CN" altLang="en-US">
                <a:latin typeface="微软雅黑" panose="020B0503020204020204" charset="-122"/>
                <a:ea typeface="微软雅黑" panose="020B0503020204020204" charset="-122"/>
                <a:cs typeface="微软雅黑" panose="020B0503020204020204" charset="-122"/>
                <a:sym typeface="+mn-ea"/>
              </a:rPr>
              <a:t>方面的优势</a:t>
            </a:r>
            <a:endParaRPr lang="zh-CN" altLang="en-US">
              <a:latin typeface="微软雅黑" panose="020B0503020204020204" charset="-122"/>
              <a:ea typeface="微软雅黑" panose="020B0503020204020204" charset="-122"/>
              <a:cs typeface="微软雅黑" panose="020B0503020204020204" charset="-122"/>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8" name="矩形: 圆角 49"/>
            <p:cNvSpPr/>
            <p:nvPr/>
          </p:nvSpPr>
          <p:spPr>
            <a:xfrm>
              <a:off x="942813" y="6269692"/>
              <a:ext cx="1328113"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Arial" panose="020B0604020202020204" pitchFamily="34" charset="0"/>
                  <a:cs typeface="Arial" panose="020B0604020202020204" pitchFamily="34" charset="0"/>
                </a:rPr>
                <a:t>Background</a:t>
              </a:r>
              <a:endParaRPr lang="zh-CN" altLang="en-US" sz="1400" b="1" dirty="0">
                <a:solidFill>
                  <a:schemeClr val="bg1"/>
                </a:solidFill>
                <a:latin typeface="Arial" panose="020B0604020202020204" pitchFamily="34" charset="0"/>
                <a:cs typeface="Arial" panose="020B0604020202020204" pitchFamily="34" charset="0"/>
              </a:endParaRPr>
            </a:p>
          </p:txBody>
        </p:sp>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Motivation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13" name="矩形: 圆角 51"/>
            <p:cNvSpPr/>
            <p:nvPr/>
          </p:nvSpPr>
          <p:spPr>
            <a:xfrm>
              <a:off x="7071979"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Evaluation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Discussion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Approach</a:t>
              </a:r>
              <a:endParaRPr lang="zh-CN" altLang="en-US" sz="1400" b="1" dirty="0">
                <a:solidFill>
                  <a:srgbClr val="373863"/>
                </a:solidFill>
                <a:latin typeface="Arial" panose="020B0604020202020204" pitchFamily="34" charset="0"/>
                <a:cs typeface="Arial" panose="020B0604020202020204" pitchFamily="34" charset="0"/>
              </a:endParaRPr>
            </a:p>
          </p:txBody>
        </p:sp>
      </p:grpSp>
      <p:pic>
        <p:nvPicPr>
          <p:cNvPr id="19" name="图片 18"/>
          <p:cNvPicPr>
            <a:picLocks noChangeAspect="1"/>
          </p:cNvPicPr>
          <p:nvPr/>
        </p:nvPicPr>
        <p:blipFill>
          <a:blip r:embed="rId1"/>
          <a:stretch>
            <a:fillRect/>
          </a:stretch>
        </p:blipFill>
        <p:spPr>
          <a:xfrm>
            <a:off x="1119505" y="544195"/>
            <a:ext cx="4048125" cy="1752600"/>
          </a:xfrm>
          <a:prstGeom prst="rect">
            <a:avLst/>
          </a:prstGeom>
        </p:spPr>
      </p:pic>
      <p:pic>
        <p:nvPicPr>
          <p:cNvPr id="34" name="图片 33"/>
          <p:cNvPicPr>
            <a:picLocks noChangeAspect="1"/>
          </p:cNvPicPr>
          <p:nvPr/>
        </p:nvPicPr>
        <p:blipFill>
          <a:blip r:embed="rId2"/>
          <a:stretch>
            <a:fillRect/>
          </a:stretch>
        </p:blipFill>
        <p:spPr>
          <a:xfrm>
            <a:off x="1119505" y="2315845"/>
            <a:ext cx="4048760" cy="1982470"/>
          </a:xfrm>
          <a:prstGeom prst="rect">
            <a:avLst/>
          </a:prstGeom>
        </p:spPr>
      </p:pic>
      <p:pic>
        <p:nvPicPr>
          <p:cNvPr id="35" name="图片 34"/>
          <p:cNvPicPr>
            <a:picLocks noChangeAspect="1"/>
          </p:cNvPicPr>
          <p:nvPr/>
        </p:nvPicPr>
        <p:blipFill>
          <a:blip r:embed="rId3"/>
          <a:stretch>
            <a:fillRect/>
          </a:stretch>
        </p:blipFill>
        <p:spPr>
          <a:xfrm>
            <a:off x="1109980" y="4317365"/>
            <a:ext cx="4039870" cy="2541270"/>
          </a:xfrm>
          <a:prstGeom prst="rect">
            <a:avLst/>
          </a:prstGeom>
        </p:spPr>
      </p:pic>
      <p:pic>
        <p:nvPicPr>
          <p:cNvPr id="36" name="图片 35"/>
          <p:cNvPicPr>
            <a:picLocks noChangeAspect="1"/>
          </p:cNvPicPr>
          <p:nvPr/>
        </p:nvPicPr>
        <p:blipFill>
          <a:blip r:embed="rId4"/>
          <a:stretch>
            <a:fillRect/>
          </a:stretch>
        </p:blipFill>
        <p:spPr>
          <a:xfrm>
            <a:off x="5836920" y="1367790"/>
            <a:ext cx="6073775" cy="3425825"/>
          </a:xfrm>
          <a:prstGeom prst="rect">
            <a:avLst/>
          </a:prstGeom>
        </p:spPr>
      </p:pic>
      <p:sp>
        <p:nvSpPr>
          <p:cNvPr id="37" name="矩形: 圆角 17"/>
          <p:cNvSpPr/>
          <p:nvPr/>
        </p:nvSpPr>
        <p:spPr>
          <a:xfrm>
            <a:off x="6082665" y="5138420"/>
            <a:ext cx="5582285" cy="898525"/>
          </a:xfrm>
          <a:prstGeom prst="roundRect">
            <a:avLst>
              <a:gd name="adj" fmla="val 11454"/>
            </a:avLst>
          </a:prstGeom>
          <a:solidFill>
            <a:srgbClr val="37386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a:sym typeface="+mn-ea"/>
              </a:rPr>
              <a:t>GPT-3</a:t>
            </a:r>
            <a:r>
              <a:rPr lang="zh-CN" altLang="en-US" sz="2000">
                <a:sym typeface="+mn-ea"/>
              </a:rPr>
              <a:t>在少样本学习中表现出色，</a:t>
            </a:r>
            <a:endParaRPr lang="zh-CN" altLang="en-US" sz="2000"/>
          </a:p>
          <a:p>
            <a:pPr algn="ctr"/>
            <a:r>
              <a:rPr lang="zh-CN" altLang="en-US" sz="2000">
                <a:sym typeface="+mn-ea"/>
              </a:rPr>
              <a:t>在零样本学习方面则不尽如人意</a:t>
            </a:r>
            <a:endParaRPr lang="zh-CN" altLang="en-US" sz="2000" dirty="0">
              <a:solidFill>
                <a:schemeClr val="bg1"/>
              </a:solidFill>
              <a:latin typeface="Arial" panose="020B0604020202020204" pitchFamily="34" charset="0"/>
              <a:cs typeface="Arial" panose="020B0604020202020204" pitchFamily="34" charset="0"/>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10" name="矩形: 圆角 50"/>
            <p:cNvSpPr/>
            <p:nvPr/>
          </p:nvSpPr>
          <p:spPr>
            <a:xfrm>
              <a:off x="2985868" y="6269692"/>
              <a:ext cx="1328113"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Arial" panose="020B0604020202020204" pitchFamily="34" charset="0"/>
                  <a:cs typeface="Arial" panose="020B0604020202020204" pitchFamily="34" charset="0"/>
                </a:rPr>
                <a:t>Motivation</a:t>
              </a:r>
              <a:endParaRPr lang="en-US" altLang="zh-CN" sz="1400" b="1" dirty="0">
                <a:solidFill>
                  <a:schemeClr val="bg1"/>
                </a:solidFill>
                <a:latin typeface="Arial" panose="020B0604020202020204" pitchFamily="34" charset="0"/>
                <a:cs typeface="Arial" panose="020B0604020202020204" pitchFamily="34" charset="0"/>
              </a:endParaRPr>
            </a:p>
          </p:txBody>
        </p:sp>
        <p:sp>
          <p:nvSpPr>
            <p:cNvPr id="8"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Background</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13" name="矩形: 圆角 51"/>
            <p:cNvSpPr/>
            <p:nvPr/>
          </p:nvSpPr>
          <p:spPr>
            <a:xfrm>
              <a:off x="7071979"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Evaluation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Discussion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Approach</a:t>
              </a:r>
              <a:endParaRPr lang="zh-CN" altLang="en-US" sz="1400" b="1" dirty="0">
                <a:solidFill>
                  <a:srgbClr val="373863"/>
                </a:solidFill>
                <a:latin typeface="Arial" panose="020B0604020202020204" pitchFamily="34" charset="0"/>
                <a:cs typeface="Arial" panose="020B0604020202020204" pitchFamily="34" charset="0"/>
              </a:endParaRPr>
            </a:p>
          </p:txBody>
        </p:sp>
      </p:grpSp>
      <p:sp>
        <p:nvSpPr>
          <p:cNvPr id="15" name="文本框 14"/>
          <p:cNvSpPr txBox="1"/>
          <p:nvPr/>
        </p:nvSpPr>
        <p:spPr>
          <a:xfrm>
            <a:off x="281305" y="495300"/>
            <a:ext cx="11629390" cy="1337945"/>
          </a:xfrm>
          <a:prstGeom prst="rect">
            <a:avLst/>
          </a:prstGeom>
          <a:noFill/>
        </p:spPr>
        <p:txBody>
          <a:bodyPr wrap="square" rtlCol="0">
            <a:spAutoFit/>
          </a:bodyPr>
          <a:p>
            <a:pPr marL="285750" indent="-285750" fontAlgn="auto">
              <a:lnSpc>
                <a:spcPct val="150000"/>
              </a:lnSpc>
              <a:buFont typeface="Wingdings" panose="05000000000000000000" charset="0"/>
              <a:buChar char="p"/>
            </a:pPr>
            <a:r>
              <a:rPr lang="en-US" altLang="zh-CN"/>
              <a:t>instruction tuning</a:t>
            </a:r>
            <a:r>
              <a:rPr lang="zh-CN" altLang="en-US"/>
              <a:t>的动机是提高</a:t>
            </a:r>
            <a:r>
              <a:rPr lang="en-US" altLang="zh-CN"/>
              <a:t>LM</a:t>
            </a:r>
            <a:r>
              <a:rPr lang="zh-CN" altLang="en-US"/>
              <a:t>对自然语言处理指令的响应能力。</a:t>
            </a:r>
            <a:endParaRPr lang="zh-CN" altLang="en-US"/>
          </a:p>
          <a:p>
            <a:pPr marL="285750" indent="-285750" fontAlgn="auto">
              <a:lnSpc>
                <a:spcPct val="150000"/>
              </a:lnSpc>
              <a:buFont typeface="Wingdings" panose="05000000000000000000" charset="0"/>
              <a:buChar char="p"/>
            </a:pPr>
            <a:r>
              <a:rPr lang="en-US" altLang="zh-CN">
                <a:sym typeface="+mn-ea"/>
              </a:rPr>
              <a:t>instruction tuning</a:t>
            </a:r>
            <a:r>
              <a:rPr lang="zh-CN" altLang="en-US"/>
              <a:t>是通过监督学习，教会</a:t>
            </a:r>
            <a:r>
              <a:rPr lang="en-US" altLang="zh-CN"/>
              <a:t>LM</a:t>
            </a:r>
            <a:r>
              <a:rPr lang="zh-CN" altLang="en-US"/>
              <a:t>执行由指令描述的任务，从而使模型能够遵循指令，并且即使面对未见过的任务也能做到这一点。</a:t>
            </a:r>
            <a:endParaRPr lang="zh-CN" altLang="en-US"/>
          </a:p>
        </p:txBody>
      </p:sp>
      <p:pic>
        <p:nvPicPr>
          <p:cNvPr id="2" name="图片 1"/>
          <p:cNvPicPr>
            <a:picLocks noChangeAspect="1"/>
          </p:cNvPicPr>
          <p:nvPr/>
        </p:nvPicPr>
        <p:blipFill>
          <a:blip r:embed="rId1"/>
          <a:stretch>
            <a:fillRect/>
          </a:stretch>
        </p:blipFill>
        <p:spPr>
          <a:xfrm>
            <a:off x="1037590" y="2959100"/>
            <a:ext cx="9642475" cy="3059430"/>
          </a:xfrm>
          <a:prstGeom prst="rect">
            <a:avLst/>
          </a:prstGeom>
        </p:spPr>
      </p:pic>
      <p:sp>
        <p:nvSpPr>
          <p:cNvPr id="5" name="文本框 4"/>
          <p:cNvSpPr txBox="1"/>
          <p:nvPr/>
        </p:nvSpPr>
        <p:spPr>
          <a:xfrm>
            <a:off x="1099820" y="6082030"/>
            <a:ext cx="9580245" cy="645160"/>
          </a:xfrm>
          <a:prstGeom prst="rect">
            <a:avLst/>
          </a:prstGeom>
          <a:noFill/>
        </p:spPr>
        <p:txBody>
          <a:bodyPr wrap="square" rtlCol="0">
            <a:spAutoFit/>
          </a:bodyPr>
          <a:p>
            <a:pPr algn="just"/>
            <a:r>
              <a:rPr lang="zh-CN" altLang="en-US"/>
              <a:t>自然语言推理</a:t>
            </a:r>
            <a:r>
              <a:rPr lang="en-US" altLang="zh-CN"/>
              <a:t>(7)</a:t>
            </a:r>
            <a:r>
              <a:rPr lang="en-US" altLang="zh-CN">
                <a:sym typeface="+mn-ea"/>
              </a:rPr>
              <a:t>  </a:t>
            </a:r>
            <a:r>
              <a:rPr lang="zh-CN" altLang="en-US">
                <a:sym typeface="+mn-ea"/>
              </a:rPr>
              <a:t>常识推理</a:t>
            </a:r>
            <a:r>
              <a:rPr lang="en-US" altLang="zh-CN">
                <a:sym typeface="+mn-ea"/>
              </a:rPr>
              <a:t>(4)                   </a:t>
            </a:r>
            <a:r>
              <a:rPr lang="zh-CN" altLang="en-US">
                <a:sym typeface="+mn-ea"/>
              </a:rPr>
              <a:t>情感分析</a:t>
            </a:r>
            <a:r>
              <a:rPr lang="en-US" altLang="zh-CN">
                <a:sym typeface="+mn-ea"/>
              </a:rPr>
              <a:t>(4)</a:t>
            </a:r>
            <a:r>
              <a:rPr lang="en-US" altLang="zh-CN">
                <a:sym typeface="+mn-ea"/>
              </a:rPr>
              <a:t>      </a:t>
            </a:r>
            <a:r>
              <a:rPr lang="zh-CN" altLang="en-US">
                <a:sym typeface="+mn-ea"/>
              </a:rPr>
              <a:t>语义判别</a:t>
            </a:r>
            <a:r>
              <a:rPr lang="en-US" altLang="zh-CN">
                <a:sym typeface="+mn-ea"/>
              </a:rPr>
              <a:t>(3)  </a:t>
            </a:r>
            <a:r>
              <a:rPr lang="zh-CN" altLang="en-US">
                <a:sym typeface="+mn-ea"/>
              </a:rPr>
              <a:t>闭卷问答</a:t>
            </a:r>
            <a:r>
              <a:rPr lang="en-US" altLang="zh-CN">
                <a:sym typeface="+mn-ea"/>
              </a:rPr>
              <a:t>(3)  </a:t>
            </a:r>
            <a:r>
              <a:rPr lang="zh-CN" altLang="en-US">
                <a:sym typeface="+mn-ea"/>
              </a:rPr>
              <a:t>结构转文本</a:t>
            </a:r>
            <a:r>
              <a:rPr lang="en-US" altLang="zh-CN">
                <a:sym typeface="+mn-ea"/>
              </a:rPr>
              <a:t>(4)  </a:t>
            </a:r>
            <a:endParaRPr lang="en-US" altLang="zh-CN">
              <a:sym typeface="+mn-ea"/>
            </a:endParaRPr>
          </a:p>
          <a:p>
            <a:pPr algn="just"/>
            <a:r>
              <a:rPr lang="zh-CN" altLang="en-US"/>
              <a:t>阅读理解</a:t>
            </a:r>
            <a:r>
              <a:rPr lang="en-US" altLang="zh-CN"/>
              <a:t>(6)           </a:t>
            </a:r>
            <a:r>
              <a:rPr lang="zh-CN" altLang="en-US">
                <a:sym typeface="+mn-ea"/>
              </a:rPr>
              <a:t>带常识阅读理解</a:t>
            </a:r>
            <a:r>
              <a:rPr lang="en-US" altLang="zh-CN">
                <a:sym typeface="+mn-ea"/>
              </a:rPr>
              <a:t>(2)      </a:t>
            </a:r>
            <a:r>
              <a:rPr lang="zh-CN" altLang="en-US">
                <a:sym typeface="+mn-ea"/>
              </a:rPr>
              <a:t>实体识别</a:t>
            </a:r>
            <a:r>
              <a:rPr lang="en-US" altLang="zh-CN">
                <a:sym typeface="+mn-ea"/>
              </a:rPr>
              <a:t>(3)      </a:t>
            </a:r>
            <a:r>
              <a:rPr lang="zh-CN" altLang="en-US">
                <a:sym typeface="+mn-ea"/>
              </a:rPr>
              <a:t>杂项</a:t>
            </a:r>
            <a:r>
              <a:rPr lang="en-US" altLang="zh-CN">
                <a:sym typeface="+mn-ea"/>
              </a:rPr>
              <a:t>(5)</a:t>
            </a:r>
            <a:r>
              <a:rPr lang="en-US" altLang="zh-CN">
                <a:sym typeface="+mn-ea"/>
              </a:rPr>
              <a:t>          </a:t>
            </a:r>
            <a:r>
              <a:rPr lang="zh-CN" altLang="en-US">
                <a:sym typeface="+mn-ea"/>
              </a:rPr>
              <a:t>总结</a:t>
            </a:r>
            <a:r>
              <a:rPr lang="en-US" altLang="zh-CN">
                <a:sym typeface="+mn-ea"/>
              </a:rPr>
              <a:t>(11)         </a:t>
            </a:r>
            <a:r>
              <a:rPr lang="zh-CN" altLang="en-US">
                <a:sym typeface="+mn-ea"/>
              </a:rPr>
              <a:t>翻译</a:t>
            </a:r>
            <a:r>
              <a:rPr lang="en-US" altLang="zh-CN">
                <a:sym typeface="+mn-ea"/>
              </a:rPr>
              <a:t>(3)</a:t>
            </a:r>
            <a:endParaRPr lang="en-US" altLang="zh-CN"/>
          </a:p>
        </p:txBody>
      </p:sp>
      <p:sp>
        <p:nvSpPr>
          <p:cNvPr id="37" name="矩形: 圆角 17"/>
          <p:cNvSpPr/>
          <p:nvPr/>
        </p:nvSpPr>
        <p:spPr>
          <a:xfrm>
            <a:off x="1037590" y="1902460"/>
            <a:ext cx="1800000" cy="432000"/>
          </a:xfrm>
          <a:prstGeom prst="roundRect">
            <a:avLst>
              <a:gd name="adj" fmla="val 11454"/>
            </a:avLst>
          </a:prstGeom>
          <a:solidFill>
            <a:srgbClr val="37386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solidFill>
                  <a:schemeClr val="bg1"/>
                </a:solidFill>
                <a:latin typeface="Arial" panose="020B0604020202020204" pitchFamily="34" charset="0"/>
                <a:cs typeface="Arial" panose="020B0604020202020204" pitchFamily="34" charset="0"/>
              </a:rPr>
              <a:t>预训练</a:t>
            </a:r>
            <a:endParaRPr lang="zh-CN" altLang="en-US" sz="2000" dirty="0">
              <a:solidFill>
                <a:schemeClr val="bg1"/>
              </a:solidFill>
              <a:latin typeface="Arial" panose="020B0604020202020204" pitchFamily="34" charset="0"/>
              <a:cs typeface="Arial" panose="020B0604020202020204" pitchFamily="34" charset="0"/>
            </a:endParaRPr>
          </a:p>
        </p:txBody>
      </p:sp>
      <p:sp>
        <p:nvSpPr>
          <p:cNvPr id="14" name="矩形: 圆角 17"/>
          <p:cNvSpPr/>
          <p:nvPr/>
        </p:nvSpPr>
        <p:spPr>
          <a:xfrm>
            <a:off x="1037590" y="2533015"/>
            <a:ext cx="1800000" cy="432000"/>
          </a:xfrm>
          <a:prstGeom prst="roundRect">
            <a:avLst>
              <a:gd name="adj" fmla="val 11454"/>
            </a:avLst>
          </a:prstGeom>
          <a:solidFill>
            <a:srgbClr val="37386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solidFill>
                  <a:schemeClr val="bg1"/>
                </a:solidFill>
                <a:latin typeface="Arial" panose="020B0604020202020204" pitchFamily="34" charset="0"/>
                <a:cs typeface="Arial" panose="020B0604020202020204" pitchFamily="34" charset="0"/>
              </a:rPr>
              <a:t>提示工程</a:t>
            </a:r>
            <a:endParaRPr lang="zh-CN" altLang="en-US" sz="2000" dirty="0">
              <a:solidFill>
                <a:schemeClr val="bg1"/>
              </a:solidFill>
              <a:latin typeface="Arial" panose="020B0604020202020204" pitchFamily="34" charset="0"/>
              <a:cs typeface="Arial" panose="020B0604020202020204" pitchFamily="34" charset="0"/>
            </a:endParaRPr>
          </a:p>
        </p:txBody>
      </p:sp>
      <p:sp>
        <p:nvSpPr>
          <p:cNvPr id="16" name="矩形: 圆角 17"/>
          <p:cNvSpPr/>
          <p:nvPr/>
        </p:nvSpPr>
        <p:spPr>
          <a:xfrm>
            <a:off x="3649345" y="2253615"/>
            <a:ext cx="1800000" cy="432000"/>
          </a:xfrm>
          <a:prstGeom prst="roundRect">
            <a:avLst>
              <a:gd name="adj" fmla="val 11454"/>
            </a:avLst>
          </a:prstGeom>
          <a:solidFill>
            <a:srgbClr val="37386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solidFill>
                  <a:schemeClr val="bg1"/>
                </a:solidFill>
                <a:latin typeface="Arial" panose="020B0604020202020204" pitchFamily="34" charset="0"/>
                <a:cs typeface="Arial" panose="020B0604020202020204" pitchFamily="34" charset="0"/>
              </a:rPr>
              <a:t>指令微调</a:t>
            </a:r>
            <a:endParaRPr lang="zh-CN" altLang="en-US" sz="2000" dirty="0">
              <a:solidFill>
                <a:schemeClr val="bg1"/>
              </a:solidFill>
              <a:latin typeface="Arial" panose="020B0604020202020204" pitchFamily="34" charset="0"/>
              <a:cs typeface="Arial" panose="020B0604020202020204" pitchFamily="34" charset="0"/>
            </a:endParaRPr>
          </a:p>
        </p:txBody>
      </p:sp>
      <p:cxnSp>
        <p:nvCxnSpPr>
          <p:cNvPr id="17" name="肘形连接符 16"/>
          <p:cNvCxnSpPr>
            <a:stCxn id="37" idx="3"/>
            <a:endCxn id="16" idx="1"/>
          </p:cNvCxnSpPr>
          <p:nvPr/>
        </p:nvCxnSpPr>
        <p:spPr>
          <a:xfrm>
            <a:off x="2837815" y="2118360"/>
            <a:ext cx="811530" cy="351155"/>
          </a:xfrm>
          <a:prstGeom prst="bentConnector3">
            <a:avLst>
              <a:gd name="adj1" fmla="val 50000"/>
            </a:avLst>
          </a:prstGeom>
        </p:spPr>
        <p:style>
          <a:lnRef idx="2">
            <a:schemeClr val="accent1"/>
          </a:lnRef>
          <a:fillRef idx="0">
            <a:srgbClr val="FFFFFF"/>
          </a:fillRef>
          <a:effectRef idx="0">
            <a:srgbClr val="FFFFFF"/>
          </a:effectRef>
          <a:fontRef idx="minor">
            <a:schemeClr val="tx1"/>
          </a:fontRef>
        </p:style>
      </p:cxnSp>
      <p:cxnSp>
        <p:nvCxnSpPr>
          <p:cNvPr id="18" name="肘形连接符 17"/>
          <p:cNvCxnSpPr>
            <a:stCxn id="14" idx="3"/>
            <a:endCxn id="16" idx="1"/>
          </p:cNvCxnSpPr>
          <p:nvPr/>
        </p:nvCxnSpPr>
        <p:spPr>
          <a:xfrm flipV="1">
            <a:off x="2837815" y="2469515"/>
            <a:ext cx="811530" cy="279400"/>
          </a:xfrm>
          <a:prstGeom prst="bentConnector3">
            <a:avLst>
              <a:gd name="adj1" fmla="val 50000"/>
            </a:avLst>
          </a:prstGeom>
        </p:spPr>
        <p:style>
          <a:lnRef idx="2">
            <a:schemeClr val="accent1"/>
          </a:lnRef>
          <a:fillRef idx="0">
            <a:srgbClr val="FFFFFF"/>
          </a:fillRef>
          <a:effectRef idx="0">
            <a:srgbClr val="FFFFFF"/>
          </a:effectRef>
          <a:fontRef idx="minor">
            <a:schemeClr val="tx1"/>
          </a:fontRef>
        </p:style>
      </p:cxnSp>
      <p:sp>
        <p:nvSpPr>
          <p:cNvPr id="19" name="文本框 18"/>
          <p:cNvSpPr txBox="1"/>
          <p:nvPr/>
        </p:nvSpPr>
        <p:spPr>
          <a:xfrm>
            <a:off x="5942965" y="2130425"/>
            <a:ext cx="4737735" cy="645160"/>
          </a:xfrm>
          <a:prstGeom prst="rect">
            <a:avLst/>
          </a:prstGeom>
          <a:noFill/>
        </p:spPr>
        <p:txBody>
          <a:bodyPr wrap="square" rtlCol="0" anchor="t">
            <a:spAutoFit/>
          </a:bodyPr>
          <a:p>
            <a:r>
              <a:rPr lang="zh-CN" altLang="en-US">
                <a:sym typeface="+mn-ea"/>
              </a:rPr>
              <a:t>语言理解任务</a:t>
            </a:r>
            <a:r>
              <a:rPr lang="en-US" altLang="zh-CN">
                <a:sym typeface="+mn-ea"/>
              </a:rPr>
              <a:t>(language understanding)</a:t>
            </a:r>
            <a:endParaRPr lang="zh-CN" altLang="en-US">
              <a:sym typeface="+mn-ea"/>
            </a:endParaRPr>
          </a:p>
          <a:p>
            <a:r>
              <a:rPr lang="zh-CN" altLang="en-US">
                <a:sym typeface="+mn-ea"/>
              </a:rPr>
              <a:t>语言生成任务</a:t>
            </a:r>
            <a:r>
              <a:rPr lang="en-US" altLang="zh-CN">
                <a:sym typeface="+mn-ea"/>
              </a:rPr>
              <a:t>(language generation)</a:t>
            </a:r>
            <a:endParaRPr lang="en-US" altLang="zh-CN">
              <a:sym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sp>
        <p:nvSpPr>
          <p:cNvPr id="11" name="文本框 10"/>
          <p:cNvSpPr txBox="1"/>
          <p:nvPr/>
        </p:nvSpPr>
        <p:spPr>
          <a:xfrm>
            <a:off x="6457950" y="1987550"/>
            <a:ext cx="5507355" cy="1476375"/>
          </a:xfrm>
          <a:prstGeom prst="rect">
            <a:avLst/>
          </a:prstGeom>
          <a:noFill/>
        </p:spPr>
        <p:txBody>
          <a:bodyPr wrap="square" rtlCol="0">
            <a:spAutoFit/>
          </a:bodyPr>
          <a:p>
            <a:r>
              <a:rPr lang="zh-CN" altLang="en-US"/>
              <a:t>我们手动编写了</a:t>
            </a:r>
            <a:r>
              <a:rPr lang="en-US" altLang="zh-CN"/>
              <a:t>10</a:t>
            </a:r>
            <a:r>
              <a:rPr lang="zh-CN" altLang="en-US"/>
              <a:t>个独特的模板，使用自然语言指令来描述该数据集的任务</a:t>
            </a:r>
            <a:endParaRPr lang="zh-CN" altLang="en-US"/>
          </a:p>
          <a:p>
            <a:r>
              <a:rPr lang="zh-CN" altLang="en-US"/>
              <a:t>为了增加多样性，我们还为每个数据集包括最多三个</a:t>
            </a:r>
            <a:r>
              <a:rPr lang="en-US" altLang="zh-CN"/>
              <a:t>“turned the task around”</a:t>
            </a:r>
            <a:r>
              <a:rPr lang="zh-CN" altLang="en-US"/>
              <a:t>的模板（例如，对于情感分类，我们包括要求生成电影评论的模板）。</a:t>
            </a:r>
            <a:endParaRPr lang="zh-CN" altLang="en-US"/>
          </a:p>
        </p:txBody>
      </p:sp>
      <p:pic>
        <p:nvPicPr>
          <p:cNvPr id="12" name="图片 11"/>
          <p:cNvPicPr>
            <a:picLocks noChangeAspect="1"/>
          </p:cNvPicPr>
          <p:nvPr/>
        </p:nvPicPr>
        <p:blipFill>
          <a:blip r:embed="rId1"/>
          <a:stretch>
            <a:fillRect/>
          </a:stretch>
        </p:blipFill>
        <p:spPr>
          <a:xfrm>
            <a:off x="318135" y="1704340"/>
            <a:ext cx="6139815" cy="2042160"/>
          </a:xfrm>
          <a:prstGeom prst="rect">
            <a:avLst/>
          </a:prstGeom>
        </p:spPr>
      </p:pic>
      <p:grpSp>
        <p:nvGrpSpPr>
          <p:cNvPr id="6" name="组合 5"/>
          <p:cNvGrpSpPr/>
          <p:nvPr/>
        </p:nvGrpSpPr>
        <p:grpSpPr>
          <a:xfrm>
            <a:off x="281306" y="160917"/>
            <a:ext cx="11629424" cy="265167"/>
            <a:chOff x="942813" y="6269692"/>
            <a:chExt cx="9500336" cy="265167"/>
          </a:xfrm>
        </p:grpSpPr>
        <p:sp>
          <p:nvSpPr>
            <p:cNvPr id="14"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Motivation</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16"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Background</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17" name="矩形: 圆角 51"/>
            <p:cNvSpPr/>
            <p:nvPr/>
          </p:nvSpPr>
          <p:spPr>
            <a:xfrm>
              <a:off x="7071979"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Evaluation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18"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Discussion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19" name="矩形: 圆角 53"/>
            <p:cNvSpPr/>
            <p:nvPr/>
          </p:nvSpPr>
          <p:spPr>
            <a:xfrm>
              <a:off x="5028923" y="6269692"/>
              <a:ext cx="1328114"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Arial" panose="020B0604020202020204" pitchFamily="34" charset="0"/>
                  <a:cs typeface="Arial" panose="020B0604020202020204" pitchFamily="34" charset="0"/>
                </a:rPr>
                <a:t>Approach</a:t>
              </a:r>
              <a:endParaRPr lang="en-US" altLang="zh-CN" sz="1400" b="1" dirty="0">
                <a:solidFill>
                  <a:schemeClr val="bg1"/>
                </a:solidFill>
                <a:latin typeface="Arial" panose="020B0604020202020204" pitchFamily="34" charset="0"/>
                <a:cs typeface="Arial" panose="020B0604020202020204" pitchFamily="34" charset="0"/>
              </a:endParaRPr>
            </a:p>
          </p:txBody>
        </p:sp>
      </p:grpSp>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Arial" panose="020B0604020202020204" pitchFamily="34" charset="0"/>
                <a:cs typeface="Arial" panose="020B0604020202020204" pitchFamily="34" charset="0"/>
              </a:rPr>
              <a:t>Step1: TEMPLATES </a:t>
            </a:r>
            <a:endParaRPr lang="en-US" altLang="zh-CN" sz="3600" b="1" dirty="0">
              <a:solidFill>
                <a:srgbClr val="373863"/>
              </a:solidFill>
              <a:latin typeface="Arial" panose="020B0604020202020204" pitchFamily="34" charset="0"/>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pic>
        <p:nvPicPr>
          <p:cNvPr id="23" name="图片 22"/>
          <p:cNvPicPr>
            <a:picLocks noChangeAspect="1"/>
          </p:cNvPicPr>
          <p:nvPr/>
        </p:nvPicPr>
        <p:blipFill>
          <a:blip r:embed="rId2"/>
          <a:stretch>
            <a:fillRect/>
          </a:stretch>
        </p:blipFill>
        <p:spPr>
          <a:xfrm>
            <a:off x="156210" y="4145915"/>
            <a:ext cx="6315710" cy="1577340"/>
          </a:xfrm>
          <a:prstGeom prst="rect">
            <a:avLst/>
          </a:prstGeom>
        </p:spPr>
      </p:pic>
      <p:pic>
        <p:nvPicPr>
          <p:cNvPr id="24" name="图片 23"/>
          <p:cNvPicPr>
            <a:picLocks noChangeAspect="1"/>
          </p:cNvPicPr>
          <p:nvPr/>
        </p:nvPicPr>
        <p:blipFill>
          <a:blip r:embed="rId3"/>
          <a:stretch>
            <a:fillRect/>
          </a:stretch>
        </p:blipFill>
        <p:spPr>
          <a:xfrm>
            <a:off x="6526530" y="3980180"/>
            <a:ext cx="5438140" cy="1908175"/>
          </a:xfrm>
          <a:prstGeom prst="rect">
            <a:avLst/>
          </a:prstGeom>
        </p:spPr>
      </p:pic>
      <p:sp>
        <p:nvSpPr>
          <p:cNvPr id="25" name="矩形 24"/>
          <p:cNvSpPr/>
          <p:nvPr/>
        </p:nvSpPr>
        <p:spPr>
          <a:xfrm>
            <a:off x="6839585" y="4145915"/>
            <a:ext cx="372745" cy="7956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6" name="矩形 25"/>
          <p:cNvSpPr/>
          <p:nvPr/>
        </p:nvSpPr>
        <p:spPr>
          <a:xfrm>
            <a:off x="10630535" y="4761230"/>
            <a:ext cx="575945" cy="180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7" name="矩形 26"/>
          <p:cNvSpPr/>
          <p:nvPr/>
        </p:nvSpPr>
        <p:spPr>
          <a:xfrm>
            <a:off x="11367770" y="4761230"/>
            <a:ext cx="542290" cy="180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8" name="矩形 27"/>
          <p:cNvSpPr/>
          <p:nvPr/>
        </p:nvSpPr>
        <p:spPr>
          <a:xfrm>
            <a:off x="8923655" y="5577205"/>
            <a:ext cx="575945" cy="180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9" name="矩形 28"/>
          <p:cNvSpPr/>
          <p:nvPr/>
        </p:nvSpPr>
        <p:spPr>
          <a:xfrm>
            <a:off x="9499600" y="5396865"/>
            <a:ext cx="575945" cy="180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0" name="矩形 29"/>
          <p:cNvSpPr/>
          <p:nvPr/>
        </p:nvSpPr>
        <p:spPr>
          <a:xfrm>
            <a:off x="8347710" y="5396865"/>
            <a:ext cx="575945" cy="180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微软雅黑" panose="020B0503020204020204" charset="-122"/>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微软雅黑" panose="020B0503020204020204" charset="-122"/>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Motivation</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8"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Background</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13" name="矩形: 圆角 51"/>
            <p:cNvSpPr/>
            <p:nvPr/>
          </p:nvSpPr>
          <p:spPr>
            <a:xfrm>
              <a:off x="7071979"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Evaluation</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Discussion</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54" name="矩形: 圆角 53"/>
            <p:cNvSpPr/>
            <p:nvPr/>
          </p:nvSpPr>
          <p:spPr>
            <a:xfrm>
              <a:off x="5028923" y="6269692"/>
              <a:ext cx="1328114"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微软雅黑" panose="020B0503020204020204" charset="-122"/>
                  <a:ea typeface="微软雅黑" panose="020B0503020204020204" charset="-122"/>
                  <a:cs typeface="Arial" panose="020B0604020202020204" pitchFamily="34" charset="0"/>
                </a:rPr>
                <a:t>Approach</a:t>
              </a:r>
              <a:endParaRPr lang="en-US" altLang="zh-CN" sz="1400" b="1" dirty="0">
                <a:solidFill>
                  <a:schemeClr val="bg1"/>
                </a:solidFill>
                <a:latin typeface="微软雅黑" panose="020B0503020204020204" charset="-122"/>
                <a:ea typeface="微软雅黑" panose="020B0503020204020204" charset="-122"/>
                <a:cs typeface="Arial" panose="020B0604020202020204" pitchFamily="34" charset="0"/>
              </a:endParaRPr>
            </a:p>
          </p:txBody>
        </p:sp>
      </p:grpSp>
      <p:sp>
        <p:nvSpPr>
          <p:cNvPr id="11" name="文本框 10"/>
          <p:cNvSpPr txBox="1"/>
          <p:nvPr/>
        </p:nvSpPr>
        <p:spPr>
          <a:xfrm>
            <a:off x="6025515" y="5022215"/>
            <a:ext cx="5614670"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自由文本生成不需要</a:t>
            </a:r>
            <a:r>
              <a:rPr lang="en-US" altLang="zh-CN">
                <a:latin typeface="微软雅黑" panose="020B0503020204020204" charset="-122"/>
                <a:ea typeface="微软雅黑" panose="020B0503020204020204" charset="-122"/>
                <a:cs typeface="微软雅黑" panose="020B0503020204020204" charset="-122"/>
                <a:sym typeface="+mn-ea"/>
              </a:rPr>
              <a:t>“</a:t>
            </a:r>
            <a:r>
              <a:rPr lang="en-US" altLang="zh-CN">
                <a:latin typeface="微软雅黑" panose="020B0503020204020204" charset="-122"/>
                <a:ea typeface="微软雅黑" panose="020B0503020204020204" charset="-122"/>
                <a:cs typeface="微软雅黑" panose="020B0503020204020204" charset="-122"/>
              </a:rPr>
              <a:t>options“</a:t>
            </a:r>
            <a:r>
              <a:rPr lang="zh-CN" altLang="en-US">
                <a:latin typeface="微软雅黑" panose="020B0503020204020204" charset="-122"/>
                <a:ea typeface="微软雅黑" panose="020B0503020204020204" charset="-122"/>
                <a:cs typeface="微软雅黑" panose="020B0503020204020204" charset="-122"/>
              </a:rPr>
              <a:t>选项</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避免只回答</a:t>
            </a:r>
            <a:r>
              <a:rPr lang="en-US" altLang="zh-CN">
                <a:latin typeface="微软雅黑" panose="020B0503020204020204" charset="-122"/>
                <a:ea typeface="微软雅黑" panose="020B0503020204020204" charset="-122"/>
                <a:cs typeface="微软雅黑" panose="020B0503020204020204" charset="-122"/>
              </a:rPr>
              <a:t> YES OR NO </a:t>
            </a:r>
            <a:r>
              <a:rPr lang="zh-CN" altLang="en-US">
                <a:latin typeface="微软雅黑" panose="020B0503020204020204" charset="-122"/>
                <a:ea typeface="微软雅黑" panose="020B0503020204020204" charset="-122"/>
                <a:cs typeface="微软雅黑" panose="020B0503020204020204" charset="-122"/>
              </a:rPr>
              <a:t>影响生成准确率。</a:t>
            </a:r>
            <a:endParaRPr lang="zh-CN" altLang="en-US">
              <a:latin typeface="微软雅黑" panose="020B0503020204020204" charset="-122"/>
              <a:ea typeface="微软雅黑" panose="020B0503020204020204" charset="-122"/>
              <a:cs typeface="微软雅黑" panose="020B0503020204020204" charset="-122"/>
            </a:endParaRPr>
          </a:p>
          <a:p>
            <a:r>
              <a:rPr lang="zh-CN" altLang="en-US">
                <a:latin typeface="微软雅黑" panose="020B0503020204020204" charset="-122"/>
                <a:ea typeface="微软雅黑" panose="020B0503020204020204" charset="-122"/>
                <a:cs typeface="微软雅黑" panose="020B0503020204020204" charset="-122"/>
              </a:rPr>
              <a:t>将</a:t>
            </a:r>
            <a:r>
              <a:rPr lang="en-US" altLang="zh-CN">
                <a:latin typeface="微软雅黑" panose="020B0503020204020204" charset="-122"/>
                <a:ea typeface="微软雅黑" panose="020B0503020204020204" charset="-122"/>
                <a:cs typeface="微软雅黑" panose="020B0503020204020204" charset="-122"/>
              </a:rPr>
              <a:t>“options”</a:t>
            </a:r>
            <a:r>
              <a:rPr lang="zh-CN" altLang="en-US">
                <a:latin typeface="微软雅黑" panose="020B0503020204020204" charset="-122"/>
                <a:ea typeface="微软雅黑" panose="020B0503020204020204" charset="-122"/>
                <a:cs typeface="微软雅黑" panose="020B0503020204020204" charset="-122"/>
              </a:rPr>
              <a:t>标记附加到分类任务的末尾</a:t>
            </a:r>
            <a:endParaRPr lang="en-US" altLang="zh-CN">
              <a:latin typeface="微软雅黑" panose="020B0503020204020204" charset="-122"/>
              <a:ea typeface="微软雅黑" panose="020B0503020204020204" charset="-122"/>
              <a:cs typeface="微软雅黑" panose="020B0503020204020204" charset="-122"/>
            </a:endParaRPr>
          </a:p>
        </p:txBody>
      </p:sp>
      <p:sp>
        <p:nvSpPr>
          <p:cNvPr id="20" name="标题 19"/>
          <p:cNvSpPr>
            <a:spLocks noGrp="1"/>
          </p:cNvSpPr>
          <p:nvPr>
            <p:ph type="title"/>
          </p:nvPr>
        </p:nvSpPr>
        <p:spPr>
          <a:xfrm>
            <a:off x="299720" y="513080"/>
            <a:ext cx="11529695" cy="678815"/>
          </a:xfrm>
        </p:spPr>
        <p:txBody>
          <a:bodyPr>
            <a:normAutofit fontScale="90000"/>
          </a:bodyPr>
          <a:p>
            <a:r>
              <a:rPr lang="en-US" altLang="zh-CN" sz="3600" b="1" dirty="0">
                <a:solidFill>
                  <a:srgbClr val="373863"/>
                </a:solidFill>
                <a:latin typeface="微软雅黑" panose="020B0503020204020204" charset="-122"/>
                <a:ea typeface="微软雅黑" panose="020B0503020204020204" charset="-122"/>
                <a:cs typeface="Arial" panose="020B0604020202020204" pitchFamily="34" charset="0"/>
              </a:rPr>
              <a:t>Step2&amp;3:</a:t>
            </a:r>
            <a:r>
              <a:rPr lang="en-US" altLang="zh-CN" sz="2665" b="1" dirty="0">
                <a:solidFill>
                  <a:srgbClr val="373863"/>
                </a:solidFill>
                <a:latin typeface="微软雅黑" panose="020B0503020204020204" charset="-122"/>
                <a:ea typeface="微软雅黑" panose="020B0503020204020204" charset="-122"/>
                <a:cs typeface="Arial" panose="020B0604020202020204" pitchFamily="34" charset="0"/>
              </a:rPr>
              <a:t> EVALUATION SPLITS &amp; </a:t>
            </a:r>
            <a:r>
              <a:rPr lang="en-US" altLang="zh-CN" sz="2665" dirty="0">
                <a:solidFill>
                  <a:srgbClr val="373863"/>
                </a:solidFill>
                <a:latin typeface="微软雅黑" panose="020B0503020204020204" charset="-122"/>
                <a:ea typeface="微软雅黑" panose="020B0503020204020204" charset="-122"/>
                <a:cs typeface="Arial" panose="020B0604020202020204" pitchFamily="34" charset="0"/>
                <a:sym typeface="+mn-ea"/>
              </a:rPr>
              <a:t>CLASSIFICATION WITH OPTIONS</a:t>
            </a:r>
            <a:r>
              <a:rPr lang="en-US" altLang="zh-CN" sz="3600" b="1" dirty="0">
                <a:solidFill>
                  <a:srgbClr val="373863"/>
                </a:solidFill>
                <a:latin typeface="微软雅黑" panose="020B0503020204020204" charset="-122"/>
                <a:ea typeface="微软雅黑" panose="020B0503020204020204" charset="-122"/>
                <a:cs typeface="Arial" panose="020B0604020202020204" pitchFamily="34" charset="0"/>
              </a:rPr>
              <a:t> </a:t>
            </a:r>
            <a:endParaRPr lang="en-US" altLang="zh-CN" sz="3600" b="1" dirty="0">
              <a:solidFill>
                <a:srgbClr val="373863"/>
              </a:solidFill>
              <a:latin typeface="微软雅黑" panose="020B0503020204020204" charset="-122"/>
              <a:ea typeface="微软雅黑" panose="020B0503020204020204" charset="-122"/>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pic>
        <p:nvPicPr>
          <p:cNvPr id="2" name="图片 1"/>
          <p:cNvPicPr>
            <a:picLocks noChangeAspect="1"/>
          </p:cNvPicPr>
          <p:nvPr/>
        </p:nvPicPr>
        <p:blipFill>
          <a:blip r:embed="rId1"/>
          <a:stretch>
            <a:fillRect/>
          </a:stretch>
        </p:blipFill>
        <p:spPr>
          <a:xfrm>
            <a:off x="308610" y="1765935"/>
            <a:ext cx="5492750" cy="1743075"/>
          </a:xfrm>
          <a:prstGeom prst="rect">
            <a:avLst/>
          </a:prstGeom>
        </p:spPr>
      </p:pic>
      <p:pic>
        <p:nvPicPr>
          <p:cNvPr id="5" name="图片 4"/>
          <p:cNvPicPr>
            <a:picLocks noChangeAspect="1"/>
          </p:cNvPicPr>
          <p:nvPr/>
        </p:nvPicPr>
        <p:blipFill>
          <a:blip r:embed="rId2"/>
          <a:stretch>
            <a:fillRect/>
          </a:stretch>
        </p:blipFill>
        <p:spPr>
          <a:xfrm>
            <a:off x="5873750" y="1791970"/>
            <a:ext cx="5918835" cy="2414905"/>
          </a:xfrm>
          <a:prstGeom prst="rect">
            <a:avLst/>
          </a:prstGeom>
        </p:spPr>
      </p:pic>
      <p:sp>
        <p:nvSpPr>
          <p:cNvPr id="9" name="右中括号 8"/>
          <p:cNvSpPr/>
          <p:nvPr/>
        </p:nvSpPr>
        <p:spPr>
          <a:xfrm rot="5400000">
            <a:off x="1874710" y="2505265"/>
            <a:ext cx="75565" cy="2160000"/>
          </a:xfrm>
          <a:prstGeom prst="rightBracke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latin typeface="微软雅黑" panose="020B0503020204020204" charset="-122"/>
              <a:ea typeface="微软雅黑" panose="020B0503020204020204" charset="-122"/>
            </a:endParaRPr>
          </a:p>
        </p:txBody>
      </p:sp>
      <p:sp>
        <p:nvSpPr>
          <p:cNvPr id="37" name="矩形: 圆角 17"/>
          <p:cNvSpPr/>
          <p:nvPr/>
        </p:nvSpPr>
        <p:spPr>
          <a:xfrm>
            <a:off x="1343660" y="4091940"/>
            <a:ext cx="1121410" cy="431800"/>
          </a:xfrm>
          <a:prstGeom prst="roundRect">
            <a:avLst>
              <a:gd name="adj" fmla="val 11454"/>
            </a:avLst>
          </a:prstGeom>
          <a:solidFill>
            <a:srgbClr val="37386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solidFill>
                  <a:schemeClr val="bg1"/>
                </a:solidFill>
                <a:latin typeface="微软雅黑" panose="020B0503020204020204" charset="-122"/>
                <a:ea typeface="微软雅黑" panose="020B0503020204020204" charset="-122"/>
                <a:cs typeface="Arial" panose="020B0604020202020204" pitchFamily="34" charset="0"/>
              </a:rPr>
              <a:t>微调</a:t>
            </a:r>
            <a:endParaRPr lang="zh-CN" altLang="en-US" sz="2000"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15" name="矩形: 圆角 17"/>
          <p:cNvSpPr/>
          <p:nvPr/>
        </p:nvSpPr>
        <p:spPr>
          <a:xfrm>
            <a:off x="3608705" y="4091940"/>
            <a:ext cx="1121410" cy="431800"/>
          </a:xfrm>
          <a:prstGeom prst="roundRect">
            <a:avLst>
              <a:gd name="adj" fmla="val 11454"/>
            </a:avLst>
          </a:prstGeom>
          <a:solidFill>
            <a:srgbClr val="37386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dirty="0">
                <a:solidFill>
                  <a:schemeClr val="bg1"/>
                </a:solidFill>
                <a:latin typeface="微软雅黑" panose="020B0503020204020204" charset="-122"/>
                <a:ea typeface="微软雅黑" panose="020B0503020204020204" charset="-122"/>
                <a:cs typeface="Arial" panose="020B0604020202020204" pitchFamily="34" charset="0"/>
              </a:rPr>
              <a:t>评估</a:t>
            </a:r>
            <a:endParaRPr lang="zh-CN" altLang="en-US" sz="2000" dirty="0">
              <a:solidFill>
                <a:schemeClr val="bg1"/>
              </a:solidFill>
              <a:latin typeface="微软雅黑" panose="020B0503020204020204" charset="-122"/>
              <a:ea typeface="微软雅黑" panose="020B0503020204020204" charset="-122"/>
              <a:cs typeface="Arial" panose="020B0604020202020204" pitchFamily="34" charset="0"/>
            </a:endParaRPr>
          </a:p>
        </p:txBody>
      </p:sp>
      <p:cxnSp>
        <p:nvCxnSpPr>
          <p:cNvPr id="16" name="直接连接符 15"/>
          <p:cNvCxnSpPr/>
          <p:nvPr/>
        </p:nvCxnSpPr>
        <p:spPr>
          <a:xfrm rot="5400000">
            <a:off x="3871595" y="3792855"/>
            <a:ext cx="592455" cy="5080"/>
          </a:xfrm>
          <a:prstGeom prst="line">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17" name="直接连接符 16"/>
          <p:cNvCxnSpPr/>
          <p:nvPr/>
        </p:nvCxnSpPr>
        <p:spPr>
          <a:xfrm rot="5400000">
            <a:off x="1670050" y="3855085"/>
            <a:ext cx="468000" cy="5080"/>
          </a:xfrm>
          <a:prstGeom prst="line">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8" name="文本框 17"/>
          <p:cNvSpPr txBox="1"/>
          <p:nvPr/>
        </p:nvSpPr>
        <p:spPr>
          <a:xfrm>
            <a:off x="702310" y="5013960"/>
            <a:ext cx="3648075" cy="92202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当评估</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带常识阅读理解</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时，</a:t>
            </a:r>
            <a:r>
              <a:rPr lang="en-US" altLang="zh-CN">
                <a:latin typeface="微软雅黑" panose="020B0503020204020204" charset="-122"/>
                <a:ea typeface="微软雅黑" panose="020B0503020204020204" charset="-122"/>
                <a:cs typeface="微软雅黑" panose="020B0503020204020204" charset="-122"/>
                <a:sym typeface="+mn-ea"/>
              </a:rPr>
              <a:t>“</a:t>
            </a:r>
            <a:r>
              <a:rPr lang="zh-CN" altLang="en-US">
                <a:latin typeface="微软雅黑" panose="020B0503020204020204" charset="-122"/>
                <a:ea typeface="微软雅黑" panose="020B0503020204020204" charset="-122"/>
                <a:cs typeface="微软雅黑" panose="020B0503020204020204" charset="-122"/>
              </a:rPr>
              <a:t>阅读理解</a:t>
            </a:r>
            <a:r>
              <a:rPr lang="en-US" altLang="zh-CN">
                <a:latin typeface="微软雅黑" panose="020B0503020204020204" charset="-122"/>
                <a:ea typeface="微软雅黑" panose="020B0503020204020204" charset="-122"/>
                <a:cs typeface="微软雅黑" panose="020B0503020204020204" charset="-122"/>
                <a:sym typeface="+mn-ea"/>
              </a:rPr>
              <a:t>”</a:t>
            </a:r>
            <a:r>
              <a:rPr lang="zh-CN" altLang="en-US">
                <a:latin typeface="微软雅黑" panose="020B0503020204020204" charset="-122"/>
                <a:ea typeface="微软雅黑" panose="020B0503020204020204" charset="-122"/>
                <a:cs typeface="微软雅黑" panose="020B0503020204020204" charset="-122"/>
              </a:rPr>
              <a:t>和</a:t>
            </a:r>
            <a:r>
              <a:rPr lang="en-US" altLang="zh-CN">
                <a:latin typeface="微软雅黑" panose="020B0503020204020204" charset="-122"/>
                <a:ea typeface="微软雅黑" panose="020B0503020204020204" charset="-122"/>
                <a:cs typeface="微软雅黑" panose="020B0503020204020204" charset="-122"/>
                <a:sym typeface="+mn-ea"/>
              </a:rPr>
              <a:t>“</a:t>
            </a:r>
            <a:r>
              <a:rPr lang="zh-CN" altLang="en-US">
                <a:latin typeface="微软雅黑" panose="020B0503020204020204" charset="-122"/>
                <a:ea typeface="微软雅黑" panose="020B0503020204020204" charset="-122"/>
                <a:cs typeface="微软雅黑" panose="020B0503020204020204" charset="-122"/>
              </a:rPr>
              <a:t>常识</a:t>
            </a:r>
            <a:r>
              <a:rPr lang="en-US" altLang="zh-CN">
                <a:latin typeface="微软雅黑" panose="020B0503020204020204" charset="-122"/>
                <a:ea typeface="微软雅黑" panose="020B0503020204020204" charset="-122"/>
                <a:cs typeface="微软雅黑" panose="020B0503020204020204" charset="-122"/>
                <a:sym typeface="+mn-ea"/>
              </a:rPr>
              <a:t>”</a:t>
            </a:r>
            <a:r>
              <a:rPr lang="zh-CN" altLang="en-US">
                <a:latin typeface="微软雅黑" panose="020B0503020204020204" charset="-122"/>
                <a:ea typeface="微软雅黑" panose="020B0503020204020204" charset="-122"/>
                <a:cs typeface="微软雅黑" panose="020B0503020204020204" charset="-122"/>
                <a:sym typeface="+mn-ea"/>
              </a:rPr>
              <a:t>簇</a:t>
            </a:r>
            <a:r>
              <a:rPr lang="zh-CN" altLang="en-US">
                <a:latin typeface="微软雅黑" panose="020B0503020204020204" charset="-122"/>
                <a:ea typeface="微软雅黑" panose="020B0503020204020204" charset="-122"/>
                <a:cs typeface="微软雅黑" panose="020B0503020204020204" charset="-122"/>
              </a:rPr>
              <a:t>的训练数据也不被加入微调</a:t>
            </a:r>
            <a:endParaRPr lang="zh-CN" altLang="en-US">
              <a:latin typeface="微软雅黑" panose="020B0503020204020204" charset="-122"/>
              <a:ea typeface="微软雅黑" panose="020B0503020204020204" charset="-122"/>
              <a:cs typeface="微软雅黑" panose="020B050302020402020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Motivation</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8"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Background</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13" name="矩形: 圆角 51"/>
            <p:cNvSpPr/>
            <p:nvPr/>
          </p:nvSpPr>
          <p:spPr>
            <a:xfrm>
              <a:off x="7071979"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Evaluation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Discussion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54" name="矩形: 圆角 53"/>
            <p:cNvSpPr/>
            <p:nvPr/>
          </p:nvSpPr>
          <p:spPr>
            <a:xfrm>
              <a:off x="5028923" y="6269692"/>
              <a:ext cx="1328114"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Arial" panose="020B0604020202020204" pitchFamily="34" charset="0"/>
                  <a:cs typeface="Arial" panose="020B0604020202020204" pitchFamily="34" charset="0"/>
                </a:rPr>
                <a:t>Approach</a:t>
              </a:r>
              <a:endParaRPr lang="en-US" altLang="zh-CN" sz="1400" b="1" dirty="0">
                <a:solidFill>
                  <a:schemeClr val="bg1"/>
                </a:solidFill>
                <a:latin typeface="Arial" panose="020B0604020202020204" pitchFamily="34" charset="0"/>
                <a:cs typeface="Arial" panose="020B0604020202020204" pitchFamily="34" charset="0"/>
              </a:endParaRPr>
            </a:p>
          </p:txBody>
        </p:sp>
      </p:grpSp>
      <p:sp>
        <p:nvSpPr>
          <p:cNvPr id="3" name="文本框 2"/>
          <p:cNvSpPr txBox="1"/>
          <p:nvPr/>
        </p:nvSpPr>
        <p:spPr>
          <a:xfrm>
            <a:off x="281305" y="1651000"/>
            <a:ext cx="11547475" cy="1753235"/>
          </a:xfrm>
          <a:prstGeom prst="rect">
            <a:avLst/>
          </a:prstGeom>
          <a:noFill/>
        </p:spPr>
        <p:txBody>
          <a:bodyPr wrap="square" rtlCol="0">
            <a:spAutoFit/>
          </a:bodyPr>
          <a:p>
            <a:pPr indent="-285750" fontAlgn="auto">
              <a:lnSpc>
                <a:spcPct val="150000"/>
              </a:lnSpc>
              <a:buFont typeface="Arial" panose="020B0604020202020204" pitchFamily="34" charset="0"/>
              <a:buChar char="•"/>
            </a:pPr>
            <a:r>
              <a:rPr lang="zh-CN" altLang="en-US"/>
              <a:t>实验使用了</a:t>
            </a:r>
            <a:r>
              <a:rPr lang="en-US" altLang="zh-CN"/>
              <a:t>LaMDA-PT</a:t>
            </a:r>
            <a:r>
              <a:rPr lang="zh-CN" altLang="en-US"/>
              <a:t>，这是一个密集的</a:t>
            </a:r>
            <a:r>
              <a:rPr lang="en-US" altLang="zh-CN"/>
              <a:t>left-to-right</a:t>
            </a:r>
            <a:r>
              <a:rPr lang="zh-CN" altLang="en-US"/>
              <a:t>，</a:t>
            </a:r>
            <a:r>
              <a:rPr lang="en-US" altLang="zh-CN"/>
              <a:t>decoder-only transformer language model</a:t>
            </a:r>
            <a:r>
              <a:rPr lang="zh-CN" altLang="en-US"/>
              <a:t>，</a:t>
            </a:r>
            <a:r>
              <a:rPr lang="zh-CN" altLang="en-US"/>
              <a:t>参数量为</a:t>
            </a:r>
            <a:r>
              <a:rPr lang="en-US" altLang="zh-CN"/>
              <a:t>137</a:t>
            </a:r>
            <a:r>
              <a:rPr lang="zh-CN" altLang="en-US"/>
              <a:t>亿</a:t>
            </a:r>
            <a:endParaRPr lang="zh-CN" altLang="en-US"/>
          </a:p>
          <a:p>
            <a:pPr indent="-285750" fontAlgn="auto">
              <a:lnSpc>
                <a:spcPct val="150000"/>
              </a:lnSpc>
              <a:buFont typeface="Arial" panose="020B0604020202020204" pitchFamily="34" charset="0"/>
              <a:buChar char="•"/>
            </a:pPr>
            <a:r>
              <a:rPr lang="zh-CN" altLang="en-US"/>
              <a:t>该模型在一系列网络文档（包含</a:t>
            </a:r>
            <a:r>
              <a:rPr lang="en-US" altLang="zh-CN"/>
              <a:t>code</a:t>
            </a:r>
            <a:r>
              <a:rPr lang="zh-CN" altLang="en-US"/>
              <a:t>）、对话数据和维基百科上进行了预训练，使用</a:t>
            </a:r>
            <a:r>
              <a:rPr lang="en-US" altLang="zh-CN"/>
              <a:t>SentencePiece</a:t>
            </a:r>
            <a:r>
              <a:rPr lang="zh-CN" altLang="en-US"/>
              <a:t>库将这些数据分词为</a:t>
            </a:r>
            <a:r>
              <a:rPr lang="en-US" altLang="zh-CN"/>
              <a:t>2.49</a:t>
            </a:r>
            <a:r>
              <a:rPr lang="zh-CN" altLang="en-US"/>
              <a:t>万亿</a:t>
            </a:r>
            <a:r>
              <a:rPr lang="en-US" altLang="zh-CN"/>
              <a:t>BPE</a:t>
            </a:r>
            <a:r>
              <a:rPr lang="zh-CN" altLang="en-US"/>
              <a:t>的词汇表，词汇表大小为</a:t>
            </a:r>
            <a:r>
              <a:rPr lang="en-US" altLang="zh-CN"/>
              <a:t>32k</a:t>
            </a:r>
            <a:r>
              <a:rPr lang="zh-CN" altLang="en-US"/>
              <a:t>。</a:t>
            </a:r>
            <a:endParaRPr lang="zh-CN" altLang="en-US"/>
          </a:p>
          <a:p>
            <a:pPr indent="-285750" fontAlgn="auto">
              <a:lnSpc>
                <a:spcPct val="150000"/>
              </a:lnSpc>
              <a:buFont typeface="Arial" panose="020B0604020202020204" pitchFamily="34" charset="0"/>
              <a:buChar char="•"/>
            </a:pPr>
            <a:r>
              <a:rPr lang="zh-CN" altLang="en-US"/>
              <a:t>大约</a:t>
            </a:r>
            <a:r>
              <a:rPr lang="en-US" altLang="zh-CN"/>
              <a:t>10%</a:t>
            </a:r>
            <a:r>
              <a:rPr lang="zh-CN" altLang="en-US"/>
              <a:t>的预训练数据是非英语的。</a:t>
            </a:r>
            <a:endParaRPr lang="zh-CN" altLang="en-US"/>
          </a:p>
        </p:txBody>
      </p:sp>
      <p:sp>
        <p:nvSpPr>
          <p:cNvPr id="20" name="标题 19"/>
          <p:cNvSpPr>
            <a:spLocks noGrp="1"/>
          </p:cNvSpPr>
          <p:nvPr>
            <p:ph type="title"/>
          </p:nvPr>
        </p:nvSpPr>
        <p:spPr>
          <a:xfrm>
            <a:off x="299720" y="513080"/>
            <a:ext cx="13127355" cy="678815"/>
          </a:xfrm>
        </p:spPr>
        <p:txBody>
          <a:bodyPr>
            <a:normAutofit/>
          </a:bodyPr>
          <a:p>
            <a:r>
              <a:rPr lang="en-US" altLang="zh-CN" sz="3600" b="1" dirty="0">
                <a:solidFill>
                  <a:srgbClr val="373863"/>
                </a:solidFill>
                <a:latin typeface="Arial" panose="020B0604020202020204" pitchFamily="34" charset="0"/>
                <a:cs typeface="Arial" panose="020B0604020202020204" pitchFamily="34" charset="0"/>
              </a:rPr>
              <a:t>Step4: Model architecture and pretraining </a:t>
            </a:r>
            <a:endParaRPr lang="en-US" altLang="zh-CN" sz="3600" b="1" dirty="0">
              <a:solidFill>
                <a:srgbClr val="373863"/>
              </a:solidFill>
              <a:latin typeface="Arial" panose="020B0604020202020204" pitchFamily="34" charset="0"/>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sp>
        <p:nvSpPr>
          <p:cNvPr id="15" name="文本框 14"/>
          <p:cNvSpPr txBox="1"/>
          <p:nvPr/>
        </p:nvSpPr>
        <p:spPr>
          <a:xfrm>
            <a:off x="281305" y="1193165"/>
            <a:ext cx="11629390" cy="506730"/>
          </a:xfrm>
          <a:prstGeom prst="rect">
            <a:avLst/>
          </a:prstGeom>
          <a:noFill/>
        </p:spPr>
        <p:txBody>
          <a:bodyPr wrap="square" rtlCol="0">
            <a:spAutoFit/>
          </a:bodyPr>
          <a:p>
            <a:pPr marL="285750" indent="-285750" fontAlgn="auto">
              <a:lnSpc>
                <a:spcPct val="150000"/>
              </a:lnSpc>
              <a:buFont typeface="Wingdings" panose="05000000000000000000" charset="0"/>
              <a:buChar char="p"/>
            </a:pPr>
            <a:r>
              <a:rPr lang="zh-CN" altLang="en-US"/>
              <a:t>模型架构和预训练</a:t>
            </a:r>
            <a:endParaRPr lang="zh-CN" altLang="en-US"/>
          </a:p>
        </p:txBody>
      </p:sp>
      <p:sp>
        <p:nvSpPr>
          <p:cNvPr id="2" name="文本框 1"/>
          <p:cNvSpPr txBox="1"/>
          <p:nvPr/>
        </p:nvSpPr>
        <p:spPr>
          <a:xfrm>
            <a:off x="308610" y="3404235"/>
            <a:ext cx="11629390" cy="506730"/>
          </a:xfrm>
          <a:prstGeom prst="rect">
            <a:avLst/>
          </a:prstGeom>
          <a:noFill/>
        </p:spPr>
        <p:txBody>
          <a:bodyPr wrap="square" rtlCol="0">
            <a:spAutoFit/>
          </a:bodyPr>
          <a:p>
            <a:pPr marL="285750" indent="-285750" fontAlgn="auto">
              <a:lnSpc>
                <a:spcPct val="150000"/>
              </a:lnSpc>
              <a:buFont typeface="Wingdings" panose="05000000000000000000" charset="0"/>
              <a:buChar char="p"/>
            </a:pPr>
            <a:r>
              <a:rPr lang="zh-CN" altLang="en-US"/>
              <a:t>模型架构和预训练</a:t>
            </a:r>
            <a:endParaRPr lang="zh-CN" altLang="en-US"/>
          </a:p>
        </p:txBody>
      </p:sp>
      <p:sp>
        <p:nvSpPr>
          <p:cNvPr id="5" name="文本框 4"/>
          <p:cNvSpPr txBox="1"/>
          <p:nvPr/>
        </p:nvSpPr>
        <p:spPr>
          <a:xfrm>
            <a:off x="308610" y="3910965"/>
            <a:ext cx="11547475" cy="2999740"/>
          </a:xfrm>
          <a:prstGeom prst="rect">
            <a:avLst/>
          </a:prstGeom>
          <a:noFill/>
        </p:spPr>
        <p:txBody>
          <a:bodyPr wrap="square" rtlCol="0">
            <a:spAutoFit/>
          </a:bodyPr>
          <a:p>
            <a:pPr indent="-285750" fontAlgn="auto">
              <a:lnSpc>
                <a:spcPct val="150000"/>
              </a:lnSpc>
              <a:buFont typeface="Arial" panose="020B0604020202020204" pitchFamily="34" charset="0"/>
              <a:buChar char="•"/>
            </a:pPr>
            <a:r>
              <a:rPr lang="zh-CN" altLang="en-US"/>
              <a:t>为了平衡不同数据集的大小，将每个数据集的训练示例数量限制为</a:t>
            </a:r>
            <a:r>
              <a:rPr lang="en-US" altLang="zh-CN"/>
              <a:t>30,000</a:t>
            </a:r>
            <a:r>
              <a:rPr lang="zh-CN" altLang="en-US"/>
              <a:t>个，并采用比例混合方案，最大混合率为</a:t>
            </a:r>
            <a:r>
              <a:rPr lang="en-US" altLang="zh-CN"/>
              <a:t>3,000</a:t>
            </a:r>
            <a:r>
              <a:rPr lang="zh-CN" altLang="en-US"/>
              <a:t>。</a:t>
            </a:r>
            <a:endParaRPr lang="zh-CN" altLang="en-US"/>
          </a:p>
          <a:p>
            <a:pPr indent="-285750" fontAlgn="auto">
              <a:lnSpc>
                <a:spcPct val="150000"/>
              </a:lnSpc>
              <a:buFont typeface="Arial" panose="020B0604020202020204" pitchFamily="34" charset="0"/>
              <a:buChar char="•"/>
            </a:pPr>
            <a:r>
              <a:rPr lang="zh-CN" altLang="en-US"/>
              <a:t>使用</a:t>
            </a:r>
            <a:r>
              <a:rPr lang="en-US" altLang="zh-CN"/>
              <a:t>Adafactor</a:t>
            </a:r>
            <a:r>
              <a:rPr lang="zh-CN" altLang="en-US"/>
              <a:t>优化器以</a:t>
            </a:r>
            <a:r>
              <a:rPr lang="en-US" altLang="zh-CN"/>
              <a:t>3e-5</a:t>
            </a:r>
            <a:r>
              <a:rPr lang="zh-CN" altLang="en-US"/>
              <a:t>的学习率，在批量大小为</a:t>
            </a:r>
            <a:r>
              <a:rPr lang="en-US" altLang="zh-CN"/>
              <a:t>8,192</a:t>
            </a:r>
            <a:r>
              <a:rPr lang="zh-CN" altLang="en-US"/>
              <a:t>个标记的情况下，对所有模型进行</a:t>
            </a:r>
            <a:r>
              <a:rPr lang="en-US" altLang="zh-CN"/>
              <a:t>30,000</a:t>
            </a:r>
            <a:r>
              <a:rPr lang="zh-CN" altLang="en-US"/>
              <a:t>次梯度步长的微调。微调时使用的输入和目标序列长度分别为</a:t>
            </a:r>
            <a:r>
              <a:rPr lang="en-US" altLang="zh-CN"/>
              <a:t>1024</a:t>
            </a:r>
            <a:r>
              <a:rPr lang="zh-CN" altLang="en-US"/>
              <a:t>和</a:t>
            </a:r>
            <a:r>
              <a:rPr lang="en-US" altLang="zh-CN"/>
              <a:t>256</a:t>
            </a:r>
            <a:r>
              <a:rPr lang="zh-CN" altLang="en-US"/>
              <a:t>。我们使用打包技术将多个训练示例组合成一个序列，使用特殊的</a:t>
            </a:r>
            <a:r>
              <a:rPr lang="en-US" altLang="zh-CN"/>
              <a:t>EOS</a:t>
            </a:r>
            <a:r>
              <a:rPr lang="zh-CN" altLang="en-US"/>
              <a:t>标记来区分输入和目标。</a:t>
            </a:r>
            <a:endParaRPr lang="zh-CN" altLang="en-US"/>
          </a:p>
          <a:p>
            <a:pPr indent="-285750" fontAlgn="auto">
              <a:lnSpc>
                <a:spcPct val="150000"/>
              </a:lnSpc>
              <a:buFont typeface="Arial" panose="020B0604020202020204" pitchFamily="34" charset="0"/>
              <a:buChar char="•"/>
            </a:pPr>
            <a:r>
              <a:rPr lang="zh-CN" altLang="en-US"/>
              <a:t>在</a:t>
            </a:r>
            <a:r>
              <a:rPr lang="en-US" altLang="zh-CN"/>
              <a:t>TPUv3</a:t>
            </a:r>
            <a:r>
              <a:rPr lang="zh-CN" altLang="en-US"/>
              <a:t>上，该指令调优大约需要</a:t>
            </a:r>
            <a:r>
              <a:rPr lang="en-US" altLang="zh-CN"/>
              <a:t>60</a:t>
            </a:r>
            <a:r>
              <a:rPr lang="zh-CN" altLang="en-US"/>
              <a:t>个小时，</a:t>
            </a:r>
            <a:r>
              <a:rPr lang="en-US" altLang="zh-CN"/>
              <a:t>TPUv3</a:t>
            </a:r>
            <a:r>
              <a:rPr lang="zh-CN" altLang="en-US"/>
              <a:t>有</a:t>
            </a:r>
            <a:r>
              <a:rPr lang="en-US" altLang="zh-CN"/>
              <a:t>128</a:t>
            </a:r>
            <a:r>
              <a:rPr lang="zh-CN" altLang="en-US"/>
              <a:t>个核心。对于所有评估，我们在训练了</a:t>
            </a:r>
            <a:r>
              <a:rPr lang="en-US" altLang="zh-CN"/>
              <a:t>30k</a:t>
            </a:r>
            <a:r>
              <a:rPr lang="zh-CN" altLang="en-US"/>
              <a:t>步的最终检查点上报告结果。</a:t>
            </a: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微软雅黑" panose="020B0503020204020204" charset="-122"/>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微软雅黑" panose="020B0503020204020204" charset="-122"/>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Motivation</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8"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Background</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13" name="矩形: 圆角 51"/>
            <p:cNvSpPr/>
            <p:nvPr/>
          </p:nvSpPr>
          <p:spPr>
            <a:xfrm>
              <a:off x="7071979" y="6269692"/>
              <a:ext cx="1328113"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微软雅黑" panose="020B0503020204020204" charset="-122"/>
                  <a:ea typeface="微软雅黑" panose="020B0503020204020204" charset="-122"/>
                  <a:cs typeface="Arial" panose="020B0604020202020204" pitchFamily="34" charset="0"/>
                </a:rPr>
                <a:t>Evaluation</a:t>
              </a:r>
              <a:endParaRPr lang="en-US" altLang="zh-CN" sz="1400" b="1"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Discussion</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rPr>
                <a:t>Approach</a:t>
              </a:r>
              <a:endParaRPr lang="en-US" altLang="zh-CN" sz="1400" b="1" dirty="0">
                <a:solidFill>
                  <a:srgbClr val="373863"/>
                </a:solidFill>
                <a:latin typeface="微软雅黑" panose="020B0503020204020204" charset="-122"/>
                <a:ea typeface="微软雅黑" panose="020B0503020204020204" charset="-122"/>
                <a:cs typeface="Arial" panose="020B0604020202020204" pitchFamily="34" charset="0"/>
              </a:endParaRPr>
            </a:p>
          </p:txBody>
        </p:sp>
      </p:grpSp>
      <p:sp>
        <p:nvSpPr>
          <p:cNvPr id="3" name="文本框 2"/>
          <p:cNvSpPr txBox="1"/>
          <p:nvPr/>
        </p:nvSpPr>
        <p:spPr>
          <a:xfrm>
            <a:off x="461010" y="1279525"/>
            <a:ext cx="11367770" cy="922020"/>
          </a:xfrm>
          <a:prstGeom prst="rect">
            <a:avLst/>
          </a:prstGeom>
          <a:noFill/>
        </p:spPr>
        <p:txBody>
          <a:bodyPr wrap="square" rtlCol="0">
            <a:spAutoFit/>
          </a:bodyPr>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指令微调在就是以指令描述的任务中非常有效</a:t>
            </a:r>
            <a:r>
              <a:rPr lang="zh-CN" altLang="en-US">
                <a:latin typeface="微软雅黑" panose="020B0503020204020204" charset="-122"/>
                <a:ea typeface="微软雅黑" panose="020B0503020204020204" charset="-122"/>
                <a:cs typeface="微软雅黑" panose="020B0503020204020204" charset="-122"/>
                <a:sym typeface="+mn-ea"/>
              </a:rPr>
              <a:t>（如</a:t>
            </a:r>
            <a:r>
              <a:rPr lang="en-US" altLang="zh-CN">
                <a:latin typeface="微软雅黑" panose="020B0503020204020204" charset="-122"/>
                <a:ea typeface="微软雅黑" panose="020B0503020204020204" charset="-122"/>
                <a:cs typeface="微软雅黑" panose="020B0503020204020204" charset="-122"/>
                <a:sym typeface="+mn-ea"/>
              </a:rPr>
              <a:t>NLI</a:t>
            </a:r>
            <a:r>
              <a:rPr lang="zh-CN" altLang="en-US">
                <a:latin typeface="微软雅黑" panose="020B0503020204020204" charset="-122"/>
                <a:ea typeface="微软雅黑" panose="020B0503020204020204" charset="-122"/>
                <a:cs typeface="微软雅黑" panose="020B0503020204020204" charset="-122"/>
                <a:sym typeface="+mn-ea"/>
              </a:rPr>
              <a:t>、问答、翻译、结构到文本）</a:t>
            </a:r>
            <a:endParaRPr lang="zh-CN" altLang="en-US">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当任务不需要指令，而是完成语言建模任务时，</a:t>
            </a:r>
            <a:r>
              <a:rPr lang="zh-CN" altLang="en-US">
                <a:latin typeface="微软雅黑" panose="020B0503020204020204" charset="-122"/>
                <a:ea typeface="微软雅黑" panose="020B0503020204020204" charset="-122"/>
                <a:cs typeface="微软雅黑" panose="020B0503020204020204" charset="-122"/>
                <a:sym typeface="+mn-ea"/>
              </a:rPr>
              <a:t>指令微调</a:t>
            </a:r>
            <a:r>
              <a:rPr lang="zh-CN" altLang="en-US">
                <a:latin typeface="微软雅黑" panose="020B0503020204020204" charset="-122"/>
                <a:ea typeface="微软雅黑" panose="020B0503020204020204" charset="-122"/>
                <a:cs typeface="微软雅黑" panose="020B0503020204020204" charset="-122"/>
              </a:rPr>
              <a:t>效果较差，即任务中指令会显得很冗余（例如常识推理和</a:t>
            </a:r>
            <a:r>
              <a:rPr lang="en-US" altLang="zh-CN">
                <a:latin typeface="微软雅黑" panose="020B0503020204020204" charset="-122"/>
                <a:ea typeface="微软雅黑" panose="020B0503020204020204" charset="-122"/>
                <a:cs typeface="微软雅黑" panose="020B0503020204020204" charset="-122"/>
              </a:rPr>
              <a:t>coreference resolution</a:t>
            </a:r>
            <a:r>
              <a:rPr lang="zh-CN" altLang="en-US">
                <a:latin typeface="微软雅黑" panose="020B0503020204020204" charset="-122"/>
                <a:ea typeface="微软雅黑" panose="020B0503020204020204" charset="-122"/>
                <a:cs typeface="微软雅黑" panose="020B0503020204020204" charset="-122"/>
              </a:rPr>
              <a:t>，这些任务通常以完成不完整句子或段落的形式呈现）</a:t>
            </a:r>
            <a:endParaRPr lang="zh-CN" altLang="en-US">
              <a:latin typeface="微软雅黑" panose="020B0503020204020204" charset="-122"/>
              <a:ea typeface="微软雅黑" panose="020B0503020204020204" charset="-122"/>
              <a:cs typeface="微软雅黑" panose="020B0503020204020204" charset="-122"/>
            </a:endParaRPr>
          </a:p>
        </p:txBody>
      </p:sp>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微软雅黑" panose="020B0503020204020204" charset="-122"/>
                <a:ea typeface="微软雅黑" panose="020B0503020204020204" charset="-122"/>
                <a:cs typeface="Arial" panose="020B0604020202020204" pitchFamily="34" charset="0"/>
              </a:rPr>
              <a:t>RESULTS</a:t>
            </a:r>
            <a:endParaRPr lang="en-US" altLang="zh-CN" sz="3600" b="1" dirty="0">
              <a:solidFill>
                <a:srgbClr val="373863"/>
              </a:solidFill>
              <a:latin typeface="微软雅黑" panose="020B0503020204020204" charset="-122"/>
              <a:ea typeface="微软雅黑" panose="020B0503020204020204" charset="-122"/>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pic>
        <p:nvPicPr>
          <p:cNvPr id="2" name="图片 1"/>
          <p:cNvPicPr>
            <a:picLocks noChangeAspect="1"/>
          </p:cNvPicPr>
          <p:nvPr/>
        </p:nvPicPr>
        <p:blipFill>
          <a:blip r:embed="rId1"/>
          <a:stretch>
            <a:fillRect/>
          </a:stretch>
        </p:blipFill>
        <p:spPr>
          <a:xfrm>
            <a:off x="308610" y="2565400"/>
            <a:ext cx="5259070" cy="3737610"/>
          </a:xfrm>
          <a:prstGeom prst="rect">
            <a:avLst/>
          </a:prstGeom>
        </p:spPr>
      </p:pic>
      <p:sp>
        <p:nvSpPr>
          <p:cNvPr id="5" name="文本框 4"/>
          <p:cNvSpPr txBox="1"/>
          <p:nvPr/>
        </p:nvSpPr>
        <p:spPr>
          <a:xfrm>
            <a:off x="5731510" y="2163445"/>
            <a:ext cx="6096635" cy="1568450"/>
          </a:xfrm>
          <a:prstGeom prst="rect">
            <a:avLst/>
          </a:prstGeom>
          <a:noFill/>
        </p:spPr>
        <p:txBody>
          <a:bodyPr wrap="square" rtlCol="0">
            <a:spAutoFit/>
          </a:bodyPr>
          <a:p>
            <a:r>
              <a:rPr lang="zh-CN" altLang="en-US" sz="1600" b="1">
                <a:latin typeface="微软雅黑" panose="020B0503020204020204" charset="-122"/>
                <a:ea typeface="微软雅黑" panose="020B0503020204020204" charset="-122"/>
                <a:cs typeface="微软雅黑" panose="020B0503020204020204" charset="-122"/>
              </a:rPr>
              <a:t>自然语言推理</a:t>
            </a:r>
            <a:r>
              <a:rPr lang="zh-CN" altLang="en-US" sz="1600">
                <a:latin typeface="微软雅黑" panose="020B0503020204020204" charset="-122"/>
                <a:ea typeface="微软雅黑" panose="020B0503020204020204" charset="-122"/>
                <a:cs typeface="微软雅黑" panose="020B0503020204020204" charset="-122"/>
              </a:rPr>
              <a:t>，模型需要判断一个假设是否基于某些前提成立。</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1600">
                <a:latin typeface="微软雅黑" panose="020B0503020204020204" charset="-122"/>
                <a:ea typeface="微软雅黑" panose="020B0503020204020204" charset="-122"/>
                <a:cs typeface="微软雅黑" panose="020B0503020204020204" charset="-122"/>
              </a:rPr>
              <a:t>正如</a:t>
            </a:r>
            <a:r>
              <a:rPr lang="en-US" altLang="zh-CN" sz="1600">
                <a:latin typeface="微软雅黑" panose="020B0503020204020204" charset="-122"/>
                <a:ea typeface="微软雅黑" panose="020B0503020204020204" charset="-122"/>
                <a:cs typeface="微软雅黑" panose="020B0503020204020204" charset="-122"/>
                <a:sym typeface="+mn-ea"/>
              </a:rPr>
              <a:t>GPT-3</a:t>
            </a:r>
            <a:r>
              <a:rPr lang="zh-CN" altLang="en-US" sz="1600">
                <a:latin typeface="微软雅黑" panose="020B0503020204020204" charset="-122"/>
                <a:ea typeface="微软雅黑" panose="020B0503020204020204" charset="-122"/>
                <a:cs typeface="微软雅黑" panose="020B0503020204020204" charset="-122"/>
                <a:sym typeface="+mn-ea"/>
              </a:rPr>
              <a:t>文中</a:t>
            </a:r>
            <a:r>
              <a:rPr lang="zh-CN" altLang="en-US" sz="1600">
                <a:latin typeface="微软雅黑" panose="020B0503020204020204" charset="-122"/>
                <a:ea typeface="微软雅黑" panose="020B0503020204020204" charset="-122"/>
                <a:cs typeface="微软雅黑" panose="020B0503020204020204" charset="-122"/>
              </a:rPr>
              <a:t>所指出的，在</a:t>
            </a:r>
            <a:r>
              <a:rPr lang="en-US" altLang="zh-CN" sz="1600">
                <a:latin typeface="微软雅黑" panose="020B0503020204020204" charset="-122"/>
                <a:ea typeface="微软雅黑" panose="020B0503020204020204" charset="-122"/>
                <a:cs typeface="微软雅黑" panose="020B0503020204020204" charset="-122"/>
              </a:rPr>
              <a:t>NLI</a:t>
            </a:r>
            <a:r>
              <a:rPr lang="zh-CN" altLang="en-US" sz="1600">
                <a:latin typeface="微软雅黑" panose="020B0503020204020204" charset="-122"/>
                <a:ea typeface="微软雅黑" panose="020B0503020204020204" charset="-122"/>
                <a:cs typeface="微软雅黑" panose="020B0503020204020204" charset="-122"/>
              </a:rPr>
              <a:t>上的困境</a:t>
            </a:r>
            <a:r>
              <a:rPr lang="zh-CN" altLang="en-US" sz="1600" b="1">
                <a:latin typeface="微软雅黑" panose="020B0503020204020204" charset="-122"/>
                <a:ea typeface="微软雅黑" panose="020B0503020204020204" charset="-122"/>
                <a:cs typeface="微软雅黑" panose="020B0503020204020204" charset="-122"/>
              </a:rPr>
              <a:t>可能是因为</a:t>
            </a:r>
            <a:r>
              <a:rPr lang="en-US" altLang="zh-CN" sz="1600" b="1">
                <a:latin typeface="微软雅黑" panose="020B0503020204020204" charset="-122"/>
                <a:ea typeface="微软雅黑" panose="020B0503020204020204" charset="-122"/>
                <a:cs typeface="微软雅黑" panose="020B0503020204020204" charset="-122"/>
              </a:rPr>
              <a:t>NLI</a:t>
            </a:r>
            <a:r>
              <a:rPr lang="zh-CN" altLang="en-US" sz="1600" b="1">
                <a:latin typeface="微软雅黑" panose="020B0503020204020204" charset="-122"/>
                <a:ea typeface="微软雅黑" panose="020B0503020204020204" charset="-122"/>
                <a:cs typeface="微软雅黑" panose="020B0503020204020204" charset="-122"/>
              </a:rPr>
              <a:t>的例子不太可能自然地出现在无监督训练集中，因此这些例子往往以句子的延续形式出现，显得有些生硬。</a:t>
            </a:r>
            <a:endParaRPr lang="zh-CN" altLang="en-US" sz="160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ltLang="zh-CN" sz="1600">
                <a:latin typeface="微软雅黑" panose="020B0503020204020204" charset="-122"/>
                <a:ea typeface="微软雅黑" panose="020B0503020204020204" charset="-122"/>
                <a:cs typeface="微软雅黑" panose="020B0503020204020204" charset="-122"/>
              </a:rPr>
              <a:t>FLAN</a:t>
            </a:r>
            <a:r>
              <a:rPr lang="zh-CN" altLang="en-US" sz="1600">
                <a:latin typeface="微软雅黑" panose="020B0503020204020204" charset="-122"/>
                <a:ea typeface="微软雅黑" panose="020B0503020204020204" charset="-122"/>
                <a:cs typeface="微软雅黑" panose="020B0503020204020204" charset="-122"/>
              </a:rPr>
              <a:t>将</a:t>
            </a:r>
            <a:r>
              <a:rPr lang="en-US" altLang="zh-CN" sz="1600">
                <a:latin typeface="微软雅黑" panose="020B0503020204020204" charset="-122"/>
                <a:ea typeface="微软雅黑" panose="020B0503020204020204" charset="-122"/>
                <a:cs typeface="微软雅黑" panose="020B0503020204020204" charset="-122"/>
              </a:rPr>
              <a:t>NLI</a:t>
            </a:r>
            <a:r>
              <a:rPr lang="zh-CN" altLang="en-US" sz="1600">
                <a:latin typeface="微软雅黑" panose="020B0503020204020204" charset="-122"/>
                <a:ea typeface="微软雅黑" panose="020B0503020204020204" charset="-122"/>
                <a:cs typeface="微软雅黑" panose="020B0503020204020204" charset="-122"/>
              </a:rPr>
              <a:t>更好地表述为问题：</a:t>
            </a:r>
            <a:r>
              <a:rPr lang="en-US" altLang="zh-CN" sz="1600">
                <a:latin typeface="微软雅黑" panose="020B0503020204020204" charset="-122"/>
                <a:ea typeface="微软雅黑" panose="020B0503020204020204" charset="-122"/>
                <a:cs typeface="微软雅黑" panose="020B0503020204020204" charset="-122"/>
              </a:rPr>
              <a:t>&lt;</a:t>
            </a:r>
            <a:r>
              <a:rPr lang="zh-CN" altLang="en-US" sz="1600">
                <a:latin typeface="微软雅黑" panose="020B0503020204020204" charset="-122"/>
                <a:ea typeface="微软雅黑" panose="020B0503020204020204" charset="-122"/>
                <a:cs typeface="微软雅黑" panose="020B0503020204020204" charset="-122"/>
              </a:rPr>
              <a:t>前提</a:t>
            </a:r>
            <a:r>
              <a:rPr lang="en-US" altLang="zh-CN" sz="1600">
                <a:latin typeface="微软雅黑" panose="020B0503020204020204" charset="-122"/>
                <a:ea typeface="微软雅黑" panose="020B0503020204020204" charset="-122"/>
                <a:cs typeface="微软雅黑" panose="020B0503020204020204" charset="-122"/>
              </a:rPr>
              <a:t>&gt;</a:t>
            </a:r>
            <a:r>
              <a:rPr lang="zh-CN" altLang="en-US" sz="1600">
                <a:latin typeface="微软雅黑" panose="020B0503020204020204" charset="-122"/>
                <a:ea typeface="微软雅黑" panose="020B0503020204020204" charset="-122"/>
                <a:cs typeface="微软雅黑" panose="020B0503020204020204" charset="-122"/>
              </a:rPr>
              <a:t>是否意味着</a:t>
            </a:r>
            <a:r>
              <a:rPr lang="en-US" altLang="zh-CN" sz="1600">
                <a:latin typeface="微软雅黑" panose="020B0503020204020204" charset="-122"/>
                <a:ea typeface="微软雅黑" panose="020B0503020204020204" charset="-122"/>
                <a:cs typeface="微软雅黑" panose="020B0503020204020204" charset="-122"/>
              </a:rPr>
              <a:t>&lt;</a:t>
            </a:r>
            <a:r>
              <a:rPr lang="zh-CN" altLang="en-US" sz="1600">
                <a:latin typeface="微软雅黑" panose="020B0503020204020204" charset="-122"/>
                <a:ea typeface="微软雅黑" panose="020B0503020204020204" charset="-122"/>
                <a:cs typeface="微软雅黑" panose="020B0503020204020204" charset="-122"/>
              </a:rPr>
              <a:t>假设</a:t>
            </a:r>
            <a:r>
              <a:rPr lang="en-US" altLang="zh-CN" sz="1600">
                <a:latin typeface="微软雅黑" panose="020B0503020204020204" charset="-122"/>
                <a:ea typeface="微软雅黑" panose="020B0503020204020204" charset="-122"/>
                <a:cs typeface="微软雅黑" panose="020B0503020204020204" charset="-122"/>
              </a:rPr>
              <a:t>&gt;</a:t>
            </a:r>
            <a:r>
              <a:rPr lang="zh-CN" altLang="en-US" sz="1600">
                <a:latin typeface="微软雅黑" panose="020B0503020204020204" charset="-122"/>
                <a:ea typeface="微软雅黑" panose="020B0503020204020204" charset="-122"/>
                <a:cs typeface="微软雅黑" panose="020B0503020204020204" charset="-122"/>
              </a:rPr>
              <a:t>？</a:t>
            </a:r>
            <a:r>
              <a:rPr lang="en-US" altLang="zh-CN" sz="1600">
                <a:latin typeface="微软雅黑" panose="020B0503020204020204" charset="-122"/>
                <a:ea typeface="微软雅黑" panose="020B0503020204020204" charset="-122"/>
                <a:cs typeface="微软雅黑" panose="020B0503020204020204" charset="-122"/>
              </a:rPr>
              <a:t>”</a:t>
            </a:r>
            <a:r>
              <a:rPr lang="zh-CN" altLang="en-US" sz="1600">
                <a:latin typeface="微软雅黑" panose="020B0503020204020204" charset="-122"/>
                <a:ea typeface="微软雅黑" panose="020B0503020204020204" charset="-122"/>
                <a:cs typeface="微软雅黑" panose="020B0503020204020204" charset="-122"/>
              </a:rPr>
              <a:t>从而取得了更高的性能。</a:t>
            </a:r>
            <a:endParaRPr lang="zh-CN" altLang="en-US" sz="160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5731510" y="3731895"/>
            <a:ext cx="6096635" cy="337185"/>
          </a:xfrm>
          <a:prstGeom prst="rect">
            <a:avLst/>
          </a:prstGeom>
          <a:noFill/>
        </p:spPr>
        <p:txBody>
          <a:bodyPr wrap="square" rtlCol="0">
            <a:spAutoFit/>
          </a:bodyPr>
          <a:p>
            <a:r>
              <a:rPr lang="zh-CN" altLang="en-US" sz="1600" b="1">
                <a:latin typeface="微软雅黑" panose="020B0503020204020204" charset="-122"/>
                <a:ea typeface="微软雅黑" panose="020B0503020204020204" charset="-122"/>
              </a:rPr>
              <a:t>阅读理解</a:t>
            </a:r>
            <a:r>
              <a:rPr lang="zh-CN" altLang="en-US" sz="1600">
                <a:latin typeface="微软雅黑" panose="020B0503020204020204" charset="-122"/>
                <a:ea typeface="微软雅黑" panose="020B0503020204020204" charset="-122"/>
              </a:rPr>
              <a:t>，模型需要回答关于给定段落的问题。</a:t>
            </a:r>
            <a:endParaRPr lang="zh-CN" altLang="en-US" sz="1600">
              <a:latin typeface="微软雅黑" panose="020B0503020204020204" charset="-122"/>
              <a:ea typeface="微软雅黑" panose="020B0503020204020204" charset="-122"/>
            </a:endParaRPr>
          </a:p>
        </p:txBody>
      </p:sp>
      <p:sp>
        <p:nvSpPr>
          <p:cNvPr id="9" name="文本框 8"/>
          <p:cNvSpPr txBox="1"/>
          <p:nvPr/>
        </p:nvSpPr>
        <p:spPr>
          <a:xfrm>
            <a:off x="5732145" y="4265930"/>
            <a:ext cx="6096635" cy="337185"/>
          </a:xfrm>
          <a:prstGeom prst="rect">
            <a:avLst/>
          </a:prstGeom>
          <a:noFill/>
        </p:spPr>
        <p:txBody>
          <a:bodyPr wrap="square" rtlCol="0">
            <a:spAutoFit/>
          </a:bodyPr>
          <a:p>
            <a:r>
              <a:rPr lang="zh-CN" altLang="en-US" sz="1600" b="1">
                <a:latin typeface="微软雅黑" panose="020B0503020204020204" charset="-122"/>
                <a:ea typeface="微软雅黑" panose="020B0503020204020204" charset="-122"/>
              </a:rPr>
              <a:t>闭卷问答</a:t>
            </a:r>
            <a:r>
              <a:rPr lang="zh-CN" altLang="en-US" sz="1600">
                <a:latin typeface="微软雅黑" panose="020B0503020204020204" charset="-122"/>
                <a:ea typeface="微软雅黑" panose="020B0503020204020204" charset="-122"/>
              </a:rPr>
              <a:t>，模型需要在没有额外信息的情况下回答关于世界的问题。</a:t>
            </a:r>
            <a:endParaRPr lang="zh-CN" altLang="en-US" sz="1600">
              <a:latin typeface="微软雅黑" panose="020B0503020204020204" charset="-122"/>
              <a:ea typeface="微软雅黑" panose="020B0503020204020204" charset="-122"/>
            </a:endParaRPr>
          </a:p>
        </p:txBody>
      </p:sp>
      <p:sp>
        <p:nvSpPr>
          <p:cNvPr id="14" name="文本框 13"/>
          <p:cNvSpPr txBox="1"/>
          <p:nvPr/>
        </p:nvSpPr>
        <p:spPr>
          <a:xfrm>
            <a:off x="5732145" y="4702810"/>
            <a:ext cx="6096635" cy="1814830"/>
          </a:xfrm>
          <a:prstGeom prst="rect">
            <a:avLst/>
          </a:prstGeom>
          <a:noFill/>
        </p:spPr>
        <p:txBody>
          <a:bodyPr wrap="square" rtlCol="0">
            <a:spAutoFit/>
          </a:bodyPr>
          <a:p>
            <a:r>
              <a:rPr lang="zh-CN" altLang="en-US" sz="1600">
                <a:latin typeface="微软雅黑" panose="020B0503020204020204" charset="-122"/>
                <a:ea typeface="微软雅黑" panose="020B0503020204020204" charset="-122"/>
                <a:cs typeface="微软雅黑" panose="020B0503020204020204" charset="-122"/>
              </a:rPr>
              <a:t>与</a:t>
            </a:r>
            <a:r>
              <a:rPr lang="en-US" altLang="zh-CN" sz="1600">
                <a:latin typeface="微软雅黑" panose="020B0503020204020204" charset="-122"/>
                <a:ea typeface="微软雅黑" panose="020B0503020204020204" charset="-122"/>
                <a:cs typeface="微软雅黑" panose="020B0503020204020204" charset="-122"/>
              </a:rPr>
              <a:t>GPT-3</a:t>
            </a:r>
            <a:r>
              <a:rPr lang="zh-CN" altLang="en-US" sz="1600">
                <a:latin typeface="微软雅黑" panose="020B0503020204020204" charset="-122"/>
                <a:ea typeface="微软雅黑" panose="020B0503020204020204" charset="-122"/>
                <a:cs typeface="微软雅黑" panose="020B0503020204020204" charset="-122"/>
              </a:rPr>
              <a:t>类似，</a:t>
            </a:r>
            <a:r>
              <a:rPr lang="en-US" altLang="zh-CN" sz="1600">
                <a:latin typeface="微软雅黑" panose="020B0503020204020204" charset="-122"/>
                <a:ea typeface="微软雅黑" panose="020B0503020204020204" charset="-122"/>
                <a:cs typeface="微软雅黑" panose="020B0503020204020204" charset="-122"/>
              </a:rPr>
              <a:t>LaMDA-PT</a:t>
            </a:r>
            <a:r>
              <a:rPr lang="zh-CN" altLang="en-US" sz="1600">
                <a:latin typeface="微软雅黑" panose="020B0503020204020204" charset="-122"/>
                <a:ea typeface="微软雅黑" panose="020B0503020204020204" charset="-122"/>
                <a:cs typeface="微软雅黑" panose="020B0503020204020204" charset="-122"/>
              </a:rPr>
              <a:t>的训练数据大约</a:t>
            </a:r>
            <a:r>
              <a:rPr lang="en-US" altLang="zh-CN" sz="1600">
                <a:latin typeface="微软雅黑" panose="020B0503020204020204" charset="-122"/>
                <a:ea typeface="微软雅黑" panose="020B0503020204020204" charset="-122"/>
                <a:cs typeface="微软雅黑" panose="020B0503020204020204" charset="-122"/>
              </a:rPr>
              <a:t>90%</a:t>
            </a:r>
            <a:r>
              <a:rPr lang="zh-CN" altLang="en-US" sz="1600">
                <a:latin typeface="微软雅黑" panose="020B0503020204020204" charset="-122"/>
                <a:ea typeface="微软雅黑" panose="020B0503020204020204" charset="-122"/>
                <a:cs typeface="微软雅黑" panose="020B0503020204020204" charset="-122"/>
              </a:rPr>
              <a:t>是英语，</a:t>
            </a:r>
            <a:r>
              <a:rPr lang="zh-CN" altLang="en-US" sz="1600" b="1">
                <a:latin typeface="微软雅黑" panose="020B0503020204020204" charset="-122"/>
                <a:ea typeface="微软雅黑" panose="020B0503020204020204" charset="-122"/>
                <a:cs typeface="微软雅黑" panose="020B0503020204020204" charset="-122"/>
              </a:rPr>
              <a:t>其他语言也没有被专门用于训练模型执行机器翻译。</a:t>
            </a:r>
            <a:endParaRPr lang="zh-CN" altLang="en-US" sz="1600" b="1">
              <a:latin typeface="微软雅黑" panose="020B0503020204020204" charset="-122"/>
              <a:ea typeface="微软雅黑" panose="020B0503020204020204" charset="-122"/>
              <a:cs typeface="微软雅黑" panose="020B0503020204020204" charset="-122"/>
            </a:endParaRPr>
          </a:p>
          <a:p>
            <a:r>
              <a:rPr lang="en-US" altLang="zh-CN" sz="1600">
                <a:latin typeface="微软雅黑" panose="020B0503020204020204" charset="-122"/>
                <a:ea typeface="微软雅黑" panose="020B0503020204020204" charset="-122"/>
                <a:cs typeface="微软雅黑" panose="020B0503020204020204" charset="-122"/>
              </a:rPr>
              <a:t>FLAN</a:t>
            </a:r>
            <a:r>
              <a:rPr lang="zh-CN" altLang="en-US" sz="1600">
                <a:latin typeface="微软雅黑" panose="020B0503020204020204" charset="-122"/>
                <a:ea typeface="微软雅黑" panose="020B0503020204020204" charset="-122"/>
                <a:cs typeface="微软雅黑" panose="020B0503020204020204" charset="-122"/>
              </a:rPr>
              <a:t>在所有六项评估中均</a:t>
            </a:r>
            <a:r>
              <a:rPr lang="zh-CN" altLang="en-US" sz="1600" b="1">
                <a:latin typeface="微软雅黑" panose="020B0503020204020204" charset="-122"/>
                <a:ea typeface="微软雅黑" panose="020B0503020204020204" charset="-122"/>
                <a:cs typeface="微软雅黑" panose="020B0503020204020204" charset="-122"/>
              </a:rPr>
              <a:t>优于零样本</a:t>
            </a:r>
            <a:r>
              <a:rPr lang="en-US" altLang="zh-CN" sz="1600" b="1">
                <a:latin typeface="微软雅黑" panose="020B0503020204020204" charset="-122"/>
                <a:ea typeface="微软雅黑" panose="020B0503020204020204" charset="-122"/>
                <a:cs typeface="微软雅黑" panose="020B0503020204020204" charset="-122"/>
              </a:rPr>
              <a:t>GPT-3</a:t>
            </a:r>
            <a:r>
              <a:rPr lang="zh-CN" altLang="en-US" sz="1600">
                <a:latin typeface="微软雅黑" panose="020B0503020204020204" charset="-122"/>
                <a:ea typeface="微软雅黑" panose="020B0503020204020204" charset="-122"/>
                <a:cs typeface="微软雅黑" panose="020B0503020204020204" charset="-122"/>
              </a:rPr>
              <a:t>，尽管在大多数情况下表现不如少样本</a:t>
            </a:r>
            <a:r>
              <a:rPr lang="en-US" altLang="zh-CN" sz="1600">
                <a:latin typeface="微软雅黑" panose="020B0503020204020204" charset="-122"/>
                <a:ea typeface="微软雅黑" panose="020B0503020204020204" charset="-122"/>
                <a:cs typeface="微软雅黑" panose="020B0503020204020204" charset="-122"/>
              </a:rPr>
              <a:t>GPT-3</a:t>
            </a:r>
            <a:r>
              <a:rPr lang="zh-CN" altLang="en-US" sz="1600">
                <a:latin typeface="微软雅黑" panose="020B0503020204020204" charset="-122"/>
                <a:ea typeface="微软雅黑" panose="020B0503020204020204" charset="-122"/>
                <a:cs typeface="微软雅黑" panose="020B0503020204020204" charset="-122"/>
              </a:rPr>
              <a:t>。</a:t>
            </a:r>
            <a:endParaRPr lang="zh-CN" altLang="en-US" sz="1600">
              <a:latin typeface="微软雅黑" panose="020B0503020204020204" charset="-122"/>
              <a:ea typeface="微软雅黑" panose="020B0503020204020204" charset="-122"/>
              <a:cs typeface="微软雅黑" panose="020B0503020204020204" charset="-122"/>
            </a:endParaRPr>
          </a:p>
          <a:p>
            <a:r>
              <a:rPr lang="zh-CN" altLang="en-US" sz="1600" b="1">
                <a:latin typeface="微软雅黑" panose="020B0503020204020204" charset="-122"/>
                <a:ea typeface="微软雅黑" panose="020B0503020204020204" charset="-122"/>
                <a:cs typeface="微软雅黑" panose="020B0503020204020204" charset="-122"/>
              </a:rPr>
              <a:t>与</a:t>
            </a:r>
            <a:r>
              <a:rPr lang="en-US" altLang="zh-CN" sz="1600" b="1">
                <a:latin typeface="微软雅黑" panose="020B0503020204020204" charset="-122"/>
                <a:ea typeface="微软雅黑" panose="020B0503020204020204" charset="-122"/>
                <a:cs typeface="微软雅黑" panose="020B0503020204020204" charset="-122"/>
              </a:rPr>
              <a:t>GPT-3</a:t>
            </a:r>
            <a:r>
              <a:rPr lang="zh-CN" altLang="en-US" sz="1600" b="1">
                <a:latin typeface="微软雅黑" panose="020B0503020204020204" charset="-122"/>
                <a:ea typeface="微软雅黑" panose="020B0503020204020204" charset="-122"/>
                <a:cs typeface="微软雅黑" panose="020B0503020204020204" charset="-122"/>
              </a:rPr>
              <a:t>类似，</a:t>
            </a:r>
            <a:r>
              <a:rPr lang="en-US" altLang="zh-CN" sz="1600" b="1">
                <a:latin typeface="微软雅黑" panose="020B0503020204020204" charset="-122"/>
                <a:ea typeface="微软雅黑" panose="020B0503020204020204" charset="-122"/>
                <a:cs typeface="微软雅黑" panose="020B0503020204020204" charset="-122"/>
              </a:rPr>
              <a:t>FLAN</a:t>
            </a:r>
            <a:r>
              <a:rPr lang="zh-CN" altLang="en-US" sz="1600" b="1">
                <a:latin typeface="微软雅黑" panose="020B0503020204020204" charset="-122"/>
                <a:ea typeface="微软雅黑" panose="020B0503020204020204" charset="-122"/>
                <a:cs typeface="微软雅黑" panose="020B0503020204020204" charset="-122"/>
              </a:rPr>
              <a:t>在翻译成英文时表现出色</a:t>
            </a:r>
            <a:r>
              <a:rPr lang="zh-CN" altLang="en-US" sz="1600">
                <a:latin typeface="微软雅黑" panose="020B0503020204020204" charset="-122"/>
                <a:ea typeface="微软雅黑" panose="020B0503020204020204" charset="-122"/>
                <a:cs typeface="微软雅黑" panose="020B0503020204020204" charset="-122"/>
              </a:rPr>
              <a:t>。然而，在从英语翻译成其他语言时，表现相对较弱，这可能是因为</a:t>
            </a:r>
            <a:r>
              <a:rPr lang="en-US" altLang="zh-CN" sz="1600">
                <a:latin typeface="微软雅黑" panose="020B0503020204020204" charset="-122"/>
                <a:ea typeface="微软雅黑" panose="020B0503020204020204" charset="-122"/>
                <a:cs typeface="微软雅黑" panose="020B0503020204020204" charset="-122"/>
              </a:rPr>
              <a:t>FLAN</a:t>
            </a:r>
            <a:r>
              <a:rPr lang="zh-CN" altLang="en-US" sz="1600">
                <a:latin typeface="微软雅黑" panose="020B0503020204020204" charset="-122"/>
                <a:ea typeface="微软雅黑" panose="020B0503020204020204" charset="-122"/>
                <a:cs typeface="微软雅黑" panose="020B0503020204020204" charset="-122"/>
              </a:rPr>
              <a:t>使用了</a:t>
            </a:r>
            <a:r>
              <a:rPr lang="en-US" altLang="zh-CN" sz="1600">
                <a:latin typeface="微软雅黑" panose="020B0503020204020204" charset="-122"/>
                <a:ea typeface="微软雅黑" panose="020B0503020204020204" charset="-122"/>
                <a:cs typeface="微软雅黑" panose="020B0503020204020204" charset="-122"/>
              </a:rPr>
              <a:t>English sentencepiece</a:t>
            </a:r>
            <a:r>
              <a:rPr lang="zh-CN" altLang="en-US" sz="1600">
                <a:latin typeface="微软雅黑" panose="020B0503020204020204" charset="-122"/>
                <a:ea typeface="微软雅黑" panose="020B0503020204020204" charset="-122"/>
                <a:cs typeface="微软雅黑" panose="020B0503020204020204" charset="-122"/>
              </a:rPr>
              <a:t>，且大部分预训练数据是英语。</a:t>
            </a:r>
            <a:endParaRPr lang="zh-CN" altLang="en-US" sz="1600">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Motivation</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8"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Background</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13" name="矩形: 圆角 51"/>
            <p:cNvSpPr/>
            <p:nvPr/>
          </p:nvSpPr>
          <p:spPr>
            <a:xfrm>
              <a:off x="7071979" y="6269692"/>
              <a:ext cx="1328113"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Arial" panose="020B0604020202020204" pitchFamily="34" charset="0"/>
                  <a:cs typeface="Arial" panose="020B0604020202020204" pitchFamily="34" charset="0"/>
                </a:rPr>
                <a:t>Evaluation</a:t>
              </a:r>
              <a:endParaRPr lang="en-US" altLang="zh-CN" sz="1400" b="1" dirty="0">
                <a:solidFill>
                  <a:schemeClr val="bg1"/>
                </a:solidFill>
                <a:latin typeface="Arial" panose="020B0604020202020204" pitchFamily="34" charset="0"/>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Discussion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Approach</a:t>
              </a:r>
              <a:endParaRPr lang="en-US" altLang="zh-CN" sz="1400" b="1" dirty="0">
                <a:solidFill>
                  <a:srgbClr val="373863"/>
                </a:solidFill>
                <a:latin typeface="Arial" panose="020B0604020202020204" pitchFamily="34" charset="0"/>
                <a:cs typeface="Arial" panose="020B0604020202020204" pitchFamily="34" charset="0"/>
              </a:endParaRPr>
            </a:p>
          </p:txBody>
        </p:sp>
      </p:grpSp>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Arial" panose="020B0604020202020204" pitchFamily="34" charset="0"/>
                <a:cs typeface="Arial" panose="020B0604020202020204" pitchFamily="34" charset="0"/>
              </a:rPr>
              <a:t>RESULTS</a:t>
            </a:r>
            <a:endParaRPr lang="en-US" altLang="zh-CN" sz="3600" b="1" dirty="0">
              <a:solidFill>
                <a:srgbClr val="373863"/>
              </a:solidFill>
              <a:latin typeface="Arial" panose="020B0604020202020204" pitchFamily="34" charset="0"/>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pic>
        <p:nvPicPr>
          <p:cNvPr id="11" name="图片 10"/>
          <p:cNvPicPr>
            <a:picLocks noChangeAspect="1"/>
          </p:cNvPicPr>
          <p:nvPr/>
        </p:nvPicPr>
        <p:blipFill>
          <a:blip r:embed="rId1"/>
          <a:srcRect t="43209"/>
          <a:stretch>
            <a:fillRect/>
          </a:stretch>
        </p:blipFill>
        <p:spPr>
          <a:xfrm>
            <a:off x="362585" y="2016760"/>
            <a:ext cx="4920615" cy="2227580"/>
          </a:xfrm>
          <a:prstGeom prst="rect">
            <a:avLst/>
          </a:prstGeom>
        </p:spPr>
      </p:pic>
      <p:pic>
        <p:nvPicPr>
          <p:cNvPr id="12" name="图片 11"/>
          <p:cNvPicPr>
            <a:picLocks noChangeAspect="1"/>
          </p:cNvPicPr>
          <p:nvPr/>
        </p:nvPicPr>
        <p:blipFill>
          <a:blip r:embed="rId1"/>
          <a:srcRect t="1344" b="79860"/>
          <a:stretch>
            <a:fillRect/>
          </a:stretch>
        </p:blipFill>
        <p:spPr>
          <a:xfrm>
            <a:off x="362585" y="1279525"/>
            <a:ext cx="4920615" cy="737235"/>
          </a:xfrm>
          <a:prstGeom prst="rect">
            <a:avLst/>
          </a:prstGeom>
        </p:spPr>
      </p:pic>
      <p:pic>
        <p:nvPicPr>
          <p:cNvPr id="16" name="图片 15"/>
          <p:cNvPicPr>
            <a:picLocks noChangeAspect="1"/>
          </p:cNvPicPr>
          <p:nvPr/>
        </p:nvPicPr>
        <p:blipFill>
          <a:blip r:embed="rId2"/>
          <a:stretch>
            <a:fillRect/>
          </a:stretch>
        </p:blipFill>
        <p:spPr>
          <a:xfrm>
            <a:off x="5494655" y="1279525"/>
            <a:ext cx="5153025" cy="812165"/>
          </a:xfrm>
          <a:prstGeom prst="rect">
            <a:avLst/>
          </a:prstGeom>
        </p:spPr>
      </p:pic>
      <p:pic>
        <p:nvPicPr>
          <p:cNvPr id="17" name="图片 16"/>
          <p:cNvPicPr>
            <a:picLocks noChangeAspect="1"/>
          </p:cNvPicPr>
          <p:nvPr/>
        </p:nvPicPr>
        <p:blipFill>
          <a:blip r:embed="rId3"/>
          <a:stretch>
            <a:fillRect/>
          </a:stretch>
        </p:blipFill>
        <p:spPr>
          <a:xfrm>
            <a:off x="5466080" y="2017395"/>
            <a:ext cx="5186045" cy="4178935"/>
          </a:xfrm>
          <a:prstGeom prst="rect">
            <a:avLst/>
          </a:prstGeom>
        </p:spPr>
      </p:pic>
      <p:sp>
        <p:nvSpPr>
          <p:cNvPr id="25" name="矩形 24"/>
          <p:cNvSpPr/>
          <p:nvPr/>
        </p:nvSpPr>
        <p:spPr>
          <a:xfrm>
            <a:off x="4545965" y="3281680"/>
            <a:ext cx="372745" cy="1130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 name="矩形 1"/>
          <p:cNvSpPr/>
          <p:nvPr/>
        </p:nvSpPr>
        <p:spPr>
          <a:xfrm>
            <a:off x="4173220" y="2894965"/>
            <a:ext cx="665480" cy="1276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3" name="文本框 2"/>
          <p:cNvSpPr txBox="1"/>
          <p:nvPr/>
        </p:nvSpPr>
        <p:spPr>
          <a:xfrm>
            <a:off x="308610" y="4527550"/>
            <a:ext cx="5136515" cy="645160"/>
          </a:xfrm>
          <a:prstGeom prst="rect">
            <a:avLst/>
          </a:prstGeom>
          <a:noFill/>
        </p:spPr>
        <p:txBody>
          <a:bodyPr wrap="square" rtlCol="0">
            <a:spAutoFit/>
          </a:bodyPr>
          <a:p>
            <a:r>
              <a:rPr lang="zh-CN" altLang="en-US"/>
              <a:t>结构转文本任务中，</a:t>
            </a:r>
            <a:r>
              <a:rPr lang="en-US" altLang="zh-CN"/>
              <a:t>FLAN</a:t>
            </a:r>
            <a:r>
              <a:rPr lang="zh-CN" altLang="en-US"/>
              <a:t>的</a:t>
            </a:r>
            <a:r>
              <a:rPr lang="en-US" altLang="zh-CN"/>
              <a:t>zero-shot</a:t>
            </a:r>
            <a:r>
              <a:rPr lang="zh-CN" altLang="en-US"/>
              <a:t>和</a:t>
            </a:r>
            <a:r>
              <a:rPr lang="en-US" altLang="zh-CN"/>
              <a:t>few-shot</a:t>
            </a:r>
            <a:r>
              <a:rPr lang="zh-CN" altLang="en-US"/>
              <a:t>的效果都不明显</a:t>
            </a:r>
            <a:endParaRPr lang="zh-CN" altLang="en-US"/>
          </a:p>
        </p:txBody>
      </p:sp>
      <p:sp>
        <p:nvSpPr>
          <p:cNvPr id="5" name="矩形 4"/>
          <p:cNvSpPr/>
          <p:nvPr/>
        </p:nvSpPr>
        <p:spPr>
          <a:xfrm>
            <a:off x="9487535" y="2153920"/>
            <a:ext cx="786765" cy="1346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6" name="文本框 5"/>
          <p:cNvSpPr txBox="1"/>
          <p:nvPr/>
        </p:nvSpPr>
        <p:spPr>
          <a:xfrm>
            <a:off x="10547985" y="3471545"/>
            <a:ext cx="1644015" cy="645160"/>
          </a:xfrm>
          <a:prstGeom prst="rect">
            <a:avLst/>
          </a:prstGeom>
          <a:noFill/>
        </p:spPr>
        <p:txBody>
          <a:bodyPr wrap="square" rtlCol="0">
            <a:spAutoFit/>
          </a:bodyPr>
          <a:p>
            <a:r>
              <a:rPr lang="zh-CN" altLang="en-US">
                <a:solidFill>
                  <a:srgbClr val="FF0000"/>
                </a:solidFill>
                <a:sym typeface="+mn-ea"/>
              </a:rPr>
              <a:t>语义判别效果相对不错</a:t>
            </a:r>
            <a:endParaRPr lang="zh-CN" altLang="en-US">
              <a:solidFill>
                <a:srgbClr val="FF0000"/>
              </a:solidFill>
              <a:sym typeface="+mn-ea"/>
            </a:endParaRPr>
          </a:p>
        </p:txBody>
      </p:sp>
      <p:sp>
        <p:nvSpPr>
          <p:cNvPr id="9" name="矩形 8"/>
          <p:cNvSpPr/>
          <p:nvPr/>
        </p:nvSpPr>
        <p:spPr>
          <a:xfrm>
            <a:off x="8700770" y="3597275"/>
            <a:ext cx="1513840" cy="3937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14" name="文本框 13"/>
          <p:cNvSpPr txBox="1"/>
          <p:nvPr/>
        </p:nvSpPr>
        <p:spPr>
          <a:xfrm>
            <a:off x="10547985" y="2118995"/>
            <a:ext cx="1644015" cy="645160"/>
          </a:xfrm>
          <a:prstGeom prst="rect">
            <a:avLst/>
          </a:prstGeom>
          <a:noFill/>
        </p:spPr>
        <p:txBody>
          <a:bodyPr wrap="square" rtlCol="0">
            <a:spAutoFit/>
          </a:bodyPr>
          <a:p>
            <a:r>
              <a:rPr lang="en-US" altLang="zh-CN">
                <a:solidFill>
                  <a:srgbClr val="FF0000"/>
                </a:solidFill>
              </a:rPr>
              <a:t>FLAN-few-shot</a:t>
            </a:r>
            <a:r>
              <a:rPr lang="zh-CN" altLang="en-US">
                <a:solidFill>
                  <a:srgbClr val="FF0000"/>
                </a:solidFill>
              </a:rPr>
              <a:t>效果甚至下降</a:t>
            </a:r>
            <a:endParaRPr lang="zh-CN" altLang="en-US">
              <a:solidFill>
                <a:srgbClr val="FF0000"/>
              </a:solidFill>
            </a:endParaRPr>
          </a:p>
        </p:txBody>
      </p:sp>
      <p:sp>
        <p:nvSpPr>
          <p:cNvPr id="18" name="文本框 17"/>
          <p:cNvSpPr txBox="1"/>
          <p:nvPr/>
        </p:nvSpPr>
        <p:spPr>
          <a:xfrm>
            <a:off x="10647680" y="4527550"/>
            <a:ext cx="1644015" cy="922020"/>
          </a:xfrm>
          <a:prstGeom prst="rect">
            <a:avLst/>
          </a:prstGeom>
          <a:noFill/>
        </p:spPr>
        <p:txBody>
          <a:bodyPr wrap="square" rtlCol="0">
            <a:spAutoFit/>
          </a:bodyPr>
          <a:p>
            <a:r>
              <a:rPr lang="zh-CN">
                <a:solidFill>
                  <a:srgbClr val="FF0000"/>
                </a:solidFill>
              </a:rPr>
              <a:t>一个任务效果明显；一个任务性能下降</a:t>
            </a:r>
            <a:endParaRPr lang="zh-CN">
              <a:solidFill>
                <a:srgbClr val="FF0000"/>
              </a:solidFill>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https://gss1.bdstatic.com/9vo3dSag_xI4khGkpoWK1HF6hhy/baike/w%3D268%3Bg%3D0/sign=60c889ffb051f819f125044ce28f2dd0/ae51f3deb48f8c54cd34cafb3a292df5e1fe7f7a.jpg"/>
          <p:cNvSpPr>
            <a:spLocks noChangeAspect="1" noChangeArrowheads="1"/>
          </p:cNvSpPr>
          <p:nvPr/>
        </p:nvSpPr>
        <p:spPr bwMode="auto">
          <a:xfrm>
            <a:off x="156369"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sp>
        <p:nvSpPr>
          <p:cNvPr id="7" name="AutoShape 4" descr="https://timgsa.baidu.com/timg?image&amp;quality=80&amp;size=b9999_10000&amp;sec=1534347048607&amp;di=194b5e3fec4edddfcfe4e8550f664772&amp;imgtype=0&amp;src=http%3A%2F%2Fqstatic.zuimeia.com%2Fimg%2Ficons%2Fcld%2F2017121523255766628_350x350.jpeg"/>
          <p:cNvSpPr>
            <a:spLocks noChangeAspect="1" noChangeArrowheads="1"/>
          </p:cNvSpPr>
          <p:nvPr/>
        </p:nvSpPr>
        <p:spPr bwMode="auto">
          <a:xfrm>
            <a:off x="308769" y="79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a:defRPr/>
            </a:pPr>
            <a:endParaRPr lang="zh-CN" altLang="en-US">
              <a:solidFill>
                <a:prstClr val="black"/>
              </a:solidFill>
              <a:latin typeface="Calibri" panose="020F0502020204030204"/>
              <a:ea typeface="微软雅黑" panose="020B0503020204020204" charset="-122"/>
            </a:endParaRPr>
          </a:p>
        </p:txBody>
      </p:sp>
      <p:grpSp>
        <p:nvGrpSpPr>
          <p:cNvPr id="49" name="组合 48"/>
          <p:cNvGrpSpPr/>
          <p:nvPr/>
        </p:nvGrpSpPr>
        <p:grpSpPr>
          <a:xfrm>
            <a:off x="281306" y="160917"/>
            <a:ext cx="11629424" cy="265167"/>
            <a:chOff x="942813" y="6269692"/>
            <a:chExt cx="9500336" cy="265167"/>
          </a:xfrm>
        </p:grpSpPr>
        <p:sp>
          <p:nvSpPr>
            <p:cNvPr id="10" name="矩形: 圆角 50"/>
            <p:cNvSpPr/>
            <p:nvPr/>
          </p:nvSpPr>
          <p:spPr>
            <a:xfrm>
              <a:off x="2985868"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Motivation</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8" name="矩形: 圆角 49"/>
            <p:cNvSpPr/>
            <p:nvPr/>
          </p:nvSpPr>
          <p:spPr>
            <a:xfrm>
              <a:off x="942813" y="6269692"/>
              <a:ext cx="1328113"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Background</a:t>
              </a:r>
              <a:endParaRPr lang="en-US" altLang="zh-CN" sz="1400" b="1" dirty="0">
                <a:solidFill>
                  <a:srgbClr val="373863"/>
                </a:solidFill>
                <a:latin typeface="Arial" panose="020B0604020202020204" pitchFamily="34" charset="0"/>
                <a:cs typeface="Arial" panose="020B0604020202020204" pitchFamily="34" charset="0"/>
              </a:endParaRPr>
            </a:p>
          </p:txBody>
        </p:sp>
        <p:sp>
          <p:nvSpPr>
            <p:cNvPr id="13" name="矩形: 圆角 51"/>
            <p:cNvSpPr/>
            <p:nvPr/>
          </p:nvSpPr>
          <p:spPr>
            <a:xfrm>
              <a:off x="7071979" y="6269692"/>
              <a:ext cx="1328113" cy="265167"/>
            </a:xfrm>
            <a:prstGeom prst="roundRect">
              <a:avLst/>
            </a:prstGeom>
            <a:solidFill>
              <a:srgbClr val="373863"/>
            </a:soli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chemeClr val="bg1"/>
                  </a:solidFill>
                  <a:latin typeface="Arial" panose="020B0604020202020204" pitchFamily="34" charset="0"/>
                  <a:cs typeface="Arial" panose="020B0604020202020204" pitchFamily="34" charset="0"/>
                </a:rPr>
                <a:t>Evaluation</a:t>
              </a:r>
              <a:endParaRPr lang="en-US" altLang="zh-CN" sz="1400" b="1" dirty="0">
                <a:solidFill>
                  <a:schemeClr val="bg1"/>
                </a:solidFill>
                <a:latin typeface="Arial" panose="020B0604020202020204" pitchFamily="34" charset="0"/>
                <a:cs typeface="Arial" panose="020B0604020202020204" pitchFamily="34" charset="0"/>
              </a:endParaRPr>
            </a:p>
          </p:txBody>
        </p:sp>
        <p:sp>
          <p:nvSpPr>
            <p:cNvPr id="53" name="矩形: 圆角 52"/>
            <p:cNvSpPr/>
            <p:nvPr/>
          </p:nvSpPr>
          <p:spPr>
            <a:xfrm>
              <a:off x="9115035"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Discussion</a:t>
              </a:r>
              <a:endParaRPr lang="zh-CN" altLang="en-US" sz="1400" b="1" dirty="0">
                <a:solidFill>
                  <a:srgbClr val="373863"/>
                </a:solidFill>
                <a:latin typeface="Arial" panose="020B0604020202020204" pitchFamily="34" charset="0"/>
                <a:cs typeface="Arial" panose="020B0604020202020204" pitchFamily="34" charset="0"/>
              </a:endParaRPr>
            </a:p>
          </p:txBody>
        </p:sp>
        <p:sp>
          <p:nvSpPr>
            <p:cNvPr id="54" name="矩形: 圆角 53"/>
            <p:cNvSpPr/>
            <p:nvPr/>
          </p:nvSpPr>
          <p:spPr>
            <a:xfrm>
              <a:off x="5028923" y="6269692"/>
              <a:ext cx="1328114" cy="26516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solidFill>
                    <a:srgbClr val="373863"/>
                  </a:solidFill>
                  <a:latin typeface="Arial" panose="020B0604020202020204" pitchFamily="34" charset="0"/>
                  <a:cs typeface="Arial" panose="020B0604020202020204" pitchFamily="34" charset="0"/>
                </a:rPr>
                <a:t>Approach</a:t>
              </a:r>
              <a:endParaRPr lang="en-US" altLang="zh-CN" sz="1400" b="1" dirty="0">
                <a:solidFill>
                  <a:srgbClr val="373863"/>
                </a:solidFill>
                <a:latin typeface="Arial" panose="020B0604020202020204" pitchFamily="34" charset="0"/>
                <a:cs typeface="Arial" panose="020B0604020202020204" pitchFamily="34" charset="0"/>
              </a:endParaRPr>
            </a:p>
          </p:txBody>
        </p:sp>
      </p:grpSp>
      <p:sp>
        <p:nvSpPr>
          <p:cNvPr id="20" name="标题 19"/>
          <p:cNvSpPr>
            <a:spLocks noGrp="1"/>
          </p:cNvSpPr>
          <p:nvPr>
            <p:ph type="title"/>
          </p:nvPr>
        </p:nvSpPr>
        <p:spPr>
          <a:xfrm>
            <a:off x="299720" y="513187"/>
            <a:ext cx="10515600" cy="679027"/>
          </a:xfrm>
        </p:spPr>
        <p:txBody>
          <a:bodyPr>
            <a:normAutofit/>
          </a:bodyPr>
          <a:p>
            <a:r>
              <a:rPr lang="en-US" altLang="zh-CN" sz="3600" b="1" dirty="0">
                <a:solidFill>
                  <a:srgbClr val="373863"/>
                </a:solidFill>
                <a:latin typeface="Arial" panose="020B0604020202020204" pitchFamily="34" charset="0"/>
                <a:cs typeface="Arial" panose="020B0604020202020204" pitchFamily="34" charset="0"/>
              </a:rPr>
              <a:t>ABLATION STUDIES &amp; FURTHER ANALYSIS</a:t>
            </a:r>
            <a:endParaRPr lang="en-US" altLang="zh-CN" sz="3600" b="1" dirty="0">
              <a:solidFill>
                <a:srgbClr val="373863"/>
              </a:solidFill>
              <a:latin typeface="Arial" panose="020B0604020202020204" pitchFamily="34" charset="0"/>
              <a:cs typeface="Arial" panose="020B0604020202020204" pitchFamily="34" charset="0"/>
            </a:endParaRPr>
          </a:p>
        </p:txBody>
      </p:sp>
      <p:cxnSp>
        <p:nvCxnSpPr>
          <p:cNvPr id="21" name="直接连接符 20"/>
          <p:cNvCxnSpPr/>
          <p:nvPr/>
        </p:nvCxnSpPr>
        <p:spPr>
          <a:xfrm>
            <a:off x="308610" y="1192530"/>
            <a:ext cx="11520000" cy="0"/>
          </a:xfrm>
          <a:prstGeom prst="line">
            <a:avLst/>
          </a:prstGeom>
          <a:ln>
            <a:solidFill>
              <a:srgbClr val="373863"/>
            </a:solidFill>
          </a:ln>
        </p:spPr>
        <p:style>
          <a:lnRef idx="2">
            <a:schemeClr val="accent1"/>
          </a:lnRef>
          <a:fillRef idx="0">
            <a:srgbClr val="FFFFFF"/>
          </a:fillRef>
          <a:effectRef idx="0">
            <a:srgbClr val="FFFFFF"/>
          </a:effectRef>
          <a:fontRef idx="minor">
            <a:schemeClr val="tx1"/>
          </a:fontRef>
        </p:style>
      </p:cxnSp>
      <p:sp>
        <p:nvSpPr>
          <p:cNvPr id="2" name="文本框 1"/>
          <p:cNvSpPr txBox="1"/>
          <p:nvPr/>
        </p:nvSpPr>
        <p:spPr>
          <a:xfrm>
            <a:off x="308610" y="1392555"/>
            <a:ext cx="11129010" cy="368300"/>
          </a:xfrm>
          <a:prstGeom prst="rect">
            <a:avLst/>
          </a:prstGeom>
          <a:noFill/>
        </p:spPr>
        <p:txBody>
          <a:bodyPr wrap="square" rtlCol="0">
            <a:spAutoFit/>
          </a:bodyPr>
          <a:p>
            <a:pPr marL="285750" indent="-285750">
              <a:buFont typeface="Wingdings" panose="05000000000000000000" charset="0"/>
              <a:buChar char="p"/>
            </a:pPr>
            <a:r>
              <a:rPr lang="en-US" altLang="zh-CN">
                <a:latin typeface="微软雅黑" panose="020B0503020204020204" charset="-122"/>
                <a:ea typeface="微软雅黑" panose="020B0503020204020204" charset="-122"/>
              </a:rPr>
              <a:t>1. </a:t>
            </a:r>
            <a:r>
              <a:rPr lang="zh-CN" altLang="en-US">
                <a:latin typeface="微软雅黑" panose="020B0503020204020204" charset="-122"/>
                <a:ea typeface="微软雅黑" panose="020B0503020204020204" charset="-122"/>
              </a:rPr>
              <a:t>指令微调集群数量</a:t>
            </a:r>
            <a:r>
              <a:rPr lang="en-US" altLang="zh-CN">
                <a:latin typeface="微软雅黑" panose="020B0503020204020204" charset="-122"/>
                <a:ea typeface="微软雅黑" panose="020B0503020204020204" charset="-122"/>
              </a:rPr>
              <a:t>—NUMBER OF INSTRUCTION TUNING CLUSTERS</a:t>
            </a:r>
            <a:endParaRPr lang="en-US" altLang="zh-CN">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1"/>
          <a:stretch>
            <a:fillRect/>
          </a:stretch>
        </p:blipFill>
        <p:spPr>
          <a:xfrm>
            <a:off x="6188710" y="2727325"/>
            <a:ext cx="5809615" cy="2962275"/>
          </a:xfrm>
          <a:prstGeom prst="rect">
            <a:avLst/>
          </a:prstGeom>
        </p:spPr>
      </p:pic>
      <p:sp>
        <p:nvSpPr>
          <p:cNvPr id="9" name="文本框 8"/>
          <p:cNvSpPr txBox="1"/>
          <p:nvPr/>
        </p:nvSpPr>
        <p:spPr>
          <a:xfrm>
            <a:off x="308610" y="1760855"/>
            <a:ext cx="11129010" cy="645160"/>
          </a:xfrm>
          <a:prstGeom prst="rect">
            <a:avLst/>
          </a:prstGeom>
          <a:noFill/>
        </p:spPr>
        <p:txBody>
          <a:bodyPr wrap="square" rtlCol="0">
            <a:spAutoFit/>
          </a:bodyPr>
          <a:p>
            <a:pPr indent="0">
              <a:buNone/>
            </a:pPr>
            <a:r>
              <a:rPr lang="zh-CN" altLang="en-US">
                <a:latin typeface="微软雅黑" panose="020B0503020204020204" charset="-122"/>
                <a:ea typeface="微软雅黑" panose="020B0503020204020204" charset="-122"/>
              </a:rPr>
              <a:t>指导微调中使用的簇数和任务数</a:t>
            </a:r>
            <a:endParaRPr lang="zh-CN" altLang="en-US">
              <a:latin typeface="微软雅黑" panose="020B0503020204020204" charset="-122"/>
              <a:ea typeface="微软雅黑" panose="020B0503020204020204" charset="-122"/>
            </a:endParaRPr>
          </a:p>
          <a:p>
            <a:pPr indent="0">
              <a:buNone/>
            </a:pPr>
            <a:endParaRPr lang="zh-CN" altLang="en-US">
              <a:latin typeface="微软雅黑" panose="020B0503020204020204" charset="-122"/>
              <a:ea typeface="微软雅黑" panose="020B0503020204020204" charset="-122"/>
            </a:endParaRPr>
          </a:p>
        </p:txBody>
      </p:sp>
      <p:sp>
        <p:nvSpPr>
          <p:cNvPr id="12" name="文本框 11"/>
          <p:cNvSpPr txBox="1"/>
          <p:nvPr/>
        </p:nvSpPr>
        <p:spPr>
          <a:xfrm>
            <a:off x="308610" y="2484120"/>
            <a:ext cx="5787390" cy="3989070"/>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lang="zh-CN" altLang="en-US" b="1">
                <a:latin typeface="微软雅黑" panose="020B0503020204020204" charset="-122"/>
                <a:ea typeface="微软雅黑" panose="020B0503020204020204" charset="-122"/>
              </a:rPr>
              <a:t>随着在指令微调过程中加入更多的集群和任务，三个保留集群的平均性能有所提升</a:t>
            </a:r>
            <a:r>
              <a:rPr lang="zh-CN" altLang="en-US">
                <a:latin typeface="微软雅黑" panose="020B0503020204020204" charset="-122"/>
                <a:ea typeface="微软雅黑" panose="020B0503020204020204" charset="-122"/>
              </a:rPr>
              <a:t>，证实了指令微调方法在新任务上的</a:t>
            </a:r>
            <a:r>
              <a:rPr lang="en-US" altLang="zh-CN">
                <a:latin typeface="微软雅黑" panose="020B0503020204020204" charset="-122"/>
                <a:ea typeface="微软雅黑" panose="020B0503020204020204" charset="-122"/>
              </a:rPr>
              <a:t>zero-shot</a:t>
            </a:r>
            <a:r>
              <a:rPr lang="zh-CN" altLang="en-US">
                <a:latin typeface="微软雅黑" panose="020B0503020204020204" charset="-122"/>
                <a:ea typeface="微软雅黑" panose="020B0503020204020204" charset="-122"/>
              </a:rPr>
              <a:t>性能优势。</a:t>
            </a:r>
            <a:endParaRPr lang="zh-CN" altLang="en-US">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rPr>
              <a:t>更有趣的是，</a:t>
            </a:r>
            <a:r>
              <a:rPr lang="zh-CN" altLang="en-US" b="1">
                <a:latin typeface="微软雅黑" panose="020B0503020204020204" charset="-122"/>
                <a:ea typeface="微软雅黑" panose="020B0503020204020204" charset="-122"/>
              </a:rPr>
              <a:t>在我们测试的七个集群中，性能似乎并未达到饱和状态</a:t>
            </a:r>
            <a:r>
              <a:rPr lang="zh-CN" altLang="en-US">
                <a:latin typeface="微软雅黑" panose="020B0503020204020204" charset="-122"/>
                <a:ea typeface="微软雅黑" panose="020B0503020204020204" charset="-122"/>
              </a:rPr>
              <a:t>，这意味着随着更多集群被加入到指令调优中，性能可能会进一步提高。</a:t>
            </a:r>
            <a:endParaRPr lang="zh-CN" altLang="en-US">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lang="zh-CN" altLang="en-US" b="1">
                <a:latin typeface="微软雅黑" panose="020B0503020204020204" charset="-122"/>
                <a:ea typeface="微软雅黑" panose="020B0503020204020204" charset="-122"/>
              </a:rPr>
              <a:t>消融实验无法让我们得出哪个指令调优集群对每个评估集群贡献最大的结论</a:t>
            </a:r>
            <a:r>
              <a:rPr lang="zh-CN" altLang="en-US">
                <a:latin typeface="微软雅黑" panose="020B0503020204020204" charset="-122"/>
                <a:ea typeface="微软雅黑" panose="020B0503020204020204" charset="-122"/>
              </a:rPr>
              <a:t>，尽管我们发现</a:t>
            </a:r>
            <a:r>
              <a:rPr lang="zh-CN" altLang="en-US" b="1">
                <a:latin typeface="微软雅黑" panose="020B0503020204020204" charset="-122"/>
                <a:ea typeface="微软雅黑" panose="020B0503020204020204" charset="-122"/>
              </a:rPr>
              <a:t>情感分析集群几乎没有额外的价值</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308610" y="1760855"/>
            <a:ext cx="11601450" cy="645160"/>
          </a:xfrm>
          <a:prstGeom prst="rect">
            <a:avLst/>
          </a:prstGeom>
          <a:noFill/>
        </p:spPr>
        <p:txBody>
          <a:bodyPr wrap="square" rtlCol="0">
            <a:spAutoFit/>
          </a:bodyPr>
          <a:p>
            <a:pPr indent="0">
              <a:buNone/>
            </a:pPr>
            <a:r>
              <a:rPr lang="zh-CN" altLang="en-US" b="1">
                <a:solidFill>
                  <a:schemeClr val="tx1"/>
                </a:solidFill>
                <a:latin typeface="微软雅黑" panose="020B0503020204020204" charset="-122"/>
                <a:ea typeface="微软雅黑" panose="020B0503020204020204" charset="-122"/>
              </a:rPr>
              <a:t>指导微调中使用的簇数和任务数</a:t>
            </a:r>
            <a:endParaRPr lang="zh-CN" altLang="en-US">
              <a:latin typeface="微软雅黑" panose="020B0503020204020204" charset="-122"/>
              <a:ea typeface="微软雅黑" panose="020B0503020204020204" charset="-122"/>
            </a:endParaRPr>
          </a:p>
          <a:p>
            <a:pPr indent="0">
              <a:buNone/>
            </a:pPr>
            <a:r>
              <a:rPr lang="zh-CN" altLang="en-US">
                <a:latin typeface="微软雅黑" panose="020B0503020204020204" charset="-122"/>
                <a:ea typeface="微软雅黑" panose="020B0503020204020204" charset="-122"/>
              </a:rPr>
              <a:t>对于这个设置，我们保留</a:t>
            </a:r>
            <a:r>
              <a:rPr lang="en-US" altLang="zh-CN">
                <a:latin typeface="微软雅黑" panose="020B0503020204020204" charset="-122"/>
                <a:ea typeface="微软雅黑" panose="020B0503020204020204" charset="-122"/>
              </a:rPr>
              <a:t>NLI</a:t>
            </a:r>
            <a:r>
              <a:rPr lang="zh-CN" altLang="en-US">
                <a:latin typeface="微软雅黑" panose="020B0503020204020204" charset="-122"/>
                <a:ea typeface="微软雅黑" panose="020B0503020204020204" charset="-122"/>
              </a:rPr>
              <a:t>、闭卷问答和常识推理作为评估集群，并使用其余七个集群进行指令调整。</a:t>
            </a:r>
            <a:endParaRPr lang="zh-CN" altLang="en-US">
              <a:latin typeface="微软雅黑" panose="020B0503020204020204" charset="-122"/>
              <a:ea typeface="微软雅黑" panose="020B050302020402020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ISLIDE.ICON" val="#60215;#180088;#151408;#51352;#90394;#57650;#84172;#393526;#132232;"/>
</p:tagLst>
</file>

<file path=ppt/tags/tag10.xml><?xml version="1.0" encoding="utf-8"?>
<p:tagLst xmlns:p="http://schemas.openxmlformats.org/presentationml/2006/main">
  <p:tag name="ISLIDE.ICON" val="#60215;#180088;#151408;#51352;#90394;#57650;#84172;#393526;#132232;"/>
</p:tagLst>
</file>

<file path=ppt/tags/tag11.xml><?xml version="1.0" encoding="utf-8"?>
<p:tagLst xmlns:p="http://schemas.openxmlformats.org/presentationml/2006/main">
  <p:tag name="ISLIDE.ICON" val="#60215;#180088;#151408;#51352;#90394;#57650;#84172;#393526;#132232;"/>
</p:tagLst>
</file>

<file path=ppt/tags/tag12.xml><?xml version="1.0" encoding="utf-8"?>
<p:tagLst xmlns:p="http://schemas.openxmlformats.org/presentationml/2006/main">
  <p:tag name="ISLIDE.ICON" val="#60215;#180088;#151408;#51352;#90394;#57650;#84172;#393526;#132232;"/>
</p:tagLst>
</file>

<file path=ppt/tags/tag13.xml><?xml version="1.0" encoding="utf-8"?>
<p:tagLst xmlns:p="http://schemas.openxmlformats.org/presentationml/2006/main">
  <p:tag name="ISLIDE.ICON" val="#60215;#180088;#151408;#51352;#90394;#57650;#84172;#393526;#132232;"/>
</p:tagLst>
</file>

<file path=ppt/tags/tag2.xml><?xml version="1.0" encoding="utf-8"?>
<p:tagLst xmlns:p="http://schemas.openxmlformats.org/presentationml/2006/main">
  <p:tag name="ISLIDE.ICON" val="#60215;#180088;#151408;#51352;#90394;#57650;#84172;#393526;#132232;"/>
</p:tagLst>
</file>

<file path=ppt/tags/tag3.xml><?xml version="1.0" encoding="utf-8"?>
<p:tagLst xmlns:p="http://schemas.openxmlformats.org/presentationml/2006/main">
  <p:tag name="ISLIDE.ICON" val="#60215;#180088;#151408;#51352;#90394;#57650;#84172;#393526;#132232;"/>
</p:tagLst>
</file>

<file path=ppt/tags/tag4.xml><?xml version="1.0" encoding="utf-8"?>
<p:tagLst xmlns:p="http://schemas.openxmlformats.org/presentationml/2006/main">
  <p:tag name="ISLIDE.ICON" val="#60215;#180088;#151408;#51352;#90394;#57650;#84172;#393526;#132232;"/>
</p:tagLst>
</file>

<file path=ppt/tags/tag5.xml><?xml version="1.0" encoding="utf-8"?>
<p:tagLst xmlns:p="http://schemas.openxmlformats.org/presentationml/2006/main">
  <p:tag name="ISLIDE.ICON" val="#60215;#180088;#151408;#51352;#90394;#57650;#84172;#393526;#132232;"/>
</p:tagLst>
</file>

<file path=ppt/tags/tag6.xml><?xml version="1.0" encoding="utf-8"?>
<p:tagLst xmlns:p="http://schemas.openxmlformats.org/presentationml/2006/main">
  <p:tag name="ISLIDE.ICON" val="#60215;#180088;#151408;#51352;#90394;#57650;#84172;#393526;#132232;"/>
</p:tagLst>
</file>

<file path=ppt/tags/tag7.xml><?xml version="1.0" encoding="utf-8"?>
<p:tagLst xmlns:p="http://schemas.openxmlformats.org/presentationml/2006/main">
  <p:tag name="ISLIDE.ICON" val="#60215;#180088;#151408;#51352;#90394;#57650;#84172;#393526;#132232;"/>
</p:tagLst>
</file>

<file path=ppt/tags/tag8.xml><?xml version="1.0" encoding="utf-8"?>
<p:tagLst xmlns:p="http://schemas.openxmlformats.org/presentationml/2006/main">
  <p:tag name="ISLIDE.ICON" val="#60215;#180088;#151408;#51352;#90394;#57650;#84172;#393526;#132232;"/>
</p:tagLst>
</file>

<file path=ppt/tags/tag9.xml><?xml version="1.0" encoding="utf-8"?>
<p:tagLst xmlns:p="http://schemas.openxmlformats.org/presentationml/2006/main">
  <p:tag name="ISLIDE.ICON" val="#60215;#180088;#151408;#51352;#90394;#57650;#84172;#393526;#132232;"/>
</p:tagLst>
</file>

<file path=ppt/theme/theme1.xml><?xml version="1.0" encoding="utf-8"?>
<a:theme xmlns:a="http://schemas.openxmlformats.org/drawingml/2006/main" name="Office 主题">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2697">
      <a:dk1>
        <a:sysClr val="windowText" lastClr="000000"/>
      </a:dk1>
      <a:lt1>
        <a:sysClr val="window" lastClr="FFFFFF"/>
      </a:lt1>
      <a:dk2>
        <a:srgbClr val="751F1E"/>
      </a:dk2>
      <a:lt2>
        <a:srgbClr val="B6302C"/>
      </a:lt2>
      <a:accent1>
        <a:srgbClr val="B6302C"/>
      </a:accent1>
      <a:accent2>
        <a:srgbClr val="751F1E"/>
      </a:accent2>
      <a:accent3>
        <a:srgbClr val="B6302C"/>
      </a:accent3>
      <a:accent4>
        <a:srgbClr val="751F1E"/>
      </a:accent4>
      <a:accent5>
        <a:srgbClr val="B6302C"/>
      </a:accent5>
      <a:accent6>
        <a:srgbClr val="751F1E"/>
      </a:accent6>
      <a:hlink>
        <a:srgbClr val="009273"/>
      </a:hlink>
      <a:folHlink>
        <a:srgbClr val="800080"/>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5055</Words>
  <Application>WPS 演示</Application>
  <PresentationFormat>宽屏</PresentationFormat>
  <Paragraphs>290</Paragraphs>
  <Slides>14</Slides>
  <Notes>11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14</vt:i4>
      </vt:variant>
    </vt:vector>
  </HeadingPairs>
  <TitlesOfParts>
    <vt:vector size="25" baseType="lpstr">
      <vt:lpstr>Arial</vt:lpstr>
      <vt:lpstr>宋体</vt:lpstr>
      <vt:lpstr>Wingdings</vt:lpstr>
      <vt:lpstr>Calibri</vt:lpstr>
      <vt:lpstr>微软雅黑</vt:lpstr>
      <vt:lpstr>等线</vt:lpstr>
      <vt:lpstr>Wingdings</vt:lpstr>
      <vt:lpstr>Calibri</vt:lpstr>
      <vt:lpstr>Arial Unicode MS</vt:lpstr>
      <vt:lpstr>Office 主题</vt:lpstr>
      <vt:lpstr>2_Office 主题</vt:lpstr>
      <vt:lpstr>PowerPoint 演示文稿</vt:lpstr>
      <vt:lpstr>PowerPoint 演示文稿</vt:lpstr>
      <vt:lpstr>PowerPoint 演示文稿</vt:lpstr>
      <vt:lpstr>Step1: TEMPLATES </vt:lpstr>
      <vt:lpstr>Step2&amp;3: EVALUATION SPLITS &amp; CLASSIFICATION WITH OPTIONS </vt:lpstr>
      <vt:lpstr>Step4: Model architecture and pretraining </vt:lpstr>
      <vt:lpstr>RESULTS</vt:lpstr>
      <vt:lpstr>RESULTS</vt:lpstr>
      <vt:lpstr>ABLATION STUDIES &amp; FURTHER ANALYSIS</vt:lpstr>
      <vt:lpstr>ABLATION STUDIES &amp; FURTHER ANALYSIS</vt:lpstr>
      <vt:lpstr>ABLATION STUDIES &amp; FURTHER ANALYSIS</vt:lpstr>
      <vt:lpstr>ABLATION STUDIES &amp; FURTHER ANALYSIS</vt:lpstr>
      <vt:lpstr>ABLATION STUDIES &amp; FURTHER ANALYSIS</vt:lpstr>
      <vt:lpstr>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征FAN</cp:lastModifiedBy>
  <cp:revision>201</cp:revision>
  <dcterms:created xsi:type="dcterms:W3CDTF">2018-09-05T13:21:00Z</dcterms:created>
  <dcterms:modified xsi:type="dcterms:W3CDTF">2025-04-17T10:48:37Z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D3A8EE58E70644C9B2F69E5FBCB58D7E_13</vt:lpwstr>
  </property>
  <property fmtid="{D5CDD505-2E9C-101B-9397-08002B2CF9AE}" pid="3" name="KSOProductBuildVer">
    <vt:lpwstr>2052-12.1.0.20305</vt:lpwstr>
  </property>
</Properties>
</file>