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1e33bdc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1e33bdc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1e33bdc2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1e33bdc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1d68ac00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1d68ac00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f1d65521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f1d65521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1d6552114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1d6552114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993dcde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993dcde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993dcde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993dcde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f1d6552114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f1d6552114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1d6552114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1d6552114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f1d68ac00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f1d68ac00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1e33bdc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1e33bdc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Reflective_programming" TargetMode="External"/><Relationship Id="rId4" Type="http://schemas.openxmlformats.org/officeDocument/2006/relationships/hyperlink" Target="http://phrogz.net/programmingruby/ospac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es.wikipedia.org/wiki/Clase_(programaci%C3%B3n_orientada_a_objetos)" TargetMode="External"/><Relationship Id="rId4" Type="http://schemas.openxmlformats.org/officeDocument/2006/relationships/hyperlink" Target="https://codigofacilito.com/articulos/que-es-metaprogramacion" TargetMode="External"/><Relationship Id="rId5" Type="http://schemas.openxmlformats.org/officeDocument/2006/relationships/hyperlink" Target="https://sg.com.mx/content/view/636" TargetMode="External"/><Relationship Id="rId6" Type="http://schemas.openxmlformats.org/officeDocument/2006/relationships/hyperlink" Target="https://en.wikipedia.org/wiki/First-class_citize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Paradigma Reflexivo (BORRADOR)</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358"/>
              <a:buFont typeface="Arial"/>
              <a:buNone/>
            </a:pPr>
            <a:r>
              <a:t/>
            </a:r>
            <a:endParaRPr sz="1210"/>
          </a:p>
          <a:p>
            <a:pPr indent="0" lvl="0" marL="0" rtl="0" algn="l">
              <a:lnSpc>
                <a:spcPct val="80000"/>
              </a:lnSpc>
              <a:spcBef>
                <a:spcPts val="0"/>
              </a:spcBef>
              <a:spcAft>
                <a:spcPts val="0"/>
              </a:spcAft>
              <a:buSzPts val="358"/>
              <a:buNone/>
            </a:pPr>
            <a:r>
              <a:t/>
            </a:r>
            <a:endParaRPr sz="121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25" y="500925"/>
            <a:ext cx="3706500" cy="80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comunidades web</a:t>
            </a:r>
            <a:endParaRPr/>
          </a:p>
        </p:txBody>
      </p:sp>
      <p:sp>
        <p:nvSpPr>
          <p:cNvPr id="122" name="Google Shape;122;p22"/>
          <p:cNvSpPr txBox="1"/>
          <p:nvPr>
            <p:ph idx="1" type="body"/>
          </p:nvPr>
        </p:nvSpPr>
        <p:spPr>
          <a:xfrm>
            <a:off x="81775" y="1808300"/>
            <a:ext cx="4166400" cy="33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91">
                <a:solidFill>
                  <a:srgbClr val="FFFF00"/>
                </a:solidFill>
              </a:rPr>
              <a:t>Pythonistas: Python es conocido por su soporte incorporado para la reflexión, lo que lo hace muy popular entre </a:t>
            </a:r>
            <a:r>
              <a:rPr lang="es-419" sz="1191">
                <a:solidFill>
                  <a:srgbClr val="FFFF00"/>
                </a:solidFill>
              </a:rPr>
              <a:t>l</a:t>
            </a:r>
            <a:r>
              <a:rPr lang="es-419" sz="1191">
                <a:solidFill>
                  <a:srgbClr val="FFFF00"/>
                </a:solidFill>
              </a:rPr>
              <a:t>os desarrolladores interesados en este paradigma.</a:t>
            </a:r>
            <a:endParaRPr sz="1191">
              <a:solidFill>
                <a:srgbClr val="FFFF00"/>
              </a:solidFill>
            </a:endParaRPr>
          </a:p>
          <a:p>
            <a:pPr indent="0" lvl="0" marL="0" rtl="0" algn="l">
              <a:spcBef>
                <a:spcPts val="1200"/>
              </a:spcBef>
              <a:spcAft>
                <a:spcPts val="0"/>
              </a:spcAft>
              <a:buNone/>
            </a:pPr>
            <a:r>
              <a:rPr lang="es-419" sz="1191">
                <a:solidFill>
                  <a:srgbClr val="FFFF00"/>
                </a:solidFill>
              </a:rPr>
              <a:t>Ruby Developers: La comunidad de desarrolladores de Ruby también suele estar interesada en la reflexión, ya que Ruby es otro lenguaje que ofrece capacidades reflexivas avanzadas.</a:t>
            </a:r>
            <a:endParaRPr sz="1191">
              <a:solidFill>
                <a:srgbClr val="FFFF00"/>
              </a:solidFill>
            </a:endParaRPr>
          </a:p>
          <a:p>
            <a:pPr indent="0" lvl="0" marL="0" rtl="0" algn="l">
              <a:spcBef>
                <a:spcPts val="1200"/>
              </a:spcBef>
              <a:spcAft>
                <a:spcPts val="0"/>
              </a:spcAft>
              <a:buNone/>
            </a:pPr>
            <a:r>
              <a:t/>
            </a:r>
            <a:endParaRPr sz="1191">
              <a:solidFill>
                <a:srgbClr val="FFFF00"/>
              </a:solidFill>
            </a:endParaRPr>
          </a:p>
          <a:p>
            <a:pPr indent="0" lvl="0" marL="0" rtl="0" algn="l">
              <a:spcBef>
                <a:spcPts val="1200"/>
              </a:spcBef>
              <a:spcAft>
                <a:spcPts val="1200"/>
              </a:spcAft>
              <a:buNone/>
            </a:pPr>
            <a:r>
              <a:t/>
            </a:r>
            <a:endParaRPr/>
          </a:p>
        </p:txBody>
      </p:sp>
      <p:sp>
        <p:nvSpPr>
          <p:cNvPr id="123" name="Google Shape;123;p22"/>
          <p:cNvSpPr txBox="1"/>
          <p:nvPr/>
        </p:nvSpPr>
        <p:spPr>
          <a:xfrm>
            <a:off x="4679700" y="0"/>
            <a:ext cx="4166400" cy="49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es-419" sz="1100">
                <a:solidFill>
                  <a:schemeClr val="dk2"/>
                </a:solidFill>
                <a:latin typeface="Roboto"/>
                <a:ea typeface="Roboto"/>
                <a:cs typeface="Roboto"/>
                <a:sym typeface="Roboto"/>
              </a:rPr>
              <a:t>En ruby:</a:t>
            </a:r>
            <a:endParaRPr sz="1100">
              <a:solidFill>
                <a:schemeClr val="dk2"/>
              </a:solidFill>
              <a:latin typeface="Roboto"/>
              <a:ea typeface="Roboto"/>
              <a:cs typeface="Roboto"/>
              <a:sym typeface="Roboto"/>
            </a:endParaRPr>
          </a:p>
          <a:p>
            <a:pPr indent="0" lvl="0" marL="0" rtl="0" algn="l">
              <a:spcBef>
                <a:spcPts val="0"/>
              </a:spcBef>
              <a:spcAft>
                <a:spcPts val="0"/>
              </a:spcAft>
              <a:buNone/>
            </a:pPr>
            <a:r>
              <a:rPr lang="es-419" sz="1100">
                <a:solidFill>
                  <a:schemeClr val="dk2"/>
                </a:solidFill>
                <a:latin typeface="Roboto"/>
                <a:ea typeface="Roboto"/>
                <a:cs typeface="Roboto"/>
                <a:sym typeface="Roboto"/>
              </a:rPr>
              <a:t>Ruby Subreddit (r/ruby): Es una comunidad en Reddit dedicada a discutir sobre Ruby y Ruby on Rails. Aquí puedes encontrar debates, preguntas y noticias relacionadas con el desarrollo en Ruby.</a:t>
            </a:r>
            <a:endParaRPr sz="1100">
              <a:solidFill>
                <a:schemeClr val="dk2"/>
              </a:solidFill>
              <a:latin typeface="Roboto"/>
              <a:ea typeface="Roboto"/>
              <a:cs typeface="Roboto"/>
              <a:sym typeface="Roboto"/>
            </a:endParaRPr>
          </a:p>
          <a:p>
            <a:pPr indent="0" lvl="0" marL="0" rtl="0" algn="l">
              <a:spcBef>
                <a:spcPts val="0"/>
              </a:spcBef>
              <a:spcAft>
                <a:spcPts val="0"/>
              </a:spcAft>
              <a:buNone/>
            </a:pPr>
            <a:r>
              <a:t/>
            </a:r>
            <a:endParaRPr sz="1100">
              <a:solidFill>
                <a:schemeClr val="dk2"/>
              </a:solidFill>
              <a:latin typeface="Roboto"/>
              <a:ea typeface="Roboto"/>
              <a:cs typeface="Roboto"/>
              <a:sym typeface="Roboto"/>
            </a:endParaRPr>
          </a:p>
          <a:p>
            <a:pPr indent="0" lvl="0" marL="0" rtl="0" algn="l">
              <a:spcBef>
                <a:spcPts val="0"/>
              </a:spcBef>
              <a:spcAft>
                <a:spcPts val="0"/>
              </a:spcAft>
              <a:buNone/>
            </a:pPr>
            <a:r>
              <a:rPr lang="es-419" sz="1100">
                <a:solidFill>
                  <a:schemeClr val="dk2"/>
                </a:solidFill>
                <a:latin typeface="Roboto"/>
                <a:ea typeface="Roboto"/>
                <a:cs typeface="Roboto"/>
                <a:sym typeface="Roboto"/>
              </a:rPr>
              <a:t>Ruby Forum en Ruby Lang: Este es un foro oficial en el sitio web de Ruby Lang, donde los desarrolladores pueden discutir sobre el lenguaje Ruby, compartir proyectos y hacer preguntas sobre diferentes aspectos del desarrollo en Ruby.</a:t>
            </a:r>
            <a:endParaRPr sz="1100">
              <a:solidFill>
                <a:schemeClr val="dk2"/>
              </a:solidFill>
              <a:latin typeface="Roboto"/>
              <a:ea typeface="Roboto"/>
              <a:cs typeface="Roboto"/>
              <a:sym typeface="Roboto"/>
            </a:endParaRPr>
          </a:p>
          <a:p>
            <a:pPr indent="0" lvl="0" marL="0" rtl="0" algn="l">
              <a:spcBef>
                <a:spcPts val="0"/>
              </a:spcBef>
              <a:spcAft>
                <a:spcPts val="0"/>
              </a:spcAft>
              <a:buNone/>
            </a:pPr>
            <a:r>
              <a:t/>
            </a:r>
            <a:endParaRPr sz="1100">
              <a:solidFill>
                <a:schemeClr val="dk2"/>
              </a:solidFill>
              <a:latin typeface="Roboto"/>
              <a:ea typeface="Roboto"/>
              <a:cs typeface="Roboto"/>
              <a:sym typeface="Roboto"/>
            </a:endParaRPr>
          </a:p>
          <a:p>
            <a:pPr indent="0" lvl="0" marL="0" rtl="0" algn="l">
              <a:spcBef>
                <a:spcPts val="0"/>
              </a:spcBef>
              <a:spcAft>
                <a:spcPts val="0"/>
              </a:spcAft>
              <a:buNone/>
            </a:pPr>
            <a:r>
              <a:rPr lang="es-419" sz="1100">
                <a:solidFill>
                  <a:schemeClr val="dk2"/>
                </a:solidFill>
                <a:latin typeface="Roboto"/>
                <a:ea typeface="Roboto"/>
                <a:cs typeface="Roboto"/>
                <a:sym typeface="Roboto"/>
              </a:rPr>
              <a:t>Python:</a:t>
            </a:r>
            <a:endParaRPr sz="1100">
              <a:solidFill>
                <a:schemeClr val="dk2"/>
              </a:solidFill>
              <a:latin typeface="Roboto"/>
              <a:ea typeface="Roboto"/>
              <a:cs typeface="Roboto"/>
              <a:sym typeface="Roboto"/>
            </a:endParaRPr>
          </a:p>
          <a:p>
            <a:pPr indent="0" lvl="0" marL="0" rtl="0" algn="l">
              <a:spcBef>
                <a:spcPts val="0"/>
              </a:spcBef>
              <a:spcAft>
                <a:spcPts val="0"/>
              </a:spcAft>
              <a:buNone/>
            </a:pPr>
            <a:r>
              <a:t/>
            </a:r>
            <a:endParaRPr sz="1100">
              <a:solidFill>
                <a:schemeClr val="dk2"/>
              </a:solidFill>
              <a:latin typeface="Roboto"/>
              <a:ea typeface="Roboto"/>
              <a:cs typeface="Roboto"/>
              <a:sym typeface="Roboto"/>
            </a:endParaRPr>
          </a:p>
          <a:p>
            <a:pPr indent="0" lvl="0" marL="0" rtl="0" algn="l">
              <a:spcBef>
                <a:spcPts val="0"/>
              </a:spcBef>
              <a:spcAft>
                <a:spcPts val="0"/>
              </a:spcAft>
              <a:buNone/>
            </a:pPr>
            <a:r>
              <a:rPr lang="es-419" sz="1100">
                <a:solidFill>
                  <a:schemeClr val="dk2"/>
                </a:solidFill>
                <a:latin typeface="Roboto"/>
                <a:ea typeface="Roboto"/>
                <a:cs typeface="Roboto"/>
                <a:sym typeface="Roboto"/>
              </a:rPr>
              <a:t>Python Subreddit (r/python): En esta comunidad de Reddit dedicada a Python, puedes encontrar una amplia variedad de discusiones sobre temas relacionados con Python, incluida la reflexión. Los usuarios comparten noticias, tutoriales, preguntas y discusiones sobre el uso avanzado de Python, que a menudo incluye el uso de la reflexión.</a:t>
            </a:r>
            <a:endParaRPr sz="1100">
              <a:solidFill>
                <a:schemeClr val="dk2"/>
              </a:solidFill>
              <a:latin typeface="Roboto"/>
              <a:ea typeface="Roboto"/>
              <a:cs typeface="Roboto"/>
              <a:sym typeface="Roboto"/>
            </a:endParaRPr>
          </a:p>
          <a:p>
            <a:pPr indent="0" lvl="0" marL="0" rtl="0" algn="l">
              <a:spcBef>
                <a:spcPts val="0"/>
              </a:spcBef>
              <a:spcAft>
                <a:spcPts val="0"/>
              </a:spcAft>
              <a:buNone/>
            </a:pPr>
            <a:r>
              <a:t/>
            </a:r>
            <a:endParaRPr sz="1100">
              <a:solidFill>
                <a:schemeClr val="dk2"/>
              </a:solidFill>
              <a:latin typeface="Roboto"/>
              <a:ea typeface="Roboto"/>
              <a:cs typeface="Roboto"/>
              <a:sym typeface="Roboto"/>
            </a:endParaRPr>
          </a:p>
          <a:p>
            <a:pPr indent="0" lvl="0" marL="0" rtl="0" algn="l">
              <a:spcBef>
                <a:spcPts val="0"/>
              </a:spcBef>
              <a:spcAft>
                <a:spcPts val="0"/>
              </a:spcAft>
              <a:buNone/>
            </a:pPr>
            <a:r>
              <a:rPr lang="es-419" sz="1100">
                <a:solidFill>
                  <a:schemeClr val="dk2"/>
                </a:solidFill>
                <a:latin typeface="Roboto"/>
                <a:ea typeface="Roboto"/>
                <a:cs typeface="Roboto"/>
                <a:sym typeface="Roboto"/>
              </a:rPr>
              <a:t>Python-ideas Mailing List: Este es el lugar donde se discuten propuestas para mejoras futuras del lenguaje Python. Aunque no es específicamente sobre la reflexión, es un lugar donde los desarrolladores pueden discutir sobre posibles mejoras en la sintaxis o funcionalidades relacionadas con la reflexión.</a:t>
            </a:r>
            <a:endParaRPr sz="1100">
              <a:solidFill>
                <a:schemeClr val="dk2"/>
              </a:solidFill>
              <a:latin typeface="Roboto"/>
              <a:ea typeface="Roboto"/>
              <a:cs typeface="Roboto"/>
              <a:sym typeface="Roboto"/>
            </a:endParaRPr>
          </a:p>
          <a:p>
            <a:pPr indent="0" lvl="0" marL="0" rtl="0" algn="l">
              <a:spcBef>
                <a:spcPts val="0"/>
              </a:spcBef>
              <a:spcAft>
                <a:spcPts val="0"/>
              </a:spcAft>
              <a:buNone/>
            </a:pPr>
            <a:r>
              <a:t/>
            </a:r>
            <a:endParaRPr sz="9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algunos proyectos que implementan este paradigma</a:t>
            </a:r>
            <a:endParaRPr/>
          </a:p>
        </p:txBody>
      </p:sp>
      <p:sp>
        <p:nvSpPr>
          <p:cNvPr id="129" name="Google Shape;129;p23"/>
          <p:cNvSpPr txBox="1"/>
          <p:nvPr>
            <p:ph idx="1" type="body"/>
          </p:nvPr>
        </p:nvSpPr>
        <p:spPr>
          <a:xfrm>
            <a:off x="4507725" y="244925"/>
            <a:ext cx="4377600" cy="4815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s-419" sz="1107"/>
              <a:t>Ruby on Rails (Ruby Developers): Ruby on Rails es un framework de desarrollo web escrito en Ruby que sigue el principio de convención sobre configuración. En Rails, la reflexión se utiliza extensivamente para la generación dinámica de código y la manipulación de modelos de datos. Por ejemplo, Rails utiliza reflexión para mapear objetos de base de datos a clases de Ruby y viceversa, lo que facilita la creación rápida de aplicaciones web sin la necesidad de escribir código repetitivo.</a:t>
            </a:r>
            <a:endParaRPr sz="1107"/>
          </a:p>
          <a:p>
            <a:pPr indent="0" lvl="0" marL="0" rtl="0" algn="l">
              <a:lnSpc>
                <a:spcPct val="95000"/>
              </a:lnSpc>
              <a:spcBef>
                <a:spcPts val="1200"/>
              </a:spcBef>
              <a:spcAft>
                <a:spcPts val="0"/>
              </a:spcAft>
              <a:buSzPts val="852"/>
              <a:buNone/>
            </a:pPr>
            <a:r>
              <a:rPr lang="es-419" sz="1107"/>
              <a:t>Spring Framework (Java Developers Community): Spring es un framework de aplicación Java que proporciona soporte para la creación de aplicaciones empresariales. Spring utiliza ampliamente la reflexión para la inyección de dependencias, la configuración de componentes y la manipulación de metadatos en tiempo de ejecución. Por ejemplo, Spring utiliza reflexión para descubrir y configurar automáticamente los beans de una aplicación, lo que facilita la creación de aplicaciones modulares y escalables.</a:t>
            </a:r>
            <a:endParaRPr sz="1107"/>
          </a:p>
          <a:p>
            <a:pPr indent="0" lvl="0" marL="0" rtl="0" algn="l">
              <a:lnSpc>
                <a:spcPct val="95000"/>
              </a:lnSpc>
              <a:spcBef>
                <a:spcPts val="1200"/>
              </a:spcBef>
              <a:spcAft>
                <a:spcPts val="0"/>
              </a:spcAft>
              <a:buSzPts val="852"/>
              <a:buNone/>
            </a:pPr>
            <a:r>
              <a:rPr lang="es-419" sz="1107"/>
              <a:t>Django (Pythonistas): Django es un framework web de alto nivel escrito en Python que fomenta el desarrollo rápido y el diseño limpio y pragmático. En Django, el paradigma reflexivo se utiliza para la creación dinámica de modelos de base de datos y la manipulación de esquemas de base de datos en tiempo de ejecución. Por ejemplo, se puede definir un modelo de base de datos en Python y luego realizar operaciones de reflexión para modificar ese modelo o realizar consultas dinámicas a la base de datos en función de las condiciones del programa.</a:t>
            </a:r>
            <a:endParaRPr sz="1107"/>
          </a:p>
          <a:p>
            <a:pPr indent="0" lvl="0" marL="0" rtl="0" algn="l">
              <a:lnSpc>
                <a:spcPct val="95000"/>
              </a:lnSpc>
              <a:spcBef>
                <a:spcPts val="1200"/>
              </a:spcBef>
              <a:spcAft>
                <a:spcPts val="1200"/>
              </a:spcAft>
              <a:buSzPts val="852"/>
              <a:buNone/>
            </a:pPr>
            <a:r>
              <a:t/>
            </a:r>
            <a:endParaRPr sz="1107"/>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Bibliografía</a:t>
            </a:r>
            <a:endParaRPr/>
          </a:p>
        </p:txBody>
      </p:sp>
      <p:sp>
        <p:nvSpPr>
          <p:cNvPr id="135" name="Google Shape;135;p24"/>
          <p:cNvSpPr txBox="1"/>
          <p:nvPr>
            <p:ph idx="1" type="body"/>
          </p:nvPr>
        </p:nvSpPr>
        <p:spPr>
          <a:xfrm>
            <a:off x="4644675" y="500925"/>
            <a:ext cx="4388100" cy="4098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sz="1000">
                <a:solidFill>
                  <a:srgbClr val="222222"/>
                </a:solidFill>
                <a:highlight>
                  <a:srgbClr val="FFFFFF"/>
                </a:highlight>
                <a:latin typeface="Arial"/>
                <a:ea typeface="Arial"/>
                <a:cs typeface="Arial"/>
                <a:sym typeface="Arial"/>
              </a:rPr>
              <a:t>Moreno, F., Jiménez, J., &amp; Castañeda, S. (2014). Una propuesta para la clasificación de la programación reflexiva orientada al desarrollo de sistemas autónomos. </a:t>
            </a:r>
            <a:r>
              <a:rPr i="1" lang="es-419" sz="1000">
                <a:solidFill>
                  <a:srgbClr val="222222"/>
                </a:solidFill>
                <a:highlight>
                  <a:srgbClr val="FFFFFF"/>
                </a:highlight>
                <a:latin typeface="Arial"/>
                <a:ea typeface="Arial"/>
                <a:cs typeface="Arial"/>
                <a:sym typeface="Arial"/>
              </a:rPr>
              <a:t>Ingeniería y Competitividad</a:t>
            </a:r>
            <a:r>
              <a:rPr lang="es-419" sz="1000">
                <a:solidFill>
                  <a:srgbClr val="222222"/>
                </a:solidFill>
                <a:highlight>
                  <a:srgbClr val="FFFFFF"/>
                </a:highlight>
                <a:latin typeface="Arial"/>
                <a:ea typeface="Arial"/>
                <a:cs typeface="Arial"/>
                <a:sym typeface="Arial"/>
              </a:rPr>
              <a:t>, </a:t>
            </a:r>
            <a:r>
              <a:rPr i="1" lang="es-419" sz="1000">
                <a:solidFill>
                  <a:srgbClr val="222222"/>
                </a:solidFill>
                <a:highlight>
                  <a:srgbClr val="FFFFFF"/>
                </a:highlight>
                <a:latin typeface="Arial"/>
                <a:ea typeface="Arial"/>
                <a:cs typeface="Arial"/>
                <a:sym typeface="Arial"/>
              </a:rPr>
              <a:t>16</a:t>
            </a:r>
            <a:r>
              <a:rPr lang="es-419" sz="1000">
                <a:solidFill>
                  <a:srgbClr val="222222"/>
                </a:solidFill>
                <a:highlight>
                  <a:srgbClr val="FFFFFF"/>
                </a:highlight>
                <a:latin typeface="Arial"/>
                <a:ea typeface="Arial"/>
                <a:cs typeface="Arial"/>
                <a:sym typeface="Arial"/>
              </a:rPr>
              <a:t>(2), 91-104.</a:t>
            </a:r>
            <a:endParaRPr sz="1000">
              <a:solidFill>
                <a:srgbClr val="222222"/>
              </a:solidFill>
              <a:highlight>
                <a:srgbClr val="FFFFFF"/>
              </a:highlight>
              <a:latin typeface="Arial"/>
              <a:ea typeface="Arial"/>
              <a:cs typeface="Arial"/>
              <a:sym typeface="Arial"/>
            </a:endParaRPr>
          </a:p>
          <a:p>
            <a:pPr indent="-457200" lvl="0" marL="0" rtl="0" algn="just">
              <a:lnSpc>
                <a:spcPct val="100000"/>
              </a:lnSpc>
              <a:spcBef>
                <a:spcPts val="1200"/>
              </a:spcBef>
              <a:spcAft>
                <a:spcPts val="0"/>
              </a:spcAft>
              <a:buNone/>
            </a:pPr>
            <a:r>
              <a:rPr i="1" lang="es-419"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457200" lvl="0" marL="0" rtl="0" algn="l">
              <a:lnSpc>
                <a:spcPct val="200000"/>
              </a:lnSpc>
              <a:spcBef>
                <a:spcPts val="0"/>
              </a:spcBef>
              <a:spcAft>
                <a:spcPts val="0"/>
              </a:spcAft>
              <a:buNone/>
            </a:pPr>
            <a:r>
              <a:rPr lang="es-419" sz="1100">
                <a:solidFill>
                  <a:srgbClr val="000000"/>
                </a:solidFill>
                <a:latin typeface="Arial"/>
                <a:ea typeface="Arial"/>
                <a:cs typeface="Arial"/>
                <a:sym typeface="Arial"/>
              </a:rPr>
              <a:t>           (</a:t>
            </a:r>
            <a:r>
              <a:rPr i="1" lang="es-419" sz="1100">
                <a:solidFill>
                  <a:srgbClr val="000000"/>
                </a:solidFill>
                <a:latin typeface="Arial"/>
                <a:ea typeface="Arial"/>
                <a:cs typeface="Arial"/>
                <a:sym typeface="Arial"/>
              </a:rPr>
              <a:t>Reflection (Computer Programming) - Ilmu Komputer | Wiki eduNitas.com</a:t>
            </a:r>
            <a:r>
              <a:rPr lang="es-419" sz="1100">
                <a:solidFill>
                  <a:srgbClr val="000000"/>
                </a:solidFill>
                <a:latin typeface="Arial"/>
                <a:ea typeface="Arial"/>
                <a:cs typeface="Arial"/>
                <a:sym typeface="Arial"/>
              </a:rPr>
              <a:t>, n.d.)</a:t>
            </a:r>
            <a:endParaRPr sz="11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1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rPr lang="es-419" sz="1200">
                <a:solidFill>
                  <a:srgbClr val="000000"/>
                </a:solidFill>
                <a:latin typeface="Arial"/>
                <a:ea typeface="Arial"/>
                <a:cs typeface="Arial"/>
                <a:sym typeface="Arial"/>
              </a:rPr>
              <a:t>Wikipedia contributors. (2024, February 1). </a:t>
            </a:r>
            <a:r>
              <a:rPr i="1" lang="es-419" sz="1200">
                <a:solidFill>
                  <a:srgbClr val="000000"/>
                </a:solidFill>
                <a:latin typeface="Arial"/>
                <a:ea typeface="Arial"/>
                <a:cs typeface="Arial"/>
                <a:sym typeface="Arial"/>
              </a:rPr>
              <a:t>Reflective programming</a:t>
            </a:r>
            <a:r>
              <a:rPr lang="es-419" sz="1200">
                <a:solidFill>
                  <a:srgbClr val="000000"/>
                </a:solidFill>
                <a:latin typeface="Arial"/>
                <a:ea typeface="Arial"/>
                <a:cs typeface="Arial"/>
                <a:sym typeface="Arial"/>
              </a:rPr>
              <a:t>. Wikipedia. </a:t>
            </a:r>
            <a:r>
              <a:rPr lang="es-419" sz="1200" u="sng">
                <a:solidFill>
                  <a:schemeClr val="hlink"/>
                </a:solidFill>
                <a:latin typeface="Arial"/>
                <a:ea typeface="Arial"/>
                <a:cs typeface="Arial"/>
                <a:sym typeface="Arial"/>
                <a:hlinkClick r:id="rId3"/>
              </a:rPr>
              <a:t>https://en.wikipedia.org/wiki/Reflective_programming</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rPr lang="es-419" sz="1200">
                <a:solidFill>
                  <a:srgbClr val="000000"/>
                </a:solidFill>
                <a:latin typeface="Arial"/>
                <a:ea typeface="Arial"/>
                <a:cs typeface="Arial"/>
                <a:sym typeface="Arial"/>
              </a:rPr>
              <a:t>         </a:t>
            </a:r>
            <a:r>
              <a:rPr lang="es-419" sz="1200" u="sng">
                <a:solidFill>
                  <a:schemeClr val="hlink"/>
                </a:solidFill>
                <a:latin typeface="Arial"/>
                <a:ea typeface="Arial"/>
                <a:cs typeface="Arial"/>
                <a:sym typeface="Arial"/>
                <a:hlinkClick r:id="rId4"/>
              </a:rPr>
              <a:t>http://phrogz.net/programmingruby/ospace.html</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rPr lang="es-419"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sz="1000">
              <a:solidFill>
                <a:srgbClr val="222222"/>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Clr>
                <a:schemeClr val="dk1"/>
              </a:buClr>
              <a:buSzPts val="358"/>
              <a:buFont typeface="Arial"/>
              <a:buNone/>
            </a:pPr>
            <a:r>
              <a:rPr lang="es-419" sz="1210"/>
              <a:t>En ellas deben hablar del</a:t>
            </a:r>
            <a:endParaRPr sz="1210"/>
          </a:p>
          <a:p>
            <a:pPr indent="0" lvl="0" marL="0" rtl="0" algn="l">
              <a:lnSpc>
                <a:spcPct val="80000"/>
              </a:lnSpc>
              <a:spcBef>
                <a:spcPts val="0"/>
              </a:spcBef>
              <a:spcAft>
                <a:spcPts val="0"/>
              </a:spcAft>
              <a:buClr>
                <a:schemeClr val="dk1"/>
              </a:buClr>
              <a:buSzPts val="358"/>
              <a:buFont typeface="Arial"/>
              <a:buNone/>
            </a:pPr>
            <a:r>
              <a:rPr lang="es-419" sz="1210"/>
              <a:t>paradigma, su descripci´on, sus bonadades, problemas, lenguajes de programaci´on que soportan</a:t>
            </a:r>
            <a:endParaRPr sz="1210"/>
          </a:p>
          <a:p>
            <a:pPr indent="0" lvl="0" marL="0" rtl="0" algn="l">
              <a:lnSpc>
                <a:spcPct val="80000"/>
              </a:lnSpc>
              <a:spcBef>
                <a:spcPts val="0"/>
              </a:spcBef>
              <a:spcAft>
                <a:spcPts val="0"/>
              </a:spcAft>
              <a:buClr>
                <a:schemeClr val="dk1"/>
              </a:buClr>
              <a:buSzPts val="358"/>
              <a:buFont typeface="Arial"/>
              <a:buNone/>
            </a:pPr>
            <a:r>
              <a:rPr lang="es-419" sz="1210"/>
              <a:t>el paradigma, el tipo de problema para el c´ual es la mejor soluci´on, las comunidades o foros</a:t>
            </a:r>
            <a:endParaRPr sz="1210"/>
          </a:p>
          <a:p>
            <a:pPr indent="0" lvl="0" marL="0" rtl="0" algn="l">
              <a:lnSpc>
                <a:spcPct val="80000"/>
              </a:lnSpc>
              <a:spcBef>
                <a:spcPts val="0"/>
              </a:spcBef>
              <a:spcAft>
                <a:spcPts val="0"/>
              </a:spcAft>
              <a:buClr>
                <a:schemeClr val="dk1"/>
              </a:buClr>
              <a:buSzPts val="358"/>
              <a:buFont typeface="Arial"/>
              <a:buNone/>
            </a:pPr>
            <a:r>
              <a:rPr lang="es-419" sz="1210"/>
              <a:t>m´as importantes.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Descripción del paradigma</a:t>
            </a:r>
            <a:endParaRPr/>
          </a:p>
        </p:txBody>
      </p:sp>
      <p:sp>
        <p:nvSpPr>
          <p:cNvPr id="77" name="Google Shape;77;p15"/>
          <p:cNvSpPr txBox="1"/>
          <p:nvPr>
            <p:ph idx="1" type="body"/>
          </p:nvPr>
        </p:nvSpPr>
        <p:spPr>
          <a:xfrm>
            <a:off x="4605525" y="52245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200">
                <a:solidFill>
                  <a:srgbClr val="111111"/>
                </a:solidFill>
              </a:rPr>
              <a:t>El paradigma reflexivo en programación se refiere a la capacidad que tiene un programa para observar y, opcionalmente, modificar su propia estructura de alto nivel durante el tiempo de ejecución. En otras palabras, es la habilidad de un programa para examinarse a sí mismo y adaptarse según las circunstancias.</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900"/>
              </a:spcBef>
              <a:spcAft>
                <a:spcPts val="0"/>
              </a:spcAft>
              <a:buNone/>
            </a:pPr>
            <a:r>
              <a:rPr lang="es-419" sz="1200">
                <a:solidFill>
                  <a:srgbClr val="111111"/>
                </a:solidFill>
              </a:rPr>
              <a:t>Algunos puntos clave sobre el paradigma reflexivo:</a:t>
            </a:r>
            <a:endParaRPr sz="1200">
              <a:solidFill>
                <a:srgbClr val="111111"/>
              </a:solidFill>
            </a:endParaRPr>
          </a:p>
          <a:p>
            <a:pPr indent="0" lvl="0" marL="0" rtl="0" algn="l">
              <a:spcBef>
                <a:spcPts val="900"/>
              </a:spcBef>
              <a:spcAft>
                <a:spcPts val="0"/>
              </a:spcAft>
              <a:buNone/>
            </a:pPr>
            <a:r>
              <a:t/>
            </a:r>
            <a:endParaRPr sz="1200">
              <a:solidFill>
                <a:srgbClr val="111111"/>
              </a:solidFill>
            </a:endParaRPr>
          </a:p>
          <a:p>
            <a:pPr indent="-304800" lvl="0" marL="457200" rtl="0" algn="l">
              <a:spcBef>
                <a:spcPts val="900"/>
              </a:spcBef>
              <a:spcAft>
                <a:spcPts val="0"/>
              </a:spcAft>
              <a:buClr>
                <a:srgbClr val="111111"/>
              </a:buClr>
              <a:buSzPts val="1200"/>
              <a:buAutoNum type="arabicPeriod"/>
            </a:pPr>
            <a:r>
              <a:rPr lang="es-419" sz="1200">
                <a:solidFill>
                  <a:srgbClr val="111111"/>
                </a:solidFill>
              </a:rPr>
              <a:t>Observación dinámica</a:t>
            </a:r>
            <a:endParaRPr sz="1200">
              <a:solidFill>
                <a:srgbClr val="111111"/>
              </a:solidFill>
            </a:endParaRPr>
          </a:p>
          <a:p>
            <a:pPr indent="0" lvl="0" marL="457200" rtl="0" algn="l">
              <a:spcBef>
                <a:spcPts val="900"/>
              </a:spcBef>
              <a:spcAft>
                <a:spcPts val="0"/>
              </a:spcAft>
              <a:buNone/>
            </a:pPr>
            <a:r>
              <a:t/>
            </a:r>
            <a:endParaRPr sz="1200">
              <a:solidFill>
                <a:srgbClr val="111111"/>
              </a:solidFill>
            </a:endParaRPr>
          </a:p>
          <a:p>
            <a:pPr indent="-304800" lvl="0" marL="457200" rtl="0" algn="l">
              <a:spcBef>
                <a:spcPts val="900"/>
              </a:spcBef>
              <a:spcAft>
                <a:spcPts val="0"/>
              </a:spcAft>
              <a:buClr>
                <a:srgbClr val="111111"/>
              </a:buClr>
              <a:buSzPts val="1200"/>
              <a:buAutoNum type="arabicPeriod"/>
            </a:pPr>
            <a:r>
              <a:rPr lang="es-419" sz="1200">
                <a:solidFill>
                  <a:srgbClr val="111111"/>
                </a:solidFill>
              </a:rPr>
              <a:t>Modificación opcional</a:t>
            </a:r>
            <a:endParaRPr sz="1200">
              <a:solidFill>
                <a:srgbClr val="111111"/>
              </a:solidFill>
            </a:endParaRPr>
          </a:p>
          <a:p>
            <a:pPr indent="0" lvl="0" marL="457200" rtl="0" algn="l">
              <a:spcBef>
                <a:spcPts val="900"/>
              </a:spcBef>
              <a:spcAft>
                <a:spcPts val="0"/>
              </a:spcAft>
              <a:buNone/>
            </a:pPr>
            <a:r>
              <a:t/>
            </a:r>
            <a:endParaRPr sz="1200">
              <a:solidFill>
                <a:srgbClr val="11111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Beneficios del paradigma</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sz="1200">
                <a:solidFill>
                  <a:srgbClr val="111111"/>
                </a:solidFill>
              </a:rPr>
              <a:t>El paradigma reflexivo en programación ofrece varias ventajas y es especialmente útil en ciertos tipos de proyectos</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rPr lang="es-419" sz="1200">
                <a:solidFill>
                  <a:srgbClr val="111111"/>
                </a:solidFill>
              </a:rPr>
              <a:t>Ventajas del Paradigma Reflexivo:</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rPr lang="es-419" sz="1200">
                <a:solidFill>
                  <a:srgbClr val="111111"/>
                </a:solidFill>
              </a:rPr>
              <a:t>Autoinspección y Modificación: El paradigma reflexivo permite a un programa observar y modificar su propia estructura en tiempo de ejecución. Esto es útil para depuración, generación dinámica de código y adaptación a diferentes contextos</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rPr lang="es-419" sz="1200">
                <a:solidFill>
                  <a:srgbClr val="111111"/>
                </a:solidFill>
              </a:rPr>
              <a:t>Flexibilidad: La reflexión permite a los desarrolladores crear aplicaciones más flexibles y adaptables. Puedes analizar y manipular clases, métodos y atributos en tiempo de ejecución, lo que facilita la creación de sistemas dinámicos</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rgbClr val="11111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Beneficios del paradigma</a:t>
            </a:r>
            <a:endParaRPr/>
          </a:p>
          <a:p>
            <a:pPr indent="0" lvl="0" marL="0" rtl="0" algn="l">
              <a:spcBef>
                <a:spcPts val="0"/>
              </a:spcBef>
              <a:spcAft>
                <a:spcPts val="0"/>
              </a:spcAft>
              <a:buNone/>
            </a:pPr>
            <a:r>
              <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Inspección de Metadatos: Puedes obtener información sobre las clases, interfaces, métodos y propiedades de tu programa. Esto es útil para herramientas de desarrollo, frameworks y bibliotecas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Generación de Código Dinámico: Puedes crear y modificar clases y métodos en tiempo de ejecución. Esto es útil para implementar patrones de diseño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Problemas del paradigma</a:t>
            </a:r>
            <a:endParaRPr/>
          </a:p>
        </p:txBody>
      </p:sp>
      <p:sp>
        <p:nvSpPr>
          <p:cNvPr id="95" name="Google Shape;95;p18"/>
          <p:cNvSpPr txBox="1"/>
          <p:nvPr>
            <p:ph idx="1" type="body"/>
          </p:nvPr>
        </p:nvSpPr>
        <p:spPr>
          <a:xfrm>
            <a:off x="4652500" y="522450"/>
            <a:ext cx="4166400" cy="4098600"/>
          </a:xfrm>
          <a:prstGeom prst="rect">
            <a:avLst/>
          </a:prstGeom>
        </p:spPr>
        <p:txBody>
          <a:bodyPr anchorCtr="0" anchor="t" bIns="91425" lIns="91425" spcFirstLastPara="1" rIns="91425" wrap="square" tIns="91425">
            <a:normAutofit/>
          </a:bodyPr>
          <a:lstStyle/>
          <a:p>
            <a:pPr indent="0" lvl="0" marL="0" rtl="0" algn="l">
              <a:lnSpc>
                <a:spcPct val="138000"/>
              </a:lnSpc>
              <a:spcBef>
                <a:spcPts val="0"/>
              </a:spcBef>
              <a:spcAft>
                <a:spcPts val="0"/>
              </a:spcAft>
              <a:buNone/>
            </a:pPr>
            <a:r>
              <a:rPr lang="es-419"/>
              <a:t>A pesar de que este paradigma va ligado con la creación de sistemas autónomos, hay que tener en cuenta que no siempre es el más eficiente.</a:t>
            </a:r>
            <a:endParaRPr/>
          </a:p>
          <a:p>
            <a:pPr indent="0" lvl="0" marL="0" rtl="0" algn="l">
              <a:lnSpc>
                <a:spcPct val="138000"/>
              </a:lnSpc>
              <a:spcBef>
                <a:spcPts val="1200"/>
              </a:spcBef>
              <a:spcAft>
                <a:spcPts val="0"/>
              </a:spcAft>
              <a:buNone/>
            </a:pPr>
            <a:r>
              <a:rPr lang="es-419"/>
              <a:t>El razonamiento es una característica que resulta difícil de lograr artificialmente, en consecuencia el lograr que un sistema evalúe su entorno y tome decisiones a partir de este no es una tarea sencilla.</a:t>
            </a:r>
            <a:endParaRPr/>
          </a:p>
          <a:p>
            <a:pPr indent="0" lvl="0" marL="0" rtl="0" algn="l">
              <a:lnSpc>
                <a:spcPct val="138000"/>
              </a:lnSpc>
              <a:spcBef>
                <a:spcPts val="1200"/>
              </a:spcBef>
              <a:spcAft>
                <a:spcPts val="0"/>
              </a:spcAft>
              <a:buNone/>
            </a:pPr>
            <a:r>
              <a:rPr lang="es-419"/>
              <a:t>Posee limitaciones con ciertos lenguajes de </a:t>
            </a:r>
            <a:r>
              <a:rPr lang="es-419"/>
              <a:t>programación</a:t>
            </a:r>
            <a:r>
              <a:rPr lang="es-419"/>
              <a:t> ejm (Visual Basic, C#)</a:t>
            </a:r>
            <a:endParaRPr/>
          </a:p>
          <a:p>
            <a:pPr indent="0" lvl="0" marL="0" rtl="0" algn="l">
              <a:lnSpc>
                <a:spcPct val="138000"/>
              </a:lnSpc>
              <a:spcBef>
                <a:spcPts val="1200"/>
              </a:spcBef>
              <a:spcAft>
                <a:spcPts val="0"/>
              </a:spcAft>
              <a:buNone/>
            </a:pPr>
            <a:r>
              <a:rPr lang="es-419"/>
              <a:t>No siempre resulta ser el </a:t>
            </a:r>
            <a:r>
              <a:rPr lang="es-419"/>
              <a:t>más</a:t>
            </a:r>
            <a:r>
              <a:rPr lang="es-419"/>
              <a:t> efectivo</a:t>
            </a:r>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96" name="Google Shape;96;p18"/>
          <p:cNvPicPr preferRelativeResize="0"/>
          <p:nvPr/>
        </p:nvPicPr>
        <p:blipFill>
          <a:blip r:embed="rId3">
            <a:alphaModFix/>
          </a:blip>
          <a:stretch>
            <a:fillRect/>
          </a:stretch>
        </p:blipFill>
        <p:spPr>
          <a:xfrm>
            <a:off x="311723" y="2160725"/>
            <a:ext cx="3706500" cy="1903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53375" y="500925"/>
            <a:ext cx="34131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Aplicaciones/usos</a:t>
            </a:r>
            <a:endParaRPr/>
          </a:p>
        </p:txBody>
      </p:sp>
      <p:sp>
        <p:nvSpPr>
          <p:cNvPr id="102" name="Google Shape;102;p19"/>
          <p:cNvSpPr txBox="1"/>
          <p:nvPr>
            <p:ph idx="1" type="body"/>
          </p:nvPr>
        </p:nvSpPr>
        <p:spPr>
          <a:xfrm>
            <a:off x="53375" y="1428200"/>
            <a:ext cx="3577500" cy="3082800"/>
          </a:xfrm>
          <a:prstGeom prst="rect">
            <a:avLst/>
          </a:prstGeom>
        </p:spPr>
        <p:txBody>
          <a:bodyPr anchorCtr="0" anchor="t" bIns="91425" lIns="91425" spcFirstLastPara="1" rIns="91425" wrap="square" tIns="91425">
            <a:normAutofit fontScale="70000" lnSpcReduction="10000"/>
          </a:bodyPr>
          <a:lstStyle/>
          <a:p>
            <a:pPr indent="-444500" lvl="0" marL="444500" rtl="0" algn="l">
              <a:spcBef>
                <a:spcPts val="1200"/>
              </a:spcBef>
              <a:spcAft>
                <a:spcPts val="0"/>
              </a:spcAft>
              <a:buNone/>
            </a:pPr>
            <a:r>
              <a:rPr lang="es-419">
                <a:solidFill>
                  <a:srgbClr val="FF00FF"/>
                </a:solidFill>
              </a:rPr>
              <a:t>Reflection helps programmers make generic software libraries to display data, process different formats of data, perform serialization and deserialization of data for communication, or do bundling and unbundling of data for containers or bursts of communication.</a:t>
            </a:r>
            <a:endParaRPr>
              <a:solidFill>
                <a:srgbClr val="FF00FF"/>
              </a:solidFill>
            </a:endParaRPr>
          </a:p>
          <a:p>
            <a:pPr indent="-444500" lvl="0" marL="444500" rtl="0" algn="l">
              <a:spcBef>
                <a:spcPts val="1200"/>
              </a:spcBef>
              <a:spcAft>
                <a:spcPts val="0"/>
              </a:spcAft>
              <a:buNone/>
            </a:pPr>
            <a:r>
              <a:rPr lang="es-419">
                <a:solidFill>
                  <a:srgbClr val="FF00FF"/>
                </a:solidFill>
              </a:rPr>
              <a:t>Reflection is often used as part of software testing, such as for the runtime creation/instantiation of mock objects. Reflection is also a key strategy for metaprogramming.</a:t>
            </a:r>
            <a:endParaRPr>
              <a:solidFill>
                <a:srgbClr val="FF00FF"/>
              </a:solidFill>
            </a:endParaRPr>
          </a:p>
          <a:p>
            <a:pPr indent="0" lvl="0" marL="0" rtl="0" algn="l">
              <a:spcBef>
                <a:spcPts val="1200"/>
              </a:spcBef>
              <a:spcAft>
                <a:spcPts val="0"/>
              </a:spcAft>
              <a:buNone/>
            </a:pPr>
            <a:r>
              <a:t/>
            </a:r>
            <a:endParaRPr sz="1050">
              <a:solidFill>
                <a:srgbClr val="202122"/>
              </a:solidFill>
              <a:highlight>
                <a:srgbClr val="FFFFFF"/>
              </a:highlight>
              <a:latin typeface="Arial"/>
              <a:ea typeface="Arial"/>
              <a:cs typeface="Arial"/>
              <a:sym typeface="Arial"/>
            </a:endParaRPr>
          </a:p>
          <a:p>
            <a:pPr indent="-275272" lvl="0" marL="457200" rtl="0" algn="l">
              <a:spcBef>
                <a:spcPts val="300"/>
              </a:spcBef>
              <a:spcAft>
                <a:spcPts val="0"/>
              </a:spcAft>
              <a:buClr>
                <a:srgbClr val="202122"/>
              </a:buClr>
              <a:buSzPct val="100000"/>
              <a:buFont typeface="Arial"/>
              <a:buChar char="●"/>
            </a:pPr>
            <a:r>
              <a:rPr lang="es-419" sz="1050">
                <a:solidFill>
                  <a:srgbClr val="202122"/>
                </a:solidFill>
                <a:highlight>
                  <a:srgbClr val="FFFFFF"/>
                </a:highlight>
                <a:latin typeface="Arial"/>
                <a:ea typeface="Arial"/>
                <a:cs typeface="Arial"/>
                <a:sym typeface="Arial"/>
              </a:rPr>
              <a:t>Descubrir y modificar construcciones de código fuente (tales como bloques de código, </a:t>
            </a:r>
            <a:r>
              <a:rPr lang="es-419" sz="1050">
                <a:solidFill>
                  <a:srgbClr val="3366CC"/>
                </a:solidFill>
                <a:highlight>
                  <a:srgbClr val="FFFFFF"/>
                </a:highlight>
                <a:uFill>
                  <a:noFill/>
                </a:uFill>
                <a:latin typeface="Arial"/>
                <a:ea typeface="Arial"/>
                <a:cs typeface="Arial"/>
                <a:sym typeface="Arial"/>
                <a:hlinkClick r:id="rId3">
                  <a:extLst>
                    <a:ext uri="{A12FA001-AC4F-418D-AE19-62706E023703}">
                      <ahyp:hlinkClr val="tx"/>
                    </a:ext>
                  </a:extLst>
                </a:hlinkClick>
              </a:rPr>
              <a:t>clases</a:t>
            </a:r>
            <a:r>
              <a:rPr lang="es-419" sz="1050">
                <a:solidFill>
                  <a:srgbClr val="202122"/>
                </a:solidFill>
                <a:highlight>
                  <a:srgbClr val="FFFFFF"/>
                </a:highlight>
                <a:latin typeface="Arial"/>
                <a:ea typeface="Arial"/>
                <a:cs typeface="Arial"/>
                <a:sym typeface="Arial"/>
              </a:rPr>
              <a:t>, métodos, protocolos, etc.) como objetos de "categoría superior" en tiempo de ejecución.</a:t>
            </a:r>
            <a:endParaRPr sz="1050">
              <a:solidFill>
                <a:srgbClr val="202122"/>
              </a:solidFill>
              <a:highlight>
                <a:srgbClr val="FFFFFF"/>
              </a:highlight>
              <a:latin typeface="Arial"/>
              <a:ea typeface="Arial"/>
              <a:cs typeface="Arial"/>
              <a:sym typeface="Arial"/>
            </a:endParaRPr>
          </a:p>
          <a:p>
            <a:pPr indent="-444500" lvl="0" marL="444500" rtl="0" algn="l">
              <a:spcBef>
                <a:spcPts val="1200"/>
              </a:spcBef>
              <a:spcAft>
                <a:spcPts val="0"/>
              </a:spcAft>
              <a:buNone/>
            </a:pPr>
            <a:r>
              <a:t/>
            </a:r>
            <a:endParaRPr>
              <a:solidFill>
                <a:srgbClr val="FF00FF"/>
              </a:solidFill>
            </a:endParaRPr>
          </a:p>
          <a:p>
            <a:pPr indent="-444500" lvl="0" marL="444500" rtl="0" algn="l">
              <a:spcBef>
                <a:spcPts val="1200"/>
              </a:spcBef>
              <a:spcAft>
                <a:spcPts val="0"/>
              </a:spcAft>
              <a:buNone/>
            </a:pPr>
            <a:r>
              <a:t/>
            </a:r>
            <a:endParaRPr>
              <a:solidFill>
                <a:srgbClr val="FF00FF"/>
              </a:solidFill>
            </a:endParaRPr>
          </a:p>
          <a:p>
            <a:pPr indent="0" lvl="0" marL="0" rtl="0" algn="l">
              <a:spcBef>
                <a:spcPts val="1200"/>
              </a:spcBef>
              <a:spcAft>
                <a:spcPts val="1200"/>
              </a:spcAft>
              <a:buNone/>
            </a:pPr>
            <a:r>
              <a:t/>
            </a:r>
            <a:endParaRPr>
              <a:solidFill>
                <a:srgbClr val="FF00FF"/>
              </a:solidFill>
            </a:endParaRPr>
          </a:p>
        </p:txBody>
      </p:sp>
      <p:sp>
        <p:nvSpPr>
          <p:cNvPr id="103" name="Google Shape;103;p19"/>
          <p:cNvSpPr txBox="1"/>
          <p:nvPr>
            <p:ph idx="4294967295" type="body"/>
          </p:nvPr>
        </p:nvSpPr>
        <p:spPr>
          <a:xfrm>
            <a:off x="3983275" y="211350"/>
            <a:ext cx="4709100" cy="4720800"/>
          </a:xfrm>
          <a:prstGeom prst="rect">
            <a:avLst/>
          </a:prstGeom>
        </p:spPr>
        <p:txBody>
          <a:bodyPr anchorCtr="0" anchor="t" bIns="91425" lIns="91425" spcFirstLastPara="1" rIns="91425" wrap="square" tIns="91425">
            <a:normAutofit fontScale="62500" lnSpcReduction="20000"/>
          </a:bodyPr>
          <a:lstStyle/>
          <a:p>
            <a:pPr indent="0" lvl="0" marL="0" rtl="0" algn="just">
              <a:spcBef>
                <a:spcPts val="0"/>
              </a:spcBef>
              <a:spcAft>
                <a:spcPts val="0"/>
              </a:spcAft>
              <a:buNone/>
            </a:pPr>
            <a:r>
              <a:rPr lang="es-419" sz="1460"/>
              <a:t>Ya sabemos que el paradigma reflectivo permite </a:t>
            </a:r>
            <a:r>
              <a:rPr lang="es-419" sz="1460"/>
              <a:t>inspeccionar</a:t>
            </a:r>
            <a:r>
              <a:rPr lang="es-419" sz="1460"/>
              <a:t> y modificar componentes del código al momento de ejecución, ahora ¿Para que nos sirve esto?</a:t>
            </a:r>
            <a:endParaRPr sz="1460"/>
          </a:p>
          <a:p>
            <a:pPr indent="0" lvl="0" marL="0" rtl="0" algn="just">
              <a:spcBef>
                <a:spcPts val="1200"/>
              </a:spcBef>
              <a:spcAft>
                <a:spcPts val="0"/>
              </a:spcAft>
              <a:buNone/>
            </a:pPr>
            <a:r>
              <a:rPr lang="es-419" sz="1460"/>
              <a:t>-Es usado para crear </a:t>
            </a:r>
            <a:r>
              <a:rPr lang="es-419" sz="1460"/>
              <a:t>librerías</a:t>
            </a:r>
            <a:r>
              <a:rPr lang="es-419" sz="1460"/>
              <a:t> de software genéricas, para mostrar información.</a:t>
            </a:r>
            <a:endParaRPr sz="1460"/>
          </a:p>
          <a:p>
            <a:pPr indent="0" lvl="0" marL="0" rtl="0" algn="just">
              <a:spcBef>
                <a:spcPts val="1200"/>
              </a:spcBef>
              <a:spcAft>
                <a:spcPts val="0"/>
              </a:spcAft>
              <a:buNone/>
            </a:pPr>
            <a:r>
              <a:rPr lang="es-419" sz="1460"/>
              <a:t>-Procesar diferentes formatos de información</a:t>
            </a:r>
            <a:endParaRPr sz="1460"/>
          </a:p>
          <a:p>
            <a:pPr indent="0" lvl="0" marL="0" rtl="0" algn="just">
              <a:spcBef>
                <a:spcPts val="1200"/>
              </a:spcBef>
              <a:spcAft>
                <a:spcPts val="0"/>
              </a:spcAft>
              <a:buNone/>
            </a:pPr>
            <a:r>
              <a:rPr lang="es-419" sz="1460"/>
              <a:t>-La </a:t>
            </a:r>
            <a:r>
              <a:rPr lang="es-419" sz="1460"/>
              <a:t> </a:t>
            </a:r>
            <a:r>
              <a:rPr lang="es-419" sz="1460"/>
              <a:t>serialización y deserialización de datos.</a:t>
            </a:r>
            <a:r>
              <a:rPr lang="es-419"/>
              <a:t> (</a:t>
            </a:r>
            <a:r>
              <a:rPr lang="es-419" sz="1050">
                <a:solidFill>
                  <a:srgbClr val="1F1F1F"/>
                </a:solidFill>
                <a:highlight>
                  <a:srgbClr val="FFFFFF"/>
                </a:highlight>
              </a:rPr>
              <a:t>Communication” menciona que la serialización es un proceso para convertir datos en grandes cantidades de bits llamados en inglés Stream, que luego pueden ser enviados por la red o almacenados en bases de datos. Lo opuesto a esto se conoce como deserialización, que sería volver un objeto a su estado natural. </a:t>
            </a:r>
            <a:r>
              <a:rPr lang="es-419" sz="1050">
                <a:solidFill>
                  <a:srgbClr val="1F1F1F"/>
                </a:solidFill>
              </a:rPr>
              <a:t>https://www.scielo.sa.cr/scielo.php?script=sci_arttext&amp;pid=S0379-39822016000100118#:~:text=Communication%E2%80%9D%20menciona%20que%20la%20serializaci%C3%B3n,objeto%20a%20su%20estado%20natural.)</a:t>
            </a:r>
            <a:endParaRPr/>
          </a:p>
          <a:p>
            <a:pPr indent="0" lvl="0" marL="0" rtl="0" algn="just">
              <a:spcBef>
                <a:spcPts val="1200"/>
              </a:spcBef>
              <a:spcAft>
                <a:spcPts val="0"/>
              </a:spcAft>
              <a:buNone/>
            </a:pPr>
            <a:r>
              <a:rPr lang="es-419" sz="1460"/>
              <a:t>-Permite la creación de programas autónomos.</a:t>
            </a:r>
            <a:endParaRPr sz="1460"/>
          </a:p>
          <a:p>
            <a:pPr indent="0" lvl="0" marL="0" rtl="0" algn="just">
              <a:spcBef>
                <a:spcPts val="1200"/>
              </a:spcBef>
              <a:spcAft>
                <a:spcPts val="0"/>
              </a:spcAft>
              <a:buNone/>
            </a:pPr>
            <a:r>
              <a:rPr lang="es-419" sz="1460"/>
              <a:t>-Es una estrategia clave para la metaprogramación. </a:t>
            </a:r>
            <a:r>
              <a:rPr lang="es-419"/>
              <a:t>(s</a:t>
            </a:r>
            <a:r>
              <a:rPr lang="es-419" sz="1050">
                <a:solidFill>
                  <a:srgbClr val="444746"/>
                </a:solidFill>
              </a:rPr>
              <a:t>olemos pensar en metaprogramación como la habilidad de usar código para generar código, </a:t>
            </a:r>
            <a:r>
              <a:rPr lang="es-419" sz="1050">
                <a:solidFill>
                  <a:srgbClr val="0B57D0"/>
                </a:solidFill>
                <a:uFill>
                  <a:noFill/>
                </a:uFill>
                <a:hlinkClick r:id="rId4">
                  <a:extLst>
                    <a:ext uri="{A12FA001-AC4F-418D-AE19-62706E023703}">
                      <ahyp:hlinkClr val="tx"/>
                    </a:ext>
                  </a:extLst>
                </a:hlinkClick>
              </a:rPr>
              <a:t>https://codigofacilito.com/articulos/que-es-metaprogramacion</a:t>
            </a:r>
            <a:r>
              <a:rPr lang="es-419" sz="1050">
                <a:solidFill>
                  <a:srgbClr val="444746"/>
                </a:solidFill>
              </a:rPr>
              <a:t> </a:t>
            </a:r>
            <a:endParaRPr sz="1050">
              <a:solidFill>
                <a:srgbClr val="444746"/>
              </a:solidFill>
            </a:endParaRPr>
          </a:p>
          <a:p>
            <a:pPr indent="0" lvl="0" marL="0" rtl="0" algn="just">
              <a:spcBef>
                <a:spcPts val="1200"/>
              </a:spcBef>
              <a:spcAft>
                <a:spcPts val="0"/>
              </a:spcAft>
              <a:buNone/>
            </a:pPr>
            <a:r>
              <a:rPr lang="es-419" sz="1050">
                <a:solidFill>
                  <a:srgbClr val="444746"/>
                </a:solidFill>
              </a:rPr>
              <a:t>La metaprogramación consiste en escribir código que no ataca directamente al dominio del problema que queremos atacar, sino que al código que lo resolvería. Dicho sea de otro modo, el código que escribimos no modifica los datos o el estado de nuestra información, sino que el del programa. </a:t>
            </a:r>
            <a:r>
              <a:rPr lang="es-419" sz="1050">
                <a:solidFill>
                  <a:srgbClr val="0B57D0"/>
                </a:solidFill>
                <a:uFill>
                  <a:noFill/>
                </a:uFill>
                <a:hlinkClick r:id="rId5">
                  <a:extLst>
                    <a:ext uri="{A12FA001-AC4F-418D-AE19-62706E023703}">
                      <ahyp:hlinkClr val="tx"/>
                    </a:ext>
                  </a:extLst>
                </a:hlinkClick>
              </a:rPr>
              <a:t>https://sg.com.mx/content/view/636</a:t>
            </a:r>
            <a:r>
              <a:rPr lang="es-419"/>
              <a:t>)</a:t>
            </a:r>
            <a:endParaRPr/>
          </a:p>
          <a:p>
            <a:pPr indent="0" lvl="0" marL="0" rtl="0" algn="just">
              <a:spcBef>
                <a:spcPts val="1200"/>
              </a:spcBef>
              <a:spcAft>
                <a:spcPts val="0"/>
              </a:spcAft>
              <a:buNone/>
            </a:pPr>
            <a:r>
              <a:rPr lang="es-419" sz="1460"/>
              <a:t>-Agrupar y desagrupar  datos.</a:t>
            </a:r>
            <a:endParaRPr sz="1460"/>
          </a:p>
          <a:p>
            <a:pPr indent="0" lvl="0" marL="0" rtl="0" algn="just">
              <a:spcBef>
                <a:spcPts val="1200"/>
              </a:spcBef>
              <a:spcAft>
                <a:spcPts val="0"/>
              </a:spcAft>
              <a:buNone/>
            </a:pPr>
            <a:r>
              <a:rPr lang="es-419" sz="1460"/>
              <a:t>-Descubrir y modificar construcciones de código fuente como objetos de categoría superior al ejecutar el programa. </a:t>
            </a:r>
            <a:r>
              <a:rPr lang="es-419"/>
              <a:t>(</a:t>
            </a:r>
            <a:r>
              <a:rPr lang="es-419" sz="1050">
                <a:solidFill>
                  <a:srgbClr val="444746"/>
                </a:solidFill>
              </a:rPr>
              <a:t>In a given programming language design, a first-class citizen is an entity which supports all the operations generally available to other entities. These operations typically include being passed as an argument, returned from a function, and assigned to a variable.</a:t>
            </a:r>
            <a:endParaRPr sz="1050">
              <a:solidFill>
                <a:srgbClr val="444746"/>
              </a:solidFill>
            </a:endParaRPr>
          </a:p>
          <a:p>
            <a:pPr indent="0" lvl="0" marL="0" rtl="0" algn="just">
              <a:spcBef>
                <a:spcPts val="1200"/>
              </a:spcBef>
              <a:spcAft>
                <a:spcPts val="0"/>
              </a:spcAft>
              <a:buNone/>
            </a:pPr>
            <a:r>
              <a:rPr lang="es-419" sz="1050">
                <a:solidFill>
                  <a:srgbClr val="444746"/>
                </a:solidFill>
              </a:rPr>
              <a:t>-Puede hacer lo que las demas hacen, pasar como parametro, ser retornada de una funcion y asignada a una variable </a:t>
            </a:r>
            <a:r>
              <a:rPr lang="es-419" sz="1050">
                <a:solidFill>
                  <a:srgbClr val="0B57D0"/>
                </a:solidFill>
                <a:uFill>
                  <a:noFill/>
                </a:uFill>
                <a:hlinkClick r:id="rId6">
                  <a:extLst>
                    <a:ext uri="{A12FA001-AC4F-418D-AE19-62706E023703}">
                      <ahyp:hlinkClr val="tx"/>
                    </a:ext>
                  </a:extLst>
                </a:hlinkClick>
              </a:rPr>
              <a:t>https://en.wikipedia.org/wiki/First-class_citizen</a:t>
            </a:r>
            <a:r>
              <a:rPr lang="es-419"/>
              <a:t>)</a:t>
            </a:r>
            <a:endParaRPr/>
          </a:p>
          <a:p>
            <a:pPr indent="0" lvl="0" marL="0" rtl="0" algn="just">
              <a:spcBef>
                <a:spcPts val="1200"/>
              </a:spcBef>
              <a:spcAft>
                <a:spcPts val="1200"/>
              </a:spcAft>
              <a:buNone/>
            </a:pPr>
            <a:r>
              <a:rPr lang="es-419"/>
              <a:t>-</a:t>
            </a:r>
            <a:r>
              <a:rPr lang="es-419" sz="1460"/>
              <a:t>Crear objetos de prueba (mock objects) al momento de realizar pruebas de un programa.</a:t>
            </a:r>
            <a:endParaRPr sz="146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Lenguajes que lo soportan </a:t>
            </a:r>
            <a:endParaRPr/>
          </a:p>
        </p:txBody>
      </p:sp>
      <p:sp>
        <p:nvSpPr>
          <p:cNvPr id="109" name="Google Shape;109;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200">
                <a:solidFill>
                  <a:srgbClr val="000000"/>
                </a:solidFill>
                <a:latin typeface="Arial"/>
                <a:ea typeface="Arial"/>
                <a:cs typeface="Arial"/>
                <a:sym typeface="Arial"/>
              </a:rPr>
              <a:t>Hay diferentes lenguajes que soportan la programación reflexiva, algunos mejor que otros, por lo que podemos considerarlos según el nivel de reflexión que soportan. Los resultados a continuación fueron obtenidos de un experimento realizado para comprobar la efectividad de la </a:t>
            </a:r>
            <a:r>
              <a:rPr lang="es-419" sz="1200">
                <a:solidFill>
                  <a:srgbClr val="000000"/>
                </a:solidFill>
                <a:latin typeface="Arial"/>
                <a:ea typeface="Arial"/>
                <a:cs typeface="Arial"/>
                <a:sym typeface="Arial"/>
              </a:rPr>
              <a:t>aplicación</a:t>
            </a:r>
            <a:r>
              <a:rPr lang="es-419" sz="1200">
                <a:solidFill>
                  <a:srgbClr val="000000"/>
                </a:solidFill>
                <a:latin typeface="Arial"/>
                <a:ea typeface="Arial"/>
                <a:cs typeface="Arial"/>
                <a:sym typeface="Arial"/>
              </a:rPr>
              <a:t> de este tipo de paradigma.</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s-419" sz="1200">
                <a:solidFill>
                  <a:srgbClr val="000000"/>
                </a:solidFill>
                <a:latin typeface="Arial"/>
                <a:ea typeface="Arial"/>
                <a:cs typeface="Arial"/>
                <a:sym typeface="Arial"/>
              </a:rPr>
              <a:t>Muchos lenguajes de programación ofrecen soporte a funciones de reflexión básicas, pero si queremos enfocarnos en la implementación de este paradigma los lenguajes  C++, Java y SmallTalk, son los indicados, junto con PHP y PL/SQL que son segundos al nivel de reflexión que soportan los demás lenguajes.</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solidFill>
                <a:srgbClr val="000000"/>
              </a:solidFill>
              <a:latin typeface="Arial"/>
              <a:ea typeface="Arial"/>
              <a:cs typeface="Arial"/>
              <a:sym typeface="Arial"/>
            </a:endParaRPr>
          </a:p>
        </p:txBody>
      </p:sp>
      <p:pic>
        <p:nvPicPr>
          <p:cNvPr id="110" name="Google Shape;110;p20"/>
          <p:cNvPicPr preferRelativeResize="0"/>
          <p:nvPr/>
        </p:nvPicPr>
        <p:blipFill>
          <a:blip r:embed="rId3">
            <a:alphaModFix/>
          </a:blip>
          <a:stretch>
            <a:fillRect/>
          </a:stretch>
        </p:blipFill>
        <p:spPr>
          <a:xfrm>
            <a:off x="445975" y="1695725"/>
            <a:ext cx="3624124" cy="274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paradigma reflexivo en comunidades y foros web</a:t>
            </a:r>
            <a:endParaRPr/>
          </a:p>
        </p:txBody>
      </p:sp>
      <p:sp>
        <p:nvSpPr>
          <p:cNvPr id="116" name="Google Shape;116;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55000" lnSpcReduction="10000"/>
          </a:bodyPr>
          <a:lstStyle/>
          <a:p>
            <a:pPr indent="0" lvl="0" marL="0" rtl="0" algn="l">
              <a:spcBef>
                <a:spcPts val="1200"/>
              </a:spcBef>
              <a:spcAft>
                <a:spcPts val="0"/>
              </a:spcAft>
              <a:buNone/>
            </a:pPr>
            <a:r>
              <a:t/>
            </a:r>
            <a:endParaRPr b="1" sz="1809"/>
          </a:p>
          <a:p>
            <a:pPr indent="0" lvl="0" marL="0" rtl="0" algn="l">
              <a:spcBef>
                <a:spcPts val="1200"/>
              </a:spcBef>
              <a:spcAft>
                <a:spcPts val="0"/>
              </a:spcAft>
              <a:buNone/>
            </a:pPr>
            <a:r>
              <a:rPr b="1" lang="es-419" sz="1809"/>
              <a:t>Algunos ejemplos de plataformas en las que se encuentra este paradigma</a:t>
            </a:r>
            <a:endParaRPr b="1" sz="1809"/>
          </a:p>
          <a:p>
            <a:pPr indent="0" lvl="0" marL="0" rtl="0" algn="l">
              <a:spcBef>
                <a:spcPts val="1200"/>
              </a:spcBef>
              <a:spcAft>
                <a:spcPts val="0"/>
              </a:spcAft>
              <a:buNone/>
            </a:pPr>
            <a:r>
              <a:rPr lang="es-419" sz="1809"/>
              <a:t>GitHub: La plataforma de desarrollo colaborativo GitHub también es un lugar donde se puede encontrar el paradigma reflexivo en acción. Los proyectos de código abierto alojados en GitHub a menudo utilizan la reflexión para realizar tareas como la generación dinámica de código, la inspección de clases y la manipulación de metadatos.</a:t>
            </a:r>
            <a:endParaRPr sz="1809"/>
          </a:p>
          <a:p>
            <a:pPr indent="0" lvl="0" marL="0" rtl="0" algn="l">
              <a:spcBef>
                <a:spcPts val="1200"/>
              </a:spcBef>
              <a:spcAft>
                <a:spcPts val="0"/>
              </a:spcAft>
              <a:buNone/>
            </a:pPr>
            <a:r>
              <a:rPr lang="es-419" sz="1809"/>
              <a:t>Foros de desarrollo de lenguajes específicos: Los foros dedicados al desarrollo de lenguajes de programación específicos, como el foro de desarrollo de Python o el foro de desarrollo de Java, son lugares donde los desarrolladores discuten y comparten información sobre técnicas de reflexión y su aplicación en proyectos reales.</a:t>
            </a:r>
            <a:endParaRPr sz="1809"/>
          </a:p>
          <a:p>
            <a:pPr indent="0" lvl="0" marL="0" rtl="0" algn="l">
              <a:spcBef>
                <a:spcPts val="1200"/>
              </a:spcBef>
              <a:spcAft>
                <a:spcPts val="0"/>
              </a:spcAft>
              <a:buNone/>
            </a:pPr>
            <a:r>
              <a:rPr lang="es-419" sz="1809"/>
              <a:t>Comunidades en redes sociales: En plataformas como Twitter, Reddit o LinkedIn, existen comunidades de desarrolladores que comparten conocimientos y discuten sobre diversos temas relacionados con la programación. La reflexión a menudo se menciona en debates sobre diseño de software, mejores prácticas de programación y desarrollo de herramientas y frameworks.</a:t>
            </a:r>
            <a:endParaRPr sz="1809"/>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