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26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9" r:id="rId15"/>
    <p:sldId id="304" r:id="rId16"/>
    <p:sldId id="305" r:id="rId17"/>
    <p:sldId id="270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30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307" r:id="rId35"/>
    <p:sldId id="295" r:id="rId36"/>
    <p:sldId id="296" r:id="rId37"/>
    <p:sldId id="299" r:id="rId38"/>
    <p:sldId id="300" r:id="rId39"/>
    <p:sldId id="301" r:id="rId40"/>
    <p:sldId id="302" r:id="rId41"/>
    <p:sldId id="303" r:id="rId42"/>
    <p:sldId id="272" r:id="rId43"/>
    <p:sldId id="279" r:id="rId44"/>
    <p:sldId id="275" r:id="rId45"/>
    <p:sldId id="277" r:id="rId46"/>
    <p:sldId id="274" r:id="rId47"/>
    <p:sldId id="278" r:id="rId48"/>
    <p:sldId id="276" r:id="rId49"/>
    <p:sldId id="297" r:id="rId50"/>
    <p:sldId id="298" r:id="rId51"/>
    <p:sldId id="271" r:id="rId52"/>
    <p:sldId id="273" r:id="rId5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80000"/>
  </p:normalViewPr>
  <p:slideViewPr>
    <p:cSldViewPr snapToGrid="0" snapToObjects="1">
      <p:cViewPr varScale="1">
        <p:scale>
          <a:sx n="101" d="100"/>
          <a:sy n="101" d="100"/>
        </p:scale>
        <p:origin x="1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7C61C-357D-BA40-9A05-C7A6753E9B84}" type="datetimeFigureOut">
              <a:rPr kumimoji="1" lang="zh-CN" altLang="en-US" smtClean="0"/>
              <a:t>2022/12/7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7AD59-4A22-0F4F-9897-B54E919FF9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6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runqstea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600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817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80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虽然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在运行时中定义的状态非常多而且复杂，但是我们可以将这些不同的状态聚合成三种：等待中、可运行、运行中，运行期间会在这三种状态来回切换：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等待中：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正在等待某些条件满足，例如：系统调用结束等，包括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Gwaiting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和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Gpreempted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几个状态；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可运行：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已经准备就绪，可以在线程运行，如果当前程序中有非常多的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，每个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就可能会等待更多的时间，即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Grunnable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运行中：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正在某个线程上运行，即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Grunning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；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73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319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默认的设置不会频繁触发操作系统的线程调度和上下文切换，所有的调度都会发生在用户态，由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语言调度器触发，能够减少很多额外开销。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0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83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为了保证公平，当全局运行队列中有待执行的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时，通过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schedtick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保证有一定几率（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/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61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 会从全局的运行队列中查找对应的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从处理器本地的运行队列中查找待执行的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</a:p>
          <a:p>
            <a:endParaRPr kumimoji="1" lang="en-US" altLang="zh-CN" dirty="0"/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从本地运行队列、全局运行队列中查找；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从网络轮询器中查找是否有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等待运行；</a:t>
            </a:r>
          </a:p>
          <a:p>
            <a:pPr algn="just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通过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runtime.runqsteal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尝试从其他随机的处理器中窃取待运行的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，该函数还可能窃取处理器的计时器；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56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741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288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23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04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785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47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355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怎么偷的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514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这里加入处理器</a:t>
            </a:r>
            <a:r>
              <a:rPr kumimoji="1" lang="en-US" altLang="zh-CN" dirty="0" err="1"/>
              <a:t>gFree</a:t>
            </a:r>
            <a:r>
              <a:rPr kumimoji="1" lang="zh-CN" altLang="en-US" dirty="0"/>
              <a:t>的时候，如果处理器本地</a:t>
            </a:r>
            <a:r>
              <a:rPr kumimoji="1" lang="en-US" altLang="zh-CN" dirty="0" err="1"/>
              <a:t>gFree</a:t>
            </a:r>
            <a:r>
              <a:rPr kumimoji="1" lang="zh-CN" altLang="en-US" dirty="0"/>
              <a:t>的数量大于</a:t>
            </a:r>
            <a:r>
              <a:rPr kumimoji="1" lang="en-US" altLang="zh-CN" dirty="0"/>
              <a:t>64</a:t>
            </a:r>
            <a:r>
              <a:rPr kumimoji="1" lang="zh-CN" altLang="en-US" dirty="0"/>
              <a:t>，会给处理器本地空闲队列留下</a:t>
            </a:r>
            <a:r>
              <a:rPr kumimoji="1" lang="en-US" altLang="zh-CN" dirty="0"/>
              <a:t>32</a:t>
            </a:r>
            <a:r>
              <a:rPr kumimoji="1" lang="zh-CN" altLang="en-US" dirty="0"/>
              <a:t>个空闲</a:t>
            </a:r>
            <a:r>
              <a:rPr kumimoji="1" lang="en-US" altLang="zh-CN" dirty="0"/>
              <a:t>Goroutine, </a:t>
            </a:r>
            <a:r>
              <a:rPr kumimoji="1" lang="zh-CN" altLang="en-US" dirty="0"/>
              <a:t>多余的会一起放到全局队列。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801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很巧妙的一种方法。</a:t>
            </a:r>
            <a:endParaRPr kumimoji="1"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这里介绍的是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正常执行并退出的逻辑，实际情况会复杂得多，多数情况下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在执行的过程中都会经历协作式或者抢占式调度，它会让出线程的使用权等待调度器的唤醒。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87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959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Sleep, </a:t>
            </a:r>
            <a:r>
              <a:rPr kumimoji="1" lang="zh-CN" altLang="en-US" dirty="0"/>
              <a:t>阻塞在</a:t>
            </a:r>
            <a:r>
              <a:rPr kumimoji="1" lang="en-US" altLang="zh-CN" dirty="0"/>
              <a:t>channel</a:t>
            </a:r>
            <a:r>
              <a:rPr kumimoji="1" lang="zh-CN" altLang="en-US" dirty="0"/>
              <a:t>，文件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，网络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sync.Wait</a:t>
            </a:r>
            <a:r>
              <a:rPr kumimoji="1" lang="zh-CN" altLang="en-US" dirty="0"/>
              <a:t>都属于主动挂起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733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644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37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638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5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587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6724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5768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665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049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018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556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553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75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542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763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933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906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5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3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这些是编译器插入的判断逻辑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73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134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94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7AD59-4A22-0F4F-9897-B54E919FF93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5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4817-E523-362E-322E-F01ACA12C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86719-05B9-8AF3-AF5C-BA7D4666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2A7C-B594-1350-8537-0CFF77A8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F6FD-073B-2D41-48A1-C4E941AF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C002-C392-04A3-8431-BC5AD5A2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987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40C5-9699-4854-BDD3-71D9F7CC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2C5DA-E96F-92DB-5270-8652F514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10F5-01E9-B678-8CC1-24F5BC60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630B6-0B3E-16DE-3072-54AA75E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64A0-997B-C258-F4F7-41C7B3DE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549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DBC4-D3A5-83CF-58E0-1EBCF8AD1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04460-1F34-6123-4683-B2E77310B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A777-510F-8CF9-0F96-5C6D2223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CDBB-3517-6BB8-1A67-5AE445F7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2A17-5223-A839-6EAB-2668FAC9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813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E8BE-2AD9-75C4-6A1D-BD930BAD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5B2A-DAB4-39F6-BD72-8A399CEC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6C69-0369-34AD-0DFB-74CE9EFC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9F18A-BC00-9789-AF76-D43A92FD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AE6F-A962-316E-25B5-74D8D4FD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31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4230-7BD8-4D85-B40C-E6011EB5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E5FD5-D0AF-7E04-5702-D8BC1DFE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F603B-59EE-8A27-0D38-52E7DEBB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88B3-9877-7F4E-1B2D-07D347B0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7842-D904-139C-86A8-98692D81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85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1186-2150-AC87-A6A4-E09934DE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E580-4769-FF04-09C7-D9F1DD1B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E6341-D257-CA5D-8AA4-B901C2AC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C3DB9-8E53-E733-B933-B2B96C06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70D4B-A9B0-7701-009C-6356F2F5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EF63D-7EAC-FDBA-1560-E9254166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49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BB84-3677-11FF-3810-8E239E65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5024-04B4-164A-705F-75F96BACD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91A04-DB4C-5966-FB0D-7B249512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AFB7A-5F9F-C97E-8161-C8A41DFA2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3BDE3-000B-881A-B1ED-7E08283C3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5D37C-4690-4F59-410D-9667AFB4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1017E-46EC-C094-D33F-85FFE3E5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D93C7-5D43-7BB4-F009-4B47CAE3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53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2AB8-8CC9-54EC-22F6-1F802506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13D72-7628-7631-748C-FA6008AD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EFDBC-7D27-7CDF-D796-8F27111E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E4D7-0126-2E2E-B6D2-DF74E22B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83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75270-6C67-2956-50D5-F534B0E8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76917-4F54-AA8F-1C5C-3D8713D5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9D1D-8A86-C90A-B1B4-ADE6A6DE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1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676-F795-C743-03D3-081D6250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BE50-8DB3-F7CF-E653-D43E357C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C68AC-5F0E-7EAC-ED77-00499A67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F47C6-9BE0-F2AE-5C9B-DB5DCC25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B4B67-BE09-272D-23A0-32AC6018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3C47F-EFD4-FB42-5494-A31C39C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8486-66E3-10DA-8517-87DE964B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19EA8-620A-9EEC-502D-6C6EFFFA6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EF263-1B73-8C67-1AAE-ED229F2AF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4446A-B8EC-AF15-8071-965C0545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2117-BB47-D406-B389-B279E034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335E9-33A4-D552-39A6-AE401A61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362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B8620-DEB4-ED59-45FB-118C74E6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B977-2539-D9E5-3065-7B563FC4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7C03E-F106-39F4-5758-87D382374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3D52-C1FA-D742-B922-5FA3D50B9E04}" type="datetimeFigureOut">
              <a:rPr lang="en-CN" smtClean="0"/>
              <a:t>12/7/22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C667-E1E5-B7E4-B7F0-DD1F5B847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1127-6A08-F463-7643-02D3EC07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3FE6-B2B1-FF40-B14D-AB5A2DCCB17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518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shrinkstac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ang/go/blob/41d8e61a6b9d8f9db912626eb2bbc535e929fefc/src/runtime/runtime2.go#L40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schedin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newproc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veness.me/golang/tree/runtime.newproc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veness.me/golang/tree/runtime.mal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schedul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aveness.me/golang/tree/runtime.runqsteal" TargetMode="External"/><Relationship Id="rId4" Type="http://schemas.openxmlformats.org/officeDocument/2006/relationships/hyperlink" Target="https://draveness.me/golang/tree/runtime.findrunnable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raveness.me/golang/tree/runtime.gfput" TargetMode="External"/><Relationship Id="rId3" Type="http://schemas.openxmlformats.org/officeDocument/2006/relationships/hyperlink" Target="https://draveness.me/golang/tree/runtime.execute" TargetMode="External"/><Relationship Id="rId7" Type="http://schemas.openxmlformats.org/officeDocument/2006/relationships/hyperlink" Target="https://draveness.me/golang/tree/runtime.goexit0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golang/tree/runtime.mcall" TargetMode="External"/><Relationship Id="rId5" Type="http://schemas.openxmlformats.org/officeDocument/2006/relationships/hyperlink" Target="https://draveness.me/golang/tree/runtime.goexit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draveness.me/golang/tree/runtime.gogo" TargetMode="External"/><Relationship Id="rId9" Type="http://schemas.openxmlformats.org/officeDocument/2006/relationships/hyperlink" Target="https://draveness.me/golang/tree/runtime.schedul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raveness.me/golang/tree/runtime.goready" TargetMode="External"/><Relationship Id="rId3" Type="http://schemas.openxmlformats.org/officeDocument/2006/relationships/hyperlink" Target="https://draveness.me/golang/tree/runtime.gopark" TargetMode="External"/><Relationship Id="rId7" Type="http://schemas.openxmlformats.org/officeDocument/2006/relationships/hyperlink" Target="https://draveness.me/golang/tree/runtime.schedu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golang/tree/runtime.dropg" TargetMode="External"/><Relationship Id="rId5" Type="http://schemas.openxmlformats.org/officeDocument/2006/relationships/hyperlink" Target="https://draveness.me/golang/tree/runtime.park_m" TargetMode="External"/><Relationship Id="rId4" Type="http://schemas.openxmlformats.org/officeDocument/2006/relationships/hyperlink" Target="https://draveness.me/golang/tree/runtime.mcal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draveness.me/golang/tree/runtime.exitsyscal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golang/tree/runtime.entersyscall" TargetMode="External"/><Relationship Id="rId5" Type="http://schemas.openxmlformats.org/officeDocument/2006/relationships/hyperlink" Target="https://draveness.me/golang/tree/syscall.RawSyscall" TargetMode="External"/><Relationship Id="rId4" Type="http://schemas.openxmlformats.org/officeDocument/2006/relationships/hyperlink" Target="https://draveness.me/golang/tree/syscall.Syscal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syscall.RawSyscal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entersysc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veness.me/golang/tree/runtime.reentersysca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exitsysca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veness.me/golang/tree/runtime.acquire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Gosche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aveness.me/golang/tree/runtime.schedule" TargetMode="External"/><Relationship Id="rId4" Type="http://schemas.openxmlformats.org/officeDocument/2006/relationships/hyperlink" Target="https://draveness.me/golang/tree/runtime.goschedImp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newstac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aveness.me/golang/tree/runtime.gogo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morestack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aveness.me/golang/tree/runtime.gogo" TargetMode="External"/><Relationship Id="rId4" Type="http://schemas.openxmlformats.org/officeDocument/2006/relationships/hyperlink" Target="https://draveness.me/golang/tree/runtime.newstack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doSigPreemp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aveness.me/golang/tree/runtime.schedule" TargetMode="External"/><Relationship Id="rId4" Type="http://schemas.openxmlformats.org/officeDocument/2006/relationships/hyperlink" Target="https://draveness.me/golang/tree/runtime.preemptPark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raveness.me/golang/tree/runtime.asyncPreempt2" TargetMode="External"/><Relationship Id="rId3" Type="http://schemas.openxmlformats.org/officeDocument/2006/relationships/hyperlink" Target="https://draveness.me/golang/tree/runtime.sighandler" TargetMode="External"/><Relationship Id="rId7" Type="http://schemas.openxmlformats.org/officeDocument/2006/relationships/hyperlink" Target="https://draveness.me/golang/tree/runtime.asyncPreem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veness.me/golang/tree/runtime.sigctxt.pushCall" TargetMode="External"/><Relationship Id="rId5" Type="http://schemas.openxmlformats.org/officeDocument/2006/relationships/hyperlink" Target="https://draveness.me/golang/tree/runtime.signalM" TargetMode="External"/><Relationship Id="rId10" Type="http://schemas.openxmlformats.org/officeDocument/2006/relationships/hyperlink" Target="https://draveness.me/golang/tree/runtime.schedule" TargetMode="External"/><Relationship Id="rId4" Type="http://schemas.openxmlformats.org/officeDocument/2006/relationships/hyperlink" Target="https://draveness.me/golang/tree/runtime.doSigPreempt" TargetMode="External"/><Relationship Id="rId9" Type="http://schemas.openxmlformats.org/officeDocument/2006/relationships/hyperlink" Target="https://draveness.me/golang/tree/runtime.preemptPark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lang.design/under-the-hood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stackpo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aveness.me/golang/tree/runtime.mcache" TargetMode="External"/><Relationship Id="rId4" Type="http://schemas.openxmlformats.org/officeDocument/2006/relationships/hyperlink" Target="https://draveness.me/golang/tree/runtime.stackLarg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stackLar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aveness.me/golang/tree/runtime.moresta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lang/go/blob/go1.16.6/src/cmd/internal/objabi/stack.go#L2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AA6-1B17-A729-117A-03D0E513D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Goroutine</a:t>
            </a:r>
            <a:r>
              <a:rPr lang="zh-CN" altLang="en-US" dirty="0"/>
              <a:t> 设计与实现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11958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/>
              <a:t>Goroutine</a:t>
            </a:r>
            <a:r>
              <a:rPr lang="zh-CN" altLang="en-US" sz="3200" dirty="0"/>
              <a:t> 栈扩容 判断逻辑</a:t>
            </a:r>
            <a:endParaRPr lang="en-CN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C33219-641D-A134-B49A-EA26B27186DF}"/>
              </a:ext>
            </a:extLst>
          </p:cNvPr>
          <p:cNvSpPr/>
          <p:nvPr/>
        </p:nvSpPr>
        <p:spPr>
          <a:xfrm>
            <a:off x="1492469" y="2555675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0A2201-EC67-C374-BB2F-8332DE297DB0}"/>
              </a:ext>
            </a:extLst>
          </p:cNvPr>
          <p:cNvSpPr/>
          <p:nvPr/>
        </p:nvSpPr>
        <p:spPr>
          <a:xfrm>
            <a:off x="1492469" y="2997110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9FA36-E98B-77BB-A77C-08C48E66E1B9}"/>
              </a:ext>
            </a:extLst>
          </p:cNvPr>
          <p:cNvSpPr/>
          <p:nvPr/>
        </p:nvSpPr>
        <p:spPr>
          <a:xfrm>
            <a:off x="1492469" y="3438545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2D5D09-4ED9-A4D4-3DA0-141E72AA57BC}"/>
              </a:ext>
            </a:extLst>
          </p:cNvPr>
          <p:cNvSpPr/>
          <p:nvPr/>
        </p:nvSpPr>
        <p:spPr>
          <a:xfrm>
            <a:off x="1492469" y="3879980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BDCAD6-E0CE-3CFD-BDDE-E5340550B365}"/>
              </a:ext>
            </a:extLst>
          </p:cNvPr>
          <p:cNvSpPr/>
          <p:nvPr/>
        </p:nvSpPr>
        <p:spPr>
          <a:xfrm>
            <a:off x="1492469" y="4321415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215EB4-50D7-0BE7-EC7A-FDD19452B842}"/>
              </a:ext>
            </a:extLst>
          </p:cNvPr>
          <p:cNvSpPr/>
          <p:nvPr/>
        </p:nvSpPr>
        <p:spPr>
          <a:xfrm>
            <a:off x="1492469" y="4762850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BD1D4C-B7F9-20C3-5E7F-8E49F6870C93}"/>
              </a:ext>
            </a:extLst>
          </p:cNvPr>
          <p:cNvGrpSpPr/>
          <p:nvPr/>
        </p:nvGrpSpPr>
        <p:grpSpPr>
          <a:xfrm>
            <a:off x="3486809" y="2329773"/>
            <a:ext cx="1377114" cy="369332"/>
            <a:chOff x="9877099" y="2509118"/>
            <a:chExt cx="1377114" cy="369332"/>
          </a:xfrm>
        </p:grpSpPr>
        <p:sp>
          <p:nvSpPr>
            <p:cNvPr id="15" name="右箭头 14">
              <a:extLst>
                <a:ext uri="{FF2B5EF4-FFF2-40B4-BE49-F238E27FC236}">
                  <a16:creationId xmlns:a16="http://schemas.microsoft.com/office/drawing/2014/main" id="{4600096F-71FF-1472-617B-04C7F4E3A72E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45849FE-C298-CE45-6BF9-496E5B7571ED}"/>
                </a:ext>
              </a:extLst>
            </p:cNvPr>
            <p:cNvSpPr txBox="1"/>
            <p:nvPr/>
          </p:nvSpPr>
          <p:spPr>
            <a:xfrm>
              <a:off x="10363200" y="2509118"/>
              <a:ext cx="891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stack.hi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86188AA-B7AB-9985-94E9-B6B4A8EDB01D}"/>
              </a:ext>
            </a:extLst>
          </p:cNvPr>
          <p:cNvGrpSpPr/>
          <p:nvPr/>
        </p:nvGrpSpPr>
        <p:grpSpPr>
          <a:xfrm>
            <a:off x="3486809" y="4934800"/>
            <a:ext cx="1377114" cy="369332"/>
            <a:chOff x="9877099" y="2509118"/>
            <a:chExt cx="1377114" cy="369332"/>
          </a:xfrm>
        </p:grpSpPr>
        <p:sp>
          <p:nvSpPr>
            <p:cNvPr id="19" name="右箭头 18">
              <a:extLst>
                <a:ext uri="{FF2B5EF4-FFF2-40B4-BE49-F238E27FC236}">
                  <a16:creationId xmlns:a16="http://schemas.microsoft.com/office/drawing/2014/main" id="{07EE2C39-F33D-AD31-2E80-48A9ED44F653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86F0CA-FB62-0EEF-463C-D0FF74047470}"/>
                </a:ext>
              </a:extLst>
            </p:cNvPr>
            <p:cNvSpPr txBox="1"/>
            <p:nvPr/>
          </p:nvSpPr>
          <p:spPr>
            <a:xfrm>
              <a:off x="10363200" y="2509118"/>
              <a:ext cx="891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stack.lo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724C09-7AED-BDAB-423B-65F14808C90B}"/>
              </a:ext>
            </a:extLst>
          </p:cNvPr>
          <p:cNvGrpSpPr/>
          <p:nvPr/>
        </p:nvGrpSpPr>
        <p:grpSpPr>
          <a:xfrm>
            <a:off x="3526092" y="3754751"/>
            <a:ext cx="1800372" cy="369332"/>
            <a:chOff x="9877099" y="2509118"/>
            <a:chExt cx="1800372" cy="369332"/>
          </a:xfrm>
        </p:grpSpPr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3E0CEDCB-39C8-E6F1-8067-E7AC24E5EFA3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F4B035-9969-D7E1-AB72-E44357504E81}"/>
                </a:ext>
              </a:extLst>
            </p:cNvPr>
            <p:cNvSpPr txBox="1"/>
            <p:nvPr/>
          </p:nvSpPr>
          <p:spPr>
            <a:xfrm>
              <a:off x="10363200" y="2509118"/>
              <a:ext cx="13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stackgurad0</a:t>
              </a:r>
              <a:endParaRPr kumimoji="1" lang="zh-CN" altLang="en-US" dirty="0"/>
            </a:p>
          </p:txBody>
        </p:sp>
      </p:grp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2BD1AD1F-9D35-3106-1807-082DBE807E84}"/>
              </a:ext>
            </a:extLst>
          </p:cNvPr>
          <p:cNvSpPr/>
          <p:nvPr/>
        </p:nvSpPr>
        <p:spPr>
          <a:xfrm>
            <a:off x="3647617" y="4021887"/>
            <a:ext cx="218189" cy="109758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155A10-6C38-DDD0-64F3-E913725BE434}"/>
              </a:ext>
            </a:extLst>
          </p:cNvPr>
          <p:cNvSpPr txBox="1"/>
          <p:nvPr/>
        </p:nvSpPr>
        <p:spPr>
          <a:xfrm>
            <a:off x="3832348" y="4361406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StackGurad</a:t>
            </a:r>
            <a:r>
              <a:rPr kumimoji="1" lang="en-US" altLang="zh-CN" dirty="0"/>
              <a:t>(928)</a:t>
            </a:r>
            <a:endParaRPr kumimoji="1"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5BCD19B-4BD4-5650-14CC-4B0AFD8211E0}"/>
              </a:ext>
            </a:extLst>
          </p:cNvPr>
          <p:cNvGrpSpPr/>
          <p:nvPr/>
        </p:nvGrpSpPr>
        <p:grpSpPr>
          <a:xfrm>
            <a:off x="3486809" y="3365858"/>
            <a:ext cx="895187" cy="369332"/>
            <a:chOff x="9877099" y="2509118"/>
            <a:chExt cx="895187" cy="369332"/>
          </a:xfrm>
        </p:grpSpPr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0BA51205-FF17-A3DA-F952-14D9ACD85CE2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177938-207B-B7D2-F9F5-157CA5906832}"/>
                </a:ext>
              </a:extLst>
            </p:cNvPr>
            <p:cNvSpPr txBox="1"/>
            <p:nvPr/>
          </p:nvSpPr>
          <p:spPr>
            <a:xfrm>
              <a:off x="10363200" y="250911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SP</a:t>
              </a:r>
              <a:endParaRPr kumimoji="1"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2C9E9CF-9F9B-296A-A883-ADE0D27E7B4E}"/>
              </a:ext>
            </a:extLst>
          </p:cNvPr>
          <p:cNvSpPr txBox="1"/>
          <p:nvPr/>
        </p:nvSpPr>
        <p:spPr>
          <a:xfrm>
            <a:off x="5716397" y="2329773"/>
            <a:ext cx="62777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当栈帧大小（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FramSzie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）小于等于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StackSmall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（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128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）时，如果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SP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小于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stackguard0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那么就执行栈扩容；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/>
            <a:endParaRPr lang="zh-CN" altLang="en-US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/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2.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当栈帧大小（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FramSzie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）大于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StackSmall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（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128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）时，就会根据公式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SP-</a:t>
            </a:r>
            <a:r>
              <a:rPr lang="en-US" altLang="zh-CN" dirty="0" err="1">
                <a:solidFill>
                  <a:srgbClr val="111111"/>
                </a:solidFill>
                <a:latin typeface="TeXGyreAdventor"/>
              </a:rPr>
              <a:t>F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ramesize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&lt;= stackguard0-StackSmall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，如果为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true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则执行扩容；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/>
            <a:endParaRPr lang="zh-CN" altLang="en-US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/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3.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当栈帧大小（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FramSzie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）大于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StackBig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（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4096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）时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,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根据公式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SP-stackguard0+StackGuard &lt;=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framesize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+ (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StackGuard-StackSmall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)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判断，如果是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true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则执行扩容；</a:t>
            </a: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8EF88291-04E4-8BBB-E8D9-6D1FAEB54D6D}"/>
              </a:ext>
            </a:extLst>
          </p:cNvPr>
          <p:cNvSpPr/>
          <p:nvPr/>
        </p:nvSpPr>
        <p:spPr>
          <a:xfrm rot="10800000">
            <a:off x="1167391" y="3979330"/>
            <a:ext cx="237944" cy="34208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983418-5DE6-83A6-1162-D0A08509D571}"/>
              </a:ext>
            </a:extLst>
          </p:cNvPr>
          <p:cNvSpPr txBox="1"/>
          <p:nvPr/>
        </p:nvSpPr>
        <p:spPr>
          <a:xfrm>
            <a:off x="-15694" y="3913247"/>
            <a:ext cx="1183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StackSmall</a:t>
            </a:r>
            <a:endParaRPr kumimoji="1" lang="en-US" altLang="zh-CN" dirty="0"/>
          </a:p>
          <a:p>
            <a:r>
              <a:rPr kumimoji="1" lang="en-US" altLang="zh-CN" dirty="0"/>
              <a:t>(128)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94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/>
              <a:t>Goroutine</a:t>
            </a:r>
            <a:r>
              <a:rPr lang="zh-CN" altLang="en-US" sz="3200" dirty="0"/>
              <a:t> 栈扩容</a:t>
            </a:r>
            <a:r>
              <a:rPr lang="en-US" altLang="zh-CN" sz="3200" dirty="0"/>
              <a:t> </a:t>
            </a:r>
            <a:r>
              <a:rPr lang="en-US" altLang="zh-CN" sz="3200" dirty="0" err="1"/>
              <a:t>nosplit</a:t>
            </a:r>
            <a:r>
              <a:rPr lang="zh-CN" altLang="en-US" sz="3200" dirty="0"/>
              <a:t>优化</a:t>
            </a:r>
            <a:endParaRPr lang="en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7C026E-6C32-6C28-AC55-D956EB653F93}"/>
              </a:ext>
            </a:extLst>
          </p:cNvPr>
          <p:cNvSpPr txBox="1"/>
          <p:nvPr/>
        </p:nvSpPr>
        <p:spPr>
          <a:xfrm>
            <a:off x="764627" y="1734208"/>
            <a:ext cx="9052035" cy="9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当函数调用处于叶节点，并且当前帧栈（</a:t>
            </a:r>
            <a:r>
              <a:rPr kumimoji="1" lang="en-US" altLang="zh-CN" sz="2000" dirty="0" err="1"/>
              <a:t>FrameSzie</a:t>
            </a:r>
            <a:r>
              <a:rPr kumimoji="1" lang="zh-CN" altLang="en-US" sz="2000" dirty="0"/>
              <a:t>）小于</a:t>
            </a: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StackSmall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（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128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）时，编译器会打上</a:t>
            </a: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nosplit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标记。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77D0DA-EB20-5D29-906E-9499F48E644B}"/>
              </a:ext>
            </a:extLst>
          </p:cNvPr>
          <p:cNvSpPr txBox="1"/>
          <p:nvPr/>
        </p:nvSpPr>
        <p:spPr>
          <a:xfrm>
            <a:off x="764627" y="3429000"/>
            <a:ext cx="9272752" cy="50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/>
              <a:t>nosplit</a:t>
            </a:r>
            <a:r>
              <a:rPr kumimoji="1" lang="zh-CN" altLang="en-US" sz="2000" dirty="0"/>
              <a:t>标记作用：运行时会禁用栈溢出检测</a:t>
            </a:r>
          </a:p>
        </p:txBody>
      </p:sp>
    </p:spTree>
    <p:extLst>
      <p:ext uri="{BB962C8B-B14F-4D97-AF65-F5344CB8AC3E}">
        <p14:creationId xmlns:p14="http://schemas.microsoft.com/office/powerpoint/2010/main" val="251669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/>
              <a:t>Goroutine</a:t>
            </a:r>
            <a:r>
              <a:rPr lang="zh-CN" altLang="en-US" sz="3200" dirty="0"/>
              <a:t> 栈能无限增长吗</a:t>
            </a:r>
            <a:endParaRPr lang="en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7C026E-6C32-6C28-AC55-D956EB653F93}"/>
              </a:ext>
            </a:extLst>
          </p:cNvPr>
          <p:cNvSpPr txBox="1"/>
          <p:nvPr/>
        </p:nvSpPr>
        <p:spPr>
          <a:xfrm>
            <a:off x="764627" y="1734208"/>
            <a:ext cx="8282151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4A4A4A"/>
                </a:solidFill>
                <a:effectLst/>
                <a:latin typeface="system-ui"/>
              </a:rPr>
              <a:t>新的栈大小超过了</a:t>
            </a:r>
            <a:r>
              <a:rPr lang="en-US" altLang="zh-CN" sz="2000" dirty="0" err="1"/>
              <a:t>maxstacksize</a:t>
            </a:r>
            <a:r>
              <a:rPr lang="zh-CN" altLang="en-US" sz="2000" b="0" i="0" dirty="0">
                <a:solidFill>
                  <a:srgbClr val="4A4A4A"/>
                </a:solidFill>
                <a:effectLst/>
                <a:latin typeface="system-ui"/>
              </a:rPr>
              <a:t>就会抛出</a:t>
            </a:r>
            <a:r>
              <a:rPr lang="en-US" altLang="zh-CN" sz="2000" b="0" i="0" dirty="0">
                <a:solidFill>
                  <a:srgbClr val="4A4A4A"/>
                </a:solidFill>
                <a:effectLst/>
                <a:latin typeface="system-ui"/>
              </a:rPr>
              <a:t> “</a:t>
            </a:r>
            <a:r>
              <a:rPr lang="en-US" altLang="zh-CN" sz="2000" dirty="0"/>
              <a:t>stack overflow</a:t>
            </a:r>
            <a:r>
              <a:rPr lang="en-US" altLang="zh-CN" sz="2000" dirty="0">
                <a:solidFill>
                  <a:srgbClr val="4A4A4A"/>
                </a:solidFill>
                <a:latin typeface="system-ui"/>
              </a:rPr>
              <a:t>”</a:t>
            </a:r>
            <a:r>
              <a:rPr lang="zh-CN" altLang="en-US" sz="2000" b="0" i="0" dirty="0">
                <a:solidFill>
                  <a:srgbClr val="4A4A4A"/>
                </a:solidFill>
                <a:effectLst/>
                <a:latin typeface="system-ui"/>
              </a:rPr>
              <a:t>的异常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180D16-098F-5C5D-26F9-61EC1C3D4A22}"/>
              </a:ext>
            </a:extLst>
          </p:cNvPr>
          <p:cNvSpPr txBox="1"/>
          <p:nvPr/>
        </p:nvSpPr>
        <p:spPr>
          <a:xfrm>
            <a:off x="764627" y="315541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sys.PtrSize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maxstacksize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1000000000</a:t>
            </a:r>
            <a:r>
              <a:rPr lang="zh-CN" altLang="en-US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1G</a:t>
            </a:r>
            <a:endParaRPr lang="en-US" altLang="zh-CN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maxstacksize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250000000  // 250M</a:t>
            </a:r>
            <a:endParaRPr lang="en-US" altLang="zh-CN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zh-CN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zh-CN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8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/>
              <a:t>Goroutine</a:t>
            </a:r>
            <a:r>
              <a:rPr lang="zh-CN" altLang="en-US" sz="3200" dirty="0"/>
              <a:t> 栈缩容</a:t>
            </a:r>
            <a:endParaRPr lang="en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7C026E-6C32-6C28-AC55-D956EB653F93}"/>
              </a:ext>
            </a:extLst>
          </p:cNvPr>
          <p:cNvSpPr txBox="1"/>
          <p:nvPr/>
        </p:nvSpPr>
        <p:spPr>
          <a:xfrm>
            <a:off x="764628" y="1786759"/>
            <a:ext cx="7759263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栈的收缩发生在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GC 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(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垃圾回收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)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时对栈进行扫描的阶段，会调用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runtime.shrinkstack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函数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8AF4DF-EC71-FCE8-A7F4-D06725FD2520}"/>
              </a:ext>
            </a:extLst>
          </p:cNvPr>
          <p:cNvSpPr txBox="1"/>
          <p:nvPr/>
        </p:nvSpPr>
        <p:spPr>
          <a:xfrm>
            <a:off x="764629" y="2963552"/>
            <a:ext cx="7759262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GC</a:t>
            </a:r>
            <a:r>
              <a:rPr kumimoji="1" lang="zh-CN" altLang="en-US" dirty="0"/>
              <a:t>会扫描</a:t>
            </a:r>
            <a:r>
              <a:rPr kumimoji="1" lang="en-US" altLang="zh-CN" dirty="0"/>
              <a:t>Goroutine</a:t>
            </a:r>
            <a:r>
              <a:rPr kumimoji="1" lang="zh-CN" altLang="en-US" dirty="0"/>
              <a:t>使用的栈的数量，如果小于当前栈的</a:t>
            </a:r>
            <a:r>
              <a:rPr kumimoji="1" lang="en-US" altLang="zh-CN" dirty="0"/>
              <a:t>1/4</a:t>
            </a:r>
            <a:r>
              <a:rPr kumimoji="1" lang="zh-CN" altLang="en-US" dirty="0"/>
              <a:t>，就会触发缩容。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缩容时也会开辟新的栈空间。</a:t>
            </a:r>
            <a:endParaRPr kumimoji="1" lang="en-US" altLang="zh-CN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AA16489B-240A-84CC-7094-9CA6FBB5FE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2" t="-1" r="30653" b="400"/>
          <a:stretch/>
        </p:blipFill>
        <p:spPr>
          <a:xfrm>
            <a:off x="8736723" y="1158983"/>
            <a:ext cx="3118945" cy="44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67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AA6-1B17-A729-117A-03D0E513D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sz="4800"/>
              <a:t>Goroutine</a:t>
            </a:r>
            <a:r>
              <a:rPr lang="zh-CN" altLang="en-US" sz="4800" dirty="0"/>
              <a:t> 调度器设计</a:t>
            </a:r>
            <a:endParaRPr lang="en-CN" sz="4800" dirty="0"/>
          </a:p>
        </p:txBody>
      </p:sp>
    </p:spTree>
    <p:extLst>
      <p:ext uri="{BB962C8B-B14F-4D97-AF65-F5344CB8AC3E}">
        <p14:creationId xmlns:p14="http://schemas.microsoft.com/office/powerpoint/2010/main" val="259069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AA6-1B17-A729-117A-03D0E513D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400" y="1897063"/>
            <a:ext cx="91440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600" dirty="0"/>
              <a:t>1. G-M-P</a:t>
            </a:r>
            <a:r>
              <a:rPr lang="zh-CN" altLang="en-US" sz="3600" dirty="0"/>
              <a:t> 模型</a:t>
            </a:r>
            <a:br>
              <a:rPr lang="en-US" altLang="zh-CN" sz="3600" dirty="0"/>
            </a:br>
            <a:r>
              <a:rPr lang="en-US" altLang="zh-CN" sz="3600" dirty="0"/>
              <a:t>2.</a:t>
            </a:r>
            <a:r>
              <a:rPr lang="zh-CN" altLang="en-US" sz="3600" dirty="0"/>
              <a:t> </a:t>
            </a:r>
            <a:r>
              <a:rPr lang="en-US" altLang="zh-CN" sz="3600" dirty="0"/>
              <a:t>Goroutine</a:t>
            </a:r>
            <a:r>
              <a:rPr lang="zh-CN" altLang="en-US" sz="3600" dirty="0"/>
              <a:t>调度循环</a:t>
            </a:r>
            <a:br>
              <a:rPr lang="en-US" altLang="zh-CN" sz="3600" dirty="0"/>
            </a:br>
            <a:r>
              <a:rPr lang="en-US" altLang="zh-CN" sz="3600" dirty="0"/>
              <a:t>3.</a:t>
            </a:r>
            <a:r>
              <a:rPr lang="zh-CN" altLang="en-US" sz="3600" dirty="0"/>
              <a:t> </a:t>
            </a:r>
            <a:r>
              <a:rPr lang="en-US" altLang="zh-CN" sz="3600" dirty="0"/>
              <a:t>Goroutine</a:t>
            </a:r>
            <a:r>
              <a:rPr lang="zh-CN" altLang="en-US" sz="3600" dirty="0"/>
              <a:t>触发调度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222021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AA6-1B17-A729-117A-03D0E513D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G-M-P</a:t>
            </a:r>
            <a:r>
              <a:rPr lang="zh-CN" altLang="en-US" sz="4000" dirty="0"/>
              <a:t> 模型</a:t>
            </a:r>
            <a:endParaRPr lang="en-CN" sz="4000" dirty="0"/>
          </a:p>
        </p:txBody>
      </p:sp>
    </p:spTree>
    <p:extLst>
      <p:ext uri="{BB962C8B-B14F-4D97-AF65-F5344CB8AC3E}">
        <p14:creationId xmlns:p14="http://schemas.microsoft.com/office/powerpoint/2010/main" val="362483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Goroutine</a:t>
            </a:r>
            <a:r>
              <a:rPr lang="zh-CN" altLang="en-US" sz="3200" dirty="0"/>
              <a:t>调度器</a:t>
            </a:r>
            <a:r>
              <a:rPr lang="en-US" altLang="zh-CN" sz="3200" dirty="0"/>
              <a:t>: G-M-P</a:t>
            </a:r>
            <a:r>
              <a:rPr lang="zh-CN" altLang="en-US" sz="3200" dirty="0"/>
              <a:t>模型</a:t>
            </a:r>
            <a:endParaRPr lang="en-CN" sz="3200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07E4882-3865-4A42-9BA2-D2C2D6B5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524" y="1651000"/>
            <a:ext cx="7620000" cy="3556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4A1A10-0592-B26B-F7D8-E740AF1508FC}"/>
              </a:ext>
            </a:extLst>
          </p:cNvPr>
          <p:cNvSpPr txBox="1"/>
          <p:nvPr/>
        </p:nvSpPr>
        <p:spPr>
          <a:xfrm>
            <a:off x="764628" y="2781066"/>
            <a:ext cx="2732689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G: Goroutine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M: Machine </a:t>
            </a:r>
            <a:r>
              <a:rPr kumimoji="1" lang="zh-CN" altLang="en-US" dirty="0"/>
              <a:t>操作系统线程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P: Processor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46363A-7537-ED3A-9186-6EA188068EA7}"/>
              </a:ext>
            </a:extLst>
          </p:cNvPr>
          <p:cNvSpPr txBox="1"/>
          <p:nvPr/>
        </p:nvSpPr>
        <p:spPr>
          <a:xfrm>
            <a:off x="764628" y="5681501"/>
            <a:ext cx="10502461" cy="40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Go 1.1</a:t>
            </a:r>
            <a:r>
              <a:rPr kumimoji="1" lang="zh-CN" altLang="en-US" dirty="0"/>
              <a:t>版本开始引入了 </a:t>
            </a:r>
            <a:r>
              <a:rPr kumimoji="1" lang="en-US" altLang="zh-CN" dirty="0"/>
              <a:t>G-M-P</a:t>
            </a:r>
            <a:r>
              <a:rPr kumimoji="1" lang="zh-CN" altLang="en-US" dirty="0"/>
              <a:t>模型，并沿用至今。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53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G: Goroutine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89843E-F62C-5F5C-3D7D-49AB1AD1B187}"/>
              </a:ext>
            </a:extLst>
          </p:cNvPr>
          <p:cNvSpPr txBox="1"/>
          <p:nvPr/>
        </p:nvSpPr>
        <p:spPr>
          <a:xfrm>
            <a:off x="764628" y="1838549"/>
            <a:ext cx="10502461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Goroutine</a:t>
            </a:r>
            <a:r>
              <a:rPr kumimoji="1" lang="zh-CN" altLang="en-US" dirty="0"/>
              <a:t>运行在用户态。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相比于操作系统线程，占用更小的内存空间，降低了上下文切换开销。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结构体定义：</a:t>
            </a:r>
            <a:r>
              <a:rPr lang="en-US" altLang="zh-CN" b="0" i="0" u="sng" dirty="0">
                <a:effectLst/>
                <a:latin typeface="roboto" panose="02000000000000000000" pitchFamily="2" charset="0"/>
                <a:hlinkClick r:id="rId3"/>
              </a:rPr>
              <a:t>runtime.g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866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G: Goroutine</a:t>
            </a:r>
            <a:r>
              <a:rPr lang="zh-CN" altLang="en-US" sz="3200" dirty="0"/>
              <a:t> 状态</a:t>
            </a:r>
            <a:endParaRPr lang="en-CN" sz="32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5C06111-86B9-FE04-5C5D-654895EFE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78071"/>
              </p:ext>
            </p:extLst>
          </p:nvPr>
        </p:nvGraphicFramePr>
        <p:xfrm>
          <a:off x="1248032" y="1145650"/>
          <a:ext cx="9737124" cy="5422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193">
                  <a:extLst>
                    <a:ext uri="{9D8B030D-6E8A-4147-A177-3AD203B41FA5}">
                      <a16:colId xmlns:a16="http://schemas.microsoft.com/office/drawing/2014/main" val="816334780"/>
                    </a:ext>
                  </a:extLst>
                </a:gridCol>
                <a:gridCol w="7799931">
                  <a:extLst>
                    <a:ext uri="{9D8B030D-6E8A-4147-A177-3AD203B41FA5}">
                      <a16:colId xmlns:a16="http://schemas.microsoft.com/office/drawing/2014/main" val="478138390"/>
                    </a:ext>
                  </a:extLst>
                </a:gridCol>
              </a:tblGrid>
              <a:tr h="4521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dirty="0"/>
                        <a:t>状态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dirty="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5104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en-US" sz="18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Gidle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刚刚被分配并且还没有被初始化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250544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_Grunnable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没有执行代码，没有栈的所有权，存储在运行队列中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37605"/>
                  </a:ext>
                </a:extLst>
              </a:tr>
              <a:tr h="62630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en-US" sz="18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Grunning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可以执行代码，拥有栈的所有权，被赋予了内核线程 </a:t>
                      </a:r>
                      <a:r>
                        <a:rPr lang="en-US" sz="1800" dirty="0">
                          <a:effectLst/>
                        </a:rPr>
                        <a:t>M </a:t>
                      </a:r>
                      <a:r>
                        <a:rPr lang="zh-CN" altLang="en-US" sz="1800" dirty="0">
                          <a:effectLst/>
                        </a:rPr>
                        <a:t>和处理器 </a:t>
                      </a:r>
                      <a:r>
                        <a:rPr lang="en-US" sz="1800" dirty="0">
                          <a:effectLst/>
                        </a:rPr>
                        <a:t>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94188"/>
                  </a:ext>
                </a:extLst>
              </a:tr>
              <a:tr h="62630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en-US" sz="18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Gsyscall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正在执行系统调用，拥有栈的所有权，没有执行用户代码，被赋予了内核线程 </a:t>
                      </a:r>
                      <a:r>
                        <a:rPr lang="en-US" sz="1800" dirty="0">
                          <a:effectLst/>
                        </a:rPr>
                        <a:t>M </a:t>
                      </a:r>
                      <a:r>
                        <a:rPr lang="zh-CN" altLang="en-US" sz="1800" dirty="0">
                          <a:effectLst/>
                        </a:rPr>
                        <a:t>但是不在运行队列上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13228"/>
                  </a:ext>
                </a:extLst>
              </a:tr>
              <a:tr h="62630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_Gwaiting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由于运行时而被阻塞，没有执行用户代码并且不在运行队列上，但是可能存在于 </a:t>
                      </a:r>
                      <a:r>
                        <a:rPr lang="en-US" sz="1800" dirty="0">
                          <a:effectLst/>
                        </a:rPr>
                        <a:t>Channel </a:t>
                      </a:r>
                      <a:r>
                        <a:rPr lang="zh-CN" altLang="en-US" sz="1800" dirty="0">
                          <a:effectLst/>
                        </a:rPr>
                        <a:t>的等待队列上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84748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_Gdead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没有被使用，没有执行代码，可能有分配的栈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023971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_Gcopystack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栈正在被拷贝，没有执行代码，不在运行队列上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694381"/>
                  </a:ext>
                </a:extLst>
              </a:tr>
              <a:tr h="62630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_Gpreempted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>
                          <a:effectLst/>
                        </a:rPr>
                        <a:t>由于抢占而被阻塞，没有执行用户代码并且不在运行队列上，等待唤醒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3987520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en-US" sz="18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Gscan</a:t>
                      </a:r>
                      <a:endParaRPr lang="en-US" sz="18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1800" dirty="0">
                          <a:effectLst/>
                        </a:rPr>
                        <a:t>GC </a:t>
                      </a:r>
                      <a:r>
                        <a:rPr lang="zh-CN" altLang="en-US" sz="1800" dirty="0">
                          <a:effectLst/>
                        </a:rPr>
                        <a:t>正在扫描栈空间，没有执行代码，可以与其他状态同时存在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81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B690AC-5CC1-F607-0665-CE2B9B8B2BB2}"/>
              </a:ext>
            </a:extLst>
          </p:cNvPr>
          <p:cNvSpPr txBox="1"/>
          <p:nvPr/>
        </p:nvSpPr>
        <p:spPr>
          <a:xfrm>
            <a:off x="3331779" y="2127298"/>
            <a:ext cx="5780690" cy="149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/>
              <a:t>1. Goroutine</a:t>
            </a:r>
            <a:r>
              <a:rPr kumimoji="1" lang="zh-CN" altLang="en-US" sz="3200" dirty="0"/>
              <a:t>栈内存管理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en-US" altLang="zh-CN" sz="3200" dirty="0"/>
              <a:t>2. Goroutine</a:t>
            </a:r>
            <a:r>
              <a:rPr kumimoji="1" lang="zh-CN" altLang="en-US" sz="3200" dirty="0"/>
              <a:t>调度器的设计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7927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G: Goroutine</a:t>
            </a:r>
            <a:r>
              <a:rPr lang="zh-CN" altLang="en-US" sz="3200" dirty="0"/>
              <a:t> 状态转换图</a:t>
            </a:r>
            <a:endParaRPr lang="en-CN" sz="3200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97CD3A6B-8958-8A28-FAF7-E0431EE7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01" y="1149179"/>
            <a:ext cx="8983820" cy="55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2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M: Machine (System Thread)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89843E-F62C-5F5C-3D7D-49AB1AD1B187}"/>
              </a:ext>
            </a:extLst>
          </p:cNvPr>
          <p:cNvSpPr txBox="1"/>
          <p:nvPr/>
        </p:nvSpPr>
        <p:spPr>
          <a:xfrm>
            <a:off x="764628" y="1996058"/>
            <a:ext cx="46952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M </a:t>
            </a:r>
            <a:r>
              <a:rPr kumimoji="1" lang="zh-CN" altLang="en-US" dirty="0"/>
              <a:t>是操作系统线程。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调度器最多可以创建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10000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个线程，最多只会有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GOMAXPROCS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个活跃线程能够正常运行。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在默认情况下，运行时会将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GOMAXPROCS</a:t>
            </a:r>
            <a:r>
              <a:rPr lang="en-US" altLang="zh-CN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设置成当前机器的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数。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074" name="Picture 2" descr="scheduler-m-and-thread">
            <a:extLst>
              <a:ext uri="{FF2B5EF4-FFF2-40B4-BE49-F238E27FC236}">
                <a16:creationId xmlns:a16="http://schemas.microsoft.com/office/drawing/2014/main" id="{2C624B60-5769-ADBD-9B13-8894EFE4C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7" r="24131" b="5536"/>
          <a:stretch/>
        </p:blipFill>
        <p:spPr bwMode="auto">
          <a:xfrm>
            <a:off x="6378295" y="2089743"/>
            <a:ext cx="5049077" cy="303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8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M: Machine (System Thread)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89843E-F62C-5F5C-3D7D-49AB1AD1B187}"/>
              </a:ext>
            </a:extLst>
          </p:cNvPr>
          <p:cNvSpPr txBox="1"/>
          <p:nvPr/>
        </p:nvSpPr>
        <p:spPr>
          <a:xfrm>
            <a:off x="764628" y="3429000"/>
            <a:ext cx="594097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g0</a:t>
            </a:r>
            <a:r>
              <a:rPr kumimoji="1" lang="zh-CN" altLang="en-US" dirty="0"/>
              <a:t>是一个比较特殊的</a:t>
            </a:r>
            <a:r>
              <a:rPr kumimoji="1" lang="en-US" altLang="zh-CN" dirty="0"/>
              <a:t>Goroutine</a:t>
            </a:r>
            <a:r>
              <a:rPr kumimoji="1" lang="zh-CN" altLang="en-US" dirty="0"/>
              <a:t>，运行在系统栈，用来执行调度指令。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curg</a:t>
            </a:r>
            <a:r>
              <a:rPr kumimoji="1" lang="en-US" altLang="zh-CN" dirty="0"/>
              <a:t> </a:t>
            </a:r>
            <a:r>
              <a:rPr kumimoji="1" lang="zh-CN" altLang="en-US" dirty="0"/>
              <a:t>：当前线程上正在运行的用户</a:t>
            </a:r>
            <a:r>
              <a:rPr kumimoji="1" lang="en-US" altLang="zh-CN" dirty="0"/>
              <a:t>Goroutine</a:t>
            </a:r>
          </a:p>
        </p:txBody>
      </p:sp>
      <p:pic>
        <p:nvPicPr>
          <p:cNvPr id="4098" name="Picture 2" descr="g0-and-g">
            <a:extLst>
              <a:ext uri="{FF2B5EF4-FFF2-40B4-BE49-F238E27FC236}">
                <a16:creationId xmlns:a16="http://schemas.microsoft.com/office/drawing/2014/main" id="{9A3C9A96-DE3D-8A36-E378-7C4B4A7F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2" r="28804" b="6302"/>
          <a:stretch/>
        </p:blipFill>
        <p:spPr bwMode="auto">
          <a:xfrm>
            <a:off x="7213181" y="1589364"/>
            <a:ext cx="4214191" cy="306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7E9D56-0584-04C3-CF8E-43368BDE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8" y="1589364"/>
            <a:ext cx="5830290" cy="14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P: Processor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89843E-F62C-5F5C-3D7D-49AB1AD1B187}"/>
              </a:ext>
            </a:extLst>
          </p:cNvPr>
          <p:cNvSpPr txBox="1"/>
          <p:nvPr/>
        </p:nvSpPr>
        <p:spPr>
          <a:xfrm>
            <a:off x="764628" y="1760883"/>
            <a:ext cx="103553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处理器 </a:t>
            </a:r>
            <a:r>
              <a:rPr kumimoji="1"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是</a:t>
            </a:r>
            <a:r>
              <a:rPr kumimoji="1"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M(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系统线程</a:t>
            </a:r>
            <a:r>
              <a:rPr kumimoji="1"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和</a:t>
            </a:r>
            <a:r>
              <a:rPr kumimoji="1"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G(Goroutine)</a:t>
            </a:r>
            <a:r>
              <a:rPr kumimoji="1"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的中间层</a:t>
            </a:r>
            <a:r>
              <a:rPr kumimoji="1"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，提供线程需要的上下文环境，负责调度等待队列。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调度器在启动时会创建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GOMAXPROCS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（默认为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CPU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数）个处理器。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111111"/>
                </a:solidFill>
                <a:effectLst/>
                <a:latin typeface="TeXGyreAdventor"/>
              </a:rPr>
              <a:t>处理器主要用于实现任务窃取算法，每个处理器会持有一个大小为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TeXGyreAdventor"/>
              </a:rPr>
              <a:t>256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TeXGyreAdventor"/>
              </a:rPr>
              <a:t>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TeXGyreAdventor"/>
              </a:rPr>
              <a:t>的本地队列。</a:t>
            </a:r>
            <a:endParaRPr lang="en-US" altLang="zh-C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处理器获取执行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Goroutine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的优先级：本地队列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 &gt; 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全局队列 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网络 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从其他处理器队列窃取</a:t>
            </a:r>
            <a:endParaRPr lang="en-US" altLang="zh-CN" b="0" i="0" dirty="0">
              <a:solidFill>
                <a:srgbClr val="111111"/>
              </a:solidFill>
              <a:effectLst/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393575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P: Processor</a:t>
            </a:r>
            <a:r>
              <a:rPr lang="zh-CN" altLang="en-US" sz="3200" dirty="0"/>
              <a:t>的状态</a:t>
            </a:r>
            <a:endParaRPr lang="en-CN" sz="3200" dirty="0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079E5204-B51C-4125-D9AD-00EBE064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27011"/>
              </p:ext>
            </p:extLst>
          </p:nvPr>
        </p:nvGraphicFramePr>
        <p:xfrm>
          <a:off x="1227438" y="1776271"/>
          <a:ext cx="9737124" cy="3484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193">
                  <a:extLst>
                    <a:ext uri="{9D8B030D-6E8A-4147-A177-3AD203B41FA5}">
                      <a16:colId xmlns:a16="http://schemas.microsoft.com/office/drawing/2014/main" val="816334780"/>
                    </a:ext>
                  </a:extLst>
                </a:gridCol>
                <a:gridCol w="7799931">
                  <a:extLst>
                    <a:ext uri="{9D8B030D-6E8A-4147-A177-3AD203B41FA5}">
                      <a16:colId xmlns:a16="http://schemas.microsoft.com/office/drawing/2014/main" val="478138390"/>
                    </a:ext>
                  </a:extLst>
                </a:gridCol>
              </a:tblGrid>
              <a:tr h="4521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dirty="0"/>
                        <a:t>状态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800" dirty="0"/>
                        <a:t>描述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5104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Pidle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处理器没有运行用户代码或者调度器，被空闲队列或者改变其状态的结构持有，运行队列为空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250544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_Prunning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被线程 </a:t>
                      </a:r>
                      <a:r>
                        <a:rPr lang="en-US">
                          <a:effectLst/>
                        </a:rPr>
                        <a:t>M </a:t>
                      </a:r>
                      <a:r>
                        <a:rPr lang="zh-CN" altLang="en-US">
                          <a:effectLst/>
                        </a:rPr>
                        <a:t>持有，并且正在执行用户代码或者调度器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37605"/>
                  </a:ext>
                </a:extLst>
              </a:tr>
              <a:tr h="6263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_Psyscall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没有执行用户代码，当前线程陷入系统调用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94188"/>
                  </a:ext>
                </a:extLst>
              </a:tr>
              <a:tr h="6263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_Pgcstop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被线程 </a:t>
                      </a:r>
                      <a:r>
                        <a:rPr lang="en-US">
                          <a:effectLst/>
                        </a:rPr>
                        <a:t>M </a:t>
                      </a:r>
                      <a:r>
                        <a:rPr lang="zh-CN" altLang="en-US">
                          <a:effectLst/>
                        </a:rPr>
                        <a:t>持有，当前处理器由于垃圾回收被停止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113228"/>
                  </a:ext>
                </a:extLst>
              </a:tr>
              <a:tr h="62630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_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Pdead</a:t>
                      </a: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当前处理器已经不被使用</a:t>
                      </a:r>
                    </a:p>
                  </a:txBody>
                  <a:tcPr marL="76200" marR="76200" marT="76200" marB="762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284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6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P: Processor</a:t>
            </a:r>
            <a:r>
              <a:rPr lang="zh-CN" altLang="en-US" sz="3200" dirty="0"/>
              <a:t>的状态转换图</a:t>
            </a:r>
            <a:endParaRPr lang="en-CN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07BFE6-3F28-6441-F38E-49B2EE96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018127"/>
            <a:ext cx="7859939" cy="533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55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AA6-1B17-A729-117A-03D0E513D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Goroutine</a:t>
            </a:r>
            <a:r>
              <a:rPr lang="zh-CN" altLang="en-US" sz="4000" dirty="0"/>
              <a:t>调度循环</a:t>
            </a:r>
            <a:endParaRPr lang="en-CN" sz="4000" dirty="0"/>
          </a:p>
        </p:txBody>
      </p:sp>
    </p:spTree>
    <p:extLst>
      <p:ext uri="{BB962C8B-B14F-4D97-AF65-F5344CB8AC3E}">
        <p14:creationId xmlns:p14="http://schemas.microsoft.com/office/powerpoint/2010/main" val="17860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调度器启动</a:t>
            </a:r>
            <a:endParaRPr lang="en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91993D-B46B-73B9-46DA-7EAAE050B9E9}"/>
              </a:ext>
            </a:extLst>
          </p:cNvPr>
          <p:cNvSpPr txBox="1"/>
          <p:nvPr/>
        </p:nvSpPr>
        <p:spPr>
          <a:xfrm>
            <a:off x="764628" y="1817555"/>
            <a:ext cx="10439400" cy="226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运行时通过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runtime.schedinit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初始化调度器。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全局变量 </a:t>
            </a:r>
            <a:r>
              <a:rPr lang="en-US" altLang="zh-CN" dirty="0" err="1">
                <a:solidFill>
                  <a:srgbClr val="111111"/>
                </a:solidFill>
                <a:latin typeface="Lucida Console" panose="020B0609040504020204" pitchFamily="49" charset="0"/>
              </a:rPr>
              <a:t>allp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是全局处理器切片，初始化时会将处理器数量扩容至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Lucida Console" panose="020B0609040504020204" pitchFamily="49" charset="0"/>
              </a:rPr>
              <a:t>GOMAXPROCS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Lucida Console" panose="020B0609040504020204" pitchFamily="49" charset="0"/>
              </a:rPr>
              <a:t>（</a:t>
            </a:r>
            <a:r>
              <a:rPr lang="zh-CN" altLang="en-US" dirty="0">
                <a:solidFill>
                  <a:srgbClr val="111111"/>
                </a:solidFill>
                <a:latin typeface="Lucida Console" panose="020B0609040504020204" pitchFamily="49" charset="0"/>
              </a:rPr>
              <a:t>默认为</a:t>
            </a:r>
            <a:r>
              <a:rPr lang="en-US" altLang="zh-CN" dirty="0">
                <a:solidFill>
                  <a:srgbClr val="111111"/>
                </a:solidFill>
                <a:latin typeface="Lucida Console" panose="020B0609040504020204" pitchFamily="49" charset="0"/>
              </a:rPr>
              <a:t>CPU</a:t>
            </a:r>
            <a:r>
              <a:rPr lang="zh-CN" altLang="en-US" dirty="0">
                <a:solidFill>
                  <a:srgbClr val="111111"/>
                </a:solidFill>
                <a:latin typeface="Lucida Console" panose="020B0609040504020204" pitchFamily="49" charset="0"/>
              </a:rPr>
              <a:t>数）。</a:t>
            </a:r>
            <a:endParaRPr lang="en-US" altLang="zh-CN" dirty="0">
              <a:solidFill>
                <a:srgbClr val="11111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11111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Lucida Console" panose="020B0609040504020204" pitchFamily="49" charset="0"/>
              </a:rPr>
              <a:t>将</a:t>
            </a:r>
            <a:r>
              <a:rPr lang="en-US" altLang="zh-CN" dirty="0">
                <a:solidFill>
                  <a:srgbClr val="111111"/>
                </a:solidFill>
                <a:latin typeface="Lucida Console" panose="020B0609040504020204" pitchFamily="49" charset="0"/>
              </a:rPr>
              <a:t>m0</a:t>
            </a:r>
            <a:r>
              <a:rPr lang="zh-CN" altLang="en-US" dirty="0">
                <a:solidFill>
                  <a:srgbClr val="111111"/>
                </a:solidFill>
                <a:latin typeface="Lucida Console" panose="020B0609040504020204" pitchFamily="49" charset="0"/>
              </a:rPr>
              <a:t>（主线程）和</a:t>
            </a:r>
            <a:r>
              <a:rPr lang="en-US" altLang="zh-CN" dirty="0" err="1">
                <a:solidFill>
                  <a:srgbClr val="111111"/>
                </a:solidFill>
                <a:latin typeface="Lucida Console" panose="020B0609040504020204" pitchFamily="49" charset="0"/>
              </a:rPr>
              <a:t>allp</a:t>
            </a:r>
            <a:r>
              <a:rPr lang="en-US" altLang="zh-CN" dirty="0">
                <a:solidFill>
                  <a:srgbClr val="111111"/>
                </a:solidFill>
                <a:latin typeface="Lucida Console" panose="020B0609040504020204" pitchFamily="49" charset="0"/>
              </a:rPr>
              <a:t>[0]</a:t>
            </a:r>
            <a:r>
              <a:rPr lang="zh-CN" altLang="en-US" dirty="0">
                <a:solidFill>
                  <a:srgbClr val="111111"/>
                </a:solidFill>
                <a:latin typeface="Lucida Console" panose="020B0609040504020204" pitchFamily="49" charset="0"/>
              </a:rPr>
              <a:t>绑定在一起，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将除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allp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[0]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之外的处理器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P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全部设置成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_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Pidle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并加入到全局的空闲队列中。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655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创建</a:t>
            </a:r>
            <a:r>
              <a:rPr lang="en-US" altLang="zh-CN" sz="3200" dirty="0"/>
              <a:t>Goroutine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6E6239-E80A-4B5C-7C54-65C955806D36}"/>
              </a:ext>
            </a:extLst>
          </p:cNvPr>
          <p:cNvSpPr txBox="1"/>
          <p:nvPr/>
        </p:nvSpPr>
        <p:spPr>
          <a:xfrm>
            <a:off x="764628" y="2090824"/>
            <a:ext cx="1043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编译器会把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go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关键字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转换成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runtime.newproc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函数调用。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runtime.newproc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的入参是参数大小和表示函数的指针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funcval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。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runtime.newproc</a:t>
            </a:r>
            <a:r>
              <a:rPr lang="zh-CN" alt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TeXGyreAdventor"/>
              </a:rPr>
              <a:t>会调用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runtime.newproc1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获取新的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Goroutine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结构体，并将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Goroutine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加入处理器的运行队列。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155234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初始化</a:t>
            </a:r>
            <a:r>
              <a:rPr lang="en-US" altLang="zh-CN" sz="3200" dirty="0"/>
              <a:t>Goroutine</a:t>
            </a:r>
            <a:endParaRPr lang="en-CN" sz="32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CB749D7-9164-50E5-1CE6-4C4D06572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0" t="1" r="14690" b="443"/>
          <a:stretch/>
        </p:blipFill>
        <p:spPr>
          <a:xfrm>
            <a:off x="3111062" y="1097016"/>
            <a:ext cx="5433848" cy="2655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D5FE5D-AE4B-C070-12CC-2502970C69D4}"/>
              </a:ext>
            </a:extLst>
          </p:cNvPr>
          <p:cNvSpPr txBox="1"/>
          <p:nvPr/>
        </p:nvSpPr>
        <p:spPr>
          <a:xfrm>
            <a:off x="1439916" y="4069818"/>
            <a:ext cx="9438291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当处理器的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列表为空时，会将调度器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(global)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持有的空闲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转移到当前处理器上，直到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处理器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TeXGyreAdventor"/>
              </a:rPr>
              <a:t>gFree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列表中的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数量达到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32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当处理器的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数量充足时，会从列表头部返回一个新的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当调度器的 </a:t>
            </a:r>
            <a:r>
              <a:rPr lang="en-US" altLang="zh-CN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TeXGyreAdventor"/>
              </a:rPr>
              <a:t>gFree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和处理器的 </a:t>
            </a:r>
            <a:r>
              <a:rPr lang="en-US" altLang="zh-CN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TeXGyreAdventor"/>
              </a:rPr>
              <a:t>gFree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列表都不存在结构体时，运行时会调用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runtime.malg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生成一个新的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结构体，并追加到全局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列表 </a:t>
            </a:r>
            <a:r>
              <a:rPr lang="en-US" altLang="zh-CN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TeXGyreAdventor"/>
              </a:rPr>
              <a:t>allgs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2744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AA6-1B17-A729-117A-03D0E513D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sz="4800"/>
              <a:t>Goroutine</a:t>
            </a:r>
            <a:r>
              <a:rPr lang="zh-CN" altLang="en-US" sz="4800" dirty="0"/>
              <a:t> 栈内存管理</a:t>
            </a:r>
            <a:endParaRPr lang="en-CN" sz="4800" dirty="0"/>
          </a:p>
        </p:txBody>
      </p:sp>
    </p:spTree>
    <p:extLst>
      <p:ext uri="{BB962C8B-B14F-4D97-AF65-F5344CB8AC3E}">
        <p14:creationId xmlns:p14="http://schemas.microsoft.com/office/powerpoint/2010/main" val="1797373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新建</a:t>
            </a:r>
            <a:r>
              <a:rPr lang="en-US" altLang="zh-CN" sz="3200" dirty="0"/>
              <a:t>Goroutine </a:t>
            </a:r>
            <a:r>
              <a:rPr lang="zh-CN" altLang="en-US" sz="3200" dirty="0"/>
              <a:t>加入</a:t>
            </a:r>
            <a:r>
              <a:rPr lang="en-US" sz="3200" dirty="0" err="1"/>
              <a:t>运行队列</a:t>
            </a:r>
            <a:endParaRPr lang="en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D5FE5D-AE4B-C070-12CC-2502970C69D4}"/>
              </a:ext>
            </a:extLst>
          </p:cNvPr>
          <p:cNvSpPr txBox="1"/>
          <p:nvPr/>
        </p:nvSpPr>
        <p:spPr>
          <a:xfrm>
            <a:off x="449317" y="4269515"/>
            <a:ext cx="10470931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每个处理器都持有一个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runnext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slot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，新创建的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Goroutine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会占据处理器的</a:t>
            </a:r>
            <a:r>
              <a:rPr lang="en-US" altLang="zh-CN" dirty="0" err="1">
                <a:solidFill>
                  <a:srgbClr val="111111"/>
                </a:solidFill>
                <a:latin typeface="TeXGyreAdventor"/>
              </a:rPr>
              <a:t>runnext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 slot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作为下一个待调度的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Goroutine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。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如果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runnext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slot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已经被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old next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占据，则会尝试将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old next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加入本地运行队列。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如果处理器本地运行队列已满，则会连同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old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 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next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和本地运行队列的一部分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Goroutine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加入到调度器的全局运行队列中。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FC0D715-3291-BE90-1D6B-8C86E233C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31" r="14827" b="2060"/>
          <a:stretch/>
        </p:blipFill>
        <p:spPr>
          <a:xfrm>
            <a:off x="3305503" y="1136672"/>
            <a:ext cx="5580993" cy="254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Goroutine调度循环</a:t>
            </a:r>
            <a:endParaRPr lang="en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D5FE5D-AE4B-C070-12CC-2502970C69D4}"/>
              </a:ext>
            </a:extLst>
          </p:cNvPr>
          <p:cNvSpPr txBox="1"/>
          <p:nvPr/>
        </p:nvSpPr>
        <p:spPr>
          <a:xfrm>
            <a:off x="764628" y="1257959"/>
            <a:ext cx="8965781" cy="508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初始化后会调用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runtime.schedule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进入调度循环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。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algn="just">
              <a:lnSpc>
                <a:spcPct val="150000"/>
              </a:lnSpc>
            </a:pP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runtime.schedule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TeXGyreAdventor"/>
              </a:rPr>
              <a:t>尝试获取待执行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的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Goroutine: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为了保证公平，当全局运行队列中有待执行的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时，保证有一定几率会从全局的运行队列中查找对应的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；（处理器运行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的次数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/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61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==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0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从处理器本地的运行队列中查找待执行的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通过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runtime.findrunnable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进行阻塞地查找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Goroutine.</a:t>
            </a:r>
            <a:endParaRPr lang="zh-CN" altLang="en-US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runtime.findrunnable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循环查找：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从本地运行队列、全局运行队列中查找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从网络轮询器中查找是否有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等待运行；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通过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5"/>
              </a:rPr>
              <a:t>runtime.runqsteal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尝试从其他随机的处理器中窃取待运行的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。</a:t>
            </a:r>
            <a:endParaRPr lang="en-US" altLang="zh-CN" dirty="0">
              <a:solidFill>
                <a:srgbClr val="111111"/>
              </a:solidFill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74216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执行新的</a:t>
            </a:r>
            <a:r>
              <a:rPr lang="en-US" altLang="zh-CN" sz="3200" dirty="0"/>
              <a:t>Goroutine</a:t>
            </a:r>
            <a:endParaRPr lang="en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041F8E-C06B-8A92-05F3-9762A8FBB2D9}"/>
              </a:ext>
            </a:extLst>
          </p:cNvPr>
          <p:cNvSpPr txBox="1"/>
          <p:nvPr/>
        </p:nvSpPr>
        <p:spPr>
          <a:xfrm>
            <a:off x="764628" y="1554993"/>
            <a:ext cx="7564364" cy="4227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>
                <a:solidFill>
                  <a:srgbClr val="111111"/>
                </a:solidFill>
                <a:latin typeface="TeXGyreAdventor"/>
              </a:rPr>
              <a:t>在获取到</a:t>
            </a:r>
            <a:r>
              <a:rPr lang="en-US" altLang="zh-CN" sz="1600" dirty="0">
                <a:solidFill>
                  <a:srgbClr val="111111"/>
                </a:solidFill>
                <a:latin typeface="TeXGyreAdventor"/>
              </a:rPr>
              <a:t>Goroutine</a:t>
            </a:r>
            <a:r>
              <a:rPr lang="zh-CN" altLang="en-US" sz="1600" dirty="0">
                <a:solidFill>
                  <a:srgbClr val="111111"/>
                </a:solidFill>
                <a:latin typeface="TeXGyreAdventor"/>
              </a:rPr>
              <a:t>后会通过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runtime.execute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执行：</a:t>
            </a:r>
            <a:endParaRPr lang="en-US" altLang="zh-CN" sz="1600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runtime.execute</a:t>
            </a:r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会将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sz="1600" b="0" i="0" dirty="0">
                <a:solidFill>
                  <a:srgbClr val="343A40"/>
                </a:solidFill>
                <a:effectLst/>
                <a:latin typeface="noto sans sc"/>
              </a:rPr>
              <a:t>切换到 </a:t>
            </a:r>
            <a:r>
              <a:rPr lang="en-US" altLang="zh-CN" sz="1600" dirty="0"/>
              <a:t>_</a:t>
            </a:r>
            <a:r>
              <a:rPr lang="en-US" altLang="zh-CN" sz="1600" dirty="0" err="1"/>
              <a:t>Grunning</a:t>
            </a:r>
            <a:r>
              <a:rPr lang="en-US" altLang="zh-CN" sz="1600" b="0" i="0" dirty="0">
                <a:solidFill>
                  <a:srgbClr val="343A40"/>
                </a:solidFill>
                <a:effectLst/>
                <a:latin typeface="noto sans sc"/>
              </a:rPr>
              <a:t> </a:t>
            </a:r>
            <a:r>
              <a:rPr lang="zh-CN" altLang="en-US" sz="1600" b="0" i="0" dirty="0">
                <a:solidFill>
                  <a:srgbClr val="343A40"/>
                </a:solidFill>
                <a:effectLst/>
                <a:latin typeface="noto sans sc"/>
              </a:rPr>
              <a:t>状态，随后</a:t>
            </a:r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通过 </a:t>
            </a: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runtime.gogo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将 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调度到当前线程上。</a:t>
            </a:r>
            <a:endParaRPr lang="en-US" altLang="zh-CN" sz="1600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1600" dirty="0">
                <a:solidFill>
                  <a:srgbClr val="111111"/>
                </a:solidFill>
                <a:latin typeface="TeXGyreAdventor"/>
              </a:rPr>
              <a:t>Goroutine</a:t>
            </a:r>
            <a:r>
              <a:rPr lang="zh-CN" altLang="en-US" sz="1600" dirty="0">
                <a:solidFill>
                  <a:srgbClr val="111111"/>
                </a:solidFill>
                <a:latin typeface="TeXGyreAdventor"/>
              </a:rPr>
              <a:t>返回后，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程序会跳转到 </a:t>
            </a: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5"/>
              </a:rPr>
              <a:t>runtime.goexit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。 </a:t>
            </a: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5"/>
              </a:rPr>
              <a:t>runtime.goexit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会通过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6"/>
              </a:rPr>
              <a:t>runtime.mcall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切换到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g0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的栈上</a:t>
            </a: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7"/>
              </a:rPr>
              <a:t>runtime.goexit0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函数</a:t>
            </a:r>
            <a:r>
              <a:rPr lang="zh-CN" altLang="en-US" sz="1600" dirty="0">
                <a:solidFill>
                  <a:srgbClr val="000000"/>
                </a:solidFill>
                <a:latin typeface="roboto" panose="02000000000000000000" pitchFamily="2" charset="0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7"/>
              </a:rPr>
              <a:t>runtime.goexit0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会将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转换会 </a:t>
            </a:r>
            <a:r>
              <a:rPr lang="en-US" altLang="zh-CN" sz="1600" dirty="0"/>
              <a:t>_</a:t>
            </a:r>
            <a:r>
              <a:rPr lang="en-US" altLang="zh-CN" sz="1600" dirty="0" err="1"/>
              <a:t>Gdead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状态、清理其中的字段、移除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和线程的关联并调用 </a:t>
            </a: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8"/>
              </a:rPr>
              <a:t>runtime.gfput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重新加入处理器的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空闲列表 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gFree</a:t>
            </a:r>
            <a:r>
              <a:rPr lang="zh-CN" altLang="en-US" sz="1600" dirty="0">
                <a:solidFill>
                  <a:srgbClr val="000000"/>
                </a:solidFill>
                <a:latin typeface="roboto" panose="02000000000000000000" pitchFamily="2" charset="0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roboto" panose="02000000000000000000" pitchFamily="2" charset="0"/>
              </a:rPr>
              <a:t>最终</a:t>
            </a: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7"/>
              </a:rPr>
              <a:t>runtime.goexit0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会重新调用 </a:t>
            </a:r>
            <a:r>
              <a:rPr lang="en-US" altLang="zh-CN" sz="1600" b="0" i="0" u="none" strike="noStrike" dirty="0">
                <a:effectLst/>
                <a:latin typeface="roboto" panose="02000000000000000000" pitchFamily="2" charset="0"/>
                <a:hlinkClick r:id="rId9"/>
              </a:rPr>
              <a:t>runtime.schedule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触发新一轮的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调度</a:t>
            </a:r>
            <a:r>
              <a:rPr lang="zh-CN" altLang="en-US" sz="1600" dirty="0">
                <a:solidFill>
                  <a:srgbClr val="000000"/>
                </a:solidFill>
                <a:latin typeface="roboto" panose="02000000000000000000" pitchFamily="2" charset="0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pic>
        <p:nvPicPr>
          <p:cNvPr id="9218" name="Picture 2" descr="golang-scheduler-loop">
            <a:extLst>
              <a:ext uri="{FF2B5EF4-FFF2-40B4-BE49-F238E27FC236}">
                <a16:creationId xmlns:a16="http://schemas.microsoft.com/office/drawing/2014/main" id="{20BBD14A-04B6-1983-DE11-9B8845D6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4" t="1" r="30054" b="2427"/>
          <a:stretch/>
        </p:blipFill>
        <p:spPr bwMode="auto">
          <a:xfrm>
            <a:off x="8527775" y="2075240"/>
            <a:ext cx="3280142" cy="230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92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如何在</a:t>
            </a:r>
            <a:r>
              <a:rPr lang="en-US" altLang="zh-CN" sz="3200" dirty="0"/>
              <a:t>Goroutine</a:t>
            </a:r>
            <a:r>
              <a:rPr lang="zh-CN" altLang="en-US" sz="3200" dirty="0"/>
              <a:t>嵌入</a:t>
            </a:r>
            <a:r>
              <a:rPr lang="en-US" altLang="zh-CN" sz="3200" dirty="0" err="1"/>
              <a:t>goexit</a:t>
            </a:r>
            <a:endParaRPr lang="en-CN" sz="32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F60F227-5DB5-6BD0-AC32-60F1714FFD86}"/>
              </a:ext>
            </a:extLst>
          </p:cNvPr>
          <p:cNvGrpSpPr/>
          <p:nvPr/>
        </p:nvGrpSpPr>
        <p:grpSpPr>
          <a:xfrm>
            <a:off x="3082957" y="1452923"/>
            <a:ext cx="5155880" cy="4946061"/>
            <a:chOff x="6865629" y="1230233"/>
            <a:chExt cx="4842895" cy="464581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F690C5E-B143-5263-7992-CA7A76F4AC0D}"/>
                </a:ext>
              </a:extLst>
            </p:cNvPr>
            <p:cNvSpPr/>
            <p:nvPr/>
          </p:nvSpPr>
          <p:spPr>
            <a:xfrm>
              <a:off x="7292236" y="1401831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4414E15-BF25-4F9A-79BF-BD21139A030E}"/>
                </a:ext>
              </a:extLst>
            </p:cNvPr>
            <p:cNvSpPr/>
            <p:nvPr/>
          </p:nvSpPr>
          <p:spPr>
            <a:xfrm>
              <a:off x="7292236" y="1759640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F112E0B-F8E3-BF31-797C-9313CC2009D7}"/>
                </a:ext>
              </a:extLst>
            </p:cNvPr>
            <p:cNvSpPr/>
            <p:nvPr/>
          </p:nvSpPr>
          <p:spPr>
            <a:xfrm>
              <a:off x="7292236" y="2117449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4263333-CAAE-B9BB-6606-68837CDF1C19}"/>
                </a:ext>
              </a:extLst>
            </p:cNvPr>
            <p:cNvSpPr/>
            <p:nvPr/>
          </p:nvSpPr>
          <p:spPr>
            <a:xfrm>
              <a:off x="7292236" y="2475258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8F910B-1A11-A93F-9528-F36CF8DED08A}"/>
                </a:ext>
              </a:extLst>
            </p:cNvPr>
            <p:cNvSpPr/>
            <p:nvPr/>
          </p:nvSpPr>
          <p:spPr>
            <a:xfrm>
              <a:off x="7292236" y="2833067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6CDCFB2-DB0C-1717-C1E1-C7A39F8233FD}"/>
                </a:ext>
              </a:extLst>
            </p:cNvPr>
            <p:cNvSpPr/>
            <p:nvPr/>
          </p:nvSpPr>
          <p:spPr>
            <a:xfrm>
              <a:off x="7292236" y="3190876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E219988-8FB5-4457-23AD-5B894AE9CC3F}"/>
                </a:ext>
              </a:extLst>
            </p:cNvPr>
            <p:cNvSpPr/>
            <p:nvPr/>
          </p:nvSpPr>
          <p:spPr>
            <a:xfrm>
              <a:off x="7292236" y="3548685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8BDEEFF-7D60-9EB3-7D8D-3AA67F90E2CD}"/>
                </a:ext>
              </a:extLst>
            </p:cNvPr>
            <p:cNvSpPr/>
            <p:nvPr/>
          </p:nvSpPr>
          <p:spPr>
            <a:xfrm>
              <a:off x="7292236" y="3906494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/>
                <a:t>goexit</a:t>
              </a:r>
              <a:endParaRPr kumimoji="1" lang="zh-CN" altLang="en-US" sz="1200" dirty="0"/>
            </a:p>
          </p:txBody>
        </p: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D057E54C-0531-FB4E-4C4B-771703664117}"/>
                </a:ext>
              </a:extLst>
            </p:cNvPr>
            <p:cNvCxnSpPr/>
            <p:nvPr/>
          </p:nvCxnSpPr>
          <p:spPr>
            <a:xfrm>
              <a:off x="8236455" y="1401831"/>
              <a:ext cx="85476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D6354CC6-E619-614F-9730-89390E646F79}"/>
                </a:ext>
              </a:extLst>
            </p:cNvPr>
            <p:cNvCxnSpPr>
              <a:cxnSpLocks/>
            </p:cNvCxnSpPr>
            <p:nvPr/>
          </p:nvCxnSpPr>
          <p:spPr>
            <a:xfrm>
              <a:off x="8236455" y="4264303"/>
              <a:ext cx="291788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ADDDFEE-39EB-9258-6715-F05ECAA0B81F}"/>
                </a:ext>
              </a:extLst>
            </p:cNvPr>
            <p:cNvSpPr txBox="1"/>
            <p:nvPr/>
          </p:nvSpPr>
          <p:spPr>
            <a:xfrm>
              <a:off x="9082937" y="1230233"/>
              <a:ext cx="11847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 err="1"/>
                <a:t>newg.stack.hi</a:t>
              </a:r>
              <a:endParaRPr lang="zh-CN" altLang="en-US" sz="14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078175-1F86-A049-AEE6-7755517C90FE}"/>
                </a:ext>
              </a:extLst>
            </p:cNvPr>
            <p:cNvSpPr/>
            <p:nvPr/>
          </p:nvSpPr>
          <p:spPr>
            <a:xfrm>
              <a:off x="7292236" y="4264303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2F604F-1B1D-98AD-FCF5-9D5BD7B29C23}"/>
                </a:ext>
              </a:extLst>
            </p:cNvPr>
            <p:cNvSpPr/>
            <p:nvPr/>
          </p:nvSpPr>
          <p:spPr>
            <a:xfrm>
              <a:off x="7292236" y="4622112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93B32AB-3B38-3F09-E64B-D7DACB712942}"/>
                </a:ext>
              </a:extLst>
            </p:cNvPr>
            <p:cNvSpPr txBox="1"/>
            <p:nvPr/>
          </p:nvSpPr>
          <p:spPr>
            <a:xfrm>
              <a:off x="8236455" y="3369780"/>
              <a:ext cx="11847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高地址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2BD9D35-824E-17CA-17C9-26AAFB308E15}"/>
                </a:ext>
              </a:extLst>
            </p:cNvPr>
            <p:cNvSpPr txBox="1"/>
            <p:nvPr/>
          </p:nvSpPr>
          <p:spPr>
            <a:xfrm>
              <a:off x="8236455" y="4762930"/>
              <a:ext cx="11847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低地址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69BC1F7-E1D4-80F1-9415-67FEACC2599B}"/>
                </a:ext>
              </a:extLst>
            </p:cNvPr>
            <p:cNvSpPr txBox="1"/>
            <p:nvPr/>
          </p:nvSpPr>
          <p:spPr>
            <a:xfrm>
              <a:off x="9695398" y="3905918"/>
              <a:ext cx="20131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假想的调用方帧栈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94F16D7-2AE1-C8AD-D272-C3388A0E2FE1}"/>
                </a:ext>
              </a:extLst>
            </p:cNvPr>
            <p:cNvSpPr txBox="1"/>
            <p:nvPr/>
          </p:nvSpPr>
          <p:spPr>
            <a:xfrm>
              <a:off x="9695398" y="4327991"/>
              <a:ext cx="20131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 err="1"/>
                <a:t>fn</a:t>
              </a:r>
              <a:r>
                <a:rPr lang="zh-CN" altLang="en-US" sz="1400" dirty="0"/>
                <a:t>帧栈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1D3ADA9-5B9C-82FC-E4A7-2F6B0E446388}"/>
                </a:ext>
              </a:extLst>
            </p:cNvPr>
            <p:cNvSpPr/>
            <p:nvPr/>
          </p:nvSpPr>
          <p:spPr>
            <a:xfrm>
              <a:off x="9082937" y="5518237"/>
              <a:ext cx="824948" cy="35780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/>
                <a:t>fn</a:t>
              </a:r>
              <a:endParaRPr kumimoji="1" lang="zh-CN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531F51F-DFE1-28F4-441C-8FF3A0820792}"/>
                </a:ext>
              </a:extLst>
            </p:cNvPr>
            <p:cNvSpPr txBox="1"/>
            <p:nvPr/>
          </p:nvSpPr>
          <p:spPr>
            <a:xfrm>
              <a:off x="6865629" y="4317980"/>
              <a:ext cx="4266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SP</a:t>
              </a:r>
              <a:endParaRPr lang="zh-CN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ECF9FBF-6550-D649-FD50-41B4FD1F257B}"/>
                </a:ext>
              </a:extLst>
            </p:cNvPr>
            <p:cNvSpPr txBox="1"/>
            <p:nvPr/>
          </p:nvSpPr>
          <p:spPr>
            <a:xfrm>
              <a:off x="8657005" y="5558643"/>
              <a:ext cx="469922" cy="276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PC</a:t>
              </a:r>
              <a:endParaRPr lang="zh-CN" altLang="en-US" sz="1200" dirty="0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974C8127-C3CE-FD95-917B-CCDEF758689B}"/>
              </a:ext>
            </a:extLst>
          </p:cNvPr>
          <p:cNvSpPr/>
          <p:nvPr/>
        </p:nvSpPr>
        <p:spPr>
          <a:xfrm>
            <a:off x="3537135" y="5446651"/>
            <a:ext cx="878262" cy="38093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87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8AA6-1B17-A729-117A-03D0E513D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Goroutine</a:t>
            </a:r>
            <a:r>
              <a:rPr lang="zh-CN" altLang="en-US" sz="4000" dirty="0"/>
              <a:t>触发调度</a:t>
            </a:r>
            <a:endParaRPr lang="en-CN" sz="4000" dirty="0"/>
          </a:p>
        </p:txBody>
      </p:sp>
    </p:spTree>
    <p:extLst>
      <p:ext uri="{BB962C8B-B14F-4D97-AF65-F5344CB8AC3E}">
        <p14:creationId xmlns:p14="http://schemas.microsoft.com/office/powerpoint/2010/main" val="3489064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触发调度</a:t>
            </a:r>
            <a:endParaRPr lang="en-CN" sz="32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3A85D95-7ADA-4E49-6E85-0F61EC6808E4}"/>
              </a:ext>
            </a:extLst>
          </p:cNvPr>
          <p:cNvSpPr/>
          <p:nvPr/>
        </p:nvSpPr>
        <p:spPr>
          <a:xfrm>
            <a:off x="3435927" y="1477817"/>
            <a:ext cx="1874980" cy="62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主动挂起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3D1F8CB-9F88-A0F3-FC25-B735C2ECDFEB}"/>
              </a:ext>
            </a:extLst>
          </p:cNvPr>
          <p:cNvSpPr/>
          <p:nvPr/>
        </p:nvSpPr>
        <p:spPr>
          <a:xfrm>
            <a:off x="3435926" y="2636980"/>
            <a:ext cx="1874981" cy="62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系统调用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363EF14-01E1-F0EE-DBB6-BB1BAA145864}"/>
              </a:ext>
            </a:extLst>
          </p:cNvPr>
          <p:cNvSpPr/>
          <p:nvPr/>
        </p:nvSpPr>
        <p:spPr>
          <a:xfrm>
            <a:off x="3435927" y="3796143"/>
            <a:ext cx="1874982" cy="62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协作调度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DA4762F-B01C-145D-156F-B83CEFB181AF}"/>
              </a:ext>
            </a:extLst>
          </p:cNvPr>
          <p:cNvSpPr/>
          <p:nvPr/>
        </p:nvSpPr>
        <p:spPr>
          <a:xfrm>
            <a:off x="3435925" y="4902376"/>
            <a:ext cx="1874982" cy="62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抢占调度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C567DD4C-E375-3CFC-7A73-721CDE091A9D}"/>
              </a:ext>
            </a:extLst>
          </p:cNvPr>
          <p:cNvSpPr/>
          <p:nvPr/>
        </p:nvSpPr>
        <p:spPr>
          <a:xfrm>
            <a:off x="5708073" y="1681018"/>
            <a:ext cx="350982" cy="3759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8AC3F88-4CB8-3093-052B-EBFDD332955F}"/>
              </a:ext>
            </a:extLst>
          </p:cNvPr>
          <p:cNvSpPr/>
          <p:nvPr/>
        </p:nvSpPr>
        <p:spPr>
          <a:xfrm>
            <a:off x="6308437" y="3246581"/>
            <a:ext cx="1874980" cy="6280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Schedule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37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主动挂起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692228-77D8-22C5-1139-DCE4DB6D55FD}"/>
              </a:ext>
            </a:extLst>
          </p:cNvPr>
          <p:cNvSpPr txBox="1"/>
          <p:nvPr/>
        </p:nvSpPr>
        <p:spPr>
          <a:xfrm>
            <a:off x="764628" y="1563260"/>
            <a:ext cx="10470931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dirty="0"/>
              <a:t>Sleep</a:t>
            </a:r>
            <a:r>
              <a:rPr kumimoji="1" lang="zh-CN" altLang="en-US" dirty="0"/>
              <a:t>、阻塞在</a:t>
            </a:r>
            <a:r>
              <a:rPr kumimoji="1" lang="en-US" altLang="zh-CN" dirty="0"/>
              <a:t>channel</a:t>
            </a:r>
            <a:r>
              <a:rPr kumimoji="1" lang="zh-CN" altLang="en-US" dirty="0"/>
              <a:t>、文件</a:t>
            </a:r>
            <a:r>
              <a:rPr kumimoji="1" lang="en-US" altLang="zh-CN" dirty="0"/>
              <a:t>IO</a:t>
            </a:r>
            <a:r>
              <a:rPr kumimoji="1" lang="zh-CN" altLang="en-US" dirty="0"/>
              <a:t>、网络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sync.Wait</a:t>
            </a:r>
            <a:r>
              <a:rPr kumimoji="1" lang="zh-CN" altLang="en-US" dirty="0"/>
              <a:t>都属于主动挂起的过程。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11111"/>
              </a:solidFill>
              <a:latin typeface="TeXGyreAdventor"/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主动挂起当前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最终会调用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3"/>
              </a:rPr>
              <a:t>runtime.gopark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方法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u="none" strike="noStrike" dirty="0">
                <a:solidFill>
                  <a:srgbClr val="000000"/>
                </a:solidFill>
                <a:latin typeface="roboto" panose="02000000000000000000" pitchFamily="2" charset="0"/>
              </a:rPr>
              <a:t>通过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4"/>
              </a:rPr>
              <a:t>runtime.mcall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切换到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g0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的栈上调用 </a:t>
            </a:r>
            <a:r>
              <a:rPr lang="en-US" altLang="zh-CN" b="0" i="0" u="sng" dirty="0">
                <a:effectLst/>
                <a:latin typeface="roboto" panose="02000000000000000000" pitchFamily="2" charset="0"/>
                <a:hlinkClick r:id="rId5"/>
              </a:rPr>
              <a:t>runtime.park_m</a:t>
            </a:r>
            <a:r>
              <a:rPr lang="zh-CN" altLang="en-US" b="0" i="0" u="sng" dirty="0">
                <a:effectLst/>
                <a:latin typeface="roboto" panose="02000000000000000000" pitchFamily="2" charset="0"/>
              </a:rPr>
              <a:t>。</a:t>
            </a:r>
            <a:endParaRPr lang="en-US" altLang="zh-CN" u="sng" dirty="0">
              <a:latin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5"/>
              </a:rPr>
              <a:t>runtime.park_m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会将当前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的状态从 </a:t>
            </a:r>
            <a:r>
              <a:rPr lang="en-US" altLang="zh-CN" dirty="0"/>
              <a:t>_</a:t>
            </a:r>
            <a:r>
              <a:rPr lang="en-US" altLang="zh-CN" dirty="0" err="1"/>
              <a:t>Grunning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切换至 </a:t>
            </a:r>
            <a:r>
              <a:rPr lang="en-US" altLang="zh-CN" dirty="0"/>
              <a:t>_</a:t>
            </a:r>
            <a:r>
              <a:rPr lang="en-US" altLang="zh-CN" dirty="0" err="1"/>
              <a:t>Gwaiting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，调用 </a:t>
            </a:r>
            <a:r>
              <a:rPr lang="en-US" altLang="zh-CN" b="0" i="0" u="none" strike="noStrike" dirty="0" err="1">
                <a:effectLst/>
                <a:latin typeface="roboto" panose="02000000000000000000" pitchFamily="2" charset="0"/>
                <a:hlinkClick r:id="rId6"/>
              </a:rPr>
              <a:t>runtime.drop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移除线程和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之间的关联。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调用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7"/>
              </a:rPr>
              <a:t>runtime.schedule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触发新一轮的调度。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当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等待的特定条件满足后，运行时会调用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8"/>
              </a:rPr>
              <a:t>runtime.goready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将因为调用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3"/>
              </a:rPr>
              <a:t>runtime.gopark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而陷入休眠的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唤醒，将其状态切换至 </a:t>
            </a:r>
            <a:r>
              <a:rPr lang="en-US" altLang="zh-CN" dirty="0"/>
              <a:t>_</a:t>
            </a:r>
            <a:r>
              <a:rPr lang="en-US" altLang="zh-CN" dirty="0" err="1"/>
              <a:t>Grunnable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并将其加入处理器的运行队列中，等待调度器的调度。</a:t>
            </a:r>
            <a:endParaRPr lang="en-US" altLang="zh-CN" u="none" strike="noStrik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10842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系统调用</a:t>
            </a:r>
            <a:r>
              <a:rPr lang="en-US" sz="3200" dirty="0"/>
              <a:t>: </a:t>
            </a:r>
            <a:r>
              <a:rPr lang="en-US" sz="3200" dirty="0" err="1"/>
              <a:t>Syscall</a:t>
            </a:r>
            <a:endParaRPr lang="en-CN" sz="3200" dirty="0"/>
          </a:p>
        </p:txBody>
      </p:sp>
      <p:pic>
        <p:nvPicPr>
          <p:cNvPr id="1026" name="Picture 2" descr="golang-syscall-and-rawsyscal">
            <a:extLst>
              <a:ext uri="{FF2B5EF4-FFF2-40B4-BE49-F238E27FC236}">
                <a16:creationId xmlns:a16="http://schemas.microsoft.com/office/drawing/2014/main" id="{72E9C303-8A28-B254-AF96-3532CFF4D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4" r="24423" b="3711"/>
          <a:stretch/>
        </p:blipFill>
        <p:spPr bwMode="auto">
          <a:xfrm>
            <a:off x="7102780" y="1697901"/>
            <a:ext cx="4907194" cy="31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B1C7CD-10BD-8554-3AA2-52C9163F0CBC}"/>
              </a:ext>
            </a:extLst>
          </p:cNvPr>
          <p:cNvSpPr txBox="1"/>
          <p:nvPr/>
        </p:nvSpPr>
        <p:spPr>
          <a:xfrm>
            <a:off x="527859" y="2129980"/>
            <a:ext cx="649593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语言通过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4"/>
              </a:rPr>
              <a:t>syscall.Syscall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和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5"/>
              </a:rPr>
              <a:t>syscall.RawSyscall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等使用汇编语言编写的方法封装操作系统提供的所有系统调用。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u="none" strike="noStrik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4"/>
              </a:rPr>
              <a:t>syscall.Syscall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会调用运行时的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6"/>
              </a:rPr>
              <a:t>runtime.entersyscall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和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7"/>
              </a:rPr>
              <a:t>runtime.exitsyscall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，这层包装能够在陷入系统调用前触发运行时的准备和清理工作。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u="none" strike="noStrik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1087834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系统调用</a:t>
            </a:r>
            <a:r>
              <a:rPr lang="en-US" sz="3200" dirty="0"/>
              <a:t>: </a:t>
            </a:r>
            <a:r>
              <a:rPr lang="en-US" sz="3200" dirty="0" err="1"/>
              <a:t>RawSyscall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F17712-C4D3-0093-5618-27E2811D7B68}"/>
              </a:ext>
            </a:extLst>
          </p:cNvPr>
          <p:cNvSpPr txBox="1"/>
          <p:nvPr/>
        </p:nvSpPr>
        <p:spPr>
          <a:xfrm>
            <a:off x="527859" y="2129980"/>
            <a:ext cx="6495939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如果系统调用不需要阻塞当前线程，可以立刻返回，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就会使用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3"/>
              </a:rPr>
              <a:t>syscall.RawSyscall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简化这一过程，不再调用运行时函数。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u="none" strike="noStrik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例如：</a:t>
            </a:r>
            <a:r>
              <a:rPr lang="en-US" altLang="zh-CN" dirty="0"/>
              <a:t>SYS_EPOLL_CREATE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、</a:t>
            </a:r>
            <a:r>
              <a:rPr lang="en-US" altLang="zh-CN" dirty="0"/>
              <a:t>SYS_EPOLL_WAIT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（超时时间为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）、</a:t>
            </a:r>
            <a:r>
              <a:rPr lang="en-US" altLang="zh-CN" dirty="0"/>
              <a:t>SYS_TIME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等。</a:t>
            </a:r>
            <a:endParaRPr lang="en-US" altLang="zh-CN" u="none" strike="noStrik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</p:txBody>
      </p:sp>
      <p:pic>
        <p:nvPicPr>
          <p:cNvPr id="5" name="Picture 2" descr="golang-syscall-and-rawsyscal">
            <a:extLst>
              <a:ext uri="{FF2B5EF4-FFF2-40B4-BE49-F238E27FC236}">
                <a16:creationId xmlns:a16="http://schemas.microsoft.com/office/drawing/2014/main" id="{64229573-7CD3-F8E6-4E04-DD6D8412E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4" r="24423" b="3711"/>
          <a:stretch/>
        </p:blipFill>
        <p:spPr bwMode="auto">
          <a:xfrm>
            <a:off x="7102780" y="1697901"/>
            <a:ext cx="4907194" cy="31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7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进入系统调用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F17712-C4D3-0093-5618-27E2811D7B68}"/>
              </a:ext>
            </a:extLst>
          </p:cNvPr>
          <p:cNvSpPr txBox="1"/>
          <p:nvPr/>
        </p:nvSpPr>
        <p:spPr>
          <a:xfrm>
            <a:off x="764628" y="1788336"/>
            <a:ext cx="9303820" cy="420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3"/>
              </a:rPr>
              <a:t>runtime.entersyscall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会在获取当前程序计数器和栈位置之后调用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4"/>
              </a:rPr>
              <a:t>runtime.reentersyscall</a:t>
            </a:r>
            <a:r>
              <a:rPr lang="zh-CN" altLang="en-US" b="0" i="0" u="none" strike="noStrike" dirty="0">
                <a:effectLst/>
                <a:latin typeface="roboto" panose="02000000000000000000" pitchFamily="2" charset="0"/>
              </a:rPr>
              <a:t>。</a:t>
            </a:r>
            <a:endParaRPr lang="en-US" altLang="zh-CN" b="0" i="0" u="none" strike="noStrike" dirty="0"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加锁禁止线程上发生的抢占，防止出现内存不一致的问题；</a:t>
            </a:r>
            <a:endParaRPr lang="en-US" altLang="zh-CN" dirty="0"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保存当前的程序计数器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PC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和栈指针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中的内容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的状态更新至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Gsyscall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；</a:t>
            </a:r>
            <a:endParaRPr lang="en-US" altLang="zh-CN" b="0" i="0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的处理器和线程暂时分离并更新处理器的状态到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Psyscall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；</a:t>
            </a:r>
            <a:endParaRPr lang="en-US" altLang="zh-C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释放当前线程上的锁；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4"/>
              </a:rPr>
              <a:t>runtime.reentersyscall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会使处理器和线程的分离，当前线程会陷入系统调用等待返回，在锁被释放后，会有其他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抢占处理器资源。</a:t>
            </a:r>
          </a:p>
        </p:txBody>
      </p:sp>
    </p:spTree>
    <p:extLst>
      <p:ext uri="{BB962C8B-B14F-4D97-AF65-F5344CB8AC3E}">
        <p14:creationId xmlns:p14="http://schemas.microsoft.com/office/powerpoint/2010/main" val="25540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28490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Goroutine栈内存位置</a:t>
            </a:r>
            <a:endParaRPr lang="en-CN" sz="3200" dirty="0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9664591-9FFA-D964-95DB-A80EFCA61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180" y="851786"/>
            <a:ext cx="6195434" cy="600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1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结束系统调用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F17712-C4D3-0093-5618-27E2811D7B68}"/>
              </a:ext>
            </a:extLst>
          </p:cNvPr>
          <p:cNvSpPr txBox="1"/>
          <p:nvPr/>
        </p:nvSpPr>
        <p:spPr>
          <a:xfrm>
            <a:off x="764628" y="1476837"/>
            <a:ext cx="930382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当系统调用结束后，会调用退出系统调用的函数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3"/>
              </a:rPr>
              <a:t>runtime.exitsyscall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为当前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重新分配资源。</a:t>
            </a:r>
            <a:endParaRPr lang="en-US" altLang="zh-C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如果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的原处理器处于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_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Psyscall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状态，会直接调用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wirep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与处理器进行关联；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如果调度器中存在闲置的处理器，会调用 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4"/>
              </a:rPr>
              <a:t>runtime.acquirep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使用闲置的处理器处理当前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；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如果调度器中不存在闲置的处理器：</a:t>
            </a:r>
            <a:endParaRPr lang="en-US" altLang="zh-CN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将当前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切换至 </a:t>
            </a:r>
            <a:r>
              <a:rPr lang="en-US" altLang="zh-CN" dirty="0"/>
              <a:t>_</a:t>
            </a:r>
            <a:r>
              <a:rPr lang="en-US" altLang="zh-CN" dirty="0" err="1"/>
              <a:t>Grunnable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状态，并移除线程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和当前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的关联。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将当前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放到全局的运行队列中，等待调度器的调度；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zh-CN" alt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753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用户主动发起调度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Gosched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F17712-C4D3-0093-5618-27E2811D7B68}"/>
              </a:ext>
            </a:extLst>
          </p:cNvPr>
          <p:cNvSpPr txBox="1"/>
          <p:nvPr/>
        </p:nvSpPr>
        <p:spPr>
          <a:xfrm>
            <a:off x="764628" y="1748142"/>
            <a:ext cx="93038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3"/>
              </a:rPr>
              <a:t>runtime.Gosched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函数会主动让出处理器，允许其他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运行。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该函数会在</a:t>
            </a:r>
            <a:r>
              <a:rPr lang="en-US" altLang="zh-CN" dirty="0">
                <a:solidFill>
                  <a:srgbClr val="000000"/>
                </a:solidFill>
                <a:latin typeface="roboto" panose="02000000000000000000" pitchFamily="2" charset="0"/>
              </a:rPr>
              <a:t>g0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栈上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调用 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4"/>
              </a:rPr>
              <a:t>runtime.goschedImpl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，运行时会更新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的状态到 </a:t>
            </a:r>
            <a:r>
              <a:rPr lang="en-US" altLang="zh-CN" dirty="0"/>
              <a:t>_</a:t>
            </a:r>
            <a:r>
              <a:rPr lang="en-US" altLang="zh-CN" dirty="0" err="1"/>
              <a:t>Grunnable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，让出当前的处理器并将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Goroutine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重新放回全局队列。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然后调用</a:t>
            </a:r>
            <a:r>
              <a:rPr lang="en-US" altLang="zh-CN" b="0" i="0" u="none" strike="noStrike" dirty="0">
                <a:effectLst/>
                <a:latin typeface="roboto" panose="02000000000000000000" pitchFamily="2" charset="0"/>
                <a:hlinkClick r:id="rId5"/>
              </a:rPr>
              <a:t>runtime.schedule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触发调度。</a:t>
            </a:r>
            <a:endParaRPr lang="en-US" altLang="zh-CN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39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协作调度</a:t>
            </a:r>
            <a:endParaRPr lang="en-CN" sz="32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552E0AB-3D2E-7BC5-31EF-E352CCBEB171}"/>
              </a:ext>
            </a:extLst>
          </p:cNvPr>
          <p:cNvGrpSpPr/>
          <p:nvPr/>
        </p:nvGrpSpPr>
        <p:grpSpPr>
          <a:xfrm>
            <a:off x="8107284" y="1752373"/>
            <a:ext cx="4084716" cy="2974359"/>
            <a:chOff x="7882759" y="2509118"/>
            <a:chExt cx="4084716" cy="297435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8306548-4F4E-4471-2C09-F978F6C2EE9B}"/>
                </a:ext>
              </a:extLst>
            </p:cNvPr>
            <p:cNvSpPr/>
            <p:nvPr/>
          </p:nvSpPr>
          <p:spPr>
            <a:xfrm>
              <a:off x="7882759" y="2735020"/>
              <a:ext cx="1870842" cy="441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E47C75-CFBE-9E85-47D2-D6523DBE4D0D}"/>
                </a:ext>
              </a:extLst>
            </p:cNvPr>
            <p:cNvSpPr/>
            <p:nvPr/>
          </p:nvSpPr>
          <p:spPr>
            <a:xfrm>
              <a:off x="7882759" y="3176455"/>
              <a:ext cx="1870842" cy="441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C37D3BA-66CB-6F7F-C0C3-54DA026B1C61}"/>
                </a:ext>
              </a:extLst>
            </p:cNvPr>
            <p:cNvSpPr/>
            <p:nvPr/>
          </p:nvSpPr>
          <p:spPr>
            <a:xfrm>
              <a:off x="7882759" y="3617890"/>
              <a:ext cx="1870842" cy="441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7F66BA-EC88-C2AB-C5A0-52676FE34A45}"/>
                </a:ext>
              </a:extLst>
            </p:cNvPr>
            <p:cNvSpPr/>
            <p:nvPr/>
          </p:nvSpPr>
          <p:spPr>
            <a:xfrm>
              <a:off x="7882759" y="4059325"/>
              <a:ext cx="1870842" cy="441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D93CCDA-0F22-F4CF-B4A3-EB0B4F85F707}"/>
                </a:ext>
              </a:extLst>
            </p:cNvPr>
            <p:cNvSpPr/>
            <p:nvPr/>
          </p:nvSpPr>
          <p:spPr>
            <a:xfrm>
              <a:off x="7882759" y="4500760"/>
              <a:ext cx="1870842" cy="441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F0010C-D268-337C-7ABB-ACEEBB149929}"/>
                </a:ext>
              </a:extLst>
            </p:cNvPr>
            <p:cNvSpPr/>
            <p:nvPr/>
          </p:nvSpPr>
          <p:spPr>
            <a:xfrm>
              <a:off x="7882759" y="4942195"/>
              <a:ext cx="1870842" cy="441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AF826DD-2014-8CCA-5976-1BCFCEE6CE46}"/>
                </a:ext>
              </a:extLst>
            </p:cNvPr>
            <p:cNvGrpSpPr/>
            <p:nvPr/>
          </p:nvGrpSpPr>
          <p:grpSpPr>
            <a:xfrm>
              <a:off x="9877099" y="2509118"/>
              <a:ext cx="1377114" cy="369332"/>
              <a:chOff x="9877099" y="2509118"/>
              <a:chExt cx="1377114" cy="369332"/>
            </a:xfrm>
          </p:grpSpPr>
          <p:sp>
            <p:nvSpPr>
              <p:cNvPr id="14" name="右箭头 13">
                <a:extLst>
                  <a:ext uri="{FF2B5EF4-FFF2-40B4-BE49-F238E27FC236}">
                    <a16:creationId xmlns:a16="http://schemas.microsoft.com/office/drawing/2014/main" id="{91D7C6A4-CB29-A36C-5FA4-8CE32A671E83}"/>
                  </a:ext>
                </a:extLst>
              </p:cNvPr>
              <p:cNvSpPr/>
              <p:nvPr/>
            </p:nvSpPr>
            <p:spPr>
              <a:xfrm rot="10800000">
                <a:off x="9877099" y="2693785"/>
                <a:ext cx="486101" cy="8246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D840A4-194F-0B48-2CFA-56B00E5AAC12}"/>
                  </a:ext>
                </a:extLst>
              </p:cNvPr>
              <p:cNvSpPr txBox="1"/>
              <p:nvPr/>
            </p:nvSpPr>
            <p:spPr>
              <a:xfrm>
                <a:off x="10363200" y="2509118"/>
                <a:ext cx="891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stack.hi</a:t>
                </a:r>
                <a:endParaRPr kumimoji="1" lang="zh-CN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9E66029-25DF-ACE6-6A93-0E8273B03C79}"/>
                </a:ext>
              </a:extLst>
            </p:cNvPr>
            <p:cNvGrpSpPr/>
            <p:nvPr/>
          </p:nvGrpSpPr>
          <p:grpSpPr>
            <a:xfrm>
              <a:off x="9877099" y="5114145"/>
              <a:ext cx="1377114" cy="369332"/>
              <a:chOff x="9877099" y="2509118"/>
              <a:chExt cx="1377114" cy="369332"/>
            </a:xfrm>
          </p:grpSpPr>
          <p:sp>
            <p:nvSpPr>
              <p:cNvPr id="17" name="右箭头 16">
                <a:extLst>
                  <a:ext uri="{FF2B5EF4-FFF2-40B4-BE49-F238E27FC236}">
                    <a16:creationId xmlns:a16="http://schemas.microsoft.com/office/drawing/2014/main" id="{89809CA9-02C2-6E0D-94FF-7F5B3E5C93F2}"/>
                  </a:ext>
                </a:extLst>
              </p:cNvPr>
              <p:cNvSpPr/>
              <p:nvPr/>
            </p:nvSpPr>
            <p:spPr>
              <a:xfrm rot="10800000">
                <a:off x="9877099" y="2693785"/>
                <a:ext cx="486101" cy="8246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636359-260A-E1CD-7661-DDD3CA3A2B38}"/>
                  </a:ext>
                </a:extLst>
              </p:cNvPr>
              <p:cNvSpPr txBox="1"/>
              <p:nvPr/>
            </p:nvSpPr>
            <p:spPr>
              <a:xfrm>
                <a:off x="10363200" y="2509118"/>
                <a:ext cx="891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/>
                  <a:t>stack.lo</a:t>
                </a:r>
                <a:endParaRPr kumimoji="1" lang="zh-CN" alt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6329E6F-8BF3-AD20-6CCA-5A9EFE850BB3}"/>
                </a:ext>
              </a:extLst>
            </p:cNvPr>
            <p:cNvGrpSpPr/>
            <p:nvPr/>
          </p:nvGrpSpPr>
          <p:grpSpPr>
            <a:xfrm>
              <a:off x="9916382" y="3934096"/>
              <a:ext cx="1800372" cy="369332"/>
              <a:chOff x="9877099" y="2509118"/>
              <a:chExt cx="1800372" cy="369332"/>
            </a:xfrm>
          </p:grpSpPr>
          <p:sp>
            <p:nvSpPr>
              <p:cNvPr id="20" name="右箭头 19">
                <a:extLst>
                  <a:ext uri="{FF2B5EF4-FFF2-40B4-BE49-F238E27FC236}">
                    <a16:creationId xmlns:a16="http://schemas.microsoft.com/office/drawing/2014/main" id="{A7AF5C5B-BB7D-4114-EC3A-7D5359976584}"/>
                  </a:ext>
                </a:extLst>
              </p:cNvPr>
              <p:cNvSpPr/>
              <p:nvPr/>
            </p:nvSpPr>
            <p:spPr>
              <a:xfrm rot="10800000">
                <a:off x="9877099" y="2693785"/>
                <a:ext cx="486101" cy="8246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0382F4-A0B0-6803-DE2D-A833A30454C5}"/>
                  </a:ext>
                </a:extLst>
              </p:cNvPr>
              <p:cNvSpPr txBox="1"/>
              <p:nvPr/>
            </p:nvSpPr>
            <p:spPr>
              <a:xfrm>
                <a:off x="10363200" y="2509118"/>
                <a:ext cx="13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stackgurad0</a:t>
                </a:r>
                <a:endParaRPr kumimoji="1" lang="zh-CN" altLang="en-US" dirty="0"/>
              </a:p>
            </p:txBody>
          </p:sp>
        </p:grpSp>
        <p:sp>
          <p:nvSpPr>
            <p:cNvPr id="22" name="右大括号 21">
              <a:extLst>
                <a:ext uri="{FF2B5EF4-FFF2-40B4-BE49-F238E27FC236}">
                  <a16:creationId xmlns:a16="http://schemas.microsoft.com/office/drawing/2014/main" id="{871A8128-A5F3-666A-87A8-828577879CB2}"/>
                </a:ext>
              </a:extLst>
            </p:cNvPr>
            <p:cNvSpPr/>
            <p:nvPr/>
          </p:nvSpPr>
          <p:spPr>
            <a:xfrm>
              <a:off x="10037907" y="4201232"/>
              <a:ext cx="218189" cy="10975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E773626-8A41-000B-F522-E8B287B6D171}"/>
                </a:ext>
              </a:extLst>
            </p:cNvPr>
            <p:cNvSpPr txBox="1"/>
            <p:nvPr/>
          </p:nvSpPr>
          <p:spPr>
            <a:xfrm>
              <a:off x="10222638" y="4540751"/>
              <a:ext cx="1744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StackGurad</a:t>
              </a:r>
              <a:r>
                <a:rPr kumimoji="1" lang="en-US" altLang="zh-CN" dirty="0"/>
                <a:t>(928)</a:t>
              </a:r>
              <a:endParaRPr kumimoji="1" lang="zh-CN" altLang="en-US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903521D-A0C8-D28D-1631-FE4BD54D199B}"/>
                </a:ext>
              </a:extLst>
            </p:cNvPr>
            <p:cNvGrpSpPr/>
            <p:nvPr/>
          </p:nvGrpSpPr>
          <p:grpSpPr>
            <a:xfrm>
              <a:off x="9877099" y="3545203"/>
              <a:ext cx="895187" cy="369332"/>
              <a:chOff x="9877099" y="2509118"/>
              <a:chExt cx="895187" cy="369332"/>
            </a:xfrm>
          </p:grpSpPr>
          <p:sp>
            <p:nvSpPr>
              <p:cNvPr id="25" name="右箭头 24">
                <a:extLst>
                  <a:ext uri="{FF2B5EF4-FFF2-40B4-BE49-F238E27FC236}">
                    <a16:creationId xmlns:a16="http://schemas.microsoft.com/office/drawing/2014/main" id="{201260AA-0E1B-99C9-AD63-8229714333C3}"/>
                  </a:ext>
                </a:extLst>
              </p:cNvPr>
              <p:cNvSpPr/>
              <p:nvPr/>
            </p:nvSpPr>
            <p:spPr>
              <a:xfrm rot="10800000">
                <a:off x="9877099" y="2693785"/>
                <a:ext cx="486101" cy="82469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D271727-555F-9DFB-C6BB-45F042273001}"/>
                  </a:ext>
                </a:extLst>
              </p:cNvPr>
              <p:cNvSpPr txBox="1"/>
              <p:nvPr/>
            </p:nvSpPr>
            <p:spPr>
              <a:xfrm>
                <a:off x="10363200" y="2509118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SP</a:t>
                </a:r>
                <a:endParaRPr kumimoji="1" lang="zh-CN" altLang="en-US" dirty="0"/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D9B6DD5-AEE7-287C-DC10-EAE937FD3EE5}"/>
              </a:ext>
            </a:extLst>
          </p:cNvPr>
          <p:cNvSpPr txBox="1"/>
          <p:nvPr/>
        </p:nvSpPr>
        <p:spPr>
          <a:xfrm>
            <a:off x="8047944" y="54544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6E7781"/>
                </a:solidFill>
                <a:effectLst/>
                <a:latin typeface="ui-monospace"/>
              </a:rPr>
              <a:t>// 0xfffffade in hex.</a:t>
            </a:r>
            <a:endParaRPr lang="en-US" altLang="zh-CN" b="0" i="0" dirty="0">
              <a:solidFill>
                <a:srgbClr val="24292F"/>
              </a:solidFill>
              <a:effectLst/>
              <a:latin typeface="ui-monospace"/>
            </a:endParaRPr>
          </a:p>
          <a:p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stackPreempt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CN" b="0" i="0" dirty="0">
                <a:effectLst/>
                <a:latin typeface="ui-monospace"/>
              </a:rPr>
              <a:t>=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uintptrMask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CN" b="0" i="0" dirty="0">
                <a:effectLst/>
                <a:latin typeface="ui-monospace"/>
              </a:rPr>
              <a:t>&amp;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 </a:t>
            </a:r>
            <a:r>
              <a:rPr lang="en-US" altLang="zh-CN" b="0" i="0" dirty="0">
                <a:effectLst/>
                <a:latin typeface="ui-monospace"/>
              </a:rPr>
              <a:t>-1314</a:t>
            </a:r>
            <a:endParaRPr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9B580E8-66EC-6C03-D637-18E95CB3AA81}"/>
              </a:ext>
            </a:extLst>
          </p:cNvPr>
          <p:cNvSpPr/>
          <p:nvPr/>
        </p:nvSpPr>
        <p:spPr>
          <a:xfrm>
            <a:off x="5180086" y="2170909"/>
            <a:ext cx="2352657" cy="81679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垃圾回收</a:t>
            </a:r>
            <a:r>
              <a:rPr kumimoji="1" lang="en-US" altLang="zh-CN" sz="1600" dirty="0"/>
              <a:t>/</a:t>
            </a:r>
          </a:p>
          <a:p>
            <a:pPr algn="ctr"/>
            <a:r>
              <a:rPr kumimoji="1" lang="zh-CN" altLang="en-US" sz="1600" dirty="0"/>
              <a:t>监测到</a:t>
            </a:r>
            <a:r>
              <a:rPr kumimoji="1" lang="en-US" altLang="zh-CN" sz="1600" dirty="0"/>
              <a:t>Goroutine</a:t>
            </a:r>
            <a:r>
              <a:rPr kumimoji="1" lang="zh-CN" altLang="en-US" sz="1600" dirty="0"/>
              <a:t>运行超过</a:t>
            </a:r>
            <a:r>
              <a:rPr kumimoji="1" lang="en-US" altLang="zh-CN" sz="1600" dirty="0"/>
              <a:t>10ms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B5DBE25-8E4F-A1EE-AA29-B14B8F5E212C}"/>
              </a:ext>
            </a:extLst>
          </p:cNvPr>
          <p:cNvSpPr/>
          <p:nvPr/>
        </p:nvSpPr>
        <p:spPr>
          <a:xfrm>
            <a:off x="1152533" y="3002716"/>
            <a:ext cx="2014153" cy="557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/>
              <a:t>MoreStack</a:t>
            </a:r>
            <a:endParaRPr kumimoji="1" lang="en-US" altLang="zh-CN" sz="16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2496413-5B97-B4C8-038C-384225CF5086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3166686" y="2579306"/>
            <a:ext cx="2013400" cy="701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CC67795-6EC8-5742-194F-912FD11FBB2E}"/>
              </a:ext>
            </a:extLst>
          </p:cNvPr>
          <p:cNvSpPr txBox="1"/>
          <p:nvPr/>
        </p:nvSpPr>
        <p:spPr>
          <a:xfrm>
            <a:off x="3359220" y="2519179"/>
            <a:ext cx="1697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stackguard0 </a:t>
            </a:r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设置为</a:t>
            </a:r>
            <a:r>
              <a:rPr lang="en-US" altLang="zh-CN" sz="16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StackPreempt</a:t>
            </a:r>
            <a:endParaRPr lang="en-US" altLang="zh-CN" sz="1600" u="none" strike="noStrike" dirty="0">
              <a:solidFill>
                <a:srgbClr val="111111"/>
              </a:solidFill>
              <a:latin typeface="TeXGyreAdventor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FC03EA8-DEE6-61CE-3D12-59057E621927}"/>
              </a:ext>
            </a:extLst>
          </p:cNvPr>
          <p:cNvSpPr/>
          <p:nvPr/>
        </p:nvSpPr>
        <p:spPr>
          <a:xfrm>
            <a:off x="1152533" y="3967261"/>
            <a:ext cx="2014153" cy="557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newstack</a:t>
            </a:r>
            <a:endParaRPr kumimoji="1" lang="en-US" altLang="zh-CN" sz="1600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FB4F664-4964-0A58-7AB2-9ABC005B2192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2159610" y="3559747"/>
            <a:ext cx="0" cy="407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B3244DD-E1F4-7A26-C2A4-28E081420753}"/>
              </a:ext>
            </a:extLst>
          </p:cNvPr>
          <p:cNvCxnSpPr>
            <a:cxnSpLocks/>
          </p:cNvCxnSpPr>
          <p:nvPr/>
        </p:nvCxnSpPr>
        <p:spPr>
          <a:xfrm>
            <a:off x="4796269" y="1671803"/>
            <a:ext cx="0" cy="4432435"/>
          </a:xfrm>
          <a:prstGeom prst="line">
            <a:avLst/>
          </a:prstGeom>
          <a:ln w="127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7B9E91D-CE98-870D-E303-D57D9EA73540}"/>
              </a:ext>
            </a:extLst>
          </p:cNvPr>
          <p:cNvSpPr txBox="1"/>
          <p:nvPr/>
        </p:nvSpPr>
        <p:spPr>
          <a:xfrm>
            <a:off x="4940408" y="1152655"/>
            <a:ext cx="259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垃圾回收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系统监控</a:t>
            </a: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601A963C-027A-03A8-7A2F-D493D334521B}"/>
              </a:ext>
            </a:extLst>
          </p:cNvPr>
          <p:cNvCxnSpPr>
            <a:cxnSpLocks/>
          </p:cNvCxnSpPr>
          <p:nvPr/>
        </p:nvCxnSpPr>
        <p:spPr>
          <a:xfrm>
            <a:off x="1544595" y="1677178"/>
            <a:ext cx="63019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EC12DB-AA69-AC20-33DF-F803A612913B}"/>
              </a:ext>
            </a:extLst>
          </p:cNvPr>
          <p:cNvSpPr txBox="1"/>
          <p:nvPr/>
        </p:nvSpPr>
        <p:spPr>
          <a:xfrm>
            <a:off x="2120106" y="1128468"/>
            <a:ext cx="1587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Goroutine</a:t>
            </a:r>
            <a:endParaRPr kumimoji="1" lang="zh-CN" altLang="en-US" sz="2000" dirty="0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B565B841-B9BE-846C-6149-5BE5A7932176}"/>
              </a:ext>
            </a:extLst>
          </p:cNvPr>
          <p:cNvSpPr/>
          <p:nvPr/>
        </p:nvSpPr>
        <p:spPr>
          <a:xfrm>
            <a:off x="1152534" y="5007483"/>
            <a:ext cx="2014152" cy="94847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触发抢占流程</a:t>
            </a:r>
            <a:endParaRPr kumimoji="1" lang="en-US" altLang="zh-CN" sz="1600" dirty="0"/>
          </a:p>
          <a:p>
            <a:pPr algn="ctr"/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调用 </a:t>
            </a: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runtime.gogo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触发调度器的调度</a:t>
            </a:r>
            <a:endParaRPr kumimoji="1" lang="en-US" altLang="zh-CN" sz="1600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B1AE5EB2-F252-B17E-DA8F-62735D70807F}"/>
              </a:ext>
            </a:extLst>
          </p:cNvPr>
          <p:cNvCxnSpPr>
            <a:cxnSpLocks/>
            <a:stCxn id="33" idx="2"/>
            <a:endCxn id="55" idx="0"/>
          </p:cNvCxnSpPr>
          <p:nvPr/>
        </p:nvCxnSpPr>
        <p:spPr>
          <a:xfrm>
            <a:off x="2159610" y="4524292"/>
            <a:ext cx="0" cy="483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33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Goroutine</a:t>
            </a:r>
            <a:r>
              <a:rPr lang="zh-CN" altLang="en-US" sz="3200" dirty="0"/>
              <a:t>调度器</a:t>
            </a:r>
            <a:r>
              <a:rPr lang="en-US" altLang="zh-CN" sz="3200" dirty="0"/>
              <a:t>: </a:t>
            </a:r>
            <a:r>
              <a:rPr lang="zh-CN" altLang="en-US" sz="3200" dirty="0"/>
              <a:t>协作调度具体流程</a:t>
            </a:r>
            <a:endParaRPr lang="en-CN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AF3357-FAD0-161E-F18D-460D4F289363}"/>
              </a:ext>
            </a:extLst>
          </p:cNvPr>
          <p:cNvSpPr txBox="1"/>
          <p:nvPr/>
        </p:nvSpPr>
        <p:spPr>
          <a:xfrm>
            <a:off x="764628" y="1813468"/>
            <a:ext cx="8960140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1.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编译器会在几乎所有的函数调用前插入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runtime.morestack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2.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语言运行时会在垃圾回收暂停程序、系统监控发现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运行超过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10ms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时，将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stackguard0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设置为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StackPreempt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111111"/>
                </a:solidFill>
                <a:latin typeface="TeXGyreAdventor"/>
              </a:rPr>
              <a:t>3.</a:t>
            </a:r>
            <a:r>
              <a:rPr kumimoji="1" lang="zh-CN" altLang="en-US" dirty="0">
                <a:solidFill>
                  <a:srgbClr val="111111"/>
                </a:solidFill>
                <a:latin typeface="TeXGyreAdventor"/>
              </a:rPr>
              <a:t>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runtime.morestack</a:t>
            </a:r>
            <a:r>
              <a:rPr lang="zh-CN" altLang="en-US" b="0" i="0" u="none" strike="noStrike" dirty="0">
                <a:solidFill>
                  <a:srgbClr val="990000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TeXGyreAdventor"/>
              </a:rPr>
              <a:t>调用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runtime.newstack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，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检查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stackguard0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字段是否为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StackPreempt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111111"/>
                </a:solidFill>
                <a:latin typeface="TeXGyreAdventor"/>
              </a:rPr>
              <a:t>4.</a:t>
            </a:r>
            <a:r>
              <a:rPr kumimoji="1" lang="zh-CN" altLang="en-US" dirty="0">
                <a:solidFill>
                  <a:srgbClr val="111111"/>
                </a:solidFill>
                <a:latin typeface="TeXGyreAdventor"/>
              </a:rPr>
              <a:t> 触发抢占流程，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调用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5"/>
              </a:rPr>
              <a:t>runtime.gogo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触发调度器的调度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65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Goroutine</a:t>
            </a:r>
            <a:r>
              <a:rPr lang="zh-CN" altLang="en-US" sz="3200" dirty="0"/>
              <a:t>调度器</a:t>
            </a:r>
            <a:r>
              <a:rPr lang="en-US" altLang="zh-CN" sz="3200" dirty="0"/>
              <a:t>: </a:t>
            </a:r>
            <a:r>
              <a:rPr lang="zh-CN" altLang="en-US" sz="3200" dirty="0"/>
              <a:t>协作调度遗留问题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A1D8F0-8456-BF7E-C273-B5AA64F0962A}"/>
              </a:ext>
            </a:extLst>
          </p:cNvPr>
          <p:cNvSpPr txBox="1"/>
          <p:nvPr/>
        </p:nvSpPr>
        <p:spPr>
          <a:xfrm>
            <a:off x="764628" y="2701158"/>
            <a:ext cx="5121915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语言的调度器还会一些无法被抢占的边缘情况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例如：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for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循环或者垃圾回收长时间占用线程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3622059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Goroutine</a:t>
            </a:r>
            <a:r>
              <a:rPr lang="zh-CN" altLang="en-US" sz="3200" dirty="0"/>
              <a:t>调度器</a:t>
            </a:r>
            <a:r>
              <a:rPr lang="en-US" altLang="zh-CN" sz="3200" dirty="0"/>
              <a:t>: </a:t>
            </a:r>
            <a:r>
              <a:rPr lang="zh-CN" altLang="en-US" sz="3200" dirty="0"/>
              <a:t>信号抢占调度</a:t>
            </a:r>
            <a:endParaRPr lang="en-CN" sz="32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2411DA2-2D1B-D434-B2D1-39F3C258970E}"/>
              </a:ext>
            </a:extLst>
          </p:cNvPr>
          <p:cNvCxnSpPr>
            <a:cxnSpLocks/>
          </p:cNvCxnSpPr>
          <p:nvPr/>
        </p:nvCxnSpPr>
        <p:spPr>
          <a:xfrm>
            <a:off x="4796269" y="1671803"/>
            <a:ext cx="0" cy="4876799"/>
          </a:xfrm>
          <a:prstGeom prst="line">
            <a:avLst/>
          </a:prstGeom>
          <a:ln w="127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B55D36B-AE53-79CA-CDC0-09F7DAB2B1F7}"/>
              </a:ext>
            </a:extLst>
          </p:cNvPr>
          <p:cNvSpPr txBox="1"/>
          <p:nvPr/>
        </p:nvSpPr>
        <p:spPr>
          <a:xfrm>
            <a:off x="5514947" y="1188266"/>
            <a:ext cx="1587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用户空间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36F78B59-5F7B-F9F7-CE03-BAE75198C5EB}"/>
              </a:ext>
            </a:extLst>
          </p:cNvPr>
          <p:cNvSpPr/>
          <p:nvPr/>
        </p:nvSpPr>
        <p:spPr>
          <a:xfrm>
            <a:off x="5335313" y="2649310"/>
            <a:ext cx="1766692" cy="63445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需要抢占</a:t>
            </a:r>
            <a:r>
              <a:rPr kumimoji="1" lang="en-US" altLang="zh-CN" sz="1600" dirty="0"/>
              <a:t>Goroutine</a:t>
            </a:r>
            <a:endParaRPr kumimoji="1" lang="zh-CN" altLang="en-US" sz="1600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7BF20BA-747E-91D8-DF72-099844CBFC91}"/>
              </a:ext>
            </a:extLst>
          </p:cNvPr>
          <p:cNvSpPr/>
          <p:nvPr/>
        </p:nvSpPr>
        <p:spPr>
          <a:xfrm>
            <a:off x="1693016" y="3246990"/>
            <a:ext cx="2014153" cy="557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执行</a:t>
            </a: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doSigPreempt</a:t>
            </a:r>
            <a:endParaRPr kumimoji="1" lang="en-US" altLang="zh-CN" sz="1600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733EDDB-D5AB-047C-9CF7-CBF142339B01}"/>
              </a:ext>
            </a:extLst>
          </p:cNvPr>
          <p:cNvCxnSpPr>
            <a:cxnSpLocks/>
          </p:cNvCxnSpPr>
          <p:nvPr/>
        </p:nvCxnSpPr>
        <p:spPr>
          <a:xfrm>
            <a:off x="1544595" y="1677178"/>
            <a:ext cx="9625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3991A0F-126B-A2A9-DEE5-1567ACC11198}"/>
              </a:ext>
            </a:extLst>
          </p:cNvPr>
          <p:cNvSpPr txBox="1"/>
          <p:nvPr/>
        </p:nvSpPr>
        <p:spPr>
          <a:xfrm>
            <a:off x="2293527" y="2763453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线程（</a:t>
            </a:r>
            <a:r>
              <a:rPr kumimoji="1" lang="en-US" altLang="zh-CN" dirty="0"/>
              <a:t>M)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F3719AD-363A-166D-6ECB-D87A7B94A415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3707169" y="2966539"/>
            <a:ext cx="1628144" cy="5589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925DBF8-54CC-6759-4891-48C94183456F}"/>
              </a:ext>
            </a:extLst>
          </p:cNvPr>
          <p:cNvSpPr txBox="1"/>
          <p:nvPr/>
        </p:nvSpPr>
        <p:spPr>
          <a:xfrm>
            <a:off x="2120106" y="1128468"/>
            <a:ext cx="1587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内核空间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DF2D2F-3F94-AC20-25A9-D3BED43A4FBA}"/>
              </a:ext>
            </a:extLst>
          </p:cNvPr>
          <p:cNvSpPr txBox="1"/>
          <p:nvPr/>
        </p:nvSpPr>
        <p:spPr>
          <a:xfrm>
            <a:off x="3816358" y="2747084"/>
            <a:ext cx="134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1111"/>
                </a:solidFill>
                <a:latin typeface="TeXGyreAdventor"/>
              </a:rPr>
              <a:t>信号</a:t>
            </a:r>
            <a:r>
              <a:rPr lang="en-US" altLang="zh-CN" sz="1600" dirty="0">
                <a:solidFill>
                  <a:srgbClr val="111111"/>
                </a:solidFill>
                <a:latin typeface="TeXGyreAdventor"/>
              </a:rPr>
              <a:t>: 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SIGURG</a:t>
            </a:r>
            <a:endParaRPr lang="en-US" altLang="zh-CN" sz="1600" u="none" strike="noStrike" dirty="0">
              <a:solidFill>
                <a:srgbClr val="111111"/>
              </a:solidFill>
              <a:latin typeface="TeXGyreAdventor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DFA927-DB6B-DC87-53DF-D45118FE4EA4}"/>
              </a:ext>
            </a:extLst>
          </p:cNvPr>
          <p:cNvSpPr/>
          <p:nvPr/>
        </p:nvSpPr>
        <p:spPr>
          <a:xfrm>
            <a:off x="1693016" y="4211535"/>
            <a:ext cx="2014153" cy="55703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修改</a:t>
            </a:r>
            <a:r>
              <a:rPr kumimoji="1" lang="en-US" altLang="zh-CN" sz="1600" dirty="0"/>
              <a:t>PC, SP </a:t>
            </a:r>
            <a:r>
              <a:rPr kumimoji="1" lang="zh-CN" altLang="en-US" sz="1600" dirty="0"/>
              <a:t>寄存器</a:t>
            </a:r>
            <a:endParaRPr kumimoji="1" lang="en-US" altLang="zh-CN" sz="1600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0912DE8-1971-F4D5-D5C3-05F56504ED6D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2700093" y="3804021"/>
            <a:ext cx="0" cy="407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A2978D4B-820F-143A-1D93-F0AE70F8E70E}"/>
              </a:ext>
            </a:extLst>
          </p:cNvPr>
          <p:cNvSpPr/>
          <p:nvPr/>
        </p:nvSpPr>
        <p:spPr>
          <a:xfrm>
            <a:off x="5317818" y="4719825"/>
            <a:ext cx="1802505" cy="63445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执行</a:t>
            </a:r>
            <a:r>
              <a:rPr kumimoji="1" lang="en-US" altLang="zh-CN" sz="1600" dirty="0"/>
              <a:t>:</a:t>
            </a: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 preemptPark</a:t>
            </a:r>
            <a:endParaRPr kumimoji="1" lang="zh-CN" altLang="en-US" sz="16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BB34F3E-6998-0906-2400-BD220125C8AE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3707169" y="4490051"/>
            <a:ext cx="1610649" cy="5470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D420517-3F91-884D-5D17-39D246B2E549}"/>
              </a:ext>
            </a:extLst>
          </p:cNvPr>
          <p:cNvCxnSpPr>
            <a:cxnSpLocks/>
          </p:cNvCxnSpPr>
          <p:nvPr/>
        </p:nvCxnSpPr>
        <p:spPr>
          <a:xfrm>
            <a:off x="7623553" y="1706454"/>
            <a:ext cx="0" cy="4876799"/>
          </a:xfrm>
          <a:prstGeom prst="line">
            <a:avLst/>
          </a:prstGeom>
          <a:ln w="127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BCD8C2-C693-F570-BC4A-5EED91D5A372}"/>
              </a:ext>
            </a:extLst>
          </p:cNvPr>
          <p:cNvSpPr txBox="1"/>
          <p:nvPr/>
        </p:nvSpPr>
        <p:spPr>
          <a:xfrm>
            <a:off x="8850915" y="1128468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Goroutine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A8E05FB-43E6-0885-808B-E43BFFEE6CB4}"/>
              </a:ext>
            </a:extLst>
          </p:cNvPr>
          <p:cNvSpPr txBox="1"/>
          <p:nvPr/>
        </p:nvSpPr>
        <p:spPr>
          <a:xfrm>
            <a:off x="5306506" y="2043524"/>
            <a:ext cx="1806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dirty="0"/>
              <a:t>垃圾回收 </a:t>
            </a:r>
            <a:r>
              <a:rPr kumimoji="1" lang="en-US" altLang="zh-CN" sz="1600" dirty="0"/>
              <a:t>/</a:t>
            </a:r>
          </a:p>
          <a:p>
            <a:pPr algn="ctr"/>
            <a:r>
              <a:rPr kumimoji="1" lang="zh-CN" altLang="en-US" sz="1600" dirty="0"/>
              <a:t>监控程序</a:t>
            </a:r>
          </a:p>
        </p:txBody>
      </p: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F799AFEC-16CC-431C-5B73-F5C5BFAD9B26}"/>
              </a:ext>
            </a:extLst>
          </p:cNvPr>
          <p:cNvSpPr/>
          <p:nvPr/>
        </p:nvSpPr>
        <p:spPr>
          <a:xfrm>
            <a:off x="8361561" y="2077021"/>
            <a:ext cx="2324033" cy="60640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运行超时</a:t>
            </a:r>
            <a:r>
              <a:rPr kumimoji="1" lang="en-US" altLang="zh-CN" sz="1600" dirty="0"/>
              <a:t>/</a:t>
            </a:r>
          </a:p>
          <a:p>
            <a:pPr algn="ctr"/>
            <a:r>
              <a:rPr kumimoji="1" lang="zh-CN" altLang="en-US" sz="1600" dirty="0"/>
              <a:t>需要被垃圾回收中断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AA46BB1-FA4D-AF39-BF4A-29F2C4930D86}"/>
              </a:ext>
            </a:extLst>
          </p:cNvPr>
          <p:cNvCxnSpPr>
            <a:cxnSpLocks/>
            <a:stCxn id="52" idx="1"/>
            <a:endCxn id="13" idx="3"/>
          </p:cNvCxnSpPr>
          <p:nvPr/>
        </p:nvCxnSpPr>
        <p:spPr>
          <a:xfrm flipH="1">
            <a:off x="7102005" y="2380224"/>
            <a:ext cx="1259556" cy="586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7DDD8EED-7833-68FF-3029-946AA72CAC6A}"/>
              </a:ext>
            </a:extLst>
          </p:cNvPr>
          <p:cNvSpPr/>
          <p:nvPr/>
        </p:nvSpPr>
        <p:spPr>
          <a:xfrm>
            <a:off x="7941432" y="5354283"/>
            <a:ext cx="3340286" cy="102180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修改</a:t>
            </a:r>
            <a:r>
              <a:rPr kumimoji="1" lang="en-US" altLang="zh-CN" sz="1600" dirty="0"/>
              <a:t>Goroutine</a:t>
            </a:r>
            <a:r>
              <a:rPr kumimoji="1" lang="zh-CN" altLang="en-US" sz="1600" dirty="0"/>
              <a:t>状态到</a:t>
            </a:r>
            <a:r>
              <a:rPr lang="en-US" altLang="zh-CN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_</a:t>
            </a:r>
            <a:r>
              <a:rPr lang="en-US" altLang="zh-CN" sz="16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Gpreempted</a:t>
            </a:r>
            <a:endParaRPr lang="en-US" altLang="zh-CN" sz="1600" dirty="0">
              <a:solidFill>
                <a:srgbClr val="111111"/>
              </a:solidFill>
              <a:latin typeface="TeXGyreAdventor"/>
            </a:endParaRPr>
          </a:p>
          <a:p>
            <a:pPr algn="ctr"/>
            <a:r>
              <a:rPr lang="zh-CN" altLang="en-US" sz="16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调用 </a:t>
            </a: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5"/>
              </a:rPr>
              <a:t>runtime.schedule</a:t>
            </a:r>
            <a:r>
              <a:rPr lang="en-US" altLang="zh-CN" sz="1600" b="0" i="0" u="none" strike="noStrike" dirty="0">
                <a:solidFill>
                  <a:srgbClr val="990000"/>
                </a:solidFill>
                <a:effectLst/>
                <a:latin typeface="TeXGyreAdventor"/>
              </a:rPr>
              <a:t> </a:t>
            </a:r>
            <a:r>
              <a:rPr lang="zh-CN" altLang="en-US" sz="16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eXGyreAdventor"/>
              </a:rPr>
              <a:t>让出线程</a:t>
            </a:r>
            <a:endParaRPr lang="en-US" altLang="zh-CN" sz="1600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eXGyreAdventor"/>
            </a:endParaRPr>
          </a:p>
          <a:p>
            <a:pPr algn="ctr"/>
            <a:r>
              <a:rPr kumimoji="1" lang="zh-CN" altLang="en-US" sz="1600" dirty="0"/>
              <a:t>调度器选择其他</a:t>
            </a:r>
            <a:r>
              <a:rPr kumimoji="1" lang="en-US" altLang="zh-CN" sz="1600" dirty="0"/>
              <a:t>Goroutine</a:t>
            </a:r>
            <a:r>
              <a:rPr kumimoji="1" lang="zh-CN" altLang="en-US" sz="1600" dirty="0"/>
              <a:t>执行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02D1806-FE4E-CA50-D57B-D0322B200DDB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7120323" y="5037054"/>
            <a:ext cx="821109" cy="828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598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Goroutine</a:t>
            </a:r>
            <a:r>
              <a:rPr lang="zh-CN" altLang="en-US" sz="3200" dirty="0"/>
              <a:t>调度器</a:t>
            </a:r>
            <a:r>
              <a:rPr lang="en-US" altLang="zh-CN" sz="3200" dirty="0"/>
              <a:t>: </a:t>
            </a:r>
            <a:r>
              <a:rPr lang="zh-CN" altLang="en-US" sz="3200" dirty="0"/>
              <a:t>信号抢占调度具体流程</a:t>
            </a:r>
            <a:endParaRPr lang="en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273535-7A9E-29BC-2659-56FACF678335}"/>
              </a:ext>
            </a:extLst>
          </p:cNvPr>
          <p:cNvSpPr txBox="1"/>
          <p:nvPr/>
        </p:nvSpPr>
        <p:spPr>
          <a:xfrm>
            <a:off x="764628" y="1116973"/>
            <a:ext cx="9640613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程序启动时，在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runtime.sighandler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中注册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SIGURG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信号的处理函数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runtime.doSigPreempt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运行时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调用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5"/>
              </a:rPr>
              <a:t>runtime.signalM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向线程发送信号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SIGURG</a:t>
            </a:r>
            <a:endParaRPr lang="en-US" altLang="zh-CN" u="none" strike="noStrike" dirty="0">
              <a:solidFill>
                <a:srgbClr val="111111"/>
              </a:solidFill>
              <a:latin typeface="TeXGyreAdvento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343A40"/>
                </a:solidFill>
                <a:effectLst/>
                <a:latin typeface="noto sans sc"/>
              </a:rPr>
              <a:t>在信号到达后</a:t>
            </a:r>
            <a:r>
              <a:rPr lang="en-US" altLang="zh-CN" dirty="0">
                <a:solidFill>
                  <a:srgbClr val="343A40"/>
                </a:solidFill>
                <a:latin typeface="noto sans sc"/>
              </a:rPr>
              <a:t>, </a:t>
            </a:r>
            <a:r>
              <a:rPr lang="zh-CN" altLang="en-US" b="0" i="0" dirty="0">
                <a:solidFill>
                  <a:srgbClr val="343A40"/>
                </a:solidFill>
                <a:effectLst/>
                <a:latin typeface="noto sans sc"/>
              </a:rPr>
              <a:t>由操作系统中断转入内核空间</a:t>
            </a:r>
            <a:r>
              <a:rPr lang="en-US" altLang="zh-CN" b="0" i="0" dirty="0">
                <a:solidFill>
                  <a:srgbClr val="343A40"/>
                </a:solidFill>
                <a:effectLst/>
                <a:latin typeface="noto sans sc"/>
              </a:rPr>
              <a:t>,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中断正在运行的线程并执行预先注册的信号处理函数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runtime.doSigPreempt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runtime.doSigPreempt</a:t>
            </a:r>
            <a:r>
              <a:rPr lang="zh-CN" altLang="en-US" b="0" i="0" u="none" strike="noStrike" dirty="0">
                <a:solidFill>
                  <a:srgbClr val="990000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eXGyreAdventor"/>
              </a:rPr>
              <a:t>处理抢占信号，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获取当前的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SP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和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PC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寄存器并调用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6"/>
              </a:rPr>
              <a:t>runtime.sigctxt.pushCall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6"/>
              </a:rPr>
              <a:t>runtime.sigctxt.pushCall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会修改寄存器并在程序回到用户态时执行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7"/>
              </a:rPr>
              <a:t>runtime.asyncPreempt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汇编指令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7"/>
              </a:rPr>
              <a:t>runtime.asyncPreempt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会调用运行时函数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8"/>
              </a:rPr>
              <a:t>runtime.asyncPreempt2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8"/>
              </a:rPr>
              <a:t>runtime.asyncPreempt2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会调用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9"/>
              </a:rPr>
              <a:t>runtime.preemptPark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；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9"/>
              </a:rPr>
              <a:t>runtime.preemptPark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会修改当前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的状态到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_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Gpreempted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dirty="0">
                <a:solidFill>
                  <a:srgbClr val="111111"/>
                </a:solidFill>
                <a:latin typeface="TeXGyreAdventor"/>
              </a:rPr>
              <a:t>或者</a:t>
            </a:r>
            <a:r>
              <a:rPr lang="en-US" altLang="zh-CN" dirty="0">
                <a:solidFill>
                  <a:srgbClr val="111111"/>
                </a:solidFill>
                <a:latin typeface="TeXGyreAdventor"/>
              </a:rPr>
              <a:t>_</a:t>
            </a:r>
            <a:r>
              <a:rPr lang="en-US" altLang="zh-CN" dirty="0" err="1">
                <a:solidFill>
                  <a:srgbClr val="111111"/>
                </a:solidFill>
                <a:latin typeface="TeXGyreAdventor"/>
              </a:rPr>
              <a:t>Grunnable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并调用 </a:t>
            </a:r>
            <a:r>
              <a:rPr lang="en-US" altLang="zh-CN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10"/>
              </a:rPr>
              <a:t>runtime.schedule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让当前函数陷入休眠并让出线程，调度器会选择其它的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继续执行；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b="0" i="0" u="none" strike="noStrik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96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为什么选择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roboto mono"/>
              </a:rPr>
              <a:t>SIGURG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roboto mono"/>
              </a:rPr>
              <a:t>信号</a:t>
            </a:r>
            <a:endParaRPr lang="en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BCC3E5-D748-A8B6-9304-9887F8FE9ACB}"/>
              </a:ext>
            </a:extLst>
          </p:cNvPr>
          <p:cNvSpPr txBox="1"/>
          <p:nvPr/>
        </p:nvSpPr>
        <p:spPr>
          <a:xfrm>
            <a:off x="764628" y="2173927"/>
            <a:ext cx="6098058" cy="189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该信号需要被调试器透传；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该信号不会被内部的 </a:t>
            </a: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libc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库使用并拦截；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该信号可以随意出现并且不触发任何后果；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需要处理多个平台上的不同信号；</a:t>
            </a:r>
          </a:p>
        </p:txBody>
      </p:sp>
    </p:spTree>
    <p:extLst>
      <p:ext uri="{BB962C8B-B14F-4D97-AF65-F5344CB8AC3E}">
        <p14:creationId xmlns:p14="http://schemas.microsoft.com/office/powerpoint/2010/main" val="263266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扩展阅读</a:t>
            </a:r>
            <a:endParaRPr lang="en-CN" sz="3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AF3357-FAD0-161E-F18D-460D4F289363}"/>
              </a:ext>
            </a:extLst>
          </p:cNvPr>
          <p:cNvSpPr txBox="1"/>
          <p:nvPr/>
        </p:nvSpPr>
        <p:spPr>
          <a:xfrm>
            <a:off x="1994337" y="2587825"/>
            <a:ext cx="907305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b="0" i="0" dirty="0">
                <a:solidFill>
                  <a:srgbClr val="343A40"/>
                </a:solidFill>
                <a:effectLst/>
                <a:latin typeface="noto sans sc"/>
              </a:rPr>
              <a:t>Go</a:t>
            </a:r>
            <a:r>
              <a:rPr lang="zh-CN" altLang="en-US" sz="2400" b="0" i="0" dirty="0">
                <a:solidFill>
                  <a:srgbClr val="343A40"/>
                </a:solidFill>
                <a:effectLst/>
                <a:latin typeface="noto sans sc"/>
              </a:rPr>
              <a:t>语言设计与实现： </a:t>
            </a:r>
            <a:r>
              <a:rPr kumimoji="1" lang="en-US" altLang="zh-CN" sz="2400" dirty="0">
                <a:hlinkClick r:id="rId3"/>
              </a:rPr>
              <a:t>https://draveness.me/golang/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400" b="0" i="0" dirty="0">
                <a:solidFill>
                  <a:srgbClr val="343A40"/>
                </a:solidFill>
                <a:effectLst/>
                <a:latin typeface="noto sans sc"/>
              </a:rPr>
              <a:t>Go </a:t>
            </a:r>
            <a:r>
              <a:rPr lang="zh-CN" altLang="en-US" sz="2400" b="0" i="0" dirty="0">
                <a:solidFill>
                  <a:srgbClr val="343A40"/>
                </a:solidFill>
                <a:effectLst/>
                <a:latin typeface="noto sans sc"/>
              </a:rPr>
              <a:t>语言原本： </a:t>
            </a:r>
            <a:r>
              <a:rPr kumimoji="1" lang="en-US" altLang="zh-CN" sz="2400" dirty="0">
                <a:hlinkClick r:id="rId4"/>
              </a:rPr>
              <a:t>https://golang.design/under-the-hood/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63903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DD7072-7FBE-E6F6-1240-F164BF799C29}"/>
              </a:ext>
            </a:extLst>
          </p:cNvPr>
          <p:cNvSpPr txBox="1"/>
          <p:nvPr/>
        </p:nvSpPr>
        <p:spPr>
          <a:xfrm>
            <a:off x="4496377" y="2431702"/>
            <a:ext cx="5089750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6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4077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28490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栈内存空间</a:t>
            </a:r>
            <a:endParaRPr lang="en-CN" sz="3200" dirty="0"/>
          </a:p>
        </p:txBody>
      </p:sp>
      <p:pic>
        <p:nvPicPr>
          <p:cNvPr id="14" name="图片 13" descr="图示&#10;&#10;低可信度描述已自动生成">
            <a:extLst>
              <a:ext uri="{FF2B5EF4-FFF2-40B4-BE49-F238E27FC236}">
                <a16:creationId xmlns:a16="http://schemas.microsoft.com/office/drawing/2014/main" id="{DE428F49-76D4-B2E5-6196-32C5FE242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66" r="11777" b="2460"/>
          <a:stretch/>
        </p:blipFill>
        <p:spPr>
          <a:xfrm>
            <a:off x="764628" y="1427653"/>
            <a:ext cx="7324076" cy="4002694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E321A84D-F174-6517-9D49-469E26A2142D}"/>
              </a:ext>
            </a:extLst>
          </p:cNvPr>
          <p:cNvSpPr txBox="1"/>
          <p:nvPr/>
        </p:nvSpPr>
        <p:spPr>
          <a:xfrm>
            <a:off x="8516006" y="2721114"/>
            <a:ext cx="3413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栈内存扩容后，指针的地址也需要改变</a:t>
            </a:r>
          </a:p>
        </p:txBody>
      </p:sp>
    </p:spTree>
    <p:extLst>
      <p:ext uri="{BB962C8B-B14F-4D97-AF65-F5344CB8AC3E}">
        <p14:creationId xmlns:p14="http://schemas.microsoft.com/office/powerpoint/2010/main" val="2304020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209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Goroutine</a:t>
            </a:r>
            <a:r>
              <a:rPr lang="zh-CN" altLang="en-US" sz="3200" dirty="0"/>
              <a:t>调度器</a:t>
            </a:r>
            <a:r>
              <a:rPr lang="en-US" altLang="zh-CN" sz="3200" dirty="0"/>
              <a:t>: </a:t>
            </a:r>
            <a:r>
              <a:rPr lang="zh-CN" altLang="en-US" sz="3200" dirty="0"/>
              <a:t>任务窃取调度</a:t>
            </a:r>
            <a:endParaRPr lang="en-CN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A1A10-0592-B26B-F7D8-E740AF1508FC}"/>
              </a:ext>
            </a:extLst>
          </p:cNvPr>
          <p:cNvSpPr txBox="1"/>
          <p:nvPr/>
        </p:nvSpPr>
        <p:spPr>
          <a:xfrm>
            <a:off x="501869" y="2868595"/>
            <a:ext cx="6592614" cy="215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任务窃取流程：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从处理器本地运行队列、全局队列中查找可执行的</a:t>
            </a:r>
            <a:r>
              <a:rPr kumimoji="1" lang="en-US" altLang="zh-CN" dirty="0"/>
              <a:t>Goroutine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/>
              <a:t>当前处理器不包含可执行的</a:t>
            </a:r>
            <a:r>
              <a:rPr kumimoji="1" lang="en-US" altLang="zh-CN" dirty="0"/>
              <a:t>Goroutine</a:t>
            </a:r>
            <a:r>
              <a:rPr kumimoji="1" lang="zh-CN" altLang="en-US" dirty="0"/>
              <a:t>，触发工作窃取，从其他处理器队列中随机获取一些</a:t>
            </a:r>
            <a:r>
              <a:rPr kumimoji="1" lang="en-US" altLang="zh-CN" dirty="0"/>
              <a:t>Goroutine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CB3996-0ACD-E92A-CE63-A395483661A8}"/>
              </a:ext>
            </a:extLst>
          </p:cNvPr>
          <p:cNvSpPr txBox="1"/>
          <p:nvPr/>
        </p:nvSpPr>
        <p:spPr>
          <a:xfrm>
            <a:off x="501869" y="1374257"/>
            <a:ext cx="7328337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在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1.1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版本引入任务窃取调度流程。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处理器持有一个由可运行的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组成的环形的运行队列 </a:t>
            </a:r>
            <a:r>
              <a:rPr lang="en-US" altLang="zh-CN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runq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。</a:t>
            </a:r>
            <a:endParaRPr lang="zh-CN" altLang="en-US" dirty="0"/>
          </a:p>
        </p:txBody>
      </p:sp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B0A1166E-1E22-4A00-383F-4455F14516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41" t="1" r="19655" b="-1623"/>
          <a:stretch/>
        </p:blipFill>
        <p:spPr>
          <a:xfrm>
            <a:off x="7231117" y="2622656"/>
            <a:ext cx="4656083" cy="264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58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90176"/>
            <a:ext cx="10943896" cy="72795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Goroutine</a:t>
            </a:r>
            <a:r>
              <a:rPr lang="zh-CN" altLang="en-US" sz="3200" dirty="0"/>
              <a:t>调度器</a:t>
            </a:r>
            <a:r>
              <a:rPr lang="en-US" altLang="zh-CN" sz="3200" dirty="0"/>
              <a:t>:</a:t>
            </a:r>
            <a:r>
              <a:rPr lang="zh-CN" altLang="en-US" sz="3200" dirty="0"/>
              <a:t> </a:t>
            </a:r>
            <a:r>
              <a:rPr lang="en-US" altLang="zh-CN" sz="3200" dirty="0"/>
              <a:t>1.1</a:t>
            </a:r>
            <a:r>
              <a:rPr lang="zh-CN" altLang="en-US" sz="3200" dirty="0"/>
              <a:t>版本的问题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D31394-D683-9C26-C9C4-74D763878E34}"/>
              </a:ext>
            </a:extLst>
          </p:cNvPr>
          <p:cNvSpPr txBox="1"/>
          <p:nvPr/>
        </p:nvSpPr>
        <p:spPr>
          <a:xfrm>
            <a:off x="764628" y="1513490"/>
            <a:ext cx="10943896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1.1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版本中的调度器不支持抢占式调度，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程序只能依靠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主动让出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CPU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资源才能触发调度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E61626-236E-8D8E-7329-510A3D10E722}"/>
              </a:ext>
            </a:extLst>
          </p:cNvPr>
          <p:cNvSpPr txBox="1"/>
          <p:nvPr/>
        </p:nvSpPr>
        <p:spPr>
          <a:xfrm>
            <a:off x="764627" y="3195594"/>
            <a:ext cx="9493469" cy="17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调度器在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1.2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版本中引入</a:t>
            </a:r>
            <a:r>
              <a:rPr lang="zh-CN" altLang="en-US" b="0" i="0" u="none" strike="noStrike" dirty="0">
                <a:solidFill>
                  <a:srgbClr val="C00000"/>
                </a:solidFill>
                <a:effectLst/>
                <a:latin typeface="TeXGyreAdventor"/>
              </a:rPr>
              <a:t>基于协作的抢占式调度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解决下列问题：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某些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可以长时间占用线程，造成其它 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 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的饥饿；</a:t>
            </a:r>
            <a:endParaRPr lang="en-US" altLang="zh-CN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垃圾回收需要暂停整个程序（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Stop-the-world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，</a:t>
            </a:r>
            <a:r>
              <a:rPr lang="en-US" altLang="zh-CN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STW</a:t>
            </a:r>
            <a:r>
              <a:rPr lang="zh-CN" altLang="en-US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），最长可能需要几分钟的时间，导致整个程序无法工作；</a:t>
            </a:r>
          </a:p>
        </p:txBody>
      </p:sp>
    </p:spTree>
    <p:extLst>
      <p:ext uri="{BB962C8B-B14F-4D97-AF65-F5344CB8AC3E}">
        <p14:creationId xmlns:p14="http://schemas.microsoft.com/office/powerpoint/2010/main" val="59327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28490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 err="1"/>
              <a:t>逃逸分析</a:t>
            </a:r>
            <a:endParaRPr lang="en-CN" sz="3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21A84D-F174-6517-9D49-469E26A2142D}"/>
              </a:ext>
            </a:extLst>
          </p:cNvPr>
          <p:cNvSpPr txBox="1"/>
          <p:nvPr/>
        </p:nvSpPr>
        <p:spPr>
          <a:xfrm>
            <a:off x="1673772" y="1514822"/>
            <a:ext cx="8573814" cy="1914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chemeClr val="bg2">
                    <a:lumMod val="25000"/>
                  </a:schemeClr>
                </a:solidFill>
              </a:rPr>
              <a:t>Go</a:t>
            </a:r>
            <a:r>
              <a:rPr kumimoji="1" lang="zh-CN" altLang="en-US" sz="2000" dirty="0">
                <a:solidFill>
                  <a:schemeClr val="bg2">
                    <a:lumMod val="25000"/>
                  </a:schemeClr>
                </a:solidFill>
              </a:rPr>
              <a:t>语言编译器会通过逃逸分析来决定变量分配到栈上或者堆上。</a:t>
            </a:r>
            <a:endParaRPr kumimoji="1"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kumimoji="1"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Go </a:t>
            </a:r>
            <a:r>
              <a:rPr lang="zh-CN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F0502020204030204" pitchFamily="34" charset="0"/>
              </a:rPr>
              <a:t>语言的逃逸分析遵循以下两个不变性：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roboto" panose="020F0502020204030204" pitchFamily="34" charset="0"/>
              </a:rPr>
              <a:t>指向栈对象的指针不能存在于堆中</a:t>
            </a:r>
            <a:r>
              <a:rPr lang="zh-CN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F0502020204030204" pitchFamily="34" charset="0"/>
              </a:rPr>
              <a:t>；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roboto" panose="020F0502020204030204" pitchFamily="34" charset="0"/>
              </a:rPr>
              <a:t>指向栈对象的指针不能在栈对象回收后存活；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roboto" panose="020F0502020204030204" pitchFamily="34" charset="0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0AFAD1E7-C202-254E-DA37-A9F49227630E}"/>
              </a:ext>
            </a:extLst>
          </p:cNvPr>
          <p:cNvSpPr/>
          <p:nvPr/>
        </p:nvSpPr>
        <p:spPr>
          <a:xfrm>
            <a:off x="5349765" y="3888828"/>
            <a:ext cx="483476" cy="59908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76CE78-5CBF-3F22-DDD8-035C0562361D}"/>
              </a:ext>
            </a:extLst>
          </p:cNvPr>
          <p:cNvSpPr txBox="1"/>
          <p:nvPr/>
        </p:nvSpPr>
        <p:spPr>
          <a:xfrm>
            <a:off x="1673772" y="4909726"/>
            <a:ext cx="8573814" cy="43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roboto" panose="020F0502020204030204" pitchFamily="34" charset="0"/>
              </a:rPr>
              <a:t>内存扩容时只需要调整栈中的变量就足以保证内存安全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robo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28490"/>
            <a:ext cx="10943896" cy="72795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栈内存全局初始化</a:t>
            </a:r>
            <a:endParaRPr lang="en-CN" sz="32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CA8A48E-C6F3-CEB4-7F1E-81D1E70F9A7A}"/>
              </a:ext>
            </a:extLst>
          </p:cNvPr>
          <p:cNvGrpSpPr/>
          <p:nvPr/>
        </p:nvGrpSpPr>
        <p:grpSpPr>
          <a:xfrm>
            <a:off x="1074675" y="935420"/>
            <a:ext cx="10042650" cy="3299393"/>
            <a:chOff x="1074675" y="1125461"/>
            <a:chExt cx="10042650" cy="329939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66D47DB-5941-2595-990E-4AFFB25A55FD}"/>
                </a:ext>
              </a:extLst>
            </p:cNvPr>
            <p:cNvSpPr/>
            <p:nvPr/>
          </p:nvSpPr>
          <p:spPr>
            <a:xfrm>
              <a:off x="1074675" y="2288116"/>
              <a:ext cx="1860331" cy="7279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mcache</a:t>
              </a:r>
              <a:endParaRPr kumimoji="1" lang="en-US" altLang="zh-CN" dirty="0"/>
            </a:p>
            <a:p>
              <a:pPr algn="ctr"/>
              <a:r>
                <a:rPr kumimoji="1" lang="en-US" altLang="zh-CN" dirty="0"/>
                <a:t>(</a:t>
              </a:r>
              <a:r>
                <a:rPr kumimoji="1" lang="zh-CN" altLang="en-US" dirty="0"/>
                <a:t>线程缓存</a:t>
              </a:r>
              <a:r>
                <a:rPr kumimoji="1" lang="en-US" altLang="zh-CN" dirty="0"/>
                <a:t>)</a:t>
              </a:r>
              <a:endParaRPr kumimoji="1" lang="zh-CN" altLang="en-US" dirty="0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FE6A2DE3-7868-782E-47CA-3D19598AFE3E}"/>
                </a:ext>
              </a:extLst>
            </p:cNvPr>
            <p:cNvSpPr/>
            <p:nvPr/>
          </p:nvSpPr>
          <p:spPr>
            <a:xfrm>
              <a:off x="3312077" y="1812434"/>
              <a:ext cx="7805248" cy="261242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1A22DF-DB7F-90E3-456C-AE92766B2BFF}"/>
                </a:ext>
              </a:extLst>
            </p:cNvPr>
            <p:cNvSpPr txBox="1"/>
            <p:nvPr/>
          </p:nvSpPr>
          <p:spPr>
            <a:xfrm>
              <a:off x="6647142" y="1125461"/>
              <a:ext cx="1135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Global</a:t>
              </a:r>
              <a:endParaRPr kumimoji="1" lang="zh-CN" altLang="en-US" sz="24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B9996C2-93B7-43A9-119C-8B1257E1B52D}"/>
                </a:ext>
              </a:extLst>
            </p:cNvPr>
            <p:cNvSpPr/>
            <p:nvPr/>
          </p:nvSpPr>
          <p:spPr>
            <a:xfrm>
              <a:off x="5383923" y="2221007"/>
              <a:ext cx="1424153" cy="6726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stack pool</a:t>
              </a:r>
            </a:p>
            <a:p>
              <a:pPr algn="ctr"/>
              <a:r>
                <a:rPr kumimoji="1" lang="en-US" altLang="zh-CN" dirty="0"/>
                <a:t>(&lt; 32k)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D4E7B1-678A-DFDD-C882-1AEC6F66A6DC}"/>
                </a:ext>
              </a:extLst>
            </p:cNvPr>
            <p:cNvSpPr/>
            <p:nvPr/>
          </p:nvSpPr>
          <p:spPr>
            <a:xfrm>
              <a:off x="8891750" y="2288116"/>
              <a:ext cx="1424153" cy="6726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stack large</a:t>
              </a:r>
            </a:p>
            <a:p>
              <a:pPr algn="ctr"/>
              <a:r>
                <a:rPr kumimoji="1" lang="en-US" altLang="zh-CN" dirty="0"/>
                <a:t>(&gt;= 32k)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AD28806-DCBB-4297-12FE-FC2A318BE99E}"/>
                </a:ext>
              </a:extLst>
            </p:cNvPr>
            <p:cNvSpPr/>
            <p:nvPr/>
          </p:nvSpPr>
          <p:spPr>
            <a:xfrm>
              <a:off x="3552495" y="3326923"/>
              <a:ext cx="1303284" cy="577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stack</a:t>
              </a:r>
            </a:p>
            <a:p>
              <a:pPr algn="ctr"/>
              <a:r>
                <a:rPr kumimoji="1" lang="en-US" altLang="zh-CN" dirty="0"/>
                <a:t>free list(2k)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C56FFE-98EF-C2CF-329B-75DA6A489FBC}"/>
                </a:ext>
              </a:extLst>
            </p:cNvPr>
            <p:cNvSpPr/>
            <p:nvPr/>
          </p:nvSpPr>
          <p:spPr>
            <a:xfrm>
              <a:off x="5214439" y="3326923"/>
              <a:ext cx="1303284" cy="577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stack</a:t>
              </a:r>
            </a:p>
            <a:p>
              <a:pPr algn="ctr"/>
              <a:r>
                <a:rPr kumimoji="1" lang="en-US" altLang="zh-CN" dirty="0"/>
                <a:t>free list(4k)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CDA84C-24E7-06B6-6FE1-24D977894CD8}"/>
                </a:ext>
              </a:extLst>
            </p:cNvPr>
            <p:cNvSpPr/>
            <p:nvPr/>
          </p:nvSpPr>
          <p:spPr>
            <a:xfrm>
              <a:off x="6971653" y="3326923"/>
              <a:ext cx="690388" cy="577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FF243F8-1D0A-7C94-CF6A-78EA59BE65FC}"/>
                </a:ext>
              </a:extLst>
            </p:cNvPr>
            <p:cNvSpPr/>
            <p:nvPr/>
          </p:nvSpPr>
          <p:spPr>
            <a:xfrm>
              <a:off x="8115971" y="3326923"/>
              <a:ext cx="1303284" cy="577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stack</a:t>
              </a:r>
            </a:p>
            <a:p>
              <a:pPr algn="ctr"/>
              <a:r>
                <a:rPr kumimoji="1" lang="en-US" altLang="zh-CN" dirty="0"/>
                <a:t>free list(16k)</a:t>
              </a:r>
              <a:endParaRPr kumimoji="1" lang="zh-CN" altLang="en-US" dirty="0"/>
            </a:p>
          </p:txBody>
        </p:sp>
        <p:cxnSp>
          <p:nvCxnSpPr>
            <p:cNvPr id="15" name="曲线连接符 14">
              <a:extLst>
                <a:ext uri="{FF2B5EF4-FFF2-40B4-BE49-F238E27FC236}">
                  <a16:creationId xmlns:a16="http://schemas.microsoft.com/office/drawing/2014/main" id="{D695DF20-8D83-F369-A95A-80A9125A6471}"/>
                </a:ext>
              </a:extLst>
            </p:cNvPr>
            <p:cNvCxnSpPr>
              <a:stCxn id="10" idx="0"/>
              <a:endCxn id="8" idx="2"/>
            </p:cNvCxnSpPr>
            <p:nvPr/>
          </p:nvCxnSpPr>
          <p:spPr>
            <a:xfrm rot="5400000" flipH="1" flipV="1">
              <a:off x="4933442" y="2164366"/>
              <a:ext cx="433252" cy="1891863"/>
            </a:xfrm>
            <a:prstGeom prst="curvedConnector3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曲线连接符 15">
              <a:extLst>
                <a:ext uri="{FF2B5EF4-FFF2-40B4-BE49-F238E27FC236}">
                  <a16:creationId xmlns:a16="http://schemas.microsoft.com/office/drawing/2014/main" id="{1D6AD18B-E57A-1D95-C7E8-FFE4BAFAF83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5764415" y="2995337"/>
              <a:ext cx="433252" cy="229920"/>
            </a:xfrm>
            <a:prstGeom prst="curvedConnector3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曲线连接符 18">
              <a:extLst>
                <a:ext uri="{FF2B5EF4-FFF2-40B4-BE49-F238E27FC236}">
                  <a16:creationId xmlns:a16="http://schemas.microsoft.com/office/drawing/2014/main" id="{0BDC3F84-4955-09B3-31D3-E13022AECBCC}"/>
                </a:ext>
              </a:extLst>
            </p:cNvPr>
            <p:cNvCxnSpPr>
              <a:cxnSpLocks/>
              <a:stCxn id="12" idx="0"/>
              <a:endCxn id="8" idx="2"/>
            </p:cNvCxnSpPr>
            <p:nvPr/>
          </p:nvCxnSpPr>
          <p:spPr>
            <a:xfrm rot="16200000" flipV="1">
              <a:off x="6489798" y="2499873"/>
              <a:ext cx="433252" cy="1220847"/>
            </a:xfrm>
            <a:prstGeom prst="curvedConnector3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曲线连接符 21">
              <a:extLst>
                <a:ext uri="{FF2B5EF4-FFF2-40B4-BE49-F238E27FC236}">
                  <a16:creationId xmlns:a16="http://schemas.microsoft.com/office/drawing/2014/main" id="{454AB39C-00C2-43D4-07DA-7B5ED70EC3D8}"/>
                </a:ext>
              </a:extLst>
            </p:cNvPr>
            <p:cNvCxnSpPr>
              <a:cxnSpLocks/>
              <a:stCxn id="13" idx="0"/>
              <a:endCxn id="8" idx="2"/>
            </p:cNvCxnSpPr>
            <p:nvPr/>
          </p:nvCxnSpPr>
          <p:spPr>
            <a:xfrm rot="16200000" flipV="1">
              <a:off x="7215181" y="1774490"/>
              <a:ext cx="433252" cy="2671613"/>
            </a:xfrm>
            <a:prstGeom prst="curvedConnector3">
              <a:avLst>
                <a:gd name="adj1" fmla="val 50000"/>
              </a:avLst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FA36AF1-96BE-8773-CF63-D89716CC160E}"/>
              </a:ext>
            </a:extLst>
          </p:cNvPr>
          <p:cNvSpPr txBox="1"/>
          <p:nvPr/>
        </p:nvSpPr>
        <p:spPr>
          <a:xfrm>
            <a:off x="1671145" y="4740167"/>
            <a:ext cx="9722069" cy="14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runtime.stackpool</a:t>
            </a:r>
            <a:r>
              <a:rPr lang="en-US" altLang="zh-CN" sz="2000" b="0" i="0" u="none" strike="noStrike" dirty="0">
                <a:solidFill>
                  <a:srgbClr val="990000"/>
                </a:solidFill>
                <a:effectLst/>
                <a:latin typeface="TeXGyreAdventor"/>
              </a:rPr>
              <a:t>: </a:t>
            </a:r>
            <a:r>
              <a:rPr lang="zh-CN" altLang="en-US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TeXGyreAdventor"/>
              </a:rPr>
              <a:t>全局栈缓存，用于匹配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eXGyreAdventor"/>
              </a:rPr>
              <a:t>&lt;32k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TeXGyreAdventor"/>
              </a:rPr>
              <a:t>的内存</a:t>
            </a:r>
            <a:endParaRPr lang="en-US" altLang="zh-CN" sz="2000" b="0" i="0" u="none" strike="noStrike" dirty="0">
              <a:solidFill>
                <a:schemeClr val="bg2">
                  <a:lumMod val="25000"/>
                </a:schemeClr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i="0" u="sng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runtime.stackLarge</a:t>
            </a:r>
            <a:r>
              <a:rPr lang="en-US" altLang="zh-CN" sz="2000" b="0" i="0" dirty="0">
                <a:solidFill>
                  <a:srgbClr val="990000"/>
                </a:solidFill>
                <a:effectLst/>
                <a:latin typeface="TeXGyreAdventor"/>
              </a:rPr>
              <a:t>: </a:t>
            </a:r>
            <a:r>
              <a:rPr lang="zh-CN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eXGyreAdventor"/>
              </a:rPr>
              <a:t>全局大栈缓存，用于匹配</a:t>
            </a:r>
            <a:r>
              <a:rPr lang="en-US" altLang="zh-CN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eXGyreAdventor"/>
              </a:rPr>
              <a:t>&gt;=32k</a:t>
            </a:r>
            <a:r>
              <a:rPr lang="zh-CN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TeXGyreAdventor"/>
              </a:rPr>
              <a:t>的内存</a:t>
            </a:r>
            <a:endParaRPr lang="en-US" altLang="zh-CN" sz="2000" b="0" i="0" dirty="0">
              <a:solidFill>
                <a:schemeClr val="bg2">
                  <a:lumMod val="25000"/>
                </a:schemeClr>
              </a:solidFill>
              <a:effectLst/>
              <a:latin typeface="TeXGyreAdventor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5"/>
              </a:rPr>
              <a:t>runtime.mcache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en-US" altLang="zh-CN" sz="2000" b="0" i="0" strike="noStrike" dirty="0">
                <a:solidFill>
                  <a:srgbClr val="990000"/>
                </a:solidFill>
                <a:effectLst/>
                <a:latin typeface="TeXGyreAdventor"/>
              </a:rPr>
              <a:t>: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TeXGyreAdventor"/>
              </a:rPr>
              <a:t>线程缓存中也加入了栈缓存，匹配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eXGyreAdventor"/>
              </a:rPr>
              <a:t>&lt;32k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TeXGyreAdventor"/>
              </a:rPr>
              <a:t>的内存，减少全局锁竞争。</a:t>
            </a:r>
            <a:endParaRPr lang="en-US" altLang="zh-CN" sz="2000" b="0" i="0" dirty="0">
              <a:solidFill>
                <a:schemeClr val="bg2">
                  <a:lumMod val="25000"/>
                </a:schemeClr>
              </a:solidFill>
              <a:effectLst/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203708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28490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/>
              <a:t>Goroutine</a:t>
            </a:r>
            <a:r>
              <a:rPr lang="zh-CN" altLang="en-US" sz="3200" dirty="0"/>
              <a:t> 栈内存分配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232CFB-79DD-9A0B-7881-2B7B15517D43}"/>
              </a:ext>
            </a:extLst>
          </p:cNvPr>
          <p:cNvSpPr txBox="1"/>
          <p:nvPr/>
        </p:nvSpPr>
        <p:spPr>
          <a:xfrm>
            <a:off x="930165" y="1692167"/>
            <a:ext cx="9722069" cy="189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如果栈空间较小，使用全局栈缓存或者线程缓存上固定大小的空闲链表分配内存；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如果栈空间较大，从全局的大栈缓存 </a:t>
            </a:r>
            <a:r>
              <a:rPr lang="en-US" altLang="zh-CN" sz="20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runtime.stackLarge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中获取内存空间；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如果栈空间较大并且 </a:t>
            </a:r>
            <a:r>
              <a:rPr lang="en-US" altLang="zh-CN" sz="20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3"/>
              </a:rPr>
              <a:t>runtime.stackLarge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空间不足，在堆上申请一片大小足够内存空间；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743328-A763-22AD-2BD4-4EF1E6D752CE}"/>
              </a:ext>
            </a:extLst>
          </p:cNvPr>
          <p:cNvSpPr txBox="1"/>
          <p:nvPr/>
        </p:nvSpPr>
        <p:spPr>
          <a:xfrm>
            <a:off x="930164" y="4146332"/>
            <a:ext cx="972206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Linux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中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Goroutine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栈默认最小是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2k</a:t>
            </a:r>
            <a:r>
              <a:rPr lang="zh-CN" altLang="en-US" sz="2000" dirty="0">
                <a:solidFill>
                  <a:srgbClr val="111111"/>
                </a:solidFill>
                <a:latin typeface="TeXGyreAdventor"/>
              </a:rPr>
              <a:t>。</a:t>
            </a:r>
            <a:endParaRPr lang="zh-CN" altLang="en-US" sz="2000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</p:txBody>
      </p:sp>
    </p:spTree>
    <p:extLst>
      <p:ext uri="{BB962C8B-B14F-4D97-AF65-F5344CB8AC3E}">
        <p14:creationId xmlns:p14="http://schemas.microsoft.com/office/powerpoint/2010/main" val="257907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F94B-DF30-272E-19DB-1B033E4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8" y="228490"/>
            <a:ext cx="10943896" cy="727951"/>
          </a:xfrm>
        </p:spPr>
        <p:txBody>
          <a:bodyPr>
            <a:normAutofit/>
          </a:bodyPr>
          <a:lstStyle/>
          <a:p>
            <a:r>
              <a:rPr lang="en-US" sz="3200" dirty="0"/>
              <a:t>Goroutine</a:t>
            </a:r>
            <a:r>
              <a:rPr lang="zh-CN" altLang="en-US" sz="3200" dirty="0"/>
              <a:t> 栈扩容</a:t>
            </a:r>
            <a:endParaRPr lang="en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232CFB-79DD-9A0B-7881-2B7B15517D43}"/>
              </a:ext>
            </a:extLst>
          </p:cNvPr>
          <p:cNvSpPr txBox="1"/>
          <p:nvPr/>
        </p:nvSpPr>
        <p:spPr>
          <a:xfrm>
            <a:off x="764628" y="1429408"/>
            <a:ext cx="9722069" cy="96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11111"/>
                </a:solidFill>
                <a:latin typeface="TeXGyreAdventor"/>
              </a:rPr>
              <a:t>Go</a:t>
            </a:r>
            <a:r>
              <a:rPr lang="zh-CN" altLang="en-US" sz="2000" dirty="0">
                <a:solidFill>
                  <a:srgbClr val="111111"/>
                </a:solidFill>
                <a:latin typeface="TeXGyreAdventor"/>
              </a:rPr>
              <a:t>编译器会为</a:t>
            </a:r>
            <a:r>
              <a:rPr lang="zh-CN" altLang="en-US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函数调用插入 </a:t>
            </a:r>
            <a:r>
              <a:rPr lang="en-US" altLang="zh-CN" sz="2000" b="0" i="0" u="sng" strike="noStrike" dirty="0">
                <a:solidFill>
                  <a:srgbClr val="E0E0E0"/>
                </a:solidFill>
                <a:effectLst/>
                <a:latin typeface="Helvetica Neue" panose="02000503000000020004" pitchFamily="2" charset="0"/>
                <a:hlinkClick r:id="rId3"/>
              </a:rPr>
              <a:t>runtime.morestack</a:t>
            </a:r>
            <a:r>
              <a:rPr lang="en-US" altLang="zh-CN" sz="2000" b="0" i="0" u="none" strike="noStrike" dirty="0">
                <a:solidFill>
                  <a:srgbClr val="B8BFC6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zh-CN" altLang="en-US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运行时检查，在函数调用前检查当前</a:t>
            </a:r>
            <a:r>
              <a:rPr lang="en-US" altLang="zh-CN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Goroutine</a:t>
            </a:r>
            <a:r>
              <a:rPr lang="zh-CN" altLang="en-US" sz="20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Helvetica Neue" panose="02000503000000020004" pitchFamily="2" charset="0"/>
              </a:rPr>
              <a:t>栈内存是否充足。</a:t>
            </a:r>
            <a:endParaRPr lang="zh-CN" altLang="en-US" sz="2000" b="0" i="0" u="none" strike="noStrike" dirty="0">
              <a:solidFill>
                <a:schemeClr val="bg2">
                  <a:lumMod val="25000"/>
                </a:schemeClr>
              </a:solidFill>
              <a:effectLst/>
              <a:latin typeface="TeXGyreAdventor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100135-63D1-CDF0-4485-9C57CA44A9D5}"/>
              </a:ext>
            </a:extLst>
          </p:cNvPr>
          <p:cNvSpPr txBox="1"/>
          <p:nvPr/>
        </p:nvSpPr>
        <p:spPr>
          <a:xfrm>
            <a:off x="764628" y="3176455"/>
            <a:ext cx="6833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stackguard0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：</a:t>
            </a: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stack.lo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 + </a:t>
            </a: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StackGuard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, 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用于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stack </a:t>
            </a: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overlow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的检测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StackGuard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：保护区大小，常量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Linux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上为 </a:t>
            </a:r>
            <a:r>
              <a:rPr lang="en-US" altLang="zh-CN" sz="20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928 </a:t>
            </a:r>
            <a:r>
              <a:rPr lang="zh-CN" altLang="en-US" sz="2000" b="0" i="0" u="none" strike="noStrike" dirty="0">
                <a:solidFill>
                  <a:srgbClr val="990000"/>
                </a:solidFill>
                <a:effectLst/>
                <a:latin typeface="TeXGyreAdventor"/>
                <a:hlinkClick r:id="rId4"/>
              </a:rPr>
              <a:t>字节</a:t>
            </a:r>
            <a:endParaRPr lang="zh-CN" altLang="en-US" sz="2000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StackSmall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：常量大小为 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128 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字节，用于小函数调用的优化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dirty="0" err="1">
                <a:solidFill>
                  <a:srgbClr val="111111"/>
                </a:solidFill>
                <a:effectLst/>
                <a:latin typeface="TeXGyreAdventor"/>
              </a:rPr>
              <a:t>StackBig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：常量大小为 </a:t>
            </a: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4096 </a:t>
            </a:r>
            <a:r>
              <a:rPr lang="zh-CN" altLang="en-US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字节</a:t>
            </a:r>
            <a:endParaRPr lang="en-US" altLang="zh-CN" sz="2000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dirty="0">
                <a:solidFill>
                  <a:srgbClr val="111111"/>
                </a:solidFill>
                <a:effectLst/>
                <a:latin typeface="TeXGyreAdventor"/>
              </a:rPr>
              <a:t>SP</a:t>
            </a:r>
            <a:r>
              <a:rPr lang="en-US" altLang="zh-CN" sz="2000" dirty="0">
                <a:solidFill>
                  <a:srgbClr val="111111"/>
                </a:solidFill>
                <a:latin typeface="TeXGyreAdventor"/>
              </a:rPr>
              <a:t>:</a:t>
            </a:r>
            <a:r>
              <a:rPr lang="zh-CN" altLang="en-US" sz="2000" dirty="0">
                <a:solidFill>
                  <a:srgbClr val="111111"/>
                </a:solidFill>
                <a:latin typeface="TeXGyreAdventor"/>
              </a:rPr>
              <a:t> 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堆栈寄存器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(stack pointer)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，栈顶地址</a:t>
            </a:r>
            <a:endParaRPr lang="zh-CN" altLang="en-US" sz="2000" b="0" i="0" u="none" strike="noStrike" dirty="0">
              <a:solidFill>
                <a:srgbClr val="111111"/>
              </a:solidFill>
              <a:effectLst/>
              <a:latin typeface="TeXGyreAdventor"/>
            </a:endParaRPr>
          </a:p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C33219-641D-A134-B49A-EA26B27186DF}"/>
              </a:ext>
            </a:extLst>
          </p:cNvPr>
          <p:cNvSpPr/>
          <p:nvPr/>
        </p:nvSpPr>
        <p:spPr>
          <a:xfrm>
            <a:off x="7882759" y="2735020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0A2201-EC67-C374-BB2F-8332DE297DB0}"/>
              </a:ext>
            </a:extLst>
          </p:cNvPr>
          <p:cNvSpPr/>
          <p:nvPr/>
        </p:nvSpPr>
        <p:spPr>
          <a:xfrm>
            <a:off x="7882759" y="3176455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9FA36-E98B-77BB-A77C-08C48E66E1B9}"/>
              </a:ext>
            </a:extLst>
          </p:cNvPr>
          <p:cNvSpPr/>
          <p:nvPr/>
        </p:nvSpPr>
        <p:spPr>
          <a:xfrm>
            <a:off x="7882759" y="3617890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2D5D09-4ED9-A4D4-3DA0-141E72AA57BC}"/>
              </a:ext>
            </a:extLst>
          </p:cNvPr>
          <p:cNvSpPr/>
          <p:nvPr/>
        </p:nvSpPr>
        <p:spPr>
          <a:xfrm>
            <a:off x="7882759" y="4059325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BDCAD6-E0CE-3CFD-BDDE-E5340550B365}"/>
              </a:ext>
            </a:extLst>
          </p:cNvPr>
          <p:cNvSpPr/>
          <p:nvPr/>
        </p:nvSpPr>
        <p:spPr>
          <a:xfrm>
            <a:off x="7882759" y="4500760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215EB4-50D7-0BE7-EC7A-FDD19452B842}"/>
              </a:ext>
            </a:extLst>
          </p:cNvPr>
          <p:cNvSpPr/>
          <p:nvPr/>
        </p:nvSpPr>
        <p:spPr>
          <a:xfrm>
            <a:off x="7882759" y="4942195"/>
            <a:ext cx="1870842" cy="441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3BD1D4C-B7F9-20C3-5E7F-8E49F6870C93}"/>
              </a:ext>
            </a:extLst>
          </p:cNvPr>
          <p:cNvGrpSpPr/>
          <p:nvPr/>
        </p:nvGrpSpPr>
        <p:grpSpPr>
          <a:xfrm>
            <a:off x="9877099" y="2509118"/>
            <a:ext cx="1377114" cy="369332"/>
            <a:chOff x="9877099" y="2509118"/>
            <a:chExt cx="1377114" cy="369332"/>
          </a:xfrm>
        </p:grpSpPr>
        <p:sp>
          <p:nvSpPr>
            <p:cNvPr id="15" name="右箭头 14">
              <a:extLst>
                <a:ext uri="{FF2B5EF4-FFF2-40B4-BE49-F238E27FC236}">
                  <a16:creationId xmlns:a16="http://schemas.microsoft.com/office/drawing/2014/main" id="{4600096F-71FF-1472-617B-04C7F4E3A72E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45849FE-C298-CE45-6BF9-496E5B7571ED}"/>
                </a:ext>
              </a:extLst>
            </p:cNvPr>
            <p:cNvSpPr txBox="1"/>
            <p:nvPr/>
          </p:nvSpPr>
          <p:spPr>
            <a:xfrm>
              <a:off x="10363200" y="2509118"/>
              <a:ext cx="891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stack.hi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86188AA-B7AB-9985-94E9-B6B4A8EDB01D}"/>
              </a:ext>
            </a:extLst>
          </p:cNvPr>
          <p:cNvGrpSpPr/>
          <p:nvPr/>
        </p:nvGrpSpPr>
        <p:grpSpPr>
          <a:xfrm>
            <a:off x="9877099" y="5114145"/>
            <a:ext cx="1377114" cy="369332"/>
            <a:chOff x="9877099" y="2509118"/>
            <a:chExt cx="1377114" cy="369332"/>
          </a:xfrm>
        </p:grpSpPr>
        <p:sp>
          <p:nvSpPr>
            <p:cNvPr id="19" name="右箭头 18">
              <a:extLst>
                <a:ext uri="{FF2B5EF4-FFF2-40B4-BE49-F238E27FC236}">
                  <a16:creationId xmlns:a16="http://schemas.microsoft.com/office/drawing/2014/main" id="{07EE2C39-F33D-AD31-2E80-48A9ED44F653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086F0CA-FB62-0EEF-463C-D0FF74047470}"/>
                </a:ext>
              </a:extLst>
            </p:cNvPr>
            <p:cNvSpPr txBox="1"/>
            <p:nvPr/>
          </p:nvSpPr>
          <p:spPr>
            <a:xfrm>
              <a:off x="10363200" y="2509118"/>
              <a:ext cx="891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stack.lo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0724C09-7AED-BDAB-423B-65F14808C90B}"/>
              </a:ext>
            </a:extLst>
          </p:cNvPr>
          <p:cNvGrpSpPr/>
          <p:nvPr/>
        </p:nvGrpSpPr>
        <p:grpSpPr>
          <a:xfrm>
            <a:off x="9916382" y="3934096"/>
            <a:ext cx="1800372" cy="369332"/>
            <a:chOff x="9877099" y="2509118"/>
            <a:chExt cx="1800372" cy="369332"/>
          </a:xfrm>
        </p:grpSpPr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3E0CEDCB-39C8-E6F1-8067-E7AC24E5EFA3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F4B035-9969-D7E1-AB72-E44357504E81}"/>
                </a:ext>
              </a:extLst>
            </p:cNvPr>
            <p:cNvSpPr txBox="1"/>
            <p:nvPr/>
          </p:nvSpPr>
          <p:spPr>
            <a:xfrm>
              <a:off x="10363200" y="2509118"/>
              <a:ext cx="13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stackgurad0</a:t>
              </a:r>
              <a:endParaRPr kumimoji="1" lang="zh-CN" altLang="en-US" dirty="0"/>
            </a:p>
          </p:txBody>
        </p:sp>
      </p:grp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2BD1AD1F-9D35-3106-1807-082DBE807E84}"/>
              </a:ext>
            </a:extLst>
          </p:cNvPr>
          <p:cNvSpPr/>
          <p:nvPr/>
        </p:nvSpPr>
        <p:spPr>
          <a:xfrm>
            <a:off x="10037907" y="4201232"/>
            <a:ext cx="218189" cy="109758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155A10-6C38-DDD0-64F3-E913725BE434}"/>
              </a:ext>
            </a:extLst>
          </p:cNvPr>
          <p:cNvSpPr txBox="1"/>
          <p:nvPr/>
        </p:nvSpPr>
        <p:spPr>
          <a:xfrm>
            <a:off x="10222638" y="4540751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StackGurad</a:t>
            </a:r>
            <a:r>
              <a:rPr kumimoji="1" lang="en-US" altLang="zh-CN" dirty="0"/>
              <a:t>(928)</a:t>
            </a:r>
            <a:endParaRPr kumimoji="1"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5BCD19B-4BD4-5650-14CC-4B0AFD8211E0}"/>
              </a:ext>
            </a:extLst>
          </p:cNvPr>
          <p:cNvGrpSpPr/>
          <p:nvPr/>
        </p:nvGrpSpPr>
        <p:grpSpPr>
          <a:xfrm>
            <a:off x="9877099" y="3545203"/>
            <a:ext cx="895187" cy="369332"/>
            <a:chOff x="9877099" y="2509118"/>
            <a:chExt cx="895187" cy="369332"/>
          </a:xfrm>
        </p:grpSpPr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0BA51205-FF17-A3DA-F952-14D9ACD85CE2}"/>
                </a:ext>
              </a:extLst>
            </p:cNvPr>
            <p:cNvSpPr/>
            <p:nvPr/>
          </p:nvSpPr>
          <p:spPr>
            <a:xfrm rot="10800000">
              <a:off x="9877099" y="2693785"/>
              <a:ext cx="486101" cy="8246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177938-207B-B7D2-F9F5-157CA5906832}"/>
                </a:ext>
              </a:extLst>
            </p:cNvPr>
            <p:cNvSpPr txBox="1"/>
            <p:nvPr/>
          </p:nvSpPr>
          <p:spPr>
            <a:xfrm>
              <a:off x="10363200" y="2509118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SP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68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3506</Words>
  <Application>Microsoft Macintosh PowerPoint</Application>
  <PresentationFormat>宽屏</PresentationFormat>
  <Paragraphs>375</Paragraphs>
  <Slides>52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-apple-system</vt:lpstr>
      <vt:lpstr>等线</vt:lpstr>
      <vt:lpstr>noto sans sc</vt:lpstr>
      <vt:lpstr>roboto mono</vt:lpstr>
      <vt:lpstr>system-ui</vt:lpstr>
      <vt:lpstr>TeXGyreAdventor</vt:lpstr>
      <vt:lpstr>ui-monospace</vt:lpstr>
      <vt:lpstr>Arial</vt:lpstr>
      <vt:lpstr>Calibri</vt:lpstr>
      <vt:lpstr>Calibri Light</vt:lpstr>
      <vt:lpstr>Helvetica Neue</vt:lpstr>
      <vt:lpstr>Lucida Console</vt:lpstr>
      <vt:lpstr>Menlo</vt:lpstr>
      <vt:lpstr>roboto</vt:lpstr>
      <vt:lpstr>Office Theme</vt:lpstr>
      <vt:lpstr>Goroutine 设计与实现</vt:lpstr>
      <vt:lpstr>PowerPoint 演示文稿</vt:lpstr>
      <vt:lpstr>Goroutine 栈内存管理</vt:lpstr>
      <vt:lpstr>Goroutine栈内存位置</vt:lpstr>
      <vt:lpstr>栈内存空间</vt:lpstr>
      <vt:lpstr>逃逸分析</vt:lpstr>
      <vt:lpstr>栈内存全局初始化</vt:lpstr>
      <vt:lpstr>Goroutine 栈内存分配</vt:lpstr>
      <vt:lpstr>Goroutine 栈扩容</vt:lpstr>
      <vt:lpstr>Goroutine 栈扩容 判断逻辑</vt:lpstr>
      <vt:lpstr>Goroutine 栈扩容 nosplit优化</vt:lpstr>
      <vt:lpstr>Goroutine 栈能无限增长吗</vt:lpstr>
      <vt:lpstr>Goroutine 栈缩容</vt:lpstr>
      <vt:lpstr>Goroutine 调度器设计</vt:lpstr>
      <vt:lpstr>1. G-M-P 模型 2. Goroutine调度循环 3. Goroutine触发调度</vt:lpstr>
      <vt:lpstr>G-M-P 模型</vt:lpstr>
      <vt:lpstr>Goroutine调度器: G-M-P模型</vt:lpstr>
      <vt:lpstr>G: Goroutine</vt:lpstr>
      <vt:lpstr>G: Goroutine 状态</vt:lpstr>
      <vt:lpstr>G: Goroutine 状态转换图</vt:lpstr>
      <vt:lpstr>M: Machine (System Thread)</vt:lpstr>
      <vt:lpstr>M: Machine (System Thread)</vt:lpstr>
      <vt:lpstr> P: Processor</vt:lpstr>
      <vt:lpstr> P: Processor的状态</vt:lpstr>
      <vt:lpstr> P: Processor的状态转换图</vt:lpstr>
      <vt:lpstr>Goroutine调度循环</vt:lpstr>
      <vt:lpstr> 调度器启动</vt:lpstr>
      <vt:lpstr> 创建Goroutine</vt:lpstr>
      <vt:lpstr>初始化Goroutine</vt:lpstr>
      <vt:lpstr>新建Goroutine 加入运行队列</vt:lpstr>
      <vt:lpstr>Goroutine调度循环</vt:lpstr>
      <vt:lpstr>执行新的Goroutine</vt:lpstr>
      <vt:lpstr>如何在Goroutine嵌入goexit</vt:lpstr>
      <vt:lpstr>Goroutine触发调度</vt:lpstr>
      <vt:lpstr> 触发调度</vt:lpstr>
      <vt:lpstr>主动挂起</vt:lpstr>
      <vt:lpstr>系统调用: Syscall</vt:lpstr>
      <vt:lpstr>系统调用: RawSyscall</vt:lpstr>
      <vt:lpstr>进入系统调用</vt:lpstr>
      <vt:lpstr>结束系统调用</vt:lpstr>
      <vt:lpstr>用户主动发起调度：Gosched</vt:lpstr>
      <vt:lpstr>协作调度</vt:lpstr>
      <vt:lpstr>Goroutine调度器: 协作调度具体流程</vt:lpstr>
      <vt:lpstr>Goroutine调度器: 协作调度遗留问题</vt:lpstr>
      <vt:lpstr>Goroutine调度器: 信号抢占调度</vt:lpstr>
      <vt:lpstr>Goroutine调度器: 信号抢占调度具体流程</vt:lpstr>
      <vt:lpstr>为什么选择SIGURG信号</vt:lpstr>
      <vt:lpstr>扩展阅读</vt:lpstr>
      <vt:lpstr>PowerPoint 演示文稿</vt:lpstr>
      <vt:lpstr>PowerPoint 演示文稿</vt:lpstr>
      <vt:lpstr>Goroutine调度器: 任务窃取调度</vt:lpstr>
      <vt:lpstr>Goroutine调度器: 1.1版本的问题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Taiyou (董泰佑)</dc:creator>
  <cp:lastModifiedBy>Dong Taiyou (董泰佑)</cp:lastModifiedBy>
  <cp:revision>393</cp:revision>
  <dcterms:created xsi:type="dcterms:W3CDTF">2022-11-18T09:31:25Z</dcterms:created>
  <dcterms:modified xsi:type="dcterms:W3CDTF">2022-12-07T10:05:48Z</dcterms:modified>
</cp:coreProperties>
</file>