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4"/>
  </p:notesMasterIdLst>
  <p:sldIdLst>
    <p:sldId id="257" r:id="rId2"/>
    <p:sldId id="259" r:id="rId3"/>
    <p:sldId id="260" r:id="rId4"/>
    <p:sldId id="261" r:id="rId5"/>
    <p:sldId id="296" r:id="rId6"/>
    <p:sldId id="263" r:id="rId7"/>
    <p:sldId id="264" r:id="rId8"/>
    <p:sldId id="308" r:id="rId9"/>
    <p:sldId id="265" r:id="rId10"/>
    <p:sldId id="297" r:id="rId11"/>
    <p:sldId id="298" r:id="rId12"/>
    <p:sldId id="299" r:id="rId13"/>
    <p:sldId id="300" r:id="rId14"/>
    <p:sldId id="301" r:id="rId15"/>
    <p:sldId id="302" r:id="rId16"/>
    <p:sldId id="303" r:id="rId17"/>
    <p:sldId id="304" r:id="rId18"/>
    <p:sldId id="305" r:id="rId19"/>
    <p:sldId id="306" r:id="rId20"/>
    <p:sldId id="307" r:id="rId21"/>
    <p:sldId id="309" r:id="rId22"/>
    <p:sldId id="279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0F0"/>
    <a:srgbClr val="0E293C"/>
    <a:srgbClr val="19B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7F627C-A79C-4CEA-9F43-E7185F252452}">
  <a:tblStyle styleId="{277F627C-A79C-4CEA-9F43-E7185F2524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45F09D-0C3F-4549-A737-6A49AB54CD0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>
      <p:cViewPr varScale="1">
        <p:scale>
          <a:sx n="98" d="100"/>
          <a:sy n="98" d="100"/>
        </p:scale>
        <p:origin x="3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3459272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70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6549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14108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7585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52245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7919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7558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19440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0565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1041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4416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3778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91263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57849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476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771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968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76910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811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813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443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778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/>
          <p:nvPr/>
        </p:nvSpPr>
        <p:spPr>
          <a:xfrm rot="10800000" flipH="1">
            <a:off x="-94969" y="303826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oogle Shape;50;p3"/>
          <p:cNvSpPr/>
          <p:nvPr/>
        </p:nvSpPr>
        <p:spPr>
          <a:xfrm rot="5400000">
            <a:off x="559400" y="1538825"/>
            <a:ext cx="1788000" cy="2064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" name="Google Shape;51;p3"/>
          <p:cNvSpPr txBox="1">
            <a:spLocks noGrp="1"/>
          </p:cNvSpPr>
          <p:nvPr>
            <p:ph type="ctrTitle"/>
          </p:nvPr>
        </p:nvSpPr>
        <p:spPr>
          <a:xfrm>
            <a:off x="2743200" y="1735750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2" name="Google Shape;52;p3"/>
          <p:cNvSpPr txBox="1">
            <a:spLocks noGrp="1"/>
          </p:cNvSpPr>
          <p:nvPr>
            <p:ph type="subTitle" idx="1"/>
          </p:nvPr>
        </p:nvSpPr>
        <p:spPr>
          <a:xfrm>
            <a:off x="2743200" y="2821004"/>
            <a:ext cx="56961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"/>
          <p:cNvSpPr/>
          <p:nvPr/>
        </p:nvSpPr>
        <p:spPr>
          <a:xfrm rot="10800000" flipH="1">
            <a:off x="66674" y="31354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3"/>
          <p:cNvSpPr/>
          <p:nvPr/>
        </p:nvSpPr>
        <p:spPr>
          <a:xfrm rot="10800000" flipH="1">
            <a:off x="828675" y="35165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3"/>
          <p:cNvSpPr/>
          <p:nvPr/>
        </p:nvSpPr>
        <p:spPr>
          <a:xfrm rot="10800000" flipH="1">
            <a:off x="761999" y="8779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3"/>
          <p:cNvSpPr/>
          <p:nvPr/>
        </p:nvSpPr>
        <p:spPr>
          <a:xfrm rot="10800000" flipH="1">
            <a:off x="793851" y="4692801"/>
            <a:ext cx="517500" cy="4479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" name="Google Shape;57;p3"/>
          <p:cNvGrpSpPr/>
          <p:nvPr/>
        </p:nvGrpSpPr>
        <p:grpSpPr>
          <a:xfrm>
            <a:off x="996359" y="1070668"/>
            <a:ext cx="351204" cy="324661"/>
            <a:chOff x="5975075" y="2327500"/>
            <a:chExt cx="420100" cy="388350"/>
          </a:xfrm>
        </p:grpSpPr>
        <p:sp>
          <p:nvSpPr>
            <p:cNvPr id="58" name="Google Shape;58;p3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3"/>
          <p:cNvSpPr/>
          <p:nvPr/>
        </p:nvSpPr>
        <p:spPr>
          <a:xfrm>
            <a:off x="393600" y="334662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3"/>
          <p:cNvGrpSpPr/>
          <p:nvPr/>
        </p:nvGrpSpPr>
        <p:grpSpPr>
          <a:xfrm>
            <a:off x="305253" y="553856"/>
            <a:ext cx="247469" cy="392302"/>
            <a:chOff x="6718575" y="2318625"/>
            <a:chExt cx="256950" cy="407375"/>
          </a:xfrm>
        </p:grpSpPr>
        <p:sp>
          <p:nvSpPr>
            <p:cNvPr id="62" name="Google Shape;62;p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3"/>
          <p:cNvGrpSpPr/>
          <p:nvPr/>
        </p:nvGrpSpPr>
        <p:grpSpPr>
          <a:xfrm>
            <a:off x="1419984" y="3634331"/>
            <a:ext cx="342882" cy="350068"/>
            <a:chOff x="3951850" y="2985350"/>
            <a:chExt cx="407950" cy="416500"/>
          </a:xfrm>
        </p:grpSpPr>
        <p:sp>
          <p:nvSpPr>
            <p:cNvPr id="71" name="Google Shape;71;p3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" name="Google Shape;75;p3"/>
          <p:cNvSpPr/>
          <p:nvPr/>
        </p:nvSpPr>
        <p:spPr>
          <a:xfrm rot="10800000" flipH="1">
            <a:off x="733424" y="393602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3"/>
          <p:cNvSpPr/>
          <p:nvPr/>
        </p:nvSpPr>
        <p:spPr>
          <a:xfrm rot="10800000" flipH="1">
            <a:off x="738525" y="10085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"/>
          <p:cNvSpPr/>
          <p:nvPr/>
        </p:nvSpPr>
        <p:spPr>
          <a:xfrm rot="10800000" flipH="1">
            <a:off x="-291325" y="4148475"/>
            <a:ext cx="1182300" cy="1023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3"/>
          <p:cNvSpPr/>
          <p:nvPr/>
        </p:nvSpPr>
        <p:spPr>
          <a:xfrm rot="10800000" flipH="1">
            <a:off x="420725" y="-652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3"/>
          <p:cNvSpPr/>
          <p:nvPr/>
        </p:nvSpPr>
        <p:spPr>
          <a:xfrm>
            <a:off x="1019338" y="416705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3"/>
          <p:cNvGrpSpPr/>
          <p:nvPr/>
        </p:nvGrpSpPr>
        <p:grpSpPr>
          <a:xfrm>
            <a:off x="-50285" y="1452794"/>
            <a:ext cx="624844" cy="599376"/>
            <a:chOff x="5241175" y="4959100"/>
            <a:chExt cx="539775" cy="517775"/>
          </a:xfrm>
        </p:grpSpPr>
        <p:sp>
          <p:nvSpPr>
            <p:cNvPr id="81" name="Google Shape;81;p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7" name="Google Shape;87;p3"/>
          <p:cNvSpPr/>
          <p:nvPr/>
        </p:nvSpPr>
        <p:spPr>
          <a:xfrm>
            <a:off x="47199" y="4430470"/>
            <a:ext cx="505231" cy="459562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"/>
          <p:cNvSpPr/>
          <p:nvPr/>
        </p:nvSpPr>
        <p:spPr>
          <a:xfrm rot="10800000" flipH="1">
            <a:off x="-94969" y="619169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4"/>
          <p:cNvSpPr/>
          <p:nvPr/>
        </p:nvSpPr>
        <p:spPr>
          <a:xfrm rot="5400000">
            <a:off x="499599" y="1905237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Google Shape;91;p4"/>
          <p:cNvSpPr txBox="1">
            <a:spLocks noGrp="1"/>
          </p:cNvSpPr>
          <p:nvPr>
            <p:ph type="body" idx="1"/>
          </p:nvPr>
        </p:nvSpPr>
        <p:spPr>
          <a:xfrm>
            <a:off x="2051200" y="2085600"/>
            <a:ext cx="6282300" cy="8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Font typeface="Nixie One"/>
              <a:buChar char="◇"/>
              <a:defRPr sz="2400">
                <a:latin typeface="Nixie One"/>
                <a:ea typeface="Nixie One"/>
                <a:cs typeface="Nixie One"/>
                <a:sym typeface="Nixie One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￭"/>
              <a:defRPr sz="2400">
                <a:latin typeface="Nixie One"/>
                <a:ea typeface="Nixie One"/>
                <a:cs typeface="Nixie One"/>
                <a:sym typeface="Nixie One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￮"/>
              <a:defRPr sz="2400">
                <a:latin typeface="Nixie One"/>
                <a:ea typeface="Nixie One"/>
                <a:cs typeface="Nixie One"/>
                <a:sym typeface="Nixie One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●"/>
              <a:defRPr sz="2400">
                <a:latin typeface="Nixie One"/>
                <a:ea typeface="Nixie One"/>
                <a:cs typeface="Nixie One"/>
                <a:sym typeface="Nixie One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○"/>
              <a:defRPr sz="2400">
                <a:latin typeface="Nixie One"/>
                <a:ea typeface="Nixie One"/>
                <a:cs typeface="Nixie One"/>
                <a:sym typeface="Nixie One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Font typeface="Nixie One"/>
              <a:buChar char="■"/>
              <a:defRPr sz="2400"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92" name="Google Shape;92;p4"/>
          <p:cNvSpPr/>
          <p:nvPr/>
        </p:nvSpPr>
        <p:spPr>
          <a:xfrm rot="10800000" flipH="1">
            <a:off x="-123826" y="28115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4"/>
          <p:cNvSpPr/>
          <p:nvPr/>
        </p:nvSpPr>
        <p:spPr>
          <a:xfrm rot="10800000" flipH="1">
            <a:off x="638175" y="3192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4"/>
          <p:cNvSpPr/>
          <p:nvPr/>
        </p:nvSpPr>
        <p:spPr>
          <a:xfrm rot="10800000" flipH="1">
            <a:off x="752474" y="120180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"/>
          <p:cNvSpPr/>
          <p:nvPr/>
        </p:nvSpPr>
        <p:spPr>
          <a:xfrm rot="10800000" flipH="1">
            <a:off x="657225" y="4380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" name="Google Shape;96;p4"/>
          <p:cNvGrpSpPr/>
          <p:nvPr/>
        </p:nvGrpSpPr>
        <p:grpSpPr>
          <a:xfrm>
            <a:off x="986834" y="1394518"/>
            <a:ext cx="351204" cy="324661"/>
            <a:chOff x="5975075" y="2327500"/>
            <a:chExt cx="420100" cy="388350"/>
          </a:xfrm>
        </p:grpSpPr>
        <p:sp>
          <p:nvSpPr>
            <p:cNvPr id="97" name="Google Shape;97;p4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" name="Google Shape;99;p4"/>
          <p:cNvSpPr/>
          <p:nvPr/>
        </p:nvSpPr>
        <p:spPr>
          <a:xfrm>
            <a:off x="203100" y="30227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4"/>
          <p:cNvGrpSpPr/>
          <p:nvPr/>
        </p:nvGrpSpPr>
        <p:grpSpPr>
          <a:xfrm>
            <a:off x="295728" y="877706"/>
            <a:ext cx="247469" cy="392302"/>
            <a:chOff x="6718575" y="2318625"/>
            <a:chExt cx="256950" cy="407375"/>
          </a:xfrm>
        </p:grpSpPr>
        <p:sp>
          <p:nvSpPr>
            <p:cNvPr id="101" name="Google Shape;101;p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19BBD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4"/>
          <p:cNvGrpSpPr/>
          <p:nvPr/>
        </p:nvGrpSpPr>
        <p:grpSpPr>
          <a:xfrm>
            <a:off x="1229484" y="3310481"/>
            <a:ext cx="342882" cy="350068"/>
            <a:chOff x="3951850" y="2985350"/>
            <a:chExt cx="407950" cy="416500"/>
          </a:xfrm>
        </p:grpSpPr>
        <p:sp>
          <p:nvSpPr>
            <p:cNvPr id="110" name="Google Shape;110;p4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4"/>
          <p:cNvSpPr/>
          <p:nvPr/>
        </p:nvSpPr>
        <p:spPr>
          <a:xfrm rot="10800000" flipH="1">
            <a:off x="542924" y="36121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4"/>
          <p:cNvSpPr/>
          <p:nvPr/>
        </p:nvSpPr>
        <p:spPr>
          <a:xfrm rot="10800000" flipH="1">
            <a:off x="729000" y="424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4"/>
          <p:cNvSpPr/>
          <p:nvPr/>
        </p:nvSpPr>
        <p:spPr>
          <a:xfrm rot="10800000" flipH="1">
            <a:off x="-115052" y="3996025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"/>
          <p:cNvSpPr/>
          <p:nvPr/>
        </p:nvSpPr>
        <p:spPr>
          <a:xfrm rot="10800000" flipH="1">
            <a:off x="411200" y="2586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4"/>
          <p:cNvSpPr/>
          <p:nvPr/>
        </p:nvSpPr>
        <p:spPr>
          <a:xfrm>
            <a:off x="828838" y="38432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" name="Google Shape;119;p4"/>
          <p:cNvGrpSpPr/>
          <p:nvPr/>
        </p:nvGrpSpPr>
        <p:grpSpPr>
          <a:xfrm>
            <a:off x="67092" y="1681690"/>
            <a:ext cx="455624" cy="437054"/>
            <a:chOff x="5241175" y="4959100"/>
            <a:chExt cx="539775" cy="517775"/>
          </a:xfrm>
        </p:grpSpPr>
        <p:sp>
          <p:nvSpPr>
            <p:cNvPr id="120" name="Google Shape;120;p4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144926" y="4214500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"/>
          <p:cNvSpPr txBox="1"/>
          <p:nvPr/>
        </p:nvSpPr>
        <p:spPr>
          <a:xfrm>
            <a:off x="94000" y="1929581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0">
                <a:solidFill>
                  <a:srgbClr val="FFFFFF"/>
                </a:solidFill>
                <a:latin typeface="Nixie One"/>
                <a:ea typeface="Nixie One"/>
                <a:cs typeface="Nixie One"/>
                <a:sym typeface="Nixie One"/>
              </a:rPr>
              <a:t>“</a:t>
            </a:r>
            <a:endParaRPr sz="12000">
              <a:solidFill>
                <a:srgbClr val="FFFFFF"/>
              </a:solidFill>
              <a:latin typeface="Nixie One"/>
              <a:ea typeface="Nixie One"/>
              <a:cs typeface="Nixie One"/>
              <a:sym typeface="Nixie One"/>
            </a:endParaRPr>
          </a:p>
        </p:txBody>
      </p:sp>
      <p:sp>
        <p:nvSpPr>
          <p:cNvPr id="128" name="Google Shape;128;p4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5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2" name="Google Shape;132;p5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Font typeface="Muli"/>
              <a:buChar char="◇"/>
              <a:defRPr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￭"/>
              <a:defRPr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￮"/>
              <a:defRPr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●"/>
              <a:defRPr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○"/>
              <a:defRPr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Font typeface="Muli"/>
              <a:buChar char="■"/>
              <a:defRPr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134" name="Google Shape;134;p5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5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5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5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5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43" name="Google Shape;143;p5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" name="Google Shape;145;p5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7" name="Google Shape;147;p5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148" name="Google Shape;148;p5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4" name="Google Shape;154;p5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" name="Google Shape;155;p5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56" name="Google Shape;156;p5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5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65" name="Google Shape;165;p5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9" name="Google Shape;169;p5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/>
          <p:nvPr/>
        </p:nvSpPr>
        <p:spPr>
          <a:xfrm rot="10800000" flipH="1">
            <a:off x="7663675" y="3684808"/>
            <a:ext cx="1034700" cy="895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2" name="Google Shape;172;p6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6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6"/>
          <p:cNvSpPr txBox="1">
            <a:spLocks noGrp="1"/>
          </p:cNvSpPr>
          <p:nvPr>
            <p:ph type="body" idx="1"/>
          </p:nvPr>
        </p:nvSpPr>
        <p:spPr>
          <a:xfrm>
            <a:off x="1734000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5" name="Google Shape;175;p6"/>
          <p:cNvSpPr txBox="1">
            <a:spLocks noGrp="1"/>
          </p:cNvSpPr>
          <p:nvPr>
            <p:ph type="body" idx="2"/>
          </p:nvPr>
        </p:nvSpPr>
        <p:spPr>
          <a:xfrm>
            <a:off x="4562088" y="2414450"/>
            <a:ext cx="2667300" cy="26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6" name="Google Shape;176;p6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6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6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0" name="Google Shape;180;p6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181" name="Google Shape;181;p6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" name="Google Shape;183;p6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4" name="Google Shape;184;p6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185" name="Google Shape;185;p6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6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194" name="Google Shape;194;p6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6"/>
          <p:cNvSpPr/>
          <p:nvPr/>
        </p:nvSpPr>
        <p:spPr>
          <a:xfrm rot="10800000" flipH="1">
            <a:off x="8486774" y="42307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6"/>
          <p:cNvSpPr/>
          <p:nvPr/>
        </p:nvSpPr>
        <p:spPr>
          <a:xfrm rot="10800000" flipH="1">
            <a:off x="8124824" y="46157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/>
          <p:nvPr/>
        </p:nvSpPr>
        <p:spPr>
          <a:xfrm rot="10800000" flipH="1">
            <a:off x="7821348" y="2935400"/>
            <a:ext cx="819900" cy="7098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6"/>
          <p:cNvSpPr/>
          <p:nvPr/>
        </p:nvSpPr>
        <p:spPr>
          <a:xfrm rot="10800000" flipH="1">
            <a:off x="8486775" y="351217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6"/>
          <p:cNvSpPr/>
          <p:nvPr/>
        </p:nvSpPr>
        <p:spPr>
          <a:xfrm>
            <a:off x="8772688" y="4461808"/>
            <a:ext cx="248073" cy="248058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3" name="Google Shape;203;p6"/>
          <p:cNvGrpSpPr/>
          <p:nvPr/>
        </p:nvGrpSpPr>
        <p:grpSpPr>
          <a:xfrm>
            <a:off x="7354067" y="3426715"/>
            <a:ext cx="455624" cy="437054"/>
            <a:chOff x="5241175" y="4959100"/>
            <a:chExt cx="539775" cy="517775"/>
          </a:xfrm>
        </p:grpSpPr>
        <p:sp>
          <p:nvSpPr>
            <p:cNvPr id="204" name="Google Shape;204;p6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" name="Google Shape;210;p6"/>
          <p:cNvSpPr/>
          <p:nvPr/>
        </p:nvSpPr>
        <p:spPr>
          <a:xfrm>
            <a:off x="8081326" y="3153875"/>
            <a:ext cx="299952" cy="272838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6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 rot="5400000">
            <a:off x="499599" y="157100"/>
            <a:ext cx="1146000" cy="1323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7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body" idx="1"/>
          </p:nvPr>
        </p:nvSpPr>
        <p:spPr>
          <a:xfrm>
            <a:off x="1732700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7"/>
          <p:cNvSpPr txBox="1">
            <a:spLocks noGrp="1"/>
          </p:cNvSpPr>
          <p:nvPr>
            <p:ph type="body" idx="2"/>
          </p:nvPr>
        </p:nvSpPr>
        <p:spPr>
          <a:xfrm>
            <a:off x="4020972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7" name="Google Shape;217;p7"/>
          <p:cNvSpPr txBox="1">
            <a:spLocks noGrp="1"/>
          </p:cNvSpPr>
          <p:nvPr>
            <p:ph type="body" idx="3"/>
          </p:nvPr>
        </p:nvSpPr>
        <p:spPr>
          <a:xfrm>
            <a:off x="6309245" y="2380900"/>
            <a:ext cx="2176800" cy="25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◇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￭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￮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8" name="Google Shape;218;p7"/>
          <p:cNvSpPr/>
          <p:nvPr/>
        </p:nvSpPr>
        <p:spPr>
          <a:xfrm rot="10800000" flipH="1">
            <a:off x="-123826" y="1058975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7"/>
          <p:cNvSpPr/>
          <p:nvPr/>
        </p:nvSpPr>
        <p:spPr>
          <a:xfrm rot="10800000" flipH="1">
            <a:off x="638175" y="1440100"/>
            <a:ext cx="428700" cy="371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7"/>
          <p:cNvSpPr/>
          <p:nvPr/>
        </p:nvSpPr>
        <p:spPr>
          <a:xfrm rot="10800000" flipH="1">
            <a:off x="1495424" y="-131650"/>
            <a:ext cx="819900" cy="7101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7"/>
          <p:cNvSpPr/>
          <p:nvPr/>
        </p:nvSpPr>
        <p:spPr>
          <a:xfrm rot="10800000" flipH="1">
            <a:off x="327800" y="88925"/>
            <a:ext cx="358800" cy="3105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2" name="Google Shape;222;p7"/>
          <p:cNvGrpSpPr/>
          <p:nvPr/>
        </p:nvGrpSpPr>
        <p:grpSpPr>
          <a:xfrm>
            <a:off x="1729784" y="61068"/>
            <a:ext cx="351204" cy="324661"/>
            <a:chOff x="5975075" y="2327500"/>
            <a:chExt cx="420100" cy="388350"/>
          </a:xfrm>
        </p:grpSpPr>
        <p:sp>
          <p:nvSpPr>
            <p:cNvPr id="223" name="Google Shape;223;p7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7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rgbClr val="18476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5" name="Google Shape;225;p7"/>
          <p:cNvSpPr/>
          <p:nvPr/>
        </p:nvSpPr>
        <p:spPr>
          <a:xfrm>
            <a:off x="203100" y="1270177"/>
            <a:ext cx="166061" cy="287704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rgbClr val="19BBD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6" name="Google Shape;226;p7"/>
          <p:cNvGrpSpPr/>
          <p:nvPr/>
        </p:nvGrpSpPr>
        <p:grpSpPr>
          <a:xfrm>
            <a:off x="904276" y="515192"/>
            <a:ext cx="382958" cy="607111"/>
            <a:chOff x="6718575" y="2318625"/>
            <a:chExt cx="256950" cy="407375"/>
          </a:xfrm>
        </p:grpSpPr>
        <p:sp>
          <p:nvSpPr>
            <p:cNvPr id="227" name="Google Shape;22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7"/>
          <p:cNvGrpSpPr/>
          <p:nvPr/>
        </p:nvGrpSpPr>
        <p:grpSpPr>
          <a:xfrm>
            <a:off x="335759" y="1840531"/>
            <a:ext cx="342882" cy="350068"/>
            <a:chOff x="3951850" y="2985350"/>
            <a:chExt cx="407950" cy="416500"/>
          </a:xfrm>
        </p:grpSpPr>
        <p:sp>
          <p:nvSpPr>
            <p:cNvPr id="236" name="Google Shape;236;p7"/>
            <p:cNvSpPr/>
            <p:nvPr/>
          </p:nvSpPr>
          <p:spPr>
            <a:xfrm>
              <a:off x="3951850" y="2985350"/>
              <a:ext cx="314800" cy="314825"/>
            </a:xfrm>
            <a:custGeom>
              <a:avLst/>
              <a:gdLst/>
              <a:ahLst/>
              <a:cxnLst/>
              <a:rect l="l" t="t" r="r" b="b"/>
              <a:pathLst>
                <a:path w="12592" h="12593" fill="none" extrusionOk="0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7"/>
            <p:cNvSpPr/>
            <p:nvPr/>
          </p:nvSpPr>
          <p:spPr>
            <a:xfrm>
              <a:off x="3988375" y="3021875"/>
              <a:ext cx="241750" cy="241750"/>
            </a:xfrm>
            <a:custGeom>
              <a:avLst/>
              <a:gdLst/>
              <a:ahLst/>
              <a:cxnLst/>
              <a:rect l="l" t="t" r="r" b="b"/>
              <a:pathLst>
                <a:path w="9670" h="9670" fill="none" extrusionOk="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7"/>
            <p:cNvSpPr/>
            <p:nvPr/>
          </p:nvSpPr>
          <p:spPr>
            <a:xfrm>
              <a:off x="4024300" y="3058425"/>
              <a:ext cx="84650" cy="84650"/>
            </a:xfrm>
            <a:custGeom>
              <a:avLst/>
              <a:gdLst/>
              <a:ahLst/>
              <a:cxnLst/>
              <a:rect l="l" t="t" r="r" b="b"/>
              <a:pathLst>
                <a:path w="3386" h="3386" fill="none" extrusionOk="0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7"/>
            <p:cNvSpPr/>
            <p:nvPr/>
          </p:nvSpPr>
          <p:spPr>
            <a:xfrm>
              <a:off x="4205750" y="3248375"/>
              <a:ext cx="154050" cy="153475"/>
            </a:xfrm>
            <a:custGeom>
              <a:avLst/>
              <a:gdLst/>
              <a:ahLst/>
              <a:cxnLst/>
              <a:rect l="l" t="t" r="r" b="b"/>
              <a:pathLst>
                <a:path w="6162" h="6139" fill="none" extrusionOk="0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w="19050" cap="rnd" cmpd="sng">
              <a:solidFill>
                <a:srgbClr val="18476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0" name="Google Shape;240;p7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0"/>
          <p:cNvSpPr/>
          <p:nvPr/>
        </p:nvSpPr>
        <p:spPr>
          <a:xfrm rot="10800000" flipH="1">
            <a:off x="8218352" y="4121459"/>
            <a:ext cx="685200" cy="593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30000" y="0"/>
                </a:moveTo>
                <a:lnTo>
                  <a:pt x="0" y="59994"/>
                </a:lnTo>
                <a:lnTo>
                  <a:pt x="30000" y="120000"/>
                </a:lnTo>
                <a:lnTo>
                  <a:pt x="90000" y="120000"/>
                </a:lnTo>
                <a:lnTo>
                  <a:pt x="120000" y="59994"/>
                </a:lnTo>
                <a:lnTo>
                  <a:pt x="90000" y="0"/>
                </a:lnTo>
                <a:lnTo>
                  <a:pt x="30000" y="0"/>
                </a:lnTo>
                <a:close/>
                <a:moveTo>
                  <a:pt x="38477" y="16950"/>
                </a:moveTo>
                <a:lnTo>
                  <a:pt x="81522" y="16950"/>
                </a:lnTo>
                <a:lnTo>
                  <a:pt x="103033" y="59994"/>
                </a:lnTo>
                <a:lnTo>
                  <a:pt x="81522" y="103038"/>
                </a:lnTo>
                <a:lnTo>
                  <a:pt x="38477" y="103038"/>
                </a:lnTo>
                <a:lnTo>
                  <a:pt x="16955" y="59994"/>
                </a:lnTo>
                <a:lnTo>
                  <a:pt x="38477" y="1695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lin ang="6983783" scaled="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3" name="Google Shape;323;p10"/>
          <p:cNvSpPr/>
          <p:nvPr/>
        </p:nvSpPr>
        <p:spPr>
          <a:xfrm rot="5400000">
            <a:off x="388487" y="105212"/>
            <a:ext cx="944100" cy="10902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4" name="Google Shape;324;p10"/>
          <p:cNvSpPr/>
          <p:nvPr/>
        </p:nvSpPr>
        <p:spPr>
          <a:xfrm rot="10800000" flipH="1">
            <a:off x="-123825" y="847791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9BB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10"/>
          <p:cNvSpPr/>
          <p:nvPr/>
        </p:nvSpPr>
        <p:spPr>
          <a:xfrm rot="10800000" flipH="1">
            <a:off x="503116" y="1161450"/>
            <a:ext cx="352800" cy="3054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0"/>
          <p:cNvSpPr/>
          <p:nvPr/>
        </p:nvSpPr>
        <p:spPr>
          <a:xfrm rot="10800000" flipH="1">
            <a:off x="1208424" y="-131812"/>
            <a:ext cx="674400" cy="584400"/>
          </a:xfrm>
          <a:prstGeom prst="hexagon">
            <a:avLst>
              <a:gd name="adj" fmla="val 28678"/>
              <a:gd name="vf" fmla="val 115470"/>
            </a:avLst>
          </a:prstGeom>
          <a:noFill/>
          <a:ln w="76200" cap="flat" cmpd="sng">
            <a:solidFill>
              <a:srgbClr val="184769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10"/>
          <p:cNvSpPr/>
          <p:nvPr/>
        </p:nvSpPr>
        <p:spPr>
          <a:xfrm rot="10800000" flipH="1">
            <a:off x="247753" y="49693"/>
            <a:ext cx="295200" cy="2556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00E1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0"/>
          <p:cNvSpPr/>
          <p:nvPr/>
        </p:nvSpPr>
        <p:spPr>
          <a:xfrm rot="10800000" flipH="1">
            <a:off x="8763568" y="4485979"/>
            <a:ext cx="543000" cy="470400"/>
          </a:xfrm>
          <a:prstGeom prst="hexagon">
            <a:avLst>
              <a:gd name="adj" fmla="val 28678"/>
              <a:gd name="vf" fmla="val 115470"/>
            </a:avLst>
          </a:prstGeom>
          <a:noFill/>
          <a:ln w="9525" cap="flat" cmpd="sng">
            <a:solidFill>
              <a:srgbClr val="18476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0"/>
          <p:cNvSpPr/>
          <p:nvPr/>
        </p:nvSpPr>
        <p:spPr>
          <a:xfrm rot="10800000" flipH="1">
            <a:off x="8523810" y="4741100"/>
            <a:ext cx="284100" cy="2457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3292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0" name="Google Shape;330;p10"/>
          <p:cNvSpPr/>
          <p:nvPr/>
        </p:nvSpPr>
        <p:spPr>
          <a:xfrm rot="10800000" flipH="1">
            <a:off x="8322785" y="3628023"/>
            <a:ext cx="543000" cy="470100"/>
          </a:xfrm>
          <a:prstGeom prst="hexagon">
            <a:avLst>
              <a:gd name="adj" fmla="val 28678"/>
              <a:gd name="vf" fmla="val 115470"/>
            </a:avLst>
          </a:prstGeom>
          <a:solidFill>
            <a:srgbClr val="18476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0"/>
          <p:cNvSpPr/>
          <p:nvPr/>
        </p:nvSpPr>
        <p:spPr>
          <a:xfrm rot="10800000" flipH="1">
            <a:off x="8763569" y="4009882"/>
            <a:ext cx="237600" cy="205800"/>
          </a:xfrm>
          <a:prstGeom prst="hexagon">
            <a:avLst>
              <a:gd name="adj" fmla="val 28678"/>
              <a:gd name="vf" fmla="val 115470"/>
            </a:avLst>
          </a:prstGeom>
          <a:noFill/>
          <a:ln w="19050" cap="flat" cmpd="sng">
            <a:solidFill>
              <a:srgbClr val="00E1C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0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0E293C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732700" y="1735600"/>
            <a:ext cx="49443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4000"/>
              <a:buFont typeface="Nixie One"/>
              <a:buNone/>
              <a:defRPr sz="40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732700" y="2255125"/>
            <a:ext cx="49443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60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◇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￭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￮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●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○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C6DAEC"/>
              </a:buClr>
              <a:buSzPts val="1400"/>
              <a:buFont typeface="Muli"/>
              <a:buChar char="■"/>
              <a:defRPr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3557" y="4785525"/>
            <a:ext cx="548700" cy="3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lvl="1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lvl="2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lvl="3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lvl="4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lvl="5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lvl="6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lvl="7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lvl="8">
              <a:buNone/>
              <a:defRPr sz="1200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2"/>
          <p:cNvSpPr txBox="1"/>
          <p:nvPr/>
        </p:nvSpPr>
        <p:spPr>
          <a:xfrm>
            <a:off x="1816697" y="986811"/>
            <a:ext cx="6882686" cy="666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800" b="1" dirty="0" smtClean="0">
                <a:solidFill>
                  <a:srgbClr val="00E1C6"/>
                </a:solidFill>
                <a:latin typeface="Comfortaa" panose="00000500000000000000" pitchFamily="2" charset="0"/>
                <a:ea typeface="Muli"/>
                <a:cs typeface="Muli"/>
                <a:sym typeface="Muli"/>
              </a:rPr>
              <a:t>Building Rent Management System</a:t>
            </a:r>
            <a:endParaRPr sz="2800" dirty="0">
              <a:solidFill>
                <a:srgbClr val="C6DAEC"/>
              </a:solidFill>
              <a:latin typeface="Comfortaa" panose="00000500000000000000" pitchFamily="2" charset="0"/>
              <a:ea typeface="Muli"/>
              <a:cs typeface="Muli"/>
              <a:sym typeface="Muli"/>
            </a:endParaRPr>
          </a:p>
        </p:txBody>
      </p:sp>
      <p:sp>
        <p:nvSpPr>
          <p:cNvPr id="345" name="Google Shape;345;p12"/>
          <p:cNvSpPr txBox="1"/>
          <p:nvPr/>
        </p:nvSpPr>
        <p:spPr>
          <a:xfrm>
            <a:off x="1816697" y="2247773"/>
            <a:ext cx="69540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Project Members:-------------,------------------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Course </a:t>
            </a:r>
            <a:r>
              <a:rPr lang="en-US" sz="18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Title: </a:t>
            </a:r>
            <a:r>
              <a:rPr lang="en-US" sz="1800" b="1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RDBMS Lab</a:t>
            </a:r>
            <a:endParaRPr lang="en-US" sz="1800" b="1" dirty="0" smtClean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Course Code: </a:t>
            </a:r>
            <a:r>
              <a:rPr lang="en-US" sz="1800" b="1" dirty="0" smtClean="0">
                <a:solidFill>
                  <a:srgbClr val="C6DAEC"/>
                </a:solidFill>
                <a:latin typeface="Muli"/>
                <a:ea typeface="Muli"/>
                <a:cs typeface="Muli"/>
                <a:sym typeface="Muli"/>
              </a:rPr>
              <a:t>CSSE-403</a:t>
            </a:r>
            <a:endParaRPr sz="18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" name="Google Shape;345;p12"/>
          <p:cNvSpPr txBox="1"/>
          <p:nvPr/>
        </p:nvSpPr>
        <p:spPr>
          <a:xfrm>
            <a:off x="3792453" y="4368648"/>
            <a:ext cx="194981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August 23, 2022</a:t>
            </a:r>
            <a:endParaRPr sz="18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2" name="Google Shape;345;p12"/>
          <p:cNvSpPr txBox="1"/>
          <p:nvPr/>
        </p:nvSpPr>
        <p:spPr>
          <a:xfrm>
            <a:off x="8233308" y="4018735"/>
            <a:ext cx="537389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3232907" y="92279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User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28426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32907" y="4426901"/>
            <a:ext cx="1870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Categories after 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11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169" y="874906"/>
            <a:ext cx="3907604" cy="336527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31" y="1140503"/>
            <a:ext cx="3574752" cy="2710044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1333850" y="2860646"/>
            <a:ext cx="34143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29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441035" y="3028426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81432" y="4706545"/>
            <a:ext cx="19881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After clicking see more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12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148" y="247892"/>
            <a:ext cx="5614415" cy="438924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407150" y="660400"/>
            <a:ext cx="1082063" cy="3365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756400" y="730250"/>
            <a:ext cx="482600" cy="18415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>
                <a:solidFill>
                  <a:schemeClr val="tx1"/>
                </a:solidFill>
              </a:rPr>
              <a:t>Back</a:t>
            </a:r>
            <a:endParaRPr 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3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3232907" y="92279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User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28426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239643" y="4377777"/>
            <a:ext cx="21559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After clicking Rent button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13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429" y="769592"/>
            <a:ext cx="4728400" cy="346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16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3232907" y="92279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Admin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28426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54124" y="4614246"/>
            <a:ext cx="118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Admin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14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344" y="852393"/>
            <a:ext cx="4949074" cy="361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01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3232907" y="92279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Admin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36815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36628" y="4537168"/>
            <a:ext cx="1921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Admin Showing posts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15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030" y="818634"/>
            <a:ext cx="4218828" cy="3633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676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3232907" y="92279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Admin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36815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84363" y="4687473"/>
            <a:ext cx="17223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Admin notifications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16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741" y="1086955"/>
            <a:ext cx="4189285" cy="323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6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3048349" y="41945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Admin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36815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390725" y="4637139"/>
            <a:ext cx="2340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Admin payment 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17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025" y="857110"/>
            <a:ext cx="4907066" cy="3665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63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3232907" y="92279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Owner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24257" y="3036815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696923" y="4637139"/>
            <a:ext cx="20972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Owner profile after 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18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584" y="805342"/>
            <a:ext cx="5204502" cy="380069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235" y="1593907"/>
            <a:ext cx="1171593" cy="8477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577830" y="2937753"/>
            <a:ext cx="655077" cy="214009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38919" y="2957209"/>
            <a:ext cx="6939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Uzain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04236" y="2997873"/>
            <a:ext cx="151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3918153" y="1083487"/>
            <a:ext cx="1519609" cy="220019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0640" y="1069977"/>
            <a:ext cx="1579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Welcome </a:t>
            </a:r>
            <a:r>
              <a:rPr lang="en-US" b="1" dirty="0" err="1"/>
              <a:t>uzain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12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2930903" y="92279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Owner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36815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563079" y="4637139"/>
            <a:ext cx="1739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Owner notifications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19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3933" y="872449"/>
            <a:ext cx="5050540" cy="370069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832698" y="1478604"/>
            <a:ext cx="1157591" cy="1558211"/>
          </a:xfrm>
          <a:prstGeom prst="rect">
            <a:avLst/>
          </a:prstGeom>
          <a:solidFill>
            <a:srgbClr val="F0F0F0"/>
          </a:solidFill>
          <a:ln>
            <a:solidFill>
              <a:srgbClr val="F0F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54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2763123" y="58723"/>
            <a:ext cx="3025280" cy="6291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Owner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28426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616386" y="4629447"/>
            <a:ext cx="33220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Owner payment distribution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20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2740" y="629031"/>
            <a:ext cx="4276115" cy="395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25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14"/>
          <p:cNvSpPr txBox="1">
            <a:spLocks noGrp="1"/>
          </p:cNvSpPr>
          <p:nvPr>
            <p:ph type="ctrTitle"/>
          </p:nvPr>
        </p:nvSpPr>
        <p:spPr>
          <a:xfrm>
            <a:off x="2204357" y="-52227"/>
            <a:ext cx="56388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latin typeface="Comfortaa" panose="00000500000000000000" pitchFamily="2" charset="0"/>
              </a:rPr>
              <a:t>Overview :</a:t>
            </a:r>
            <a:endParaRPr b="1" dirty="0">
              <a:latin typeface="Comfortaa" panose="00000500000000000000" pitchFamily="2" charset="0"/>
            </a:endParaRPr>
          </a:p>
        </p:txBody>
      </p:sp>
      <p:sp>
        <p:nvSpPr>
          <p:cNvPr id="361" name="Google Shape;361;p14"/>
          <p:cNvSpPr txBox="1"/>
          <p:nvPr/>
        </p:nvSpPr>
        <p:spPr>
          <a:xfrm>
            <a:off x="409575" y="1676400"/>
            <a:ext cx="2067000" cy="17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rgbClr val="FFFFFF"/>
              </a:solidFill>
            </a:endParaRPr>
          </a:p>
        </p:txBody>
      </p:sp>
      <p:sp>
        <p:nvSpPr>
          <p:cNvPr id="5" name="Google Shape;345;p12"/>
          <p:cNvSpPr txBox="1"/>
          <p:nvPr/>
        </p:nvSpPr>
        <p:spPr>
          <a:xfrm>
            <a:off x="8344626" y="4035250"/>
            <a:ext cx="537389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3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Title 2">
            <a:extLst>
              <a:ext uri="{FF2B5EF4-FFF2-40B4-BE49-F238E27FC236}">
                <a16:creationId xmlns="" xmlns:a16="http://schemas.microsoft.com/office/drawing/2014/main" xmlns:lc="http://schemas.openxmlformats.org/drawingml/2006/lockedCanvas" id="{C691D33E-871C-4822-93DB-4FA76CE036A3}"/>
              </a:ext>
            </a:extLst>
          </p:cNvPr>
          <p:cNvSpPr txBox="1">
            <a:spLocks/>
          </p:cNvSpPr>
          <p:nvPr/>
        </p:nvSpPr>
        <p:spPr>
          <a:xfrm>
            <a:off x="2574100" y="1868418"/>
            <a:ext cx="3080950" cy="2759675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2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Introduction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Objective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E-R Diagram 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Site Tree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b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Project </a:t>
            </a:r>
            <a:r>
              <a:rPr lang="en-US" sz="2400" b="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View</a:t>
            </a:r>
          </a:p>
          <a:p>
            <a:pPr marL="457200" indent="-457200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Login pages</a:t>
            </a:r>
          </a:p>
          <a:p>
            <a:pPr algn="just">
              <a:lnSpc>
                <a:spcPct val="150000"/>
              </a:lnSpc>
              <a:buClr>
                <a:schemeClr val="tx1"/>
              </a:buClr>
            </a:pPr>
            <a:endParaRPr lang="en-US" sz="2400" b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fortaa" panose="00000500000000000000" pitchFamily="2" charset="0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="" xmlns:a16="http://schemas.microsoft.com/office/drawing/2014/main" xmlns:lc="http://schemas.openxmlformats.org/drawingml/2006/lockedCanvas" id="{1F8614DE-1508-4B94-8DF6-7D94310D0A3A}"/>
              </a:ext>
            </a:extLst>
          </p:cNvPr>
          <p:cNvSpPr txBox="1"/>
          <p:nvPr/>
        </p:nvSpPr>
        <p:spPr>
          <a:xfrm>
            <a:off x="5655609" y="1423058"/>
            <a:ext cx="32264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fortaa" panose="00000500000000000000" pitchFamily="2" charset="0"/>
              </a:rPr>
              <a:t>Admin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fortaa" panose="00000500000000000000" pitchFamily="2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fortaa" panose="00000500000000000000" pitchFamily="2" charset="0"/>
              </a:rPr>
              <a:t>User Mode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fortaa" panose="00000500000000000000" pitchFamily="2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fortaa" panose="00000500000000000000" pitchFamily="2" charset="0"/>
              </a:rPr>
              <a:t>Owner Mode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fortaa" panose="00000500000000000000" pitchFamily="2" charset="0"/>
              </a:rPr>
              <a:t>Dependencies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fortaa" panose="00000500000000000000" pitchFamily="2" charset="0"/>
              </a:rPr>
              <a:t>Conclusion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mfortaa" panose="00000500000000000000" pitchFamily="2" charset="0"/>
              </a:rPr>
              <a:t>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mfortaa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1353772" y="444616"/>
            <a:ext cx="3520231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Dependency : 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28426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21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373;p16"/>
          <p:cNvSpPr txBox="1">
            <a:spLocks/>
          </p:cNvSpPr>
          <p:nvPr/>
        </p:nvSpPr>
        <p:spPr>
          <a:xfrm>
            <a:off x="1257299" y="1360424"/>
            <a:ext cx="7690758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 err="1">
                <a:solidFill>
                  <a:schemeClr val="tx1"/>
                </a:solidFill>
              </a:rPr>
              <a:t>Tkinter</a:t>
            </a:r>
            <a:r>
              <a:rPr lang="en-US" sz="1800" dirty="0">
                <a:solidFill>
                  <a:schemeClr val="tx1"/>
                </a:solidFill>
              </a:rPr>
              <a:t> : Use </a:t>
            </a:r>
            <a:r>
              <a:rPr lang="en-US" sz="1800" dirty="0" err="1">
                <a:solidFill>
                  <a:schemeClr val="tx1"/>
                </a:solidFill>
              </a:rPr>
              <a:t>tkinter</a:t>
            </a:r>
            <a:r>
              <a:rPr lang="en-US" sz="1800" dirty="0">
                <a:solidFill>
                  <a:schemeClr val="tx1"/>
                </a:solidFill>
              </a:rPr>
              <a:t> module for user interface.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Sqlite3 : </a:t>
            </a:r>
            <a:r>
              <a:rPr lang="en-US" sz="1800" dirty="0">
                <a:solidFill>
                  <a:schemeClr val="tx1"/>
                </a:solidFill>
              </a:rPr>
              <a:t>D</a:t>
            </a:r>
            <a:r>
              <a:rPr lang="en-US" sz="1800" dirty="0" smtClean="0">
                <a:solidFill>
                  <a:schemeClr val="tx1"/>
                </a:solidFill>
              </a:rPr>
              <a:t>epends on sqlite3.</a:t>
            </a:r>
          </a:p>
          <a:p>
            <a:pPr>
              <a:buClr>
                <a:schemeClr val="tx1"/>
              </a:buClr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 err="1" smtClean="0">
                <a:solidFill>
                  <a:schemeClr val="tx1"/>
                </a:solidFill>
              </a:rPr>
              <a:t>Pycharm</a:t>
            </a:r>
            <a:r>
              <a:rPr lang="en-US" sz="1800" dirty="0" smtClean="0">
                <a:solidFill>
                  <a:schemeClr val="tx1"/>
                </a:solidFill>
              </a:rPr>
              <a:t> : Use </a:t>
            </a:r>
            <a:r>
              <a:rPr lang="en-US" sz="1800" dirty="0" err="1" smtClean="0">
                <a:solidFill>
                  <a:schemeClr val="tx1"/>
                </a:solidFill>
              </a:rPr>
              <a:t>pycharm</a:t>
            </a:r>
            <a:r>
              <a:rPr lang="en-US" sz="1800" dirty="0" smtClean="0">
                <a:solidFill>
                  <a:schemeClr val="tx1"/>
                </a:solidFill>
              </a:rPr>
              <a:t> as compiler.</a:t>
            </a:r>
          </a:p>
        </p:txBody>
      </p:sp>
    </p:spTree>
    <p:extLst>
      <p:ext uri="{BB962C8B-B14F-4D97-AF65-F5344CB8AC3E}">
        <p14:creationId xmlns:p14="http://schemas.microsoft.com/office/powerpoint/2010/main" val="305385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1353772" y="444616"/>
            <a:ext cx="3520231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Conclusion : 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41035" y="3028426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Google Shape;345;p12"/>
          <p:cNvSpPr txBox="1"/>
          <p:nvPr/>
        </p:nvSpPr>
        <p:spPr>
          <a:xfrm>
            <a:off x="8086987" y="4118416"/>
            <a:ext cx="861071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22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0" name="Google Shape;373;p16"/>
          <p:cNvSpPr txBox="1">
            <a:spLocks/>
          </p:cNvSpPr>
          <p:nvPr/>
        </p:nvSpPr>
        <p:spPr>
          <a:xfrm>
            <a:off x="1257299" y="1360424"/>
            <a:ext cx="7690758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Python </a:t>
            </a:r>
            <a:r>
              <a:rPr lang="en-US" sz="1800" dirty="0" err="1" smtClean="0">
                <a:solidFill>
                  <a:schemeClr val="tx1"/>
                </a:solidFill>
              </a:rPr>
              <a:t>tkinter</a:t>
            </a:r>
            <a:r>
              <a:rPr lang="en-US" sz="1800" dirty="0" smtClean="0">
                <a:solidFill>
                  <a:schemeClr val="tx1"/>
                </a:solidFill>
              </a:rPr>
              <a:t> was new to us.</a:t>
            </a:r>
          </a:p>
          <a:p>
            <a:pPr>
              <a:buClr>
                <a:schemeClr val="tx1"/>
              </a:buClr>
            </a:pPr>
            <a:endParaRPr lang="en-US" sz="1800" dirty="0" smtClean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Faced some problem while maintaining owner and admins payment distribution.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Tried to make a better ER-Diagram and site tree.</a:t>
            </a: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sz="1800" dirty="0" smtClean="0">
                <a:solidFill>
                  <a:schemeClr val="tx1"/>
                </a:solidFill>
              </a:rPr>
              <a:t>A </a:t>
            </a:r>
            <a:r>
              <a:rPr lang="en-US" sz="1800" dirty="0">
                <a:solidFill>
                  <a:schemeClr val="tx1"/>
                </a:solidFill>
              </a:rPr>
              <a:t>possibility of an update </a:t>
            </a:r>
            <a:r>
              <a:rPr lang="en-US" sz="1800" dirty="0" smtClean="0">
                <a:solidFill>
                  <a:schemeClr val="tx1"/>
                </a:solidFill>
              </a:rPr>
              <a:t>in </a:t>
            </a:r>
            <a:r>
              <a:rPr lang="en-US" sz="1800" dirty="0">
                <a:solidFill>
                  <a:schemeClr val="tx1"/>
                </a:solidFill>
              </a:rPr>
              <a:t>the future.</a:t>
            </a:r>
            <a:endParaRPr lang="en-US" sz="18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4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34"/>
          <p:cNvSpPr/>
          <p:nvPr/>
        </p:nvSpPr>
        <p:spPr>
          <a:xfrm rot="-5400000">
            <a:off x="1053600" y="533300"/>
            <a:ext cx="1855800" cy="2142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60000" y="0"/>
                </a:moveTo>
                <a:lnTo>
                  <a:pt x="120000" y="30000"/>
                </a:lnTo>
                <a:lnTo>
                  <a:pt x="120000" y="90000"/>
                </a:lnTo>
                <a:lnTo>
                  <a:pt x="60000" y="120000"/>
                </a:lnTo>
                <a:lnTo>
                  <a:pt x="0" y="90000"/>
                </a:lnTo>
                <a:lnTo>
                  <a:pt x="0" y="30000"/>
                </a:lnTo>
                <a:close/>
              </a:path>
            </a:pathLst>
          </a:custGeom>
          <a:gradFill>
            <a:gsLst>
              <a:gs pos="0">
                <a:srgbClr val="3393E2"/>
              </a:gs>
              <a:gs pos="100000">
                <a:srgbClr val="00E2C7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txBody>
          <a:bodyPr spcFirstLastPara="1" wrap="square" lIns="50800" tIns="50800" rIns="50800" bIns="508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32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2" name="Google Shape;592;p34"/>
          <p:cNvSpPr txBox="1">
            <a:spLocks noGrp="1"/>
          </p:cNvSpPr>
          <p:nvPr>
            <p:ph type="ctrTitle" idx="4294967295"/>
          </p:nvPr>
        </p:nvSpPr>
        <p:spPr>
          <a:xfrm>
            <a:off x="3152775" y="1354750"/>
            <a:ext cx="45621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Thanks!</a:t>
            </a:r>
            <a:endParaRPr sz="8000"/>
          </a:p>
        </p:txBody>
      </p:sp>
      <p:sp>
        <p:nvSpPr>
          <p:cNvPr id="594" name="Google Shape;594;p34"/>
          <p:cNvSpPr/>
          <p:nvPr/>
        </p:nvSpPr>
        <p:spPr>
          <a:xfrm>
            <a:off x="1591719" y="1212580"/>
            <a:ext cx="779561" cy="77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5"/>
          <p:cNvSpPr txBox="1">
            <a:spLocks noGrp="1"/>
          </p:cNvSpPr>
          <p:nvPr>
            <p:ph type="body" idx="1"/>
          </p:nvPr>
        </p:nvSpPr>
        <p:spPr>
          <a:xfrm>
            <a:off x="1894114" y="1892166"/>
            <a:ext cx="6282300" cy="155937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 smtClean="0">
                <a:latin typeface="Comfortaa" panose="00000500000000000000" pitchFamily="2" charset="0"/>
              </a:rPr>
              <a:t>A software which developed by Python using tkinter module</a:t>
            </a:r>
            <a:endParaRPr lang="en" dirty="0">
              <a:latin typeface="Comfortaa" panose="00000500000000000000" pitchFamily="2" charset="0"/>
            </a:endParaRP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 smtClean="0">
                <a:latin typeface="Comfortaa" panose="00000500000000000000" pitchFamily="2" charset="0"/>
              </a:rPr>
              <a:t>For make the rent system online based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 smtClean="0">
                <a:latin typeface="Comfortaa" panose="00000500000000000000" pitchFamily="2" charset="0"/>
              </a:rPr>
              <a:t>Help anyone to find a rent easily</a:t>
            </a:r>
          </a:p>
          <a:p>
            <a:pPr marL="342900" lvl="0" indent="-342900" algn="just" rtl="0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" dirty="0" smtClean="0">
                <a:latin typeface="Comfortaa" panose="00000500000000000000" pitchFamily="2" charset="0"/>
              </a:rPr>
              <a:t>Help a owner to find a renter fastly</a:t>
            </a:r>
            <a:endParaRPr dirty="0">
              <a:latin typeface="Comfortaa" panose="00000500000000000000" pitchFamily="2" charset="0"/>
            </a:endParaRPr>
          </a:p>
        </p:txBody>
      </p:sp>
      <p:sp>
        <p:nvSpPr>
          <p:cNvPr id="7" name="Google Shape;359;p14"/>
          <p:cNvSpPr txBox="1">
            <a:spLocks/>
          </p:cNvSpPr>
          <p:nvPr/>
        </p:nvSpPr>
        <p:spPr>
          <a:xfrm>
            <a:off x="1894114" y="0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b="1" dirty="0" smtClean="0">
                <a:latin typeface="Comfortaa" panose="00000500000000000000" pitchFamily="2" charset="0"/>
              </a:rPr>
              <a:t>Introduction :</a:t>
            </a:r>
            <a:endParaRPr lang="en-US" b="1" dirty="0">
              <a:latin typeface="Comfortaa" panose="00000500000000000000" pitchFamily="2" charset="0"/>
            </a:endParaRPr>
          </a:p>
        </p:txBody>
      </p:sp>
      <p:sp>
        <p:nvSpPr>
          <p:cNvPr id="8" name="Google Shape;345;p12"/>
          <p:cNvSpPr txBox="1"/>
          <p:nvPr/>
        </p:nvSpPr>
        <p:spPr>
          <a:xfrm>
            <a:off x="8344626" y="4035250"/>
            <a:ext cx="537389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4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9;p14"/>
          <p:cNvSpPr txBox="1">
            <a:spLocks/>
          </p:cNvSpPr>
          <p:nvPr/>
        </p:nvSpPr>
        <p:spPr>
          <a:xfrm>
            <a:off x="1714500" y="169025"/>
            <a:ext cx="56388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b="1" dirty="0" smtClean="0">
                <a:latin typeface="Comfortaa" panose="00000500000000000000" pitchFamily="2" charset="0"/>
              </a:rPr>
              <a:t>Objectives :</a:t>
            </a:r>
            <a:endParaRPr lang="en-US" b="1" dirty="0">
              <a:latin typeface="Comfortaa" panose="00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160079" y="2477790"/>
            <a:ext cx="1967593" cy="2592231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373;p16"/>
          <p:cNvSpPr txBox="1">
            <a:spLocks noGrp="1"/>
          </p:cNvSpPr>
          <p:nvPr>
            <p:ph type="body" idx="1"/>
          </p:nvPr>
        </p:nvSpPr>
        <p:spPr>
          <a:xfrm>
            <a:off x="1257299" y="1234589"/>
            <a:ext cx="7690758" cy="165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1800" dirty="0" smtClean="0"/>
              <a:t>To </a:t>
            </a:r>
            <a:r>
              <a:rPr lang="en-US" sz="1800" dirty="0"/>
              <a:t>make the building rent system easy and </a:t>
            </a:r>
            <a:r>
              <a:rPr lang="en-US" sz="1800" dirty="0" smtClean="0"/>
              <a:t>helpful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To decrease the </a:t>
            </a:r>
            <a:r>
              <a:rPr lang="en-US" sz="1800" dirty="0"/>
              <a:t>suffering of searching </a:t>
            </a:r>
            <a:r>
              <a:rPr lang="en-US" sz="1800" dirty="0" smtClean="0"/>
              <a:t>buildings </a:t>
            </a:r>
            <a:r>
              <a:rPr lang="en-US" sz="1800" dirty="0"/>
              <a:t>for </a:t>
            </a:r>
            <a:r>
              <a:rPr lang="en-US" sz="1800" dirty="0" smtClean="0"/>
              <a:t>rent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To </a:t>
            </a:r>
            <a:r>
              <a:rPr lang="en-US" sz="1800" dirty="0"/>
              <a:t>save the time of searching building </a:t>
            </a:r>
            <a:r>
              <a:rPr lang="en-US" sz="1800" dirty="0" smtClean="0"/>
              <a:t>for rent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To </a:t>
            </a:r>
            <a:r>
              <a:rPr lang="en-US" sz="1800" dirty="0"/>
              <a:t>find buildings easily </a:t>
            </a:r>
            <a:r>
              <a:rPr lang="en-US" sz="1800" dirty="0" smtClean="0"/>
              <a:t>even if one doesn't know </a:t>
            </a:r>
            <a:r>
              <a:rPr lang="en-US" sz="1800" dirty="0"/>
              <a:t>the </a:t>
            </a:r>
            <a:r>
              <a:rPr lang="en-US" sz="1800" dirty="0" smtClean="0"/>
              <a:t>area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To </a:t>
            </a:r>
            <a:r>
              <a:rPr lang="en-US" sz="1800" dirty="0"/>
              <a:t>know about extra facilities and opportunity of a </a:t>
            </a:r>
            <a:r>
              <a:rPr lang="en-US" sz="1800" dirty="0" smtClean="0"/>
              <a:t>building</a:t>
            </a:r>
          </a:p>
          <a:p>
            <a:pPr lvl="0">
              <a:lnSpc>
                <a:spcPct val="150000"/>
              </a:lnSpc>
            </a:pPr>
            <a:r>
              <a:rPr lang="en-US" sz="1800" dirty="0" smtClean="0"/>
              <a:t>To </a:t>
            </a:r>
            <a:r>
              <a:rPr lang="en-US" sz="1800" dirty="0"/>
              <a:t>compare and find the best building easily</a:t>
            </a:r>
            <a:endParaRPr sz="1800" dirty="0"/>
          </a:p>
        </p:txBody>
      </p:sp>
      <p:sp>
        <p:nvSpPr>
          <p:cNvPr id="11" name="Google Shape;345;p12"/>
          <p:cNvSpPr txBox="1"/>
          <p:nvPr/>
        </p:nvSpPr>
        <p:spPr>
          <a:xfrm>
            <a:off x="8410668" y="3959025"/>
            <a:ext cx="537389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5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9;p14"/>
          <p:cNvSpPr txBox="1">
            <a:spLocks/>
          </p:cNvSpPr>
          <p:nvPr/>
        </p:nvSpPr>
        <p:spPr>
          <a:xfrm>
            <a:off x="1714500" y="511727"/>
            <a:ext cx="7093940" cy="666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>
                <a:latin typeface="Comfortaa" panose="00000500000000000000" pitchFamily="2" charset="0"/>
              </a:rPr>
              <a:t>Entity Relationship Diagram</a:t>
            </a:r>
            <a:r>
              <a:rPr lang="en-US" sz="3200" b="1" dirty="0" smtClean="0">
                <a:latin typeface="Comfortaa" panose="00000500000000000000" pitchFamily="2" charset="0"/>
              </a:rPr>
              <a:t>: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004957" y="2408465"/>
            <a:ext cx="2130879" cy="271863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Google Shape;345;p12"/>
          <p:cNvSpPr txBox="1"/>
          <p:nvPr/>
        </p:nvSpPr>
        <p:spPr>
          <a:xfrm>
            <a:off x="8410668" y="3959025"/>
            <a:ext cx="537389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6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166" y="1177822"/>
            <a:ext cx="4858587" cy="365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85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298422" y="2877423"/>
            <a:ext cx="1828800" cy="2249223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Google Shape;345;p12"/>
          <p:cNvSpPr txBox="1"/>
          <p:nvPr/>
        </p:nvSpPr>
        <p:spPr>
          <a:xfrm>
            <a:off x="8410668" y="4118416"/>
            <a:ext cx="537389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7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1" name="Google Shape;359;p14"/>
          <p:cNvSpPr txBox="1">
            <a:spLocks/>
          </p:cNvSpPr>
          <p:nvPr/>
        </p:nvSpPr>
        <p:spPr>
          <a:xfrm>
            <a:off x="1748056" y="85135"/>
            <a:ext cx="4845691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dirty="0" smtClean="0">
                <a:latin typeface="Comfortaa" panose="00000500000000000000" pitchFamily="2" charset="0"/>
              </a:rPr>
              <a:t>Site Tree </a:t>
            </a:r>
            <a:r>
              <a:rPr lang="en-US" b="1" dirty="0" smtClean="0">
                <a:latin typeface="Comfortaa" panose="00000500000000000000" pitchFamily="2" charset="0"/>
              </a:rPr>
              <a:t>:</a:t>
            </a:r>
            <a:endParaRPr lang="en-US" b="1" dirty="0">
              <a:latin typeface="Comfortaa" panose="00000500000000000000" pitchFamily="2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6680" y="1644242"/>
            <a:ext cx="34814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>
                <a:solidFill>
                  <a:schemeClr val="tx1"/>
                </a:solidFill>
              </a:rPr>
              <a:t>The system have 3 actors.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1800" dirty="0" smtClean="0">
                <a:solidFill>
                  <a:schemeClr val="tx1"/>
                </a:solidFill>
              </a:rPr>
              <a:t>1.Admin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	2.Owner</a:t>
            </a:r>
          </a:p>
          <a:p>
            <a:r>
              <a:rPr lang="en-US" sz="1800" dirty="0" smtClean="0">
                <a:solidFill>
                  <a:schemeClr val="tx1"/>
                </a:solidFill>
              </a:rPr>
              <a:t>	3.User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dirty="0" smtClean="0">
                <a:solidFill>
                  <a:schemeClr val="tx1"/>
                </a:solidFill>
              </a:rPr>
              <a:t>Each actors have unique role and different interface.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110" y="360727"/>
            <a:ext cx="4426391" cy="40015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0450" y="3344862"/>
            <a:ext cx="193675" cy="714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3065127" y="0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Project View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903" y="788565"/>
            <a:ext cx="3229503" cy="37163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15704" y="4637139"/>
            <a:ext cx="1124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Login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Callout 10"/>
          <p:cNvSpPr/>
          <p:nvPr/>
        </p:nvSpPr>
        <p:spPr>
          <a:xfrm>
            <a:off x="6677891" y="419168"/>
            <a:ext cx="1582908" cy="994097"/>
          </a:xfrm>
          <a:prstGeom prst="wedgeEllipseCallout">
            <a:avLst>
              <a:gd name="adj1" fmla="val -100990"/>
              <a:gd name="adj2" fmla="val 42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29669" y="559494"/>
            <a:ext cx="147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mfortaa" panose="00000500000000000000" pitchFamily="2" charset="0"/>
              </a:rPr>
              <a:t>If there’s no account then one can signup</a:t>
            </a:r>
            <a:endParaRPr lang="en-US" sz="1200" dirty="0">
              <a:latin typeface="Comfortaa" panose="00000500000000000000" pitchFamily="2" charset="0"/>
            </a:endParaRPr>
          </a:p>
        </p:txBody>
      </p:sp>
      <p:sp>
        <p:nvSpPr>
          <p:cNvPr id="13" name="Oval Callout 12"/>
          <p:cNvSpPr/>
          <p:nvPr/>
        </p:nvSpPr>
        <p:spPr>
          <a:xfrm flipH="1">
            <a:off x="959490" y="2109639"/>
            <a:ext cx="1747660" cy="1086190"/>
          </a:xfrm>
          <a:prstGeom prst="wedgeEllipseCallout">
            <a:avLst>
              <a:gd name="adj1" fmla="val -127717"/>
              <a:gd name="adj2" fmla="val 54227"/>
            </a:avLst>
          </a:prstGeom>
          <a:scene3d>
            <a:camera prst="orthographicFront">
              <a:rot lat="0" lon="21599994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41679" y="2357116"/>
            <a:ext cx="155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mfortaa" panose="00000500000000000000" pitchFamily="2" charset="0"/>
              </a:rPr>
              <a:t>Admin will fill the form and click here to login</a:t>
            </a:r>
            <a:endParaRPr lang="en-US" sz="1200" dirty="0">
              <a:latin typeface="Comfortaa" panose="00000500000000000000" pitchFamily="2" charset="0"/>
            </a:endParaRPr>
          </a:p>
        </p:txBody>
      </p:sp>
      <p:sp>
        <p:nvSpPr>
          <p:cNvPr id="14" name="Oval Callout 13"/>
          <p:cNvSpPr/>
          <p:nvPr/>
        </p:nvSpPr>
        <p:spPr>
          <a:xfrm>
            <a:off x="6314159" y="3013471"/>
            <a:ext cx="1646993" cy="938843"/>
          </a:xfrm>
          <a:prstGeom prst="wedgeEllipseCallout">
            <a:avLst>
              <a:gd name="adj1" fmla="val -134352"/>
              <a:gd name="adj2" fmla="val 13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398049" y="3204218"/>
            <a:ext cx="1528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mfortaa" panose="00000500000000000000" pitchFamily="2" charset="0"/>
              </a:rPr>
              <a:t>Owner will fill the form and click here to login</a:t>
            </a:r>
            <a:endParaRPr lang="en-US" sz="1200" dirty="0">
              <a:latin typeface="Comfortaa" panose="00000500000000000000" pitchFamily="2" charset="0"/>
            </a:endParaRPr>
          </a:p>
        </p:txBody>
      </p:sp>
      <p:sp>
        <p:nvSpPr>
          <p:cNvPr id="22" name="Google Shape;345;p12"/>
          <p:cNvSpPr txBox="1"/>
          <p:nvPr/>
        </p:nvSpPr>
        <p:spPr>
          <a:xfrm>
            <a:off x="8410668" y="4118416"/>
            <a:ext cx="537389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8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5" name="Oval Callout 14"/>
          <p:cNvSpPr/>
          <p:nvPr/>
        </p:nvSpPr>
        <p:spPr>
          <a:xfrm>
            <a:off x="6234673" y="1917609"/>
            <a:ext cx="1582908" cy="994097"/>
          </a:xfrm>
          <a:prstGeom prst="wedgeEllipseCallout">
            <a:avLst>
              <a:gd name="adj1" fmla="val -133318"/>
              <a:gd name="adj2" fmla="val 4967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294840" y="2116658"/>
            <a:ext cx="1479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 smtClean="0">
                <a:latin typeface="Comfortaa" panose="00000500000000000000" pitchFamily="2" charset="0"/>
              </a:rPr>
              <a:t>User will fill the form and click here to login</a:t>
            </a:r>
            <a:endParaRPr lang="en-US" sz="1200" dirty="0">
              <a:latin typeface="Comfortaa" panose="00000500000000000000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59;p14"/>
          <p:cNvSpPr txBox="1">
            <a:spLocks/>
          </p:cNvSpPr>
          <p:nvPr/>
        </p:nvSpPr>
        <p:spPr>
          <a:xfrm>
            <a:off x="3551687" y="-65759"/>
            <a:ext cx="1917934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Sign up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39139" y="4694054"/>
            <a:ext cx="12331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Sign up page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Google Shape;345;p12"/>
          <p:cNvSpPr txBox="1"/>
          <p:nvPr/>
        </p:nvSpPr>
        <p:spPr>
          <a:xfrm>
            <a:off x="8410668" y="4118416"/>
            <a:ext cx="537389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9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958" y="697639"/>
            <a:ext cx="2899391" cy="40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0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517" y="1019637"/>
            <a:ext cx="2331197" cy="2835450"/>
          </a:xfrm>
          <a:prstGeom prst="rect">
            <a:avLst/>
          </a:prstGeom>
        </p:spPr>
      </p:pic>
      <p:sp>
        <p:nvSpPr>
          <p:cNvPr id="8" name="Google Shape;359;p14"/>
          <p:cNvSpPr txBox="1">
            <a:spLocks/>
          </p:cNvSpPr>
          <p:nvPr/>
        </p:nvSpPr>
        <p:spPr>
          <a:xfrm>
            <a:off x="3232907" y="92279"/>
            <a:ext cx="3025280" cy="788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BBD5"/>
              </a:buClr>
              <a:buSzPts val="3600"/>
              <a:buFont typeface="Nixie One"/>
              <a:buNone/>
              <a:defRPr sz="3600" b="0" i="0" u="none" strike="noStrike" cap="none">
                <a:solidFill>
                  <a:srgbClr val="19BBD5"/>
                </a:solidFill>
                <a:latin typeface="Nixie One"/>
                <a:ea typeface="Nixie One"/>
                <a:cs typeface="Nixie One"/>
                <a:sym typeface="Nixie One"/>
              </a:defRPr>
            </a:lvl9pPr>
          </a:lstStyle>
          <a:p>
            <a:r>
              <a:rPr lang="en-US" sz="3200" dirty="0" smtClean="0">
                <a:latin typeface="Comfortaa" panose="00000500000000000000" pitchFamily="2" charset="0"/>
              </a:rPr>
              <a:t>User Mode</a:t>
            </a:r>
            <a:endParaRPr lang="en-US" sz="3200" b="1" dirty="0">
              <a:latin typeface="Comfortaa" panose="00000500000000000000" pitchFamily="2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3854919" y="2000913"/>
            <a:ext cx="675136" cy="3337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441035" y="3028426"/>
            <a:ext cx="1702965" cy="2055302"/>
          </a:xfrm>
          <a:prstGeom prst="rect">
            <a:avLst/>
          </a:prstGeom>
          <a:solidFill>
            <a:srgbClr val="0E293C"/>
          </a:solidFill>
          <a:ln>
            <a:solidFill>
              <a:srgbClr val="0E29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547" y="892717"/>
            <a:ext cx="4052490" cy="29623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287175" y="4223889"/>
            <a:ext cx="1870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User show after login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Google Shape;345;p12"/>
          <p:cNvSpPr txBox="1"/>
          <p:nvPr/>
        </p:nvSpPr>
        <p:spPr>
          <a:xfrm>
            <a:off x="8112155" y="4118416"/>
            <a:ext cx="835904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4000" b="1" dirty="0" smtClean="0">
                <a:solidFill>
                  <a:srgbClr val="19BBD5"/>
                </a:solidFill>
                <a:latin typeface="Muli"/>
                <a:ea typeface="Muli"/>
                <a:cs typeface="Muli"/>
                <a:sym typeface="Muli"/>
              </a:rPr>
              <a:t>10</a:t>
            </a:r>
            <a:endParaRPr sz="4000" dirty="0">
              <a:solidFill>
                <a:srgbClr val="C6DAEC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mogen template">
  <a:themeElements>
    <a:clrScheme name="Custom 347">
      <a:dk1>
        <a:srgbClr val="FFFFFF"/>
      </a:dk1>
      <a:lt1>
        <a:srgbClr val="0E293C"/>
      </a:lt1>
      <a:dk2>
        <a:srgbClr val="BBC9D3"/>
      </a:dk2>
      <a:lt2>
        <a:srgbClr val="184769"/>
      </a:lt2>
      <a:accent1>
        <a:srgbClr val="00E1C6"/>
      </a:accent1>
      <a:accent2>
        <a:srgbClr val="19BBD5"/>
      </a:accent2>
      <a:accent3>
        <a:srgbClr val="2C9DDE"/>
      </a:accent3>
      <a:accent4>
        <a:srgbClr val="3274E1"/>
      </a:accent4>
      <a:accent5>
        <a:srgbClr val="4C4ED5"/>
      </a:accent5>
      <a:accent6>
        <a:srgbClr val="5CF55F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334</Words>
  <Application>Microsoft Office PowerPoint</Application>
  <PresentationFormat>On-screen Show (16:9)</PresentationFormat>
  <Paragraphs>105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Comfortaa</vt:lpstr>
      <vt:lpstr>Helvetica Neue</vt:lpstr>
      <vt:lpstr>Muli</vt:lpstr>
      <vt:lpstr>Nixie One</vt:lpstr>
      <vt:lpstr>Wingdings</vt:lpstr>
      <vt:lpstr>Imogen template</vt:lpstr>
      <vt:lpstr>PowerPoint Presentation</vt:lpstr>
      <vt:lpstr>Overview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M.2</dc:creator>
  <cp:lastModifiedBy>hp</cp:lastModifiedBy>
  <cp:revision>60</cp:revision>
  <dcterms:modified xsi:type="dcterms:W3CDTF">2022-09-12T20:56:48Z</dcterms:modified>
</cp:coreProperties>
</file>