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Proxima Nova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roximaNova-italic.fntdata"/><Relationship Id="rId10" Type="http://schemas.openxmlformats.org/officeDocument/2006/relationships/slide" Target="slides/slide5.xml"/><Relationship Id="rId32" Type="http://schemas.openxmlformats.org/officeDocument/2006/relationships/font" Target="fonts/ProximaNov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ProximaNova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0135cb8314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0135cb8314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0135cb8314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0135cb8314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A53010"/>
                </a:solidFill>
              </a:rPr>
              <a:t>´</a:t>
            </a:r>
            <a:r>
              <a:rPr lang="en-GB" sz="800">
                <a:solidFill>
                  <a:schemeClr val="dk1"/>
                </a:solidFill>
              </a:rPr>
              <a:t>Interprets three layers of colors(RGB) stacking one on top of each other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</a:rPr>
              <a:t>Detects markings, patterns, objects.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014e0cc1a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014e0cc1a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014e0cc1a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014e0cc1a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014e0cc1a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014e0cc1a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A53010"/>
                </a:solidFill>
              </a:rPr>
              <a:t>´</a:t>
            </a:r>
            <a:r>
              <a:rPr lang="en-GB" sz="800">
                <a:solidFill>
                  <a:schemeClr val="dk1"/>
                </a:solidFill>
              </a:rPr>
              <a:t>Like a flashlight(filter or kernel) shining on a photo(input)!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014e0cc1a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014e0cc1a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Max pooling is used to reduce the noise of the images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014e0cc1a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014e0cc1a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0135cb8314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0135cb8314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0174bf255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0174bf255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0174bf2559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0174bf2559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0135cb8314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0135cb8314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0174bf255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0174bf255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0174bf255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0174bf255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0135cb8314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0135cb8314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0135cb8314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0135cb8314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135cb8314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0135cb8314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0135cb8314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0135cb8314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0135cb8314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0135cb8314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0135cb8314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0135cb8314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0135cb8314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0135cb8314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0174bf25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0174bf25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135cb8314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0135cb8314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0135cb8314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0135cb8314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0135cb8314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0135cb8314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 1">
  <p:cSld name="TITLE_1">
    <p:bg>
      <p:bgPr>
        <a:solidFill>
          <a:schemeClr val="dk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271650" y="871175"/>
            <a:ext cx="8600700" cy="107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50"/>
              <a:t>AI Model for </a:t>
            </a:r>
            <a:endParaRPr sz="33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50"/>
              <a:t>Vehicle Identification and Tracking</a:t>
            </a:r>
            <a:endParaRPr sz="3350"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311700" y="3006975"/>
            <a:ext cx="8520600" cy="17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latin typeface="Times New Roman"/>
                <a:ea typeface="Times New Roman"/>
                <a:cs typeface="Times New Roman"/>
                <a:sym typeface="Times New Roman"/>
              </a:rPr>
              <a:t>Team:		FYP22059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latin typeface="Times New Roman"/>
                <a:ea typeface="Times New Roman"/>
                <a:cs typeface="Times New Roman"/>
                <a:sym typeface="Times New Roman"/>
              </a:rPr>
              <a:t>Presenter:	ASIM, Uzair Bin Colangoy	[3035603071]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100">
                <a:latin typeface="Times New Roman"/>
                <a:ea typeface="Times New Roman"/>
                <a:cs typeface="Times New Roman"/>
                <a:sym typeface="Times New Roman"/>
              </a:rPr>
              <a:t>Presenter:	Young, Chak Fung (John)	[3035468160]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100">
                <a:latin typeface="Times New Roman"/>
                <a:ea typeface="Times New Roman"/>
                <a:cs typeface="Times New Roman"/>
                <a:sym typeface="Times New Roman"/>
              </a:rPr>
              <a:t>Supervisor:	Dr T.W. Chim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Data Handling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463" y="1170125"/>
            <a:ext cx="7505075" cy="362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Model Implementation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Employs convolutional neural networks (CNN) to detect objects in real-time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Workflow of CNN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1. Input image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2. Convolution layer(Kernel)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3. Pooling layer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4. Classification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54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Why do we choose CNN over other algorithm?</a:t>
            </a:r>
            <a:endParaRPr sz="1820"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278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Effective in reducing parameters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Good for processing images with high dimensionality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Feature of classification 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algorithm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like Support Vector Machine.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Use pixel level value as feature vector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Lose spatial 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interaction between pixels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First Step of CNN - Input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Color space identified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Dimension reduced while keeping features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7188" y="2054400"/>
            <a:ext cx="5569626" cy="282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Second Step of CNN - Convolution</a:t>
            </a:r>
            <a:endParaRPr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Data convolved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Image Dimensions = n1 x n2 x 1,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where n1=height, n2=breath,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1=no. of channels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	</a:t>
            </a:r>
            <a:endParaRPr/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7050" y="1227550"/>
            <a:ext cx="4539025" cy="37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Third Step of CNN - </a:t>
            </a:r>
            <a:r>
              <a:rPr lang="en-GB" sz="2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Pooling layer</a:t>
            </a:r>
            <a:endParaRPr sz="25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Decrease the computation power for processing data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Decrease the spatial size of feature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Max pooling or average pooling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	</a:t>
            </a:r>
            <a:endParaRPr/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6550" y="2083845"/>
            <a:ext cx="3640299" cy="268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Last Step of CNN - </a:t>
            </a:r>
            <a:r>
              <a:rPr lang="en-GB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Classification</a:t>
            </a:r>
            <a:endParaRPr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Known as output layer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Distinguish between dominating and low-level feature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Provide space for learning non-linear functions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Convert output to multi-layer perception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  <a:r>
              <a:rPr lang="en-GB" sz="2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Deployment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Database Server will be deployed on a web server.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The Camera App Interface and Notifications App Interface will be 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deployed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on Google Play Store.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  <a:r>
              <a:rPr lang="en-GB" sz="2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Deployment - Camera App Interface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Kotlin Mobile App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Applies Object Detection model on camera input stream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Sends information to database server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Project Deployment - ML Model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Object Detection Model and Optical Character Recognition model will be wrapped in the Camera App Interface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Models converted using TFLite to run using mobile phones hardware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Characteristics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of vehicles is recognized and sent to database server for testing.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Allows for 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parallelization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of ML instances.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Reduces the need for powerful computational severs.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Outline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39475"/>
            <a:ext cx="4260300" cy="32127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endParaRPr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Software Architecture</a:t>
            </a:r>
            <a:endParaRPr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Methodology and Illustrations</a:t>
            </a:r>
            <a:endParaRPr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Data Collection</a:t>
            </a:r>
            <a:endParaRPr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Data Handling</a:t>
            </a:r>
            <a:endParaRPr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4737175" y="1835825"/>
            <a:ext cx="4260300" cy="3127800"/>
          </a:xfrm>
          <a:prstGeom prst="rect">
            <a:avLst/>
          </a:prstGeom>
          <a:solidFill>
            <a:srgbClr val="EFEFEF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Model Implementation</a:t>
            </a:r>
            <a:endParaRPr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○"/>
            </a:pPr>
            <a:r>
              <a:rPr lang="en-GB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CNN - Choice &amp; Steps</a:t>
            </a:r>
            <a:endParaRPr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Project Deployment</a:t>
            </a:r>
            <a:endParaRPr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Limitations</a:t>
            </a:r>
            <a:endParaRPr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Suggestions</a:t>
            </a:r>
            <a:endParaRPr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Q &amp; A</a:t>
            </a:r>
            <a:endParaRPr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  <a:r>
              <a:rPr lang="en-GB" sz="2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Deployment - Database Server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Holds data 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about stolen vehicles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Receives input from cameras and tests for positive match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Creates a list of positive matches which can be watched by notification apps.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  <a:r>
              <a:rPr lang="en-GB" sz="2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Deployment - Notifications App Interface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Kotlin Mobile App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Pings database server periodically for updates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Can notify law 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enforcement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of stolen vehicles spotted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It can retrieve essential data from database server: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Location of camera that spotted the vehicle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Time the vehicle was spotted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Limitations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Model cannot make 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independent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decisions.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Must refer to database server to determine if vehicle is stolen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Cannot predict path stolen vehicle will take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Model trained on data obtained in Hong Kong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Might perform poorly if deployed overseas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Mobile App Interface written in Kotlin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Incompatible iOS phones.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Recommendations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An ML model to predict if vehicle is stolen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Watches for suspicious behaviour such as swerving and 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reckless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driving.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An ML model to predict paths taken by stolen vehicles.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Can use google maps api to analyze traffic and make decisions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Collect training data from other cities to supplement training data collected in Hong Kong.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Recreate the Mobile App Interface in Swift for iOS compatibility.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Q &amp; A</a:t>
            </a:r>
            <a:endParaRPr sz="45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25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8"/>
          <p:cNvSpPr txBox="1"/>
          <p:nvPr>
            <p:ph idx="1" type="body"/>
          </p:nvPr>
        </p:nvSpPr>
        <p:spPr>
          <a:xfrm>
            <a:off x="311700" y="1152475"/>
            <a:ext cx="866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Bansari, S. (2019, February 13).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Introduction to How CNNs Work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. Medium.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Losing an motor vehicle is a very expensive and stressful experience.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It is a 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common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phenomenon in urban spaces.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Searching for stolen vehicles can take long periods of time without 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guarantee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success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Searching for stolen motor vehicles relies on a manual system.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very labor intensive process.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Is very time consuming.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Is prone to human errors.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Object Detection ML model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Database server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Mobile App Interface for Notifications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Software Architecture</a:t>
            </a:r>
            <a:endParaRPr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86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The video feed from the cameras is processed and fed to a trained CNN model.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This extracts the details of the vehicle such as model, color and license plate number.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These details can then be compared against a database of known missing vehicles.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The system will use SQLite3 as a backend database engine. Data of the stolen vehicles is stored in database for matching.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Methodology and Illustrations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Cameras will be positioned adjacent to busy highways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Camera communicate with a central database server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Time stamped notifications alert authorities on positive matches.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Methodology and Illustrations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050" y="1131063"/>
            <a:ext cx="8587900" cy="288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/>
          <p:nvPr/>
        </p:nvSpPr>
        <p:spPr>
          <a:xfrm>
            <a:off x="970675" y="2183850"/>
            <a:ext cx="387900" cy="3879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/>
          <p:nvPr/>
        </p:nvSpPr>
        <p:spPr>
          <a:xfrm>
            <a:off x="1477100" y="2239350"/>
            <a:ext cx="490500" cy="27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4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450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Data Collection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Video feed collected near Queen Mary’s Hospital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1080p @ 30 fps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Oppo A38 mobile phone camera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Video stripped into individual frames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Using ffmpeg library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Videos taken at three different angles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