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57C5E6-2E62-4BBB-A0EE-F1F76B71B947}">
          <p14:sldIdLst>
            <p14:sldId id="256"/>
            <p14:sldId id="257"/>
            <p14:sldId id="258"/>
            <p14:sldId id="259"/>
            <p14:sldId id="260"/>
          </p14:sldIdLst>
        </p14:section>
        <p14:section name="Methodology" id="{97F70640-4C82-436E-BA39-58E958CDB5C8}">
          <p14:sldIdLst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</p14:sldIdLst>
        </p14:section>
        <p14:section name="EDA With Visualizartion" id="{5ECD0013-9B02-4C77-B057-DDEF08CBFA72}">
          <p14:sldIdLst>
            <p14:sldId id="275"/>
            <p14:sldId id="276"/>
            <p14:sldId id="277"/>
            <p14:sldId id="278"/>
            <p14:sldId id="281"/>
            <p14:sldId id="279"/>
            <p14:sldId id="280"/>
          </p14:sldIdLst>
        </p14:section>
        <p14:section name="EDA with SQL" id="{C00C32CA-5866-430B-A2CC-10F6BB71289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Interactive map with Folium" id="{6E98ACA0-DC6D-4151-A24A-C4A99385BE5F}">
          <p14:sldIdLst>
            <p14:sldId id="293"/>
            <p14:sldId id="294"/>
            <p14:sldId id="295"/>
            <p14:sldId id="296"/>
          </p14:sldIdLst>
        </p14:section>
        <p14:section name="Build a Dashboard with Plotly" id="{BE85E355-1E34-4A70-90E4-CA5F1937A40A}">
          <p14:sldIdLst>
            <p14:sldId id="297"/>
            <p14:sldId id="298"/>
            <p14:sldId id="299"/>
            <p14:sldId id="300"/>
          </p14:sldIdLst>
        </p14:section>
        <p14:section name="Predictive analysis" id="{976E19EC-9449-4305-A83E-22C2079D7145}">
          <p14:sldIdLst>
            <p14:sldId id="301"/>
            <p14:sldId id="302"/>
            <p14:sldId id="303"/>
          </p14:sldIdLst>
        </p14:section>
        <p14:section name="Conclusion" id="{C399B2BD-9C21-4F57-AAAD-ADF25E96A491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83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4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4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3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9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945F-0232-4798-9F07-CF1991E8BC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5537D0-E55D-4CF1-AA6C-88B0BC8A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" TargetMode="External"/><Relationship Id="rId2" Type="http://schemas.openxmlformats.org/officeDocument/2006/relationships/hyperlink" Target="https://www.coursera.org/professional-certificates/ibm-data-science#instruc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us-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Science Capstone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Uzair Saleem	</a:t>
            </a:r>
          </a:p>
          <a:p>
            <a:r>
              <a:rPr lang="en-US" dirty="0" smtClean="0"/>
              <a:t>20.04.2024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0" y="1778000"/>
            <a:ext cx="4287519" cy="5080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the dataset, there are various scenarios where the booster's landing was not successful. These instances include cases where a landing attempt was made but failed due to different circumstances. For instance, if the outcome indicates "True Ocean," it means the mission successfully landed in a specific region of the ocean, while "False Ocean" indicates an unsuccessful landing in the ocean. Similarly, "True RTLS" denotes a successful ground pad landing, while "False RTLS" signifies an unsuccessful ground pad landing. Additionally, "True ASDS" indicates a successful </a:t>
            </a:r>
            <a:r>
              <a:rPr lang="en-US" dirty="0" err="1" smtClean="0"/>
              <a:t>landi</a:t>
            </a:r>
            <a:r>
              <a:rPr lang="en-US" dirty="0" err="1"/>
              <a:t>Perform</a:t>
            </a:r>
            <a:r>
              <a:rPr lang="en-US" dirty="0"/>
              <a:t> exploratory Data Analysis and determine Training Labels </a:t>
            </a:r>
            <a:r>
              <a:rPr lang="en-US" dirty="0" smtClean="0"/>
              <a:t>ng </a:t>
            </a:r>
            <a:r>
              <a:rPr lang="en-US" dirty="0"/>
              <a:t>on a drone ship, whereas "False ASDS" indicates an unsuccessful landing on a drone ship. We classify these outcomes into training labels, where "1" represents a successful booster landing, and "0" represents an unsuccessful one.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48768" y="1778000"/>
            <a:ext cx="490728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 exploratory Data Analysis and determine Training Labels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48768" y="3058525"/>
            <a:ext cx="490728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Calculate the number of launches on each site 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48768" y="3795125"/>
            <a:ext cx="490728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Calculate the number and occurrence of each orbit 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48768" y="4531360"/>
            <a:ext cx="490728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Calculate the number and occurrence of mission outcome per orbit type 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48768" y="5267960"/>
            <a:ext cx="490728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a landing outcome label from Outcome column 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48768" y="6004560"/>
            <a:ext cx="490728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Exporting the data to CSV </a:t>
            </a: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9357360" y="2524942"/>
            <a:ext cx="274320" cy="447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with data 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Charts were plotted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Flight </a:t>
            </a:r>
            <a:r>
              <a:rPr lang="en-US" dirty="0"/>
              <a:t>Number vs. Payload Mass, Flight Number vs. Launch Site, Payload </a:t>
            </a:r>
            <a:r>
              <a:rPr lang="en-US" dirty="0" smtClean="0"/>
              <a:t>	Mass </a:t>
            </a:r>
            <a:r>
              <a:rPr lang="en-US" dirty="0"/>
              <a:t>vs. Launch Site, Orbit Type vs. Success Rate, Flight Number vs. Orbit </a:t>
            </a:r>
            <a:r>
              <a:rPr lang="en-US" dirty="0" smtClean="0"/>
              <a:t>	Type</a:t>
            </a:r>
            <a:r>
              <a:rPr lang="en-US" dirty="0"/>
              <a:t>, Payload Mass vs Orbit Type and Success Rate Yearly </a:t>
            </a:r>
            <a:r>
              <a:rPr lang="en-US" dirty="0" smtClean="0"/>
              <a:t>Trend</a:t>
            </a:r>
          </a:p>
          <a:p>
            <a:pPr marL="0" indent="0">
              <a:buNone/>
            </a:pPr>
            <a:r>
              <a:rPr lang="en-US" dirty="0"/>
              <a:t>Scatter plots show the relationship between variables. If a relationship exists, they could be used in machine learning model.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Bar </a:t>
            </a:r>
            <a:r>
              <a:rPr lang="en-US" dirty="0"/>
              <a:t>charts show comparisons among discrete categories. The goal is to show the relationship between the specific categories being compared and a measured value.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Line </a:t>
            </a:r>
            <a:r>
              <a:rPr lang="en-US" dirty="0"/>
              <a:t>charts show trends in data over time (time series).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with 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Performed SQL queries: </a:t>
            </a:r>
            <a:endParaRPr lang="en-US" b="1" dirty="0"/>
          </a:p>
          <a:p>
            <a:r>
              <a:rPr lang="en-US" dirty="0" smtClean="0"/>
              <a:t>Displaying </a:t>
            </a:r>
            <a:r>
              <a:rPr lang="en-US" dirty="0"/>
              <a:t>the names of the unique launch sites in the space </a:t>
            </a:r>
            <a:r>
              <a:rPr lang="en-US" dirty="0" smtClean="0"/>
              <a:t>mission</a:t>
            </a:r>
          </a:p>
          <a:p>
            <a:r>
              <a:rPr lang="en-US" dirty="0" smtClean="0"/>
              <a:t>Displaying </a:t>
            </a:r>
            <a:r>
              <a:rPr lang="en-US" dirty="0"/>
              <a:t>5 records where launch sites begin with the string ‘CCA' </a:t>
            </a:r>
            <a:endParaRPr lang="en-US" dirty="0"/>
          </a:p>
          <a:p>
            <a:r>
              <a:rPr lang="en-US" dirty="0" smtClean="0"/>
              <a:t>Displaying </a:t>
            </a:r>
            <a:r>
              <a:rPr lang="en-US" dirty="0"/>
              <a:t>the total payload mass carried by boosters launched by NASA (</a:t>
            </a:r>
            <a:r>
              <a:rPr lang="en-US" dirty="0" smtClean="0"/>
              <a:t>CRS)</a:t>
            </a:r>
          </a:p>
          <a:p>
            <a:r>
              <a:rPr lang="en-US" dirty="0" smtClean="0"/>
              <a:t>Displaying </a:t>
            </a:r>
            <a:r>
              <a:rPr lang="en-US" dirty="0"/>
              <a:t>average payload mass carried by booster version F9 </a:t>
            </a:r>
            <a:r>
              <a:rPr lang="en-US" dirty="0" smtClean="0"/>
              <a:t>v1.1</a:t>
            </a:r>
          </a:p>
          <a:p>
            <a:r>
              <a:rPr lang="en-US" dirty="0" smtClean="0"/>
              <a:t>Listing </a:t>
            </a:r>
            <a:r>
              <a:rPr lang="en-US" dirty="0"/>
              <a:t>the date when the first successful landing outcome in ground pad was achieved </a:t>
            </a:r>
            <a:endParaRPr lang="en-US" dirty="0"/>
          </a:p>
          <a:p>
            <a:r>
              <a:rPr lang="en-US" dirty="0" smtClean="0"/>
              <a:t>Listing </a:t>
            </a:r>
            <a:r>
              <a:rPr lang="en-US" dirty="0"/>
              <a:t>the names of the boosters which have success in drone ship and have payload mass greater than 4000 but less than 6000 </a:t>
            </a:r>
            <a:endParaRPr lang="en-US" dirty="0"/>
          </a:p>
          <a:p>
            <a:r>
              <a:rPr lang="en-US" dirty="0" smtClean="0"/>
              <a:t>Listing </a:t>
            </a:r>
            <a:r>
              <a:rPr lang="en-US" dirty="0"/>
              <a:t>the total number of successful and failure mission outcomes </a:t>
            </a:r>
            <a:endParaRPr lang="en-US" dirty="0" smtClean="0"/>
          </a:p>
          <a:p>
            <a:r>
              <a:rPr lang="en-US" dirty="0" smtClean="0"/>
              <a:t>Listing </a:t>
            </a:r>
            <a:r>
              <a:rPr lang="en-US" dirty="0"/>
              <a:t>the names of the booster versions which have carried the maximum payload </a:t>
            </a:r>
            <a:r>
              <a:rPr lang="en-US" dirty="0" smtClean="0"/>
              <a:t>mass</a:t>
            </a:r>
          </a:p>
          <a:p>
            <a:r>
              <a:rPr lang="en-US" dirty="0" smtClean="0"/>
              <a:t>Listing </a:t>
            </a:r>
            <a:r>
              <a:rPr lang="en-US" dirty="0"/>
              <a:t>the failed landing outcomes in drone ship, their booster versions and launch site names for the months in year 2015 </a:t>
            </a:r>
            <a:endParaRPr lang="en-US" dirty="0"/>
          </a:p>
          <a:p>
            <a:r>
              <a:rPr lang="en-US" dirty="0" smtClean="0"/>
              <a:t>Ranking </a:t>
            </a:r>
            <a:r>
              <a:rPr lang="en-US" dirty="0"/>
              <a:t>the count of landing outcomes (such as Failure (drone ship) or Success (ground pad)) between the date 2010-06-04 and 2017-03-20 in descending order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an interactive map with Folium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Markers of all Launch Sites: </a:t>
            </a:r>
            <a:endParaRPr lang="en-US" b="1" dirty="0"/>
          </a:p>
          <a:p>
            <a:r>
              <a:rPr lang="en-US" dirty="0" smtClean="0"/>
              <a:t>Added </a:t>
            </a:r>
            <a:r>
              <a:rPr lang="en-US" dirty="0"/>
              <a:t>Marker with Circle, Popup Label and Text Label of NASA Johnson Space Center using its latitude and longitude coordinates as a start </a:t>
            </a:r>
            <a:r>
              <a:rPr lang="en-US" dirty="0" smtClean="0"/>
              <a:t>location.</a:t>
            </a:r>
          </a:p>
          <a:p>
            <a:r>
              <a:rPr lang="en-US" dirty="0" smtClean="0"/>
              <a:t>Added </a:t>
            </a:r>
            <a:r>
              <a:rPr lang="en-US" dirty="0"/>
              <a:t>Markers with Circle, Popup Label and Text Label of all Launch Sites using their latitude and longitude coordinates to show their geographical </a:t>
            </a:r>
            <a:r>
              <a:rPr lang="en-US" dirty="0" smtClean="0"/>
              <a:t>locations </a:t>
            </a:r>
            <a:r>
              <a:rPr lang="en-US" dirty="0"/>
              <a:t>and proximity to Equator and coasts.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Coloured</a:t>
            </a:r>
            <a:r>
              <a:rPr lang="en-US" b="1" dirty="0"/>
              <a:t> Markers of the launch outcomes for each Launch Site: </a:t>
            </a:r>
            <a:endParaRPr lang="en-US" b="1" dirty="0"/>
          </a:p>
          <a:p>
            <a:r>
              <a:rPr lang="en-US" dirty="0" smtClean="0"/>
              <a:t>Added </a:t>
            </a:r>
            <a:r>
              <a:rPr lang="en-US" dirty="0" err="1"/>
              <a:t>coloured</a:t>
            </a:r>
            <a:r>
              <a:rPr lang="en-US" dirty="0"/>
              <a:t> Markers of success (Green) and failed (Red) launches using Marker Cluster to identify which launch sites have relatively high success </a:t>
            </a:r>
            <a:r>
              <a:rPr lang="en-US" dirty="0" smtClean="0"/>
              <a:t>rates.</a:t>
            </a:r>
          </a:p>
          <a:p>
            <a:pPr marL="0" indent="0">
              <a:buNone/>
            </a:pPr>
            <a:r>
              <a:rPr lang="en-US" b="1" dirty="0" smtClean="0"/>
              <a:t>Distances </a:t>
            </a:r>
            <a:r>
              <a:rPr lang="en-US" b="1" dirty="0"/>
              <a:t>between a Launch Site to its proximities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Added </a:t>
            </a:r>
            <a:r>
              <a:rPr lang="en-US" dirty="0" err="1"/>
              <a:t>coloured</a:t>
            </a:r>
            <a:r>
              <a:rPr lang="en-US" dirty="0"/>
              <a:t> Lines to show distances between the Launch Site KSC LC-39A (as an example) and its proximities like Railway, Highway, Coastline and Closest City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a </a:t>
            </a:r>
            <a:r>
              <a:rPr lang="en-US" b="1" dirty="0"/>
              <a:t>Dashboard with </a:t>
            </a:r>
            <a:r>
              <a:rPr lang="en-US" b="1" dirty="0" err="1"/>
              <a:t>Plotly</a:t>
            </a:r>
            <a:r>
              <a:rPr lang="en-US" b="1" dirty="0"/>
              <a:t> Dash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7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Launch Sites Dropdown </a:t>
            </a:r>
            <a:r>
              <a:rPr lang="en-US" b="1" dirty="0" smtClean="0"/>
              <a:t>List:</a:t>
            </a:r>
          </a:p>
          <a:p>
            <a:r>
              <a:rPr lang="en-US" dirty="0" smtClean="0"/>
              <a:t>Added </a:t>
            </a:r>
            <a:r>
              <a:rPr lang="en-US" dirty="0"/>
              <a:t>a dropdown list to enable Launch Site selection.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Pie </a:t>
            </a:r>
            <a:r>
              <a:rPr lang="en-US" b="1" dirty="0"/>
              <a:t>Chart showing Success Launches (All Sites/Certain Site): </a:t>
            </a:r>
            <a:endParaRPr lang="en-US" dirty="0"/>
          </a:p>
          <a:p>
            <a:r>
              <a:rPr lang="en-US" dirty="0" smtClean="0"/>
              <a:t>Added </a:t>
            </a:r>
            <a:r>
              <a:rPr lang="en-US" dirty="0"/>
              <a:t>a pie chart to show the total successful launches count for all sites and the Success vs. Failed counts for the site, if a specific Launch Site was selected.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Slider </a:t>
            </a:r>
            <a:r>
              <a:rPr lang="en-US" b="1" dirty="0"/>
              <a:t>of Payload Mass </a:t>
            </a:r>
            <a:r>
              <a:rPr lang="en-US" b="1" dirty="0" smtClean="0"/>
              <a:t>Range:</a:t>
            </a:r>
            <a:endParaRPr lang="en-US" dirty="0"/>
          </a:p>
          <a:p>
            <a:r>
              <a:rPr lang="en-US" dirty="0" smtClean="0"/>
              <a:t>Added </a:t>
            </a:r>
            <a:r>
              <a:rPr lang="en-US" dirty="0"/>
              <a:t>a slider to select Payload </a:t>
            </a:r>
            <a:r>
              <a:rPr lang="en-US" dirty="0" smtClean="0"/>
              <a:t>range.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Scatter </a:t>
            </a:r>
            <a:r>
              <a:rPr lang="en-US" b="1" dirty="0"/>
              <a:t>Chart of Payload Mass vs. Success Rate for the different Booster </a:t>
            </a:r>
            <a:r>
              <a:rPr lang="en-US" b="1" dirty="0" smtClean="0"/>
              <a:t>Versions:</a:t>
            </a:r>
          </a:p>
          <a:p>
            <a:r>
              <a:rPr lang="en-US" dirty="0" smtClean="0"/>
              <a:t>Added </a:t>
            </a:r>
            <a:r>
              <a:rPr lang="en-US" dirty="0"/>
              <a:t>a scatter chart to show the correlation between Payload and Launch Success.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analysis (Classification)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4074" y="1402080"/>
            <a:ext cx="2103120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a </a:t>
            </a:r>
            <a:r>
              <a:rPr lang="en-US" dirty="0" err="1"/>
              <a:t>NumPy</a:t>
            </a:r>
            <a:r>
              <a:rPr lang="en-US" dirty="0"/>
              <a:t> array from the column “Class” in data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8050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Calculating the</a:t>
            </a:r>
          </a:p>
          <a:p>
            <a:pPr algn="ctr"/>
            <a:r>
              <a:rPr lang="en-US" dirty="0"/>
              <a:t>accuracy on the test</a:t>
            </a:r>
          </a:p>
          <a:p>
            <a:pPr algn="ctr"/>
            <a:r>
              <a:rPr lang="en-US" dirty="0"/>
              <a:t>data using the</a:t>
            </a:r>
          </a:p>
          <a:p>
            <a:pPr algn="ctr"/>
            <a:r>
              <a:rPr lang="en-US" dirty="0"/>
              <a:t>method .score()</a:t>
            </a:r>
          </a:p>
          <a:p>
            <a:pPr algn="ctr"/>
            <a:r>
              <a:rPr lang="en-US" dirty="0"/>
              <a:t>for all models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093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Examining the</a:t>
            </a:r>
          </a:p>
          <a:p>
            <a:pPr algn="ctr"/>
            <a:r>
              <a:rPr lang="en-US" dirty="0"/>
              <a:t>confusion matrix</a:t>
            </a:r>
          </a:p>
          <a:p>
            <a:pPr algn="ctr"/>
            <a:r>
              <a:rPr lang="en-US" dirty="0"/>
              <a:t>for all models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23538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Applying</a:t>
            </a:r>
          </a:p>
          <a:p>
            <a:pPr algn="ctr"/>
            <a:r>
              <a:rPr lang="en-US" dirty="0" err="1"/>
              <a:t>GridSearchCV</a:t>
            </a:r>
            <a:endParaRPr lang="en-US" dirty="0"/>
          </a:p>
          <a:p>
            <a:pPr algn="ctr"/>
            <a:r>
              <a:rPr lang="en-US" dirty="0"/>
              <a:t>on </a:t>
            </a:r>
            <a:r>
              <a:rPr lang="en-US" dirty="0" err="1"/>
              <a:t>LogReg</a:t>
            </a:r>
            <a:r>
              <a:rPr lang="en-US" dirty="0"/>
              <a:t>, SVM,</a:t>
            </a:r>
          </a:p>
          <a:p>
            <a:pPr algn="ctr"/>
            <a:r>
              <a:rPr lang="en-US" dirty="0"/>
              <a:t>Decision Tree, and</a:t>
            </a:r>
          </a:p>
          <a:p>
            <a:pPr algn="ctr"/>
            <a:r>
              <a:rPr lang="en-US" dirty="0"/>
              <a:t>KNN models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73998" y="1402080"/>
            <a:ext cx="2103120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Standardizing the data with </a:t>
            </a:r>
            <a:r>
              <a:rPr lang="en-US" dirty="0" err="1"/>
              <a:t>StandardScaler</a:t>
            </a:r>
            <a:r>
              <a:rPr lang="en-US" dirty="0"/>
              <a:t>, then fitting and transforming it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54136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Finding the method</a:t>
            </a:r>
          </a:p>
          <a:p>
            <a:pPr algn="ctr"/>
            <a:r>
              <a:rPr lang="en-US" sz="1600" dirty="0"/>
              <a:t>performs best by</a:t>
            </a:r>
          </a:p>
          <a:p>
            <a:pPr algn="ctr"/>
            <a:r>
              <a:rPr lang="en-US" sz="1600" dirty="0"/>
              <a:t>examining the</a:t>
            </a:r>
          </a:p>
          <a:p>
            <a:pPr algn="ctr"/>
            <a:r>
              <a:rPr lang="en-US" sz="1600" dirty="0" err="1"/>
              <a:t>Jaccard_score</a:t>
            </a:r>
            <a:r>
              <a:rPr lang="en-US" sz="1600" dirty="0"/>
              <a:t> and</a:t>
            </a:r>
          </a:p>
          <a:p>
            <a:pPr algn="ctr"/>
            <a:r>
              <a:rPr lang="en-US" sz="1600" dirty="0"/>
              <a:t>F1_score metrics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823538" y="1371600"/>
            <a:ext cx="210312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</a:t>
            </a:r>
          </a:p>
          <a:p>
            <a:pPr algn="ctr"/>
            <a:r>
              <a:rPr lang="en-US" dirty="0" err="1"/>
              <a:t>GridSearchCV</a:t>
            </a:r>
            <a:r>
              <a:rPr lang="en-US" dirty="0"/>
              <a:t> object</a:t>
            </a:r>
          </a:p>
          <a:p>
            <a:pPr algn="ctr"/>
            <a:r>
              <a:rPr lang="en-US" dirty="0"/>
              <a:t>with cv = 10 to find</a:t>
            </a:r>
          </a:p>
          <a:p>
            <a:pPr algn="ctr"/>
            <a:r>
              <a:rPr lang="en-US" dirty="0"/>
              <a:t>the best parameters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48768" y="1371600"/>
            <a:ext cx="2103120" cy="225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Splitting the data into</a:t>
            </a:r>
          </a:p>
          <a:p>
            <a:pPr algn="ctr"/>
            <a:r>
              <a:rPr lang="en-US" sz="1600" dirty="0"/>
              <a:t>training and testing</a:t>
            </a:r>
          </a:p>
          <a:p>
            <a:pPr algn="ctr"/>
            <a:r>
              <a:rPr lang="en-US" sz="1600" dirty="0"/>
              <a:t>sets with</a:t>
            </a:r>
          </a:p>
          <a:p>
            <a:pPr algn="ctr"/>
            <a:r>
              <a:rPr lang="en-US" sz="1600" dirty="0" err="1"/>
              <a:t>train_test_split</a:t>
            </a:r>
            <a:endParaRPr lang="en-US" sz="1600" dirty="0"/>
          </a:p>
          <a:p>
            <a:pPr algn="ctr"/>
            <a:r>
              <a:rPr lang="en-US" sz="1600" dirty="0"/>
              <a:t>function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23416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398186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156041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0727778" y="3726910"/>
            <a:ext cx="29464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9225942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3709006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6452039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132" y="2514600"/>
            <a:ext cx="8915400" cy="1828800"/>
          </a:xfrm>
        </p:spPr>
        <p:txBody>
          <a:bodyPr/>
          <a:lstStyle/>
          <a:p>
            <a:r>
              <a:rPr lang="en-US" b="1" dirty="0"/>
              <a:t>Exploratory data analysis </a:t>
            </a:r>
            <a:r>
              <a:rPr lang="en-US" b="1" dirty="0" smtClean="0"/>
              <a:t>results</a:t>
            </a:r>
          </a:p>
          <a:p>
            <a:r>
              <a:rPr lang="en-US" b="1" dirty="0" smtClean="0"/>
              <a:t>Interactive </a:t>
            </a:r>
            <a:r>
              <a:rPr lang="en-US" b="1" dirty="0"/>
              <a:t>analytics demo in </a:t>
            </a:r>
            <a:r>
              <a:rPr lang="en-US" b="1" dirty="0" smtClean="0"/>
              <a:t>screenshots</a:t>
            </a:r>
          </a:p>
          <a:p>
            <a:r>
              <a:rPr lang="en-US" b="1" dirty="0" smtClean="0"/>
              <a:t>Predictive analysis results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8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784" y="28294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EDA with Visualization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Flight Number vs. Launch 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26588" cy="4084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Explanation:</a:t>
            </a:r>
          </a:p>
          <a:p>
            <a:r>
              <a:rPr lang="en-US" dirty="0" smtClean="0"/>
              <a:t>The </a:t>
            </a:r>
            <a:r>
              <a:rPr lang="en-US" dirty="0"/>
              <a:t>earliest flights all failed while the latest flights all </a:t>
            </a:r>
            <a:r>
              <a:rPr lang="en-US" dirty="0" smtClean="0"/>
              <a:t>succeeded.</a:t>
            </a:r>
          </a:p>
          <a:p>
            <a:r>
              <a:rPr lang="en-US" dirty="0" smtClean="0"/>
              <a:t>The </a:t>
            </a:r>
            <a:r>
              <a:rPr lang="en-US" dirty="0"/>
              <a:t>CCAFS SLC 40 launch site has about a half of all </a:t>
            </a:r>
            <a:r>
              <a:rPr lang="en-US" dirty="0" smtClean="0"/>
              <a:t>launches.</a:t>
            </a:r>
          </a:p>
          <a:p>
            <a:r>
              <a:rPr lang="en-US" dirty="0" smtClean="0"/>
              <a:t>VAFB </a:t>
            </a:r>
            <a:r>
              <a:rPr lang="en-US" dirty="0"/>
              <a:t>SLC 4E and KSC LC 39A have higher success </a:t>
            </a:r>
            <a:r>
              <a:rPr lang="en-US" dirty="0" smtClean="0"/>
              <a:t>rates.</a:t>
            </a:r>
          </a:p>
          <a:p>
            <a:r>
              <a:rPr lang="en-US" dirty="0" smtClean="0"/>
              <a:t>It </a:t>
            </a:r>
            <a:r>
              <a:rPr lang="en-US" dirty="0"/>
              <a:t>can be assumed that each new launch has a higher rate of success.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62658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Payload vs. Launch 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34208" cy="4053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Explanation:</a:t>
            </a:r>
          </a:p>
          <a:p>
            <a:r>
              <a:rPr lang="en-US" dirty="0" smtClean="0"/>
              <a:t>For </a:t>
            </a:r>
            <a:r>
              <a:rPr lang="en-US" dirty="0"/>
              <a:t>every launch site the higher the payload mass, the higher the success </a:t>
            </a:r>
            <a:r>
              <a:rPr lang="en-US" dirty="0" smtClean="0"/>
              <a:t>rate.</a:t>
            </a:r>
          </a:p>
          <a:p>
            <a:r>
              <a:rPr lang="en-US" dirty="0" smtClean="0"/>
              <a:t>Most </a:t>
            </a:r>
            <a:r>
              <a:rPr lang="en-US" dirty="0"/>
              <a:t>of the launches with payload mass over 7000 kg were </a:t>
            </a:r>
            <a:r>
              <a:rPr lang="en-US" dirty="0" smtClean="0"/>
              <a:t>successful.</a:t>
            </a:r>
          </a:p>
          <a:p>
            <a:r>
              <a:rPr lang="en-US" dirty="0" smtClean="0"/>
              <a:t>KSC </a:t>
            </a:r>
            <a:r>
              <a:rPr lang="en-US" dirty="0"/>
              <a:t>LC 39A has a 100% success rate for payload mass under 5500 kg too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63420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 </a:t>
            </a:r>
          </a:p>
          <a:p>
            <a:r>
              <a:rPr lang="en-US" dirty="0" smtClean="0"/>
              <a:t>Results 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Appendix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0" y="1411706"/>
            <a:ext cx="5695437" cy="40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 rate vs. Orbit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454708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Explanation:</a:t>
            </a:r>
            <a:endParaRPr lang="en-US" b="1" dirty="0"/>
          </a:p>
          <a:p>
            <a:r>
              <a:rPr lang="en-US" dirty="0" smtClean="0"/>
              <a:t>Orbits </a:t>
            </a:r>
            <a:r>
              <a:rPr lang="en-US" dirty="0"/>
              <a:t>with 100% success rate:</a:t>
            </a:r>
          </a:p>
          <a:p>
            <a:pPr marL="0" indent="0">
              <a:buNone/>
            </a:pPr>
            <a:r>
              <a:rPr lang="en-US" dirty="0" smtClean="0"/>
              <a:t>- ES-L1</a:t>
            </a:r>
            <a:r>
              <a:rPr lang="en-US" dirty="0"/>
              <a:t>, GEO, HEO, SSO</a:t>
            </a:r>
          </a:p>
          <a:p>
            <a:r>
              <a:rPr lang="en-US" dirty="0" smtClean="0"/>
              <a:t>Orbits </a:t>
            </a:r>
            <a:r>
              <a:rPr lang="en-US" dirty="0"/>
              <a:t>with 0% success rate:</a:t>
            </a:r>
          </a:p>
          <a:p>
            <a:pPr marL="0" indent="0">
              <a:buNone/>
            </a:pPr>
            <a:r>
              <a:rPr lang="en-US" dirty="0" smtClean="0"/>
              <a:t>- SO</a:t>
            </a:r>
            <a:endParaRPr lang="en-US" dirty="0"/>
          </a:p>
          <a:p>
            <a:r>
              <a:rPr lang="en-US" dirty="0" smtClean="0"/>
              <a:t>Orbits </a:t>
            </a:r>
            <a:r>
              <a:rPr lang="en-US" dirty="0"/>
              <a:t>with success rate</a:t>
            </a:r>
          </a:p>
          <a:p>
            <a:pPr marL="0" indent="0">
              <a:buNone/>
            </a:pPr>
            <a:r>
              <a:rPr lang="en-US" dirty="0"/>
              <a:t>between 50% and 85%:</a:t>
            </a:r>
          </a:p>
          <a:p>
            <a:pPr marL="0" indent="0">
              <a:buNone/>
            </a:pPr>
            <a:r>
              <a:rPr lang="en-US" dirty="0"/>
              <a:t>- GTO, ISS, LEO, MEO, PO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75" y="2133600"/>
            <a:ext cx="3795089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Flight Number vs. Orbit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352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In the LEO orbit the Success appears related to the number of </a:t>
            </a:r>
            <a:r>
              <a:rPr lang="en-US" dirty="0" smtClean="0"/>
              <a:t>flights; on </a:t>
            </a:r>
            <a:r>
              <a:rPr lang="en-US" dirty="0"/>
              <a:t>the other hand, there seems to be no relationship between </a:t>
            </a:r>
            <a:r>
              <a:rPr lang="en-US" dirty="0" smtClean="0"/>
              <a:t>flight number </a:t>
            </a:r>
            <a:r>
              <a:rPr lang="en-US" dirty="0"/>
              <a:t>when in GTO orbit.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18" y="2235200"/>
            <a:ext cx="8626588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Payload Mass vs. Orbit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Heavy </a:t>
            </a:r>
            <a:r>
              <a:rPr lang="en-US" dirty="0"/>
              <a:t>payloads have a negative influence on GTO orbits and </a:t>
            </a:r>
            <a:r>
              <a:rPr lang="en-US" dirty="0" smtClean="0"/>
              <a:t>positive on </a:t>
            </a:r>
            <a:r>
              <a:rPr lang="en-US" dirty="0"/>
              <a:t>GTO and Polar LEO (ISS) orbits.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254418"/>
            <a:ext cx="859610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 success yearly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 smtClean="0"/>
              <a:t>The </a:t>
            </a:r>
            <a:r>
              <a:rPr lang="en-US" dirty="0"/>
              <a:t>success rate</a:t>
            </a:r>
          </a:p>
          <a:p>
            <a:pPr marL="0" indent="0">
              <a:buNone/>
            </a:pPr>
            <a:r>
              <a:rPr lang="en-US" dirty="0"/>
              <a:t>since 2013 kept</a:t>
            </a:r>
          </a:p>
          <a:p>
            <a:pPr marL="0" indent="0">
              <a:buNone/>
            </a:pPr>
            <a:r>
              <a:rPr lang="en-US" dirty="0" smtClean="0"/>
              <a:t>increasing </a:t>
            </a:r>
            <a:r>
              <a:rPr lang="en-US" dirty="0"/>
              <a:t>till 2020.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55" y="1905000"/>
            <a:ext cx="518204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784" y="28294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EDA with SQL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800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launch site </a:t>
            </a:r>
            <a:r>
              <a:rPr lang="en-US" b="1" dirty="0" smtClean="0"/>
              <a:t>names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Displaying </a:t>
            </a:r>
            <a:r>
              <a:rPr lang="en-US" dirty="0"/>
              <a:t>the names of the unique launch sites in the space mission.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 site names begin with `CCA</a:t>
            </a:r>
            <a:r>
              <a:rPr lang="en-US" b="1" dirty="0" smtClean="0"/>
              <a:t>`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976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Displaying </a:t>
            </a:r>
            <a:r>
              <a:rPr lang="en-US" dirty="0"/>
              <a:t>5 records where launch sites begin with the string 'CCA'.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payload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Displaying </a:t>
            </a:r>
            <a:r>
              <a:rPr lang="en-US" dirty="0"/>
              <a:t>the total payload mass carried by boosters launched by</a:t>
            </a:r>
          </a:p>
          <a:p>
            <a:pPr marL="0" indent="0">
              <a:buNone/>
            </a:pPr>
            <a:r>
              <a:rPr lang="en-US" dirty="0"/>
              <a:t>NASA (CRS).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840788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payload mass by F9 </a:t>
            </a:r>
            <a:r>
              <a:rPr lang="en-US" b="1" dirty="0" smtClean="0"/>
              <a:t>v1.1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Displaying </a:t>
            </a:r>
            <a:r>
              <a:rPr lang="en-US" dirty="0"/>
              <a:t>average payload mass carried by booster version F9 v1.1.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successful ground landing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Listing </a:t>
            </a:r>
            <a:r>
              <a:rPr lang="en-US" dirty="0"/>
              <a:t>the date when the first successful landing outcome in </a:t>
            </a:r>
            <a:r>
              <a:rPr lang="en-US" dirty="0" smtClean="0"/>
              <a:t>ground pad </a:t>
            </a:r>
            <a:r>
              <a:rPr lang="en-US" dirty="0"/>
              <a:t>was achieved.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34" y="1264555"/>
            <a:ext cx="7998155" cy="4967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Summary of methodologies</a:t>
            </a:r>
          </a:p>
          <a:p>
            <a:r>
              <a:rPr lang="en-US" dirty="0" smtClean="0"/>
              <a:t> Data collection </a:t>
            </a:r>
          </a:p>
          <a:p>
            <a:r>
              <a:rPr lang="en-US" dirty="0" smtClean="0"/>
              <a:t>Data </a:t>
            </a:r>
            <a:r>
              <a:rPr lang="en-US" dirty="0"/>
              <a:t>wrangling </a:t>
            </a:r>
            <a:endParaRPr lang="en-US" dirty="0"/>
          </a:p>
          <a:p>
            <a:r>
              <a:rPr lang="en-US" dirty="0" smtClean="0"/>
              <a:t>Exploratory </a:t>
            </a:r>
            <a:r>
              <a:rPr lang="en-US" dirty="0"/>
              <a:t>Data Analysis with Data Visualization </a:t>
            </a:r>
            <a:endParaRPr lang="en-US" dirty="0"/>
          </a:p>
          <a:p>
            <a:r>
              <a:rPr lang="en-US" dirty="0" smtClean="0"/>
              <a:t>Exploratory </a:t>
            </a:r>
            <a:r>
              <a:rPr lang="en-US" dirty="0"/>
              <a:t>Data Analysis with SQL </a:t>
            </a:r>
            <a:endParaRPr lang="en-US" dirty="0"/>
          </a:p>
          <a:p>
            <a:r>
              <a:rPr lang="en-US" dirty="0" smtClean="0"/>
              <a:t>Building </a:t>
            </a:r>
            <a:r>
              <a:rPr lang="en-US" dirty="0"/>
              <a:t>an interactive map with Folium </a:t>
            </a:r>
            <a:endParaRPr lang="en-US" dirty="0"/>
          </a:p>
          <a:p>
            <a:r>
              <a:rPr lang="en-US" dirty="0" smtClean="0"/>
              <a:t>Building </a:t>
            </a:r>
            <a:r>
              <a:rPr lang="en-US" dirty="0"/>
              <a:t>a Dashboard with </a:t>
            </a:r>
            <a:r>
              <a:rPr lang="en-US" dirty="0" err="1"/>
              <a:t>Plotly</a:t>
            </a:r>
            <a:r>
              <a:rPr lang="en-US" dirty="0"/>
              <a:t> Dash </a:t>
            </a:r>
            <a:endParaRPr lang="en-US" dirty="0"/>
          </a:p>
          <a:p>
            <a:r>
              <a:rPr lang="en-US" dirty="0" smtClean="0"/>
              <a:t>Predictive </a:t>
            </a:r>
            <a:r>
              <a:rPr lang="en-US" dirty="0"/>
              <a:t>analysis (Classification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Summary </a:t>
            </a:r>
            <a:r>
              <a:rPr lang="en-US" b="1" dirty="0"/>
              <a:t>of all results </a:t>
            </a:r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dirty="0"/>
              <a:t>Exploratory Data Analysis results </a:t>
            </a:r>
            <a:endParaRPr lang="en-US" dirty="0"/>
          </a:p>
          <a:p>
            <a:r>
              <a:rPr lang="en-US" dirty="0" smtClean="0"/>
              <a:t>Interactive </a:t>
            </a:r>
            <a:r>
              <a:rPr lang="en-US" dirty="0"/>
              <a:t>analytics demo in screenshots </a:t>
            </a:r>
            <a:endParaRPr lang="en-US" dirty="0"/>
          </a:p>
          <a:p>
            <a:r>
              <a:rPr lang="en-US" dirty="0" smtClean="0"/>
              <a:t>Predictive </a:t>
            </a:r>
            <a:r>
              <a:rPr lang="en-US" dirty="0"/>
              <a:t>analysis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Successful drone ship landing with payload</a:t>
            </a:r>
            <a:br>
              <a:rPr lang="en-US" b="1" dirty="0" smtClean="0"/>
            </a:br>
            <a:r>
              <a:rPr lang="en-US" b="1" dirty="0" smtClean="0"/>
              <a:t>between 4000 and 6000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Listing </a:t>
            </a:r>
            <a:r>
              <a:rPr lang="en-US" dirty="0"/>
              <a:t>the names of the boosters which have success in drone </a:t>
            </a:r>
            <a:r>
              <a:rPr lang="en-US" dirty="0" smtClean="0"/>
              <a:t>ship and </a:t>
            </a:r>
            <a:r>
              <a:rPr lang="en-US" dirty="0"/>
              <a:t>have payload mass greater than 4000 but less than 6000.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number of successful and failure</a:t>
            </a:r>
            <a:br>
              <a:rPr lang="en-US" b="1" dirty="0"/>
            </a:br>
            <a:r>
              <a:rPr lang="en-US" b="1" dirty="0"/>
              <a:t>mission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Listing </a:t>
            </a:r>
            <a:r>
              <a:rPr lang="en-US" dirty="0"/>
              <a:t>the total number of successful and failure mission outcomes.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Boosters carried maximum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29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Listing </a:t>
            </a:r>
            <a:r>
              <a:rPr lang="en-US" dirty="0"/>
              <a:t>the names of the booster versions which have carried the </a:t>
            </a:r>
            <a:r>
              <a:rPr lang="en-US" dirty="0" smtClean="0"/>
              <a:t>maximum payload </a:t>
            </a:r>
            <a:r>
              <a:rPr lang="en-US" dirty="0"/>
              <a:t>mass.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891540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2015 launch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Listing </a:t>
            </a:r>
            <a:r>
              <a:rPr lang="en-US" dirty="0"/>
              <a:t>the failed landing outcomes in drone ship, their </a:t>
            </a:r>
            <a:r>
              <a:rPr lang="en-US" dirty="0" smtClean="0"/>
              <a:t>booster versions </a:t>
            </a:r>
            <a:r>
              <a:rPr lang="en-US" dirty="0"/>
              <a:t>and launch site names for the months in year 2015.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 success count between 2010-06-04 and 2017-03-20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8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Ranking </a:t>
            </a:r>
            <a:r>
              <a:rPr lang="en-US" dirty="0"/>
              <a:t>the count of landing outcomes (such as Failure (drone ship) or </a:t>
            </a:r>
            <a:r>
              <a:rPr lang="en-US" dirty="0" smtClean="0"/>
              <a:t>Success (ground </a:t>
            </a:r>
            <a:r>
              <a:rPr lang="en-US" dirty="0"/>
              <a:t>pad)) between the date 2010-06-04 and 2017-03-20 in </a:t>
            </a:r>
            <a:r>
              <a:rPr lang="en-US" dirty="0" smtClean="0"/>
              <a:t>descending order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891540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784" y="28294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Interactive map with Folium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65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launch sites’ location markers on a global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040" y="2133600"/>
            <a:ext cx="461264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 smtClean="0"/>
              <a:t>Most </a:t>
            </a:r>
            <a:r>
              <a:rPr lang="en-US" dirty="0"/>
              <a:t>of Launch sites are in proximity to </a:t>
            </a:r>
            <a:r>
              <a:rPr lang="en-US" dirty="0" smtClean="0"/>
              <a:t>the Equator </a:t>
            </a:r>
            <a:r>
              <a:rPr lang="en-US" dirty="0"/>
              <a:t>line. The land is moving faster </a:t>
            </a:r>
            <a:r>
              <a:rPr lang="en-US" dirty="0" smtClean="0"/>
              <a:t>at the </a:t>
            </a:r>
            <a:r>
              <a:rPr lang="en-US" dirty="0"/>
              <a:t>equator than any other place on </a:t>
            </a:r>
            <a:r>
              <a:rPr lang="en-US" dirty="0" smtClean="0"/>
              <a:t>the surface </a:t>
            </a:r>
            <a:r>
              <a:rPr lang="en-US" dirty="0"/>
              <a:t>of the Earth. Anything on </a:t>
            </a:r>
            <a:r>
              <a:rPr lang="en-US" dirty="0" smtClean="0"/>
              <a:t>the surface </a:t>
            </a:r>
            <a:r>
              <a:rPr lang="en-US" dirty="0"/>
              <a:t>of the Earth at the equator </a:t>
            </a:r>
            <a:r>
              <a:rPr lang="en-US" dirty="0" smtClean="0"/>
              <a:t>is already </a:t>
            </a:r>
            <a:r>
              <a:rPr lang="en-US" dirty="0"/>
              <a:t>moving at 1670 km/hour. If a ship </a:t>
            </a:r>
            <a:r>
              <a:rPr lang="en-US" dirty="0" smtClean="0"/>
              <a:t>is launched </a:t>
            </a:r>
            <a:r>
              <a:rPr lang="en-US" dirty="0"/>
              <a:t>from the equator it goes up </a:t>
            </a:r>
            <a:r>
              <a:rPr lang="en-US" dirty="0" smtClean="0"/>
              <a:t>into space</a:t>
            </a:r>
            <a:r>
              <a:rPr lang="en-US" dirty="0"/>
              <a:t>, and it is also moving around </a:t>
            </a:r>
            <a:r>
              <a:rPr lang="en-US" dirty="0" smtClean="0"/>
              <a:t>the Earth </a:t>
            </a:r>
            <a:r>
              <a:rPr lang="en-US" dirty="0"/>
              <a:t>at the same speed it was </a:t>
            </a:r>
            <a:r>
              <a:rPr lang="en-US" dirty="0" smtClean="0"/>
              <a:t>moving before </a:t>
            </a:r>
            <a:r>
              <a:rPr lang="en-US" dirty="0"/>
              <a:t>launching. This is because of </a:t>
            </a:r>
            <a:r>
              <a:rPr lang="en-US" dirty="0" smtClean="0"/>
              <a:t>inertia. This </a:t>
            </a:r>
            <a:r>
              <a:rPr lang="en-US" dirty="0"/>
              <a:t>speed will help the spacecraft keep </a:t>
            </a:r>
            <a:r>
              <a:rPr lang="en-US" dirty="0" smtClean="0"/>
              <a:t>up a </a:t>
            </a:r>
            <a:r>
              <a:rPr lang="en-US" dirty="0"/>
              <a:t>good enough speed to stay in </a:t>
            </a:r>
            <a:r>
              <a:rPr lang="en-US" dirty="0" smtClean="0"/>
              <a:t>orbit.</a:t>
            </a:r>
          </a:p>
          <a:p>
            <a:r>
              <a:rPr lang="en-US" dirty="0" smtClean="0"/>
              <a:t>All </a:t>
            </a:r>
            <a:r>
              <a:rPr lang="en-US" dirty="0"/>
              <a:t>launch sites are in very close </a:t>
            </a:r>
            <a:r>
              <a:rPr lang="en-US" dirty="0" smtClean="0"/>
              <a:t>proximity to </a:t>
            </a:r>
            <a:r>
              <a:rPr lang="en-US" dirty="0"/>
              <a:t>the coast, while launching </a:t>
            </a:r>
            <a:r>
              <a:rPr lang="en-US" dirty="0" smtClean="0"/>
              <a:t>rockets towards </a:t>
            </a:r>
            <a:r>
              <a:rPr lang="en-US" dirty="0"/>
              <a:t>the ocean it </a:t>
            </a:r>
            <a:r>
              <a:rPr lang="en-US" dirty="0" err="1"/>
              <a:t>minimises</a:t>
            </a:r>
            <a:r>
              <a:rPr lang="en-US" dirty="0"/>
              <a:t> the risk </a:t>
            </a:r>
            <a:r>
              <a:rPr lang="en-US" dirty="0" smtClean="0"/>
              <a:t>of having </a:t>
            </a:r>
            <a:r>
              <a:rPr lang="en-US" dirty="0"/>
              <a:t>any debris dropping or </a:t>
            </a:r>
            <a:r>
              <a:rPr lang="en-US" dirty="0" smtClean="0"/>
              <a:t>exploding near </a:t>
            </a:r>
            <a:r>
              <a:rPr lang="en-US" dirty="0"/>
              <a:t>people.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55" y="2133600"/>
            <a:ext cx="5182049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Colour</a:t>
            </a:r>
            <a:r>
              <a:rPr lang="en-US" b="1" dirty="0"/>
              <a:t>-labeled launch records on the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7894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-labeled </a:t>
            </a:r>
            <a:r>
              <a:rPr lang="en-US" dirty="0" smtClean="0"/>
              <a:t>markers we </a:t>
            </a:r>
            <a:r>
              <a:rPr lang="en-US" dirty="0"/>
              <a:t>should be able to </a:t>
            </a:r>
            <a:r>
              <a:rPr lang="en-US" dirty="0" smtClean="0"/>
              <a:t>easily identify </a:t>
            </a:r>
            <a:r>
              <a:rPr lang="en-US" dirty="0"/>
              <a:t>which launch sites </a:t>
            </a:r>
            <a:r>
              <a:rPr lang="en-US" dirty="0" smtClean="0"/>
              <a:t>have relatively </a:t>
            </a:r>
            <a:r>
              <a:rPr lang="en-US" dirty="0"/>
              <a:t>high success rates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>
                <a:solidFill>
                  <a:srgbClr val="00B050"/>
                </a:solidFill>
              </a:rPr>
              <a:t>Green Marker </a:t>
            </a:r>
            <a:r>
              <a:rPr lang="en-US" dirty="0"/>
              <a:t>= </a:t>
            </a:r>
            <a:r>
              <a:rPr lang="en-US" dirty="0" smtClean="0"/>
              <a:t>Successful Launch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Red Marker </a:t>
            </a:r>
            <a:r>
              <a:rPr lang="en-US" dirty="0"/>
              <a:t>= Failed Launch</a:t>
            </a:r>
          </a:p>
          <a:p>
            <a:r>
              <a:rPr lang="en-US" dirty="0" smtClean="0"/>
              <a:t>Launch </a:t>
            </a:r>
            <a:r>
              <a:rPr lang="en-US" dirty="0"/>
              <a:t>Site KSC LC-39A has </a:t>
            </a:r>
            <a:r>
              <a:rPr lang="en-US" dirty="0" smtClean="0"/>
              <a:t>a very </a:t>
            </a:r>
            <a:r>
              <a:rPr lang="en-US" dirty="0"/>
              <a:t>high Success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89" y="1590308"/>
            <a:ext cx="4404742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Distance from the launch site</a:t>
            </a:r>
            <a:br>
              <a:rPr lang="en-US" b="1" dirty="0"/>
            </a:br>
            <a:r>
              <a:rPr lang="en-US" b="1" dirty="0"/>
              <a:t>KSC LC-39A to its proximities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35108" cy="42570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 smtClean="0"/>
              <a:t>From </a:t>
            </a:r>
            <a:r>
              <a:rPr lang="en-US" dirty="0"/>
              <a:t>the visual analysis of the </a:t>
            </a:r>
            <a:r>
              <a:rPr lang="en-US" dirty="0" smtClean="0"/>
              <a:t>launch site </a:t>
            </a:r>
            <a:r>
              <a:rPr lang="en-US" dirty="0"/>
              <a:t>KSC LC-39A we can clearly see </a:t>
            </a:r>
            <a:r>
              <a:rPr lang="en-US" dirty="0" smtClean="0"/>
              <a:t>that it </a:t>
            </a:r>
            <a:r>
              <a:rPr lang="en-US" dirty="0"/>
              <a:t>is:</a:t>
            </a:r>
          </a:p>
          <a:p>
            <a:pPr marL="0" indent="0">
              <a:buNone/>
            </a:pPr>
            <a:r>
              <a:rPr lang="en-US" dirty="0"/>
              <a:t>- relative close to railway (15.23 km)</a:t>
            </a:r>
          </a:p>
          <a:p>
            <a:pPr marL="0" indent="0">
              <a:buNone/>
            </a:pPr>
            <a:r>
              <a:rPr lang="en-US" dirty="0"/>
              <a:t>- relative close to highway (20.28 km)</a:t>
            </a:r>
          </a:p>
          <a:p>
            <a:pPr marL="0" indent="0">
              <a:buNone/>
            </a:pPr>
            <a:r>
              <a:rPr lang="en-US" dirty="0"/>
              <a:t>- relative close to coastline (14.99 km)</a:t>
            </a:r>
          </a:p>
          <a:p>
            <a:r>
              <a:rPr lang="en-US" dirty="0" smtClean="0"/>
              <a:t>Also </a:t>
            </a:r>
            <a:r>
              <a:rPr lang="en-US" dirty="0"/>
              <a:t>the launch site KSC LC-39A </a:t>
            </a:r>
            <a:r>
              <a:rPr lang="en-US" dirty="0" smtClean="0"/>
              <a:t>is relative </a:t>
            </a:r>
            <a:r>
              <a:rPr lang="en-US" dirty="0"/>
              <a:t>close to its closest </a:t>
            </a:r>
            <a:r>
              <a:rPr lang="en-US" dirty="0" smtClean="0"/>
              <a:t>city Titusville </a:t>
            </a:r>
            <a:r>
              <a:rPr lang="en-US" dirty="0"/>
              <a:t>(16.32 km).</a:t>
            </a:r>
          </a:p>
          <a:p>
            <a:r>
              <a:rPr lang="en-US" dirty="0" smtClean="0"/>
              <a:t>Failed </a:t>
            </a:r>
            <a:r>
              <a:rPr lang="en-US" dirty="0"/>
              <a:t>rocket with its high speed </a:t>
            </a:r>
            <a:r>
              <a:rPr lang="en-US" dirty="0" smtClean="0"/>
              <a:t>can cover </a:t>
            </a:r>
            <a:r>
              <a:rPr lang="en-US" dirty="0"/>
              <a:t>distances like 15-20 km in </a:t>
            </a:r>
            <a:r>
              <a:rPr lang="en-US" dirty="0" smtClean="0"/>
              <a:t>few seconds</a:t>
            </a:r>
            <a:r>
              <a:rPr lang="en-US" dirty="0"/>
              <a:t>. It could be </a:t>
            </a:r>
            <a:r>
              <a:rPr lang="en-US" dirty="0" smtClean="0"/>
              <a:t>potentially dangerous </a:t>
            </a:r>
            <a:r>
              <a:rPr lang="en-US" dirty="0"/>
              <a:t>to populated areas.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1" y="2229959"/>
            <a:ext cx="4830059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784" y="28294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Build a Dashboard with </a:t>
            </a:r>
            <a:r>
              <a:rPr lang="en-US" b="1" dirty="0" err="1"/>
              <a:t>Plotly</a:t>
            </a:r>
            <a:r>
              <a:rPr lang="en-US" b="1" dirty="0"/>
              <a:t> Dash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62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Project background and context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en-US" dirty="0"/>
              <a:t>is the most successful company of the commercial space age, making space travel affordable. The company advertises Falcon 9 rocket launches on its website, with a cost of 62 million dollars; other providers cost upward of 165 million dollars each, much of the savings is because </a:t>
            </a:r>
            <a:r>
              <a:rPr lang="en-US" dirty="0" err="1"/>
              <a:t>SpaceX</a:t>
            </a:r>
            <a:r>
              <a:rPr lang="en-US" dirty="0"/>
              <a:t> can reuse the first stage. Therefore, if we can determine if the first stage will land, we can determine the cost of a launch. Based on public information and machine learning models, we are going to predict if </a:t>
            </a:r>
            <a:r>
              <a:rPr lang="en-US" dirty="0" err="1"/>
              <a:t>SpaceX</a:t>
            </a:r>
            <a:r>
              <a:rPr lang="en-US" dirty="0"/>
              <a:t> will reuse the first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Questions to be answered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do variables such as payload mass, launch site, number of flights, and orbits affect the success of the first stage landing? - Does the rate of successful landings increase over the years? - What is the best algorithm that can be used for binary classification in this case?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 success count for all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chart clearly shows that from all the sites, KSC LC-39A has the </a:t>
            </a:r>
            <a:r>
              <a:rPr lang="en-US" dirty="0" smtClean="0"/>
              <a:t>most successful </a:t>
            </a:r>
            <a:r>
              <a:rPr lang="en-US" dirty="0"/>
              <a:t>launches.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859144"/>
            <a:ext cx="8915400" cy="27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 site with highest launch success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\</a:t>
            </a:r>
          </a:p>
          <a:p>
            <a:pPr marL="0" indent="0">
              <a:buNone/>
            </a:pPr>
            <a:r>
              <a:rPr lang="en-US" b="1" dirty="0" smtClean="0"/>
              <a:t>Explanation</a:t>
            </a:r>
            <a:r>
              <a:rPr lang="en-US" b="1" dirty="0"/>
              <a:t>:</a:t>
            </a:r>
          </a:p>
          <a:p>
            <a:r>
              <a:rPr lang="en-US" dirty="0" smtClean="0"/>
              <a:t>KSC </a:t>
            </a:r>
            <a:r>
              <a:rPr lang="en-US" dirty="0"/>
              <a:t>LC-39A has the highest launch success rate (76.9%) with 10 successful </a:t>
            </a:r>
            <a:r>
              <a:rPr lang="en-US" dirty="0" smtClean="0"/>
              <a:t>and only </a:t>
            </a:r>
            <a:r>
              <a:rPr lang="en-US" dirty="0"/>
              <a:t>3 failed landings.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067560"/>
            <a:ext cx="8915401" cy="26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Payload Mass vs. Launch Outcome for all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450148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 smtClean="0"/>
              <a:t>The </a:t>
            </a:r>
            <a:r>
              <a:rPr lang="en-US" dirty="0"/>
              <a:t>charts </a:t>
            </a:r>
            <a:r>
              <a:rPr lang="en-US" dirty="0" smtClean="0"/>
              <a:t>show that payloads between 2000 and </a:t>
            </a:r>
            <a:r>
              <a:rPr lang="en-US" dirty="0"/>
              <a:t>5500 kg </a:t>
            </a:r>
            <a:r>
              <a:rPr lang="en-US" dirty="0" smtClean="0"/>
              <a:t>have the highest success </a:t>
            </a:r>
            <a:r>
              <a:rPr lang="en-US" dirty="0"/>
              <a:t>rate.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60" y="1905000"/>
            <a:ext cx="6058425" cy="2149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60" y="4282626"/>
            <a:ext cx="6035563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784" y="28294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Predictive analysis (Classification)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29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Accuracy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704148" cy="3777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Based </a:t>
            </a:r>
            <a:r>
              <a:rPr lang="en-US" dirty="0"/>
              <a:t>on the scores of the Test Set, we can not confirm which method performs </a:t>
            </a:r>
            <a:r>
              <a:rPr lang="en-US" dirty="0" smtClean="0"/>
              <a:t>best.</a:t>
            </a:r>
          </a:p>
          <a:p>
            <a:r>
              <a:rPr lang="en-US" dirty="0" smtClean="0"/>
              <a:t>Same </a:t>
            </a:r>
            <a:r>
              <a:rPr lang="en-US" dirty="0"/>
              <a:t>Test Set scores may be due to the small test sample size (18 samples). Therefore, we tested all methods based on the whole </a:t>
            </a:r>
            <a:r>
              <a:rPr lang="en-US" dirty="0" smtClean="0"/>
              <a:t>Dataset.</a:t>
            </a:r>
          </a:p>
          <a:p>
            <a:r>
              <a:rPr lang="en-US" dirty="0" smtClean="0"/>
              <a:t>The </a:t>
            </a:r>
            <a:r>
              <a:rPr lang="en-US" dirty="0"/>
              <a:t>scores of the whole Dataset confirm that the best model is the Decision Tree Model. This model has not only higher scores, but also the highest accuracy.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6990" y="1834634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Scores and Accuracy of the Test Set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8405"/>
            <a:ext cx="4398380" cy="1354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6973"/>
            <a:ext cx="4398380" cy="1365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5453" y="4141382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Scores and Accuracy of the Entire Data Set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3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0"/>
            <a:ext cx="3748313" cy="1960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  <a:endParaRPr lang="en-US" b="1" dirty="0"/>
          </a:p>
          <a:p>
            <a:r>
              <a:rPr lang="en-US" dirty="0" smtClean="0"/>
              <a:t>Examining </a:t>
            </a:r>
            <a:r>
              <a:rPr lang="en-US" dirty="0"/>
              <a:t>the confusion matrix, we see that logistic regression can distinguish between the different classes. We see that the major problem is false </a:t>
            </a:r>
            <a:r>
              <a:rPr lang="en-US" dirty="0" smtClean="0"/>
              <a:t>positives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55" y="3586480"/>
            <a:ext cx="3287210" cy="2824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25" y="1625600"/>
            <a:ext cx="5552459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/>
              <a:t>Tree Model is the best algorithm for this </a:t>
            </a:r>
            <a:r>
              <a:rPr lang="en-US" dirty="0" smtClean="0"/>
              <a:t>dataset.</a:t>
            </a:r>
          </a:p>
          <a:p>
            <a:r>
              <a:rPr lang="en-US" dirty="0" smtClean="0"/>
              <a:t>Launches </a:t>
            </a:r>
            <a:r>
              <a:rPr lang="en-US" dirty="0"/>
              <a:t>with a low payload mass show better results than launches with a larger payload </a:t>
            </a:r>
            <a:r>
              <a:rPr lang="en-US" dirty="0" smtClean="0"/>
              <a:t>mass.</a:t>
            </a:r>
          </a:p>
          <a:p>
            <a:r>
              <a:rPr lang="en-US" dirty="0" smtClean="0"/>
              <a:t>Most </a:t>
            </a:r>
            <a:r>
              <a:rPr lang="en-US" dirty="0"/>
              <a:t>of launch sites are in proximity to the Equator line and all the sites are in very close proximity to the </a:t>
            </a:r>
            <a:r>
              <a:rPr lang="en-US" dirty="0" smtClean="0"/>
              <a:t>coast.</a:t>
            </a:r>
          </a:p>
          <a:p>
            <a:r>
              <a:rPr lang="en-US" dirty="0" smtClean="0"/>
              <a:t>The </a:t>
            </a:r>
            <a:r>
              <a:rPr lang="en-US" dirty="0"/>
              <a:t>success rate of launches increases over the </a:t>
            </a:r>
            <a:r>
              <a:rPr lang="en-US" dirty="0" smtClean="0"/>
              <a:t>years.</a:t>
            </a:r>
          </a:p>
          <a:p>
            <a:r>
              <a:rPr lang="en-US" dirty="0" smtClean="0"/>
              <a:t>KSC </a:t>
            </a:r>
            <a:r>
              <a:rPr lang="en-US" dirty="0"/>
              <a:t>LC-39A has the highest success rate of the launches from all the </a:t>
            </a:r>
            <a:r>
              <a:rPr lang="en-US" dirty="0" smtClean="0"/>
              <a:t>sites.</a:t>
            </a:r>
          </a:p>
          <a:p>
            <a:r>
              <a:rPr lang="en-US" dirty="0" smtClean="0"/>
              <a:t>Orbits </a:t>
            </a:r>
            <a:r>
              <a:rPr lang="en-US" dirty="0"/>
              <a:t>ES-L1, GEO, HEO and SSO have 100% success rate.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Appendix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72" y="2479040"/>
            <a:ext cx="3344228" cy="2143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Special Thanks </a:t>
            </a:r>
            <a:r>
              <a:rPr lang="en-US" dirty="0" smtClean="0"/>
              <a:t>to: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Instructors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Coursera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IBM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4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collection methodology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err="1"/>
              <a:t>SpaceX</a:t>
            </a:r>
            <a:r>
              <a:rPr lang="en-US" dirty="0"/>
              <a:t> Rest API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Using Web Scrapping from Wikipedia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Performed </a:t>
            </a:r>
            <a:r>
              <a:rPr lang="en-US" b="1" dirty="0"/>
              <a:t>data wrangling </a:t>
            </a:r>
            <a:endParaRPr lang="en-US" dirty="0"/>
          </a:p>
          <a:p>
            <a:r>
              <a:rPr lang="en-US" dirty="0" smtClean="0"/>
              <a:t>Filtering </a:t>
            </a:r>
            <a:r>
              <a:rPr lang="en-US" dirty="0"/>
              <a:t>the data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Dealing with missing values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Using One Hot Encoding to prepare the data to a binary </a:t>
            </a:r>
            <a:r>
              <a:rPr lang="en-US" dirty="0" smtClean="0"/>
              <a:t>classification</a:t>
            </a:r>
          </a:p>
          <a:p>
            <a:pPr marL="0" indent="0">
              <a:buNone/>
            </a:pPr>
            <a:r>
              <a:rPr lang="en-US" b="1" dirty="0" smtClean="0"/>
              <a:t>Performed </a:t>
            </a:r>
            <a:r>
              <a:rPr lang="en-US" b="1" dirty="0"/>
              <a:t>exploratory data analysis (EDA) using visualization and </a:t>
            </a:r>
            <a:r>
              <a:rPr lang="en-US" b="1" dirty="0" smtClean="0"/>
              <a:t>SQL</a:t>
            </a:r>
          </a:p>
          <a:p>
            <a:pPr marL="0" indent="0">
              <a:buNone/>
            </a:pPr>
            <a:r>
              <a:rPr lang="en-US" b="1" dirty="0" smtClean="0"/>
              <a:t>Performed </a:t>
            </a:r>
            <a:r>
              <a:rPr lang="en-US" b="1" dirty="0"/>
              <a:t>interactive visual analytics using Folium and </a:t>
            </a:r>
            <a:r>
              <a:rPr lang="en-US" b="1" dirty="0" err="1"/>
              <a:t>Plotly</a:t>
            </a:r>
            <a:r>
              <a:rPr lang="en-US" b="1" dirty="0"/>
              <a:t> Dash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Performed </a:t>
            </a:r>
            <a:r>
              <a:rPr lang="en-US" b="1" dirty="0"/>
              <a:t>predictive analysis using classification </a:t>
            </a:r>
            <a:r>
              <a:rPr lang="en-US" b="1" dirty="0" smtClean="0"/>
              <a:t>models</a:t>
            </a:r>
          </a:p>
          <a:p>
            <a:r>
              <a:rPr lang="en-US" dirty="0" smtClean="0"/>
              <a:t>Building</a:t>
            </a:r>
            <a:r>
              <a:rPr lang="en-US" dirty="0"/>
              <a:t>, tuning and evaluation of classification models to ensure the best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784" y="28294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Methodology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039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data collection process involved gathering information from two different sources: the </a:t>
            </a:r>
            <a:r>
              <a:rPr lang="en-US" dirty="0" err="1"/>
              <a:t>SpaceX</a:t>
            </a:r>
            <a:r>
              <a:rPr lang="en-US" dirty="0"/>
              <a:t> REST API and web scraping data from a table on </a:t>
            </a:r>
            <a:r>
              <a:rPr lang="en-US" dirty="0" err="1"/>
              <a:t>SpaceX's</a:t>
            </a:r>
            <a:r>
              <a:rPr lang="en-US" dirty="0"/>
              <a:t> Wikipedia page. Both methods were necessary to ensure comprehensive coverage of launch details for a thorough </a:t>
            </a:r>
            <a:r>
              <a:rPr lang="en-US" dirty="0" smtClean="0"/>
              <a:t>analysis.</a:t>
            </a:r>
          </a:p>
          <a:p>
            <a:pPr marL="0" indent="0">
              <a:buNone/>
            </a:pPr>
            <a:r>
              <a:rPr lang="en-US" b="1" dirty="0"/>
              <a:t>Data Columns are obtained by using </a:t>
            </a:r>
            <a:r>
              <a:rPr lang="en-US" b="1" dirty="0" err="1"/>
              <a:t>SpaceX</a:t>
            </a:r>
            <a:r>
              <a:rPr lang="en-US" b="1" dirty="0"/>
              <a:t> REST API: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FlightNumber</a:t>
            </a:r>
            <a:r>
              <a:rPr lang="en-US" dirty="0"/>
              <a:t>, Date, </a:t>
            </a:r>
            <a:r>
              <a:rPr lang="en-US" dirty="0" err="1"/>
              <a:t>BoosterVersion</a:t>
            </a:r>
            <a:r>
              <a:rPr lang="en-US" dirty="0"/>
              <a:t>, </a:t>
            </a:r>
            <a:r>
              <a:rPr lang="en-US" dirty="0" err="1"/>
              <a:t>PayloadMass</a:t>
            </a:r>
            <a:r>
              <a:rPr lang="en-US" dirty="0"/>
              <a:t>, Orbit, </a:t>
            </a:r>
            <a:r>
              <a:rPr lang="en-US" dirty="0" err="1"/>
              <a:t>LaunchSite</a:t>
            </a:r>
            <a:r>
              <a:rPr lang="en-US" dirty="0"/>
              <a:t>, </a:t>
            </a:r>
            <a:r>
              <a:rPr lang="en-US" dirty="0" smtClean="0"/>
              <a:t>	Outcome</a:t>
            </a:r>
            <a:r>
              <a:rPr lang="en-US" dirty="0"/>
              <a:t>, Flights, </a:t>
            </a:r>
            <a:r>
              <a:rPr lang="en-US" dirty="0" err="1"/>
              <a:t>GridFins</a:t>
            </a:r>
            <a:r>
              <a:rPr lang="en-US" dirty="0"/>
              <a:t>, Reused, Legs, </a:t>
            </a:r>
            <a:r>
              <a:rPr lang="en-US" dirty="0" err="1"/>
              <a:t>LandingPad</a:t>
            </a:r>
            <a:r>
              <a:rPr lang="en-US" dirty="0"/>
              <a:t>, Block, </a:t>
            </a:r>
            <a:r>
              <a:rPr lang="en-US" dirty="0" err="1"/>
              <a:t>ReusedCount</a:t>
            </a:r>
            <a:r>
              <a:rPr lang="en-US" dirty="0"/>
              <a:t>, </a:t>
            </a:r>
            <a:r>
              <a:rPr lang="en-US" dirty="0" smtClean="0"/>
              <a:t>	Serial</a:t>
            </a:r>
            <a:r>
              <a:rPr lang="en-US" dirty="0"/>
              <a:t>, Longitude, </a:t>
            </a:r>
            <a:r>
              <a:rPr lang="en-US" dirty="0" smtClean="0"/>
              <a:t>Latitude</a:t>
            </a:r>
          </a:p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Columns are obtained by using Wikipedia Web Scraping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Flight No., Launch site, Payload, </a:t>
            </a:r>
            <a:r>
              <a:rPr lang="en-US" dirty="0" err="1"/>
              <a:t>PayloadMass</a:t>
            </a:r>
            <a:r>
              <a:rPr lang="en-US" dirty="0"/>
              <a:t>, Orbit, Customer, Launch </a:t>
            </a:r>
            <a:r>
              <a:rPr lang="en-US" dirty="0" smtClean="0"/>
              <a:t>			 outcome</a:t>
            </a:r>
            <a:r>
              <a:rPr lang="en-US" dirty="0"/>
              <a:t>, Version Booster, Booster landing, Date,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combining information from both sources, we were able to compile a comprehensive dataset containing all necessary details about </a:t>
            </a:r>
            <a:r>
              <a:rPr lang="en-US" dirty="0" err="1"/>
              <a:t>SpaceX</a:t>
            </a:r>
            <a:r>
              <a:rPr lang="en-US" dirty="0"/>
              <a:t> launches, enabling us to conduct a detailed analysis of the missions.</a:t>
            </a:r>
          </a:p>
        </p:txBody>
      </p:sp>
    </p:spTree>
    <p:extLst>
      <p:ext uri="{BB962C8B-B14F-4D97-AF65-F5344CB8AC3E}">
        <p14:creationId xmlns:p14="http://schemas.microsoft.com/office/powerpoint/2010/main" val="15531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 – </a:t>
            </a:r>
            <a:r>
              <a:rPr lang="en-US" b="1" dirty="0" err="1"/>
              <a:t>SpaceX</a:t>
            </a:r>
            <a:r>
              <a:rPr lang="en-US" b="1" dirty="0"/>
              <a:t> API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4074" y="1402080"/>
            <a:ext cx="2103120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Requesting rocket launch data from </a:t>
            </a:r>
            <a:r>
              <a:rPr lang="en-US" dirty="0" err="1"/>
              <a:t>SpaceX</a:t>
            </a:r>
            <a:r>
              <a:rPr lang="en-US" dirty="0"/>
              <a:t> API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8050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the dataframe to only include Falcon 9 launches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1093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Replacing missing values of Payload Mass column with calculated .mean() for this column 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823538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dataframe from the dictionary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73998" y="1402080"/>
            <a:ext cx="2103120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Decoding the response content using .</a:t>
            </a:r>
            <a:r>
              <a:rPr lang="en-US" sz="1600" dirty="0" err="1"/>
              <a:t>json</a:t>
            </a:r>
            <a:r>
              <a:rPr lang="en-US" sz="1600" dirty="0"/>
              <a:t>() and turning it into a dataframe using .</a:t>
            </a:r>
            <a:r>
              <a:rPr lang="en-US" sz="1600" dirty="0" err="1"/>
              <a:t>json_normalize</a:t>
            </a:r>
            <a:r>
              <a:rPr lang="en-US" sz="1600" dirty="0"/>
              <a:t>()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54136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Exporting the data to CSV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823538" y="1371600"/>
            <a:ext cx="210312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Constructing data we have obtained into a dictionary 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048768" y="1371600"/>
            <a:ext cx="2103120" cy="225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Requesting needed information about the launches from </a:t>
            </a:r>
            <a:r>
              <a:rPr lang="en-US" sz="1600" dirty="0" err="1"/>
              <a:t>SpaceX</a:t>
            </a:r>
            <a:r>
              <a:rPr lang="en-US" sz="1600" dirty="0"/>
              <a:t> API by applying custom functions 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3623416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398186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156041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0727778" y="3726910"/>
            <a:ext cx="29464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9225942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3709006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6452039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 – </a:t>
            </a:r>
            <a:r>
              <a:rPr lang="en-US" b="1" dirty="0" smtClean="0"/>
              <a:t>Web Scraping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4074" y="1402080"/>
            <a:ext cx="2103120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Requesting</a:t>
            </a:r>
          </a:p>
          <a:p>
            <a:r>
              <a:rPr lang="en-US" dirty="0"/>
              <a:t>Falcon 9 launch</a:t>
            </a:r>
          </a:p>
          <a:p>
            <a:r>
              <a:rPr lang="en-US" dirty="0"/>
              <a:t>data from</a:t>
            </a:r>
          </a:p>
          <a:p>
            <a:r>
              <a:rPr lang="en-US" dirty="0"/>
              <a:t>Wikipedia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8050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Constructing data we have obtained into a dictionary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1093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dataframe from the dictionary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73998" y="1402080"/>
            <a:ext cx="2103120" cy="222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BeautifulSoup object from the HTML response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541365" y="4436300"/>
            <a:ext cx="2103120" cy="227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Exporting the data to CSV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827871" y="2480040"/>
            <a:ext cx="210312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the data by parsing HTML tables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48768" y="1371600"/>
            <a:ext cx="2103120" cy="225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Extracting all column names from the HTML table header 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3623416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398186" y="2301240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039354">
            <a:off x="9205722" y="2423159"/>
            <a:ext cx="629513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0029872">
            <a:off x="9247502" y="464720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3709006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6452039" y="5341080"/>
            <a:ext cx="601929" cy="23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2663</TotalTime>
  <Words>2620</Words>
  <Application>Microsoft Office PowerPoint</Application>
  <PresentationFormat>Widescreen</PresentationFormat>
  <Paragraphs>355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Century Gothic</vt:lpstr>
      <vt:lpstr>Wingdings 3</vt:lpstr>
      <vt:lpstr>Wisp</vt:lpstr>
      <vt:lpstr>Data Science Capstone Project </vt:lpstr>
      <vt:lpstr>Outline</vt:lpstr>
      <vt:lpstr>Executive Summary </vt:lpstr>
      <vt:lpstr>Introduction</vt:lpstr>
      <vt:lpstr>Methodology </vt:lpstr>
      <vt:lpstr>Methodology </vt:lpstr>
      <vt:lpstr>Data collection </vt:lpstr>
      <vt:lpstr>Data collection – SpaceX API </vt:lpstr>
      <vt:lpstr>Data collection – Web Scraping</vt:lpstr>
      <vt:lpstr>Data wrangling </vt:lpstr>
      <vt:lpstr>EDA with data visualization </vt:lpstr>
      <vt:lpstr>EDA with SQL </vt:lpstr>
      <vt:lpstr>Build an interactive map with Folium </vt:lpstr>
      <vt:lpstr>Build a Dashboard with Plotly Dash </vt:lpstr>
      <vt:lpstr>Predictive analysis (Classification) </vt:lpstr>
      <vt:lpstr>Results </vt:lpstr>
      <vt:lpstr>EDA with Visualization </vt:lpstr>
      <vt:lpstr>Flight Number vs. Launch Site </vt:lpstr>
      <vt:lpstr>Payload vs. Launch Site </vt:lpstr>
      <vt:lpstr>Success rate vs. Orbit type</vt:lpstr>
      <vt:lpstr>Flight Number vs. Orbit type</vt:lpstr>
      <vt:lpstr>Payload Mass vs. Orbit type</vt:lpstr>
      <vt:lpstr>Launch success yearly trend</vt:lpstr>
      <vt:lpstr>EDA with SQL </vt:lpstr>
      <vt:lpstr>All launch site names</vt:lpstr>
      <vt:lpstr>Launch site names begin with `CCA`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success count between 2010-06-04 and 2017-03-20</vt:lpstr>
      <vt:lpstr>Interactive map with Folium </vt:lpstr>
      <vt:lpstr>All launch sites’ location markers on a global map</vt:lpstr>
      <vt:lpstr>Colour-labeled launch records on the map</vt:lpstr>
      <vt:lpstr>Distance from the launch site KSC LC-39A to its proximities</vt:lpstr>
      <vt:lpstr>Build a Dashboard with Plotly Dash </vt:lpstr>
      <vt:lpstr>Launch success count for all sites</vt:lpstr>
      <vt:lpstr>Launch site with highest launch success ratio</vt:lpstr>
      <vt:lpstr>Payload Mass vs. Launch Outcome for all sites</vt:lpstr>
      <vt:lpstr>Predictive analysis (Classification) </vt:lpstr>
      <vt:lpstr>Classification Accuracy </vt:lpstr>
      <vt:lpstr>Confusion Matrix 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dc:creator>M. Uzair Saleem</dc:creator>
  <cp:lastModifiedBy>M. Uzair Saleem</cp:lastModifiedBy>
  <cp:revision>38</cp:revision>
  <dcterms:created xsi:type="dcterms:W3CDTF">2024-04-20T15:46:13Z</dcterms:created>
  <dcterms:modified xsi:type="dcterms:W3CDTF">2024-04-22T12:09:49Z</dcterms:modified>
</cp:coreProperties>
</file>