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ABCCD-AF0E-42F8-9543-F26E387F97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0F10E2-6AFE-4F23-908A-2A6A25E2C02C}">
      <dgm:prSet custT="1"/>
      <dgm:spPr/>
      <dgm:t>
        <a:bodyPr/>
        <a:lstStyle/>
        <a:p>
          <a:r>
            <a:rPr lang="en-GB" sz="2000" b="1" i="0" dirty="0"/>
            <a:t>buffer memory</a:t>
          </a:r>
          <a:r>
            <a:rPr lang="en-GB" sz="2000" b="0" i="0" dirty="0"/>
            <a:t>, is a portion of a computer's </a:t>
          </a:r>
          <a:r>
            <a:rPr lang="en-GB" sz="2000" b="1" i="0" dirty="0"/>
            <a:t>memory</a:t>
          </a:r>
          <a:r>
            <a:rPr lang="en-GB" sz="2000" b="0" i="0" dirty="0"/>
            <a:t> that is set aside as a temporary holding place for data that is being sent to or received from an external device.</a:t>
          </a:r>
          <a:endParaRPr lang="en-US" sz="2000" dirty="0"/>
        </a:p>
      </dgm:t>
    </dgm:pt>
    <dgm:pt modelId="{688DA2C6-153C-41CA-9B61-E7B6565BCF7C}" type="parTrans" cxnId="{5B8DD284-47E8-46F0-96CA-9981703082D5}">
      <dgm:prSet/>
      <dgm:spPr/>
      <dgm:t>
        <a:bodyPr/>
        <a:lstStyle/>
        <a:p>
          <a:endParaRPr lang="en-US"/>
        </a:p>
      </dgm:t>
    </dgm:pt>
    <dgm:pt modelId="{BEC7F1D1-F528-478B-9675-4E94B9B144B8}" type="sibTrans" cxnId="{5B8DD284-47E8-46F0-96CA-9981703082D5}">
      <dgm:prSet/>
      <dgm:spPr/>
      <dgm:t>
        <a:bodyPr/>
        <a:lstStyle/>
        <a:p>
          <a:endParaRPr lang="en-US"/>
        </a:p>
      </dgm:t>
    </dgm:pt>
    <dgm:pt modelId="{F37491F6-8C8F-44CE-BA0A-84FB2F905CCD}">
      <dgm:prSet custT="1"/>
      <dgm:spPr/>
      <dgm:t>
        <a:bodyPr/>
        <a:lstStyle/>
        <a:p>
          <a:r>
            <a:rPr lang="en-GB" sz="2000" b="0" i="0" dirty="0"/>
            <a:t>storage in an </a:t>
          </a:r>
          <a:r>
            <a:rPr lang="en-GB" sz="2000" b="1" i="0" dirty="0"/>
            <a:t>external</a:t>
          </a:r>
          <a:r>
            <a:rPr lang="en-GB" sz="2000" b="0" i="0" dirty="0"/>
            <a:t> hard drive or on the Internet</a:t>
          </a:r>
          <a:endParaRPr lang="en-US" sz="2000" dirty="0"/>
        </a:p>
      </dgm:t>
    </dgm:pt>
    <dgm:pt modelId="{B592A532-F19B-4726-AF05-F19239EB5B3E}" type="parTrans" cxnId="{32105848-8214-4EA1-85A2-221898DCBBBA}">
      <dgm:prSet/>
      <dgm:spPr/>
      <dgm:t>
        <a:bodyPr/>
        <a:lstStyle/>
        <a:p>
          <a:endParaRPr lang="en-US"/>
        </a:p>
      </dgm:t>
    </dgm:pt>
    <dgm:pt modelId="{D264FE50-F960-47EF-B9EA-289F63FB7F06}" type="sibTrans" cxnId="{32105848-8214-4EA1-85A2-221898DCBBBA}">
      <dgm:prSet/>
      <dgm:spPr/>
      <dgm:t>
        <a:bodyPr/>
        <a:lstStyle/>
        <a:p>
          <a:endParaRPr lang="en-US"/>
        </a:p>
      </dgm:t>
    </dgm:pt>
    <dgm:pt modelId="{B564CBF0-1E50-4371-83F4-597170073A0D}">
      <dgm:prSet custT="1"/>
      <dgm:spPr/>
      <dgm:t>
        <a:bodyPr/>
        <a:lstStyle/>
        <a:p>
          <a:r>
            <a:rPr lang="en-GB" sz="2000" b="0" i="0" dirty="0"/>
            <a:t>A </a:t>
          </a:r>
          <a:r>
            <a:rPr lang="en-GB" sz="2000" b="1" i="0" dirty="0"/>
            <a:t>DSP core</a:t>
          </a:r>
          <a:r>
            <a:rPr lang="en-GB" sz="2000" b="0" i="0" dirty="0"/>
            <a:t> is a </a:t>
          </a:r>
          <a:r>
            <a:rPr lang="en-GB" sz="2000" b="1" i="0" dirty="0"/>
            <a:t>DSP</a:t>
          </a:r>
          <a:r>
            <a:rPr lang="en-GB" sz="2000" b="0" i="0" dirty="0"/>
            <a:t> processor intended for use as a building block in creating a chip .</a:t>
          </a:r>
          <a:endParaRPr lang="en-US" sz="2000" dirty="0"/>
        </a:p>
      </dgm:t>
    </dgm:pt>
    <dgm:pt modelId="{66E5A674-8115-428C-BC62-3EDCAA5CFEA4}" type="parTrans" cxnId="{B1979963-9995-4CB7-AA4D-5F05AD4CF7CB}">
      <dgm:prSet/>
      <dgm:spPr/>
      <dgm:t>
        <a:bodyPr/>
        <a:lstStyle/>
        <a:p>
          <a:endParaRPr lang="en-US"/>
        </a:p>
      </dgm:t>
    </dgm:pt>
    <dgm:pt modelId="{7A9996DB-7D4E-49B9-BA08-CE76D77EA01F}" type="sibTrans" cxnId="{B1979963-9995-4CB7-AA4D-5F05AD4CF7CB}">
      <dgm:prSet/>
      <dgm:spPr/>
      <dgm:t>
        <a:bodyPr/>
        <a:lstStyle/>
        <a:p>
          <a:endParaRPr lang="en-US"/>
        </a:p>
      </dgm:t>
    </dgm:pt>
    <dgm:pt modelId="{36B8C84D-6F12-44D7-8FFD-C2D05A10CF0D}">
      <dgm:prSet custT="1"/>
      <dgm:spPr/>
      <dgm:t>
        <a:bodyPr/>
        <a:lstStyle/>
        <a:p>
          <a:r>
            <a:rPr lang="en-GB" sz="2000" b="0" i="0" dirty="0"/>
            <a:t>Digital Signal Processors (DSP) take real-world signals like voice, audio, video, temperature, pressure, or position that have been digitized and then mathematically manipulate them. A DSP is designed for performing mathematical </a:t>
          </a:r>
          <a:r>
            <a:rPr lang="en-GB" sz="2000" b="1" i="0" dirty="0"/>
            <a:t>functions</a:t>
          </a:r>
          <a:r>
            <a:rPr lang="en-GB" sz="2000" b="0" i="0" dirty="0"/>
            <a:t> like "add", "subtract", "multiply" and "divide" very quickly.</a:t>
          </a:r>
          <a:endParaRPr lang="en-US" sz="2000" dirty="0"/>
        </a:p>
      </dgm:t>
    </dgm:pt>
    <dgm:pt modelId="{4F7A8830-2EB6-4C5B-93C1-6012FD0B1BD2}" type="parTrans" cxnId="{48ED694D-6D05-4A10-AC47-4C7822168FB6}">
      <dgm:prSet/>
      <dgm:spPr/>
      <dgm:t>
        <a:bodyPr/>
        <a:lstStyle/>
        <a:p>
          <a:endParaRPr lang="en-US"/>
        </a:p>
      </dgm:t>
    </dgm:pt>
    <dgm:pt modelId="{44E84EDB-99BE-4B07-89D5-23775A228EAF}" type="sibTrans" cxnId="{48ED694D-6D05-4A10-AC47-4C7822168FB6}">
      <dgm:prSet/>
      <dgm:spPr/>
      <dgm:t>
        <a:bodyPr/>
        <a:lstStyle/>
        <a:p>
          <a:endParaRPr lang="en-US"/>
        </a:p>
      </dgm:t>
    </dgm:pt>
    <dgm:pt modelId="{0B0CB610-E58E-46F2-B03F-DC653080E94F}" type="pres">
      <dgm:prSet presAssocID="{9B1ABCCD-AF0E-42F8-9543-F26E387F9721}" presName="outerComposite" presStyleCnt="0">
        <dgm:presLayoutVars>
          <dgm:chMax val="5"/>
          <dgm:dir/>
          <dgm:resizeHandles val="exact"/>
        </dgm:presLayoutVars>
      </dgm:prSet>
      <dgm:spPr/>
    </dgm:pt>
    <dgm:pt modelId="{E3E0D85F-A290-4B99-9C6C-471769345F48}" type="pres">
      <dgm:prSet presAssocID="{9B1ABCCD-AF0E-42F8-9543-F26E387F9721}" presName="dummyMaxCanvas" presStyleCnt="0">
        <dgm:presLayoutVars/>
      </dgm:prSet>
      <dgm:spPr/>
    </dgm:pt>
    <dgm:pt modelId="{1FD71053-11A2-46BC-9609-FDD46F211171}" type="pres">
      <dgm:prSet presAssocID="{9B1ABCCD-AF0E-42F8-9543-F26E387F9721}" presName="FourNodes_1" presStyleLbl="node1" presStyleIdx="0" presStyleCnt="4">
        <dgm:presLayoutVars>
          <dgm:bulletEnabled val="1"/>
        </dgm:presLayoutVars>
      </dgm:prSet>
      <dgm:spPr/>
    </dgm:pt>
    <dgm:pt modelId="{577C6C1E-CD8D-47FD-8551-C0CD35BE95E6}" type="pres">
      <dgm:prSet presAssocID="{9B1ABCCD-AF0E-42F8-9543-F26E387F9721}" presName="FourNodes_2" presStyleLbl="node1" presStyleIdx="1" presStyleCnt="4">
        <dgm:presLayoutVars>
          <dgm:bulletEnabled val="1"/>
        </dgm:presLayoutVars>
      </dgm:prSet>
      <dgm:spPr/>
    </dgm:pt>
    <dgm:pt modelId="{8A42E94D-EFCD-442D-8AD1-A50BE4D503F3}" type="pres">
      <dgm:prSet presAssocID="{9B1ABCCD-AF0E-42F8-9543-F26E387F9721}" presName="FourNodes_3" presStyleLbl="node1" presStyleIdx="2" presStyleCnt="4">
        <dgm:presLayoutVars>
          <dgm:bulletEnabled val="1"/>
        </dgm:presLayoutVars>
      </dgm:prSet>
      <dgm:spPr/>
    </dgm:pt>
    <dgm:pt modelId="{6DA80287-5383-45AC-B601-91E6A89EFAD8}" type="pres">
      <dgm:prSet presAssocID="{9B1ABCCD-AF0E-42F8-9543-F26E387F9721}" presName="FourNodes_4" presStyleLbl="node1" presStyleIdx="3" presStyleCnt="4">
        <dgm:presLayoutVars>
          <dgm:bulletEnabled val="1"/>
        </dgm:presLayoutVars>
      </dgm:prSet>
      <dgm:spPr/>
    </dgm:pt>
    <dgm:pt modelId="{18FF6D82-24FD-45CF-A13F-6CCC4C6C628E}" type="pres">
      <dgm:prSet presAssocID="{9B1ABCCD-AF0E-42F8-9543-F26E387F9721}" presName="FourConn_1-2" presStyleLbl="fgAccFollowNode1" presStyleIdx="0" presStyleCnt="3">
        <dgm:presLayoutVars>
          <dgm:bulletEnabled val="1"/>
        </dgm:presLayoutVars>
      </dgm:prSet>
      <dgm:spPr/>
    </dgm:pt>
    <dgm:pt modelId="{D0ED62CD-7E32-4825-8067-6C6385172F85}" type="pres">
      <dgm:prSet presAssocID="{9B1ABCCD-AF0E-42F8-9543-F26E387F9721}" presName="FourConn_2-3" presStyleLbl="fgAccFollowNode1" presStyleIdx="1" presStyleCnt="3">
        <dgm:presLayoutVars>
          <dgm:bulletEnabled val="1"/>
        </dgm:presLayoutVars>
      </dgm:prSet>
      <dgm:spPr/>
    </dgm:pt>
    <dgm:pt modelId="{ABB61058-E8FD-4021-A40C-A1F60DFC5A15}" type="pres">
      <dgm:prSet presAssocID="{9B1ABCCD-AF0E-42F8-9543-F26E387F9721}" presName="FourConn_3-4" presStyleLbl="fgAccFollowNode1" presStyleIdx="2" presStyleCnt="3">
        <dgm:presLayoutVars>
          <dgm:bulletEnabled val="1"/>
        </dgm:presLayoutVars>
      </dgm:prSet>
      <dgm:spPr/>
    </dgm:pt>
    <dgm:pt modelId="{B53398C1-7280-4729-A68C-D48272E3E706}" type="pres">
      <dgm:prSet presAssocID="{9B1ABCCD-AF0E-42F8-9543-F26E387F9721}" presName="FourNodes_1_text" presStyleLbl="node1" presStyleIdx="3" presStyleCnt="4">
        <dgm:presLayoutVars>
          <dgm:bulletEnabled val="1"/>
        </dgm:presLayoutVars>
      </dgm:prSet>
      <dgm:spPr/>
    </dgm:pt>
    <dgm:pt modelId="{2B6E88EB-735B-46C7-911B-00A6359B28CC}" type="pres">
      <dgm:prSet presAssocID="{9B1ABCCD-AF0E-42F8-9543-F26E387F9721}" presName="FourNodes_2_text" presStyleLbl="node1" presStyleIdx="3" presStyleCnt="4">
        <dgm:presLayoutVars>
          <dgm:bulletEnabled val="1"/>
        </dgm:presLayoutVars>
      </dgm:prSet>
      <dgm:spPr/>
    </dgm:pt>
    <dgm:pt modelId="{536FC782-DA75-43FB-A0DC-85022ED02306}" type="pres">
      <dgm:prSet presAssocID="{9B1ABCCD-AF0E-42F8-9543-F26E387F9721}" presName="FourNodes_3_text" presStyleLbl="node1" presStyleIdx="3" presStyleCnt="4">
        <dgm:presLayoutVars>
          <dgm:bulletEnabled val="1"/>
        </dgm:presLayoutVars>
      </dgm:prSet>
      <dgm:spPr/>
    </dgm:pt>
    <dgm:pt modelId="{49B31425-517E-4FDA-9435-70887CA86F9C}" type="pres">
      <dgm:prSet presAssocID="{9B1ABCCD-AF0E-42F8-9543-F26E387F972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47ADD08-E205-449E-BEC4-F8BD887139AB}" type="presOf" srcId="{36B8C84D-6F12-44D7-8FFD-C2D05A10CF0D}" destId="{6DA80287-5383-45AC-B601-91E6A89EFAD8}" srcOrd="0" destOrd="0" presId="urn:microsoft.com/office/officeart/2005/8/layout/vProcess5"/>
    <dgm:cxn modelId="{7D6DEA0B-A9FD-4225-B3C5-389BC7312F44}" type="presOf" srcId="{4C0F10E2-6AFE-4F23-908A-2A6A25E2C02C}" destId="{1FD71053-11A2-46BC-9609-FDD46F211171}" srcOrd="0" destOrd="0" presId="urn:microsoft.com/office/officeart/2005/8/layout/vProcess5"/>
    <dgm:cxn modelId="{B1979963-9995-4CB7-AA4D-5F05AD4CF7CB}" srcId="{9B1ABCCD-AF0E-42F8-9543-F26E387F9721}" destId="{B564CBF0-1E50-4371-83F4-597170073A0D}" srcOrd="2" destOrd="0" parTransId="{66E5A674-8115-428C-BC62-3EDCAA5CFEA4}" sibTransId="{7A9996DB-7D4E-49B9-BA08-CE76D77EA01F}"/>
    <dgm:cxn modelId="{F872C166-42DE-40F2-946F-9951E51E5B17}" type="presOf" srcId="{D264FE50-F960-47EF-B9EA-289F63FB7F06}" destId="{D0ED62CD-7E32-4825-8067-6C6385172F85}" srcOrd="0" destOrd="0" presId="urn:microsoft.com/office/officeart/2005/8/layout/vProcess5"/>
    <dgm:cxn modelId="{32105848-8214-4EA1-85A2-221898DCBBBA}" srcId="{9B1ABCCD-AF0E-42F8-9543-F26E387F9721}" destId="{F37491F6-8C8F-44CE-BA0A-84FB2F905CCD}" srcOrd="1" destOrd="0" parTransId="{B592A532-F19B-4726-AF05-F19239EB5B3E}" sibTransId="{D264FE50-F960-47EF-B9EA-289F63FB7F06}"/>
    <dgm:cxn modelId="{CE94E968-75B1-4173-8E7B-74B63EC875EB}" type="presOf" srcId="{4C0F10E2-6AFE-4F23-908A-2A6A25E2C02C}" destId="{B53398C1-7280-4729-A68C-D48272E3E706}" srcOrd="1" destOrd="0" presId="urn:microsoft.com/office/officeart/2005/8/layout/vProcess5"/>
    <dgm:cxn modelId="{48ED694D-6D05-4A10-AC47-4C7822168FB6}" srcId="{9B1ABCCD-AF0E-42F8-9543-F26E387F9721}" destId="{36B8C84D-6F12-44D7-8FFD-C2D05A10CF0D}" srcOrd="3" destOrd="0" parTransId="{4F7A8830-2EB6-4C5B-93C1-6012FD0B1BD2}" sibTransId="{44E84EDB-99BE-4B07-89D5-23775A228EAF}"/>
    <dgm:cxn modelId="{887DAE5A-15DE-431A-BE5E-18CE72977888}" type="presOf" srcId="{F37491F6-8C8F-44CE-BA0A-84FB2F905CCD}" destId="{2B6E88EB-735B-46C7-911B-00A6359B28CC}" srcOrd="1" destOrd="0" presId="urn:microsoft.com/office/officeart/2005/8/layout/vProcess5"/>
    <dgm:cxn modelId="{B221F57E-CA50-41C5-A8A5-5324D64788EC}" type="presOf" srcId="{9B1ABCCD-AF0E-42F8-9543-F26E387F9721}" destId="{0B0CB610-E58E-46F2-B03F-DC653080E94F}" srcOrd="0" destOrd="0" presId="urn:microsoft.com/office/officeart/2005/8/layout/vProcess5"/>
    <dgm:cxn modelId="{5B8DD284-47E8-46F0-96CA-9981703082D5}" srcId="{9B1ABCCD-AF0E-42F8-9543-F26E387F9721}" destId="{4C0F10E2-6AFE-4F23-908A-2A6A25E2C02C}" srcOrd="0" destOrd="0" parTransId="{688DA2C6-153C-41CA-9B61-E7B6565BCF7C}" sibTransId="{BEC7F1D1-F528-478B-9675-4E94B9B144B8}"/>
    <dgm:cxn modelId="{1E8D0288-FD3E-41DA-9BA3-D991C2ADE1DB}" type="presOf" srcId="{7A9996DB-7D4E-49B9-BA08-CE76D77EA01F}" destId="{ABB61058-E8FD-4021-A40C-A1F60DFC5A15}" srcOrd="0" destOrd="0" presId="urn:microsoft.com/office/officeart/2005/8/layout/vProcess5"/>
    <dgm:cxn modelId="{06ECFFA1-B0BC-4BC2-9CF3-6C663131E3E6}" type="presOf" srcId="{B564CBF0-1E50-4371-83F4-597170073A0D}" destId="{536FC782-DA75-43FB-A0DC-85022ED02306}" srcOrd="1" destOrd="0" presId="urn:microsoft.com/office/officeart/2005/8/layout/vProcess5"/>
    <dgm:cxn modelId="{9BB1AABB-469D-4D58-955E-4B2701AA0331}" type="presOf" srcId="{B564CBF0-1E50-4371-83F4-597170073A0D}" destId="{8A42E94D-EFCD-442D-8AD1-A50BE4D503F3}" srcOrd="0" destOrd="0" presId="urn:microsoft.com/office/officeart/2005/8/layout/vProcess5"/>
    <dgm:cxn modelId="{A8154AE6-91BC-4A25-A146-4D5260BA5DC4}" type="presOf" srcId="{F37491F6-8C8F-44CE-BA0A-84FB2F905CCD}" destId="{577C6C1E-CD8D-47FD-8551-C0CD35BE95E6}" srcOrd="0" destOrd="0" presId="urn:microsoft.com/office/officeart/2005/8/layout/vProcess5"/>
    <dgm:cxn modelId="{AB9C5AED-48DD-4B6A-A78D-05307D0049E8}" type="presOf" srcId="{36B8C84D-6F12-44D7-8FFD-C2D05A10CF0D}" destId="{49B31425-517E-4FDA-9435-70887CA86F9C}" srcOrd="1" destOrd="0" presId="urn:microsoft.com/office/officeart/2005/8/layout/vProcess5"/>
    <dgm:cxn modelId="{B923EFF4-A699-4D40-9A48-0CAFB265E696}" type="presOf" srcId="{BEC7F1D1-F528-478B-9675-4E94B9B144B8}" destId="{18FF6D82-24FD-45CF-A13F-6CCC4C6C628E}" srcOrd="0" destOrd="0" presId="urn:microsoft.com/office/officeart/2005/8/layout/vProcess5"/>
    <dgm:cxn modelId="{0121D59B-5A21-4EF6-AB1A-9783AFF46FC1}" type="presParOf" srcId="{0B0CB610-E58E-46F2-B03F-DC653080E94F}" destId="{E3E0D85F-A290-4B99-9C6C-471769345F48}" srcOrd="0" destOrd="0" presId="urn:microsoft.com/office/officeart/2005/8/layout/vProcess5"/>
    <dgm:cxn modelId="{6B8E2053-AF86-402C-B3AF-0C1CF180B78C}" type="presParOf" srcId="{0B0CB610-E58E-46F2-B03F-DC653080E94F}" destId="{1FD71053-11A2-46BC-9609-FDD46F211171}" srcOrd="1" destOrd="0" presId="urn:microsoft.com/office/officeart/2005/8/layout/vProcess5"/>
    <dgm:cxn modelId="{A3597FC2-80BC-473E-BDBA-21F9F8BD4EFA}" type="presParOf" srcId="{0B0CB610-E58E-46F2-B03F-DC653080E94F}" destId="{577C6C1E-CD8D-47FD-8551-C0CD35BE95E6}" srcOrd="2" destOrd="0" presId="urn:microsoft.com/office/officeart/2005/8/layout/vProcess5"/>
    <dgm:cxn modelId="{532A1BB5-97A4-4813-AC5A-CE89EF209959}" type="presParOf" srcId="{0B0CB610-E58E-46F2-B03F-DC653080E94F}" destId="{8A42E94D-EFCD-442D-8AD1-A50BE4D503F3}" srcOrd="3" destOrd="0" presId="urn:microsoft.com/office/officeart/2005/8/layout/vProcess5"/>
    <dgm:cxn modelId="{CF0B43CF-6C72-47FE-8D19-7E644002970D}" type="presParOf" srcId="{0B0CB610-E58E-46F2-B03F-DC653080E94F}" destId="{6DA80287-5383-45AC-B601-91E6A89EFAD8}" srcOrd="4" destOrd="0" presId="urn:microsoft.com/office/officeart/2005/8/layout/vProcess5"/>
    <dgm:cxn modelId="{8E30C64C-02FB-4E34-A40F-87E5F7223582}" type="presParOf" srcId="{0B0CB610-E58E-46F2-B03F-DC653080E94F}" destId="{18FF6D82-24FD-45CF-A13F-6CCC4C6C628E}" srcOrd="5" destOrd="0" presId="urn:microsoft.com/office/officeart/2005/8/layout/vProcess5"/>
    <dgm:cxn modelId="{6F5851E2-7F29-4A5A-B94B-396BADCC675F}" type="presParOf" srcId="{0B0CB610-E58E-46F2-B03F-DC653080E94F}" destId="{D0ED62CD-7E32-4825-8067-6C6385172F85}" srcOrd="6" destOrd="0" presId="urn:microsoft.com/office/officeart/2005/8/layout/vProcess5"/>
    <dgm:cxn modelId="{C68ACBCF-4440-42F7-A5F9-9F47467114B3}" type="presParOf" srcId="{0B0CB610-E58E-46F2-B03F-DC653080E94F}" destId="{ABB61058-E8FD-4021-A40C-A1F60DFC5A15}" srcOrd="7" destOrd="0" presId="urn:microsoft.com/office/officeart/2005/8/layout/vProcess5"/>
    <dgm:cxn modelId="{B7A3576A-CD39-4FE8-9DE6-BF913855B359}" type="presParOf" srcId="{0B0CB610-E58E-46F2-B03F-DC653080E94F}" destId="{B53398C1-7280-4729-A68C-D48272E3E706}" srcOrd="8" destOrd="0" presId="urn:microsoft.com/office/officeart/2005/8/layout/vProcess5"/>
    <dgm:cxn modelId="{D1414362-1667-4727-A278-CC1AC9EEA484}" type="presParOf" srcId="{0B0CB610-E58E-46F2-B03F-DC653080E94F}" destId="{2B6E88EB-735B-46C7-911B-00A6359B28CC}" srcOrd="9" destOrd="0" presId="urn:microsoft.com/office/officeart/2005/8/layout/vProcess5"/>
    <dgm:cxn modelId="{F9C09821-BB48-44AC-8464-7FF798F72925}" type="presParOf" srcId="{0B0CB610-E58E-46F2-B03F-DC653080E94F}" destId="{536FC782-DA75-43FB-A0DC-85022ED02306}" srcOrd="10" destOrd="0" presId="urn:microsoft.com/office/officeart/2005/8/layout/vProcess5"/>
    <dgm:cxn modelId="{CF138442-AEFC-42CE-A46E-9279421BD7CA}" type="presParOf" srcId="{0B0CB610-E58E-46F2-B03F-DC653080E94F}" destId="{49B31425-517E-4FDA-9435-70887CA86F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1053-11A2-46BC-9609-FDD46F211171}">
      <dsp:nvSpPr>
        <dsp:cNvPr id="0" name=""/>
        <dsp:cNvSpPr/>
      </dsp:nvSpPr>
      <dsp:spPr>
        <a:xfrm>
          <a:off x="0" y="0"/>
          <a:ext cx="8554720" cy="1346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buffer memory</a:t>
          </a:r>
          <a:r>
            <a:rPr lang="en-GB" sz="2000" b="0" i="0" kern="1200" dirty="0"/>
            <a:t>, is a portion of a computer's </a:t>
          </a:r>
          <a:r>
            <a:rPr lang="en-GB" sz="2000" b="1" i="0" kern="1200" dirty="0"/>
            <a:t>memory</a:t>
          </a:r>
          <a:r>
            <a:rPr lang="en-GB" sz="2000" b="0" i="0" kern="1200" dirty="0"/>
            <a:t> that is set aside as a temporary holding place for data that is being sent to or received from an external device.</a:t>
          </a:r>
          <a:endParaRPr lang="en-US" sz="2000" kern="1200" dirty="0"/>
        </a:p>
      </dsp:txBody>
      <dsp:txXfrm>
        <a:off x="39444" y="39444"/>
        <a:ext cx="6987719" cy="1267820"/>
      </dsp:txXfrm>
    </dsp:sp>
    <dsp:sp modelId="{577C6C1E-CD8D-47FD-8551-C0CD35BE95E6}">
      <dsp:nvSpPr>
        <dsp:cNvPr id="0" name=""/>
        <dsp:cNvSpPr/>
      </dsp:nvSpPr>
      <dsp:spPr>
        <a:xfrm>
          <a:off x="716457" y="1591564"/>
          <a:ext cx="8554720" cy="1346708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storage in an </a:t>
          </a:r>
          <a:r>
            <a:rPr lang="en-GB" sz="2000" b="1" i="0" kern="1200" dirty="0"/>
            <a:t>external</a:t>
          </a:r>
          <a:r>
            <a:rPr lang="en-GB" sz="2000" b="0" i="0" kern="1200" dirty="0"/>
            <a:t> hard drive or on the Internet</a:t>
          </a:r>
          <a:endParaRPr lang="en-US" sz="2000" kern="1200" dirty="0"/>
        </a:p>
      </dsp:txBody>
      <dsp:txXfrm>
        <a:off x="755901" y="1631008"/>
        <a:ext cx="6884014" cy="1267820"/>
      </dsp:txXfrm>
    </dsp:sp>
    <dsp:sp modelId="{8A42E94D-EFCD-442D-8AD1-A50BE4D503F3}">
      <dsp:nvSpPr>
        <dsp:cNvPr id="0" name=""/>
        <dsp:cNvSpPr/>
      </dsp:nvSpPr>
      <dsp:spPr>
        <a:xfrm>
          <a:off x="1422222" y="3183128"/>
          <a:ext cx="8554720" cy="1346708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A </a:t>
          </a:r>
          <a:r>
            <a:rPr lang="en-GB" sz="2000" b="1" i="0" kern="1200" dirty="0"/>
            <a:t>DSP core</a:t>
          </a:r>
          <a:r>
            <a:rPr lang="en-GB" sz="2000" b="0" i="0" kern="1200" dirty="0"/>
            <a:t> is a </a:t>
          </a:r>
          <a:r>
            <a:rPr lang="en-GB" sz="2000" b="1" i="0" kern="1200" dirty="0"/>
            <a:t>DSP</a:t>
          </a:r>
          <a:r>
            <a:rPr lang="en-GB" sz="2000" b="0" i="0" kern="1200" dirty="0"/>
            <a:t> processor intended for use as a building block in creating a chip .</a:t>
          </a:r>
          <a:endParaRPr lang="en-US" sz="2000" kern="1200" dirty="0"/>
        </a:p>
      </dsp:txBody>
      <dsp:txXfrm>
        <a:off x="1461666" y="3222572"/>
        <a:ext cx="6894707" cy="1267819"/>
      </dsp:txXfrm>
    </dsp:sp>
    <dsp:sp modelId="{6DA80287-5383-45AC-B601-91E6A89EFAD8}">
      <dsp:nvSpPr>
        <dsp:cNvPr id="0" name=""/>
        <dsp:cNvSpPr/>
      </dsp:nvSpPr>
      <dsp:spPr>
        <a:xfrm>
          <a:off x="2138679" y="4774692"/>
          <a:ext cx="8554720" cy="1346708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Digital Signal Processors (DSP) take real-world signals like voice, audio, video, temperature, pressure, or position that have been digitized and then mathematically manipulate them. A DSP is designed for performing mathematical </a:t>
          </a:r>
          <a:r>
            <a:rPr lang="en-GB" sz="2000" b="1" i="0" kern="1200" dirty="0"/>
            <a:t>functions</a:t>
          </a:r>
          <a:r>
            <a:rPr lang="en-GB" sz="2000" b="0" i="0" kern="1200" dirty="0"/>
            <a:t> like "add", "subtract", "multiply" and "divide" very quickly.</a:t>
          </a:r>
          <a:endParaRPr lang="en-US" sz="2000" kern="1200" dirty="0"/>
        </a:p>
      </dsp:txBody>
      <dsp:txXfrm>
        <a:off x="2178123" y="4814136"/>
        <a:ext cx="6884014" cy="1267819"/>
      </dsp:txXfrm>
    </dsp:sp>
    <dsp:sp modelId="{18FF6D82-24FD-45CF-A13F-6CCC4C6C628E}">
      <dsp:nvSpPr>
        <dsp:cNvPr id="0" name=""/>
        <dsp:cNvSpPr/>
      </dsp:nvSpPr>
      <dsp:spPr>
        <a:xfrm>
          <a:off x="7679359" y="1031455"/>
          <a:ext cx="875360" cy="87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76315" y="1031455"/>
        <a:ext cx="481448" cy="658708"/>
      </dsp:txXfrm>
    </dsp:sp>
    <dsp:sp modelId="{D0ED62CD-7E32-4825-8067-6C6385172F85}">
      <dsp:nvSpPr>
        <dsp:cNvPr id="0" name=""/>
        <dsp:cNvSpPr/>
      </dsp:nvSpPr>
      <dsp:spPr>
        <a:xfrm>
          <a:off x="8395817" y="2623019"/>
          <a:ext cx="875360" cy="87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92773" y="2623019"/>
        <a:ext cx="481448" cy="658708"/>
      </dsp:txXfrm>
    </dsp:sp>
    <dsp:sp modelId="{ABB61058-E8FD-4021-A40C-A1F60DFC5A15}">
      <dsp:nvSpPr>
        <dsp:cNvPr id="0" name=""/>
        <dsp:cNvSpPr/>
      </dsp:nvSpPr>
      <dsp:spPr>
        <a:xfrm>
          <a:off x="9101582" y="4214583"/>
          <a:ext cx="875360" cy="87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98538" y="4214583"/>
        <a:ext cx="481448" cy="65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ngineering/codew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I-CACHE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(FETCH)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3CB3-768B-4E72-95C8-F1E662B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 fontScale="90000"/>
          </a:bodyPr>
          <a:lstStyle/>
          <a:p>
            <a:r>
              <a:rPr lang="en-GB" sz="3600" b="0" i="0" dirty="0">
                <a:effectLst/>
                <a:latin typeface="arial" panose="020B0604020202020204" pitchFamily="34" charset="0"/>
              </a:rPr>
              <a:t> </a:t>
            </a:r>
            <a:r>
              <a:rPr lang="en-GB" sz="3600" b="1" i="0" dirty="0">
                <a:effectLst/>
                <a:latin typeface="arial" panose="020B0604020202020204" pitchFamily="34" charset="0"/>
              </a:rPr>
              <a:t>Instruction</a:t>
            </a:r>
            <a:r>
              <a:rPr lang="en-GB" sz="3600" b="0" i="0" dirty="0">
                <a:effectLst/>
                <a:latin typeface="arial" panose="020B0604020202020204" pitchFamily="34" charset="0"/>
              </a:rPr>
              <a:t>. </a:t>
            </a:r>
            <a:r>
              <a:rPr lang="en-GB" sz="3600" b="1" i="0" dirty="0">
                <a:effectLst/>
                <a:latin typeface="arial" panose="020B0604020202020204" pitchFamily="34" charset="0"/>
              </a:rPr>
              <a:t>Cache</a:t>
            </a:r>
            <a:r>
              <a:rPr lang="en-GB" sz="3600" b="0" i="0" dirty="0">
                <a:effectLst/>
                <a:latin typeface="arial" panose="020B0604020202020204" pitchFamily="34" charset="0"/>
              </a:rPr>
              <a:t> </a:t>
            </a:r>
            <a:endParaRPr lang="en-PK" sz="4400" dirty="0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333BD041-99ED-4A3A-B052-29A7A7A95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68C-6FDB-4B3F-8D8F-EA66A66E0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GB" b="1" i="0" dirty="0">
                <a:effectLst/>
                <a:latin typeface="arial" panose="020B0604020202020204" pitchFamily="34" charset="0"/>
              </a:rPr>
              <a:t>Instruction</a:t>
            </a:r>
            <a:r>
              <a:rPr lang="en-GB" b="0" i="0" dirty="0">
                <a:effectLst/>
                <a:latin typeface="arial" panose="020B0604020202020204" pitchFamily="34" charset="0"/>
              </a:rPr>
              <a:t>. </a:t>
            </a:r>
            <a:r>
              <a:rPr lang="en-GB" b="1" i="0" dirty="0">
                <a:effectLst/>
                <a:latin typeface="arial" panose="020B0604020202020204" pitchFamily="34" charset="0"/>
              </a:rPr>
              <a:t>Cache</a:t>
            </a:r>
            <a:r>
              <a:rPr lang="en-GB" b="0" i="0" dirty="0">
                <a:effectLst/>
                <a:latin typeface="arial" panose="020B0604020202020204" pitchFamily="34" charset="0"/>
              </a:rPr>
              <a:t> acts as a buffer memory between external memory and the DSP core processor. When code executes, the code words at the locations requested by the </a:t>
            </a:r>
            <a:r>
              <a:rPr lang="en-GB" b="1" i="0" dirty="0">
                <a:effectLst/>
                <a:latin typeface="arial" panose="020B0604020202020204" pitchFamily="34" charset="0"/>
              </a:rPr>
              <a:t>instruction</a:t>
            </a:r>
            <a:r>
              <a:rPr lang="en-GB" b="0" i="0" dirty="0">
                <a:effectLst/>
                <a:latin typeface="arial" panose="020B0604020202020204" pitchFamily="34" charset="0"/>
              </a:rPr>
              <a:t> set are. copied into the </a:t>
            </a:r>
            <a:r>
              <a:rPr lang="en-GB" b="1" i="0" dirty="0">
                <a:effectLst/>
                <a:latin typeface="arial" panose="020B0604020202020204" pitchFamily="34" charset="0"/>
              </a:rPr>
              <a:t>Instruction Cache</a:t>
            </a:r>
            <a:r>
              <a:rPr lang="en-GB" b="0" i="0" dirty="0">
                <a:effectLst/>
                <a:latin typeface="arial" panose="020B0604020202020204" pitchFamily="34" charset="0"/>
              </a:rPr>
              <a:t> for direct access by the core processor.</a:t>
            </a:r>
          </a:p>
          <a:p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C183393-5860-4ED5-84C8-75DE0E173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704725"/>
              </p:ext>
            </p:extLst>
          </p:nvPr>
        </p:nvGraphicFramePr>
        <p:xfrm>
          <a:off x="698500" y="342900"/>
          <a:ext cx="10693400" cy="612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54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3D3B-C279-4678-9D0A-344AB42C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3000">
                <a:solidFill>
                  <a:srgbClr val="FFFFFF"/>
                </a:solidFill>
              </a:rPr>
              <a:t>WORKING</a:t>
            </a:r>
            <a:endParaRPr lang="en-PK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3828-E0D5-4B29-941C-34DBF13D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254000"/>
            <a:ext cx="5320696" cy="642620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1600" b="0" i="0" dirty="0">
              <a:effectLst/>
              <a:latin typeface="NexusSans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When code executes, the </a:t>
            </a:r>
            <a:r>
              <a:rPr lang="en-GB" sz="1600" b="0" i="0" u="none" strike="noStrike" dirty="0">
                <a:effectLst/>
                <a:latin typeface="NexusSans"/>
                <a:hlinkClick r:id="rId2" tooltip="Learn more about Codeword from ScienceDirect's AI-generated Topic Pages"/>
              </a:rPr>
              <a:t>code words</a:t>
            </a:r>
            <a:r>
              <a:rPr lang="en-GB" sz="1600" b="0" i="0" dirty="0">
                <a:effectLst/>
                <a:latin typeface="NexusSans"/>
              </a:rPr>
              <a:t> at the locations requested by the instruction set are copied into the instruction cache for direct access by the core processor.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If the same code is used frequently in a set of program instructions, storage of these instructions in the cache yields an increase in throughput because external bus accesses are eliminated.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 A cache read miss from an instruction cache generally causes the most delay because the processor has to wait until the instruction is fetched from main memory.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The cache hardware can be customized to exclude instructions marked for exclusion.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The designer may also lock down critical instructions or sections of the code into the cache to attain predictable performance for real-time systems.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NexusSans"/>
              </a:rPr>
              <a:t> Locked lines are not replaced to make room for incoming instructions.</a:t>
            </a: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NexusSans"/>
              </a:rPr>
              <a:t>To achieve the best performance from an instruction cache, the designer needs to make sure that the generated code is as small as possible.</a:t>
            </a: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NexusSans"/>
              </a:rPr>
              <a:t> The designer should help the processor make good pre-fetching decisions, either through code layout or with explicit pre-fetching.</a:t>
            </a:r>
          </a:p>
          <a:p>
            <a:pPr>
              <a:lnSpc>
                <a:spcPct val="90000"/>
              </a:lnSpc>
            </a:pPr>
            <a:endParaRPr lang="en-PK" sz="1600" b="1" dirty="0"/>
          </a:p>
          <a:p>
            <a:pPr>
              <a:lnSpc>
                <a:spcPct val="90000"/>
              </a:lnSpc>
            </a:pP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535072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Gill Sans MT</vt:lpstr>
      <vt:lpstr>NexusSans</vt:lpstr>
      <vt:lpstr>Wingdings</vt:lpstr>
      <vt:lpstr>Parcel</vt:lpstr>
      <vt:lpstr>I-CACHE (FETCH)</vt:lpstr>
      <vt:lpstr> Instruction. Cache </vt:lpstr>
      <vt:lpstr>PowerPoint Presentation</vt:lpstr>
      <vt:lpstr>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I-CACHE (FETCH)</dc:title>
  <dc:creator>fizzajaffery07@outlook.com</dc:creator>
  <cp:lastModifiedBy>fizzajaffery07@outlook.com</cp:lastModifiedBy>
  <cp:revision>1</cp:revision>
  <dcterms:created xsi:type="dcterms:W3CDTF">2020-09-15T15:36:01Z</dcterms:created>
  <dcterms:modified xsi:type="dcterms:W3CDTF">2020-09-15T15:36:44Z</dcterms:modified>
</cp:coreProperties>
</file>