
<file path=[Content_Types].xml><?xml version="1.0" encoding="utf-8"?>
<Types xmlns="http://schemas.openxmlformats.org/package/2006/content-types">
  <Default Extension="tm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0" r:id="rId1"/>
  </p:sldMasterIdLst>
  <p:sldIdLst>
    <p:sldId id="257" r:id="rId2"/>
    <p:sldId id="258" r:id="rId3"/>
    <p:sldId id="259" r:id="rId4"/>
    <p:sldId id="260" r:id="rId5"/>
    <p:sldId id="261" r:id="rId6"/>
    <p:sldId id="262"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92" d="100"/>
          <a:sy n="92" d="100"/>
        </p:scale>
        <p:origin x="498"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B61BEF0D-F0BB-DE4B-95CE-6DB70DBA9567}" type="datetimeFigureOut">
              <a:rPr lang="en-US" smtClean="0"/>
              <a:pPr/>
              <a:t>4/23/2020</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508772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4/23/2020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752772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677343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930124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8322997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B61BEF0D-F0BB-DE4B-95CE-6DB70DBA9567}" type="datetimeFigureOut">
              <a:rPr lang="en-US" smtClean="0"/>
              <a:pPr/>
              <a:t>4/23/2020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534222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B61BEF0D-F0BB-DE4B-95CE-6DB70DBA9567}" type="datetimeFigureOut">
              <a:rPr lang="en-US" smtClean="0"/>
              <a:pPr/>
              <a:t>4/23/2020</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8049884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B61BEF0D-F0BB-DE4B-95CE-6DB70DBA9567}" type="datetimeFigureOut">
              <a:rPr lang="en-US" smtClean="0"/>
              <a:pPr/>
              <a:t>4/23/2020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2516306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B61BEF0D-F0BB-DE4B-95CE-6DB70DBA9567}" type="datetimeFigureOut">
              <a:rPr lang="en-US" smtClean="0"/>
              <a:pPr/>
              <a:t>4/23/2020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372234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smtClean="0"/>
              <a:t>4/23/2020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smtClean="0"/>
              <a:t>‹#›</a:t>
            </a:fld>
            <a:endParaRPr lang="en-US" dirty="0"/>
          </a:p>
        </p:txBody>
      </p:sp>
    </p:spTree>
    <p:extLst>
      <p:ext uri="{BB962C8B-B14F-4D97-AF65-F5344CB8AC3E}">
        <p14:creationId xmlns:p14="http://schemas.microsoft.com/office/powerpoint/2010/main" val="12023075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36747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smtClean="0"/>
              <a:t>4/23/2020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smtClean="0"/>
              <a:t>‹#›</a:t>
            </a:fld>
            <a:endParaRPr lang="en-US" dirty="0"/>
          </a:p>
        </p:txBody>
      </p:sp>
    </p:spTree>
    <p:extLst>
      <p:ext uri="{BB962C8B-B14F-4D97-AF65-F5344CB8AC3E}">
        <p14:creationId xmlns:p14="http://schemas.microsoft.com/office/powerpoint/2010/main" val="8460925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4/23/2020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02161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4/23/2020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121210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4/23/2020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66452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4/23/2020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188315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smtClean="0"/>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4/23/2020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245480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B61BEF0D-F0BB-DE4B-95CE-6DB70DBA9567}" type="datetimeFigureOut">
              <a:rPr lang="en-US" smtClean="0"/>
              <a:pPr/>
              <a:t>4/23/2020</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75254641"/>
      </p:ext>
    </p:extLst>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 id="2147483682" r:id="rId12"/>
    <p:sldLayoutId id="2147483683" r:id="rId13"/>
    <p:sldLayoutId id="2147483684" r:id="rId14"/>
    <p:sldLayoutId id="2147483685" r:id="rId15"/>
    <p:sldLayoutId id="2147483686" r:id="rId16"/>
    <p:sldLayoutId id="214748368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tmp"/><Relationship Id="rId2" Type="http://schemas.openxmlformats.org/officeDocument/2006/relationships/image" Target="../media/image2.tmp"/><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tmp"/><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tmp"/><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tmp"/><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tmp"/><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tmp"/><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Rocket Chip Decode Block : Sign Extend </a:t>
            </a:r>
            <a:endParaRPr lang="en-US" dirty="0"/>
          </a:p>
        </p:txBody>
      </p:sp>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1727" y="2561935"/>
            <a:ext cx="5952428" cy="3703783"/>
          </a:xfrm>
          <a:prstGeom prst="rect">
            <a:avLst/>
          </a:prstGeom>
        </p:spPr>
      </p:pic>
      <p:pic>
        <p:nvPicPr>
          <p:cNvPr id="5" name="Picture 4"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67870" y="2432349"/>
            <a:ext cx="6020640" cy="3962953"/>
          </a:xfrm>
          <a:prstGeom prst="rect">
            <a:avLst/>
          </a:prstGeom>
        </p:spPr>
      </p:pic>
    </p:spTree>
    <p:extLst>
      <p:ext uri="{BB962C8B-B14F-4D97-AF65-F5344CB8AC3E}">
        <p14:creationId xmlns:p14="http://schemas.microsoft.com/office/powerpoint/2010/main" val="19760137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06910" y="3086101"/>
            <a:ext cx="8825659" cy="3475182"/>
          </a:xfrm>
        </p:spPr>
        <p:txBody>
          <a:bodyPr>
            <a:normAutofit/>
          </a:bodyPr>
          <a:lstStyle/>
          <a:p>
            <a:endParaRPr lang="en-US" sz="18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US" sz="1800" dirty="0" smtClean="0">
                <a:latin typeface="Times New Roman" panose="02020603050405020304" pitchFamily="18" charset="0"/>
                <a:cs typeface="Times New Roman" panose="02020603050405020304" pitchFamily="18" charset="0"/>
              </a:rPr>
              <a:t>We  have created object </a:t>
            </a:r>
            <a:r>
              <a:rPr lang="en-US" sz="1800" dirty="0" err="1" smtClean="0">
                <a:latin typeface="Times New Roman" panose="02020603050405020304" pitchFamily="18" charset="0"/>
                <a:cs typeface="Times New Roman" panose="02020603050405020304" pitchFamily="18" charset="0"/>
              </a:rPr>
              <a:t>ImmGen</a:t>
            </a:r>
            <a:r>
              <a:rPr lang="en-US" sz="1800" dirty="0" smtClean="0">
                <a:latin typeface="Times New Roman" panose="02020603050405020304" pitchFamily="18" charset="0"/>
                <a:cs typeface="Times New Roman" panose="02020603050405020304" pitchFamily="18" charset="0"/>
              </a:rPr>
              <a:t> and define  a function name apply which takes two parameters </a:t>
            </a:r>
            <a:br>
              <a:rPr lang="en-US" sz="1800" dirty="0" smtClean="0">
                <a:latin typeface="Times New Roman" panose="02020603050405020304" pitchFamily="18" charset="0"/>
                <a:cs typeface="Times New Roman" panose="02020603050405020304" pitchFamily="18" charset="0"/>
              </a:rPr>
            </a:br>
            <a:r>
              <a:rPr lang="en-US" sz="1800" dirty="0" smtClean="0">
                <a:latin typeface="Times New Roman" panose="02020603050405020304" pitchFamily="18" charset="0"/>
                <a:cs typeface="Times New Roman" panose="02020603050405020304" pitchFamily="18" charset="0"/>
              </a:rPr>
              <a:t>sel=select lines for MUX</a:t>
            </a:r>
            <a:br>
              <a:rPr lang="en-US" sz="1800" dirty="0" smtClean="0">
                <a:latin typeface="Times New Roman" panose="02020603050405020304" pitchFamily="18" charset="0"/>
                <a:cs typeface="Times New Roman" panose="02020603050405020304" pitchFamily="18" charset="0"/>
              </a:rPr>
            </a:br>
            <a:r>
              <a:rPr lang="en-US" sz="1800" dirty="0" err="1" smtClean="0">
                <a:latin typeface="Times New Roman" panose="02020603050405020304" pitchFamily="18" charset="0"/>
                <a:cs typeface="Times New Roman" panose="02020603050405020304" pitchFamily="18" charset="0"/>
              </a:rPr>
              <a:t>inst</a:t>
            </a:r>
            <a:r>
              <a:rPr lang="en-US" sz="1800" dirty="0" smtClean="0">
                <a:latin typeface="Times New Roman" panose="02020603050405020304" pitchFamily="18" charset="0"/>
                <a:cs typeface="Times New Roman" panose="02020603050405020304" pitchFamily="18" charset="0"/>
              </a:rPr>
              <a:t>=instruction  coming from instruction Memory</a:t>
            </a:r>
          </a:p>
          <a:p>
            <a:pPr>
              <a:buFont typeface="Wingdings" panose="05000000000000000000" pitchFamily="2" charset="2"/>
              <a:buChar char="q"/>
            </a:pP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US" sz="1800" dirty="0" smtClean="0">
                <a:latin typeface="Times New Roman" panose="02020603050405020304" pitchFamily="18" charset="0"/>
                <a:cs typeface="Times New Roman" panose="02020603050405020304" pitchFamily="18" charset="0"/>
              </a:rPr>
              <a:t>We then created immutable variable sign and use Mux in it .If our sel is equal to IMM_Z (IMM_Z in this condition is pointing to 0 offset, it will select SINT(0) otherwise it will select 31th bit from the instruction)</a:t>
            </a:r>
          </a:p>
          <a:p>
            <a:pPr>
              <a:buFont typeface="Wingdings" panose="05000000000000000000" pitchFamily="2" charset="2"/>
              <a:buChar char="q"/>
            </a:pPr>
            <a:endParaRPr lang="en-US" sz="1800" dirty="0">
              <a:latin typeface="Times New Roman" panose="02020603050405020304" pitchFamily="18" charset="0"/>
              <a:cs typeface="Times New Roman" panose="02020603050405020304" pitchFamily="18" charset="0"/>
            </a:endParaRPr>
          </a:p>
        </p:txBody>
      </p:sp>
      <p:pic>
        <p:nvPicPr>
          <p:cNvPr id="4" name="Content Placeholder 3" descr="Screen Clipping"/>
          <p:cNvPicPr>
            <a:picLocks noChangeAspect="1"/>
          </p:cNvPicPr>
          <p:nvPr/>
        </p:nvPicPr>
        <p:blipFill rotWithShape="1">
          <a:blip r:embed="rId2">
            <a:extLst>
              <a:ext uri="{28A0092B-C50C-407E-A947-70E740481C1C}">
                <a14:useLocalDpi xmlns:a14="http://schemas.microsoft.com/office/drawing/2010/main" val="0"/>
              </a:ext>
            </a:extLst>
          </a:blip>
          <a:srcRect b="87310"/>
          <a:stretch/>
        </p:blipFill>
        <p:spPr>
          <a:xfrm>
            <a:off x="1352381" y="2328865"/>
            <a:ext cx="9528460" cy="757236"/>
          </a:xfrm>
          <a:prstGeom prst="rect">
            <a:avLst/>
          </a:prstGeom>
        </p:spPr>
      </p:pic>
      <p:pic>
        <p:nvPicPr>
          <p:cNvPr id="5" name="Content Placeholder 3" descr="Screen Clipping"/>
          <p:cNvPicPr>
            <a:picLocks noChangeAspect="1"/>
          </p:cNvPicPr>
          <p:nvPr/>
        </p:nvPicPr>
        <p:blipFill rotWithShape="1">
          <a:blip r:embed="rId2">
            <a:extLst>
              <a:ext uri="{28A0092B-C50C-407E-A947-70E740481C1C}">
                <a14:useLocalDpi xmlns:a14="http://schemas.microsoft.com/office/drawing/2010/main" val="0"/>
              </a:ext>
            </a:extLst>
          </a:blip>
          <a:srcRect t="12692" b="82779"/>
          <a:stretch/>
        </p:blipFill>
        <p:spPr>
          <a:xfrm>
            <a:off x="1094168" y="4784439"/>
            <a:ext cx="9537291" cy="357909"/>
          </a:xfrm>
          <a:prstGeom prst="rect">
            <a:avLst/>
          </a:prstGeom>
        </p:spPr>
      </p:pic>
    </p:spTree>
    <p:extLst>
      <p:ext uri="{BB962C8B-B14F-4D97-AF65-F5344CB8AC3E}">
        <p14:creationId xmlns:p14="http://schemas.microsoft.com/office/powerpoint/2010/main" val="27572387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 Clipping"/>
          <p:cNvPicPr>
            <a:picLocks noGrp="1" noChangeAspect="1"/>
          </p:cNvPicPr>
          <p:nvPr>
            <p:ph idx="1"/>
          </p:nvPr>
        </p:nvPicPr>
        <p:blipFill rotWithShape="1">
          <a:blip r:embed="rId2">
            <a:extLst>
              <a:ext uri="{28A0092B-C50C-407E-A947-70E740481C1C}">
                <a14:useLocalDpi xmlns:a14="http://schemas.microsoft.com/office/drawing/2010/main" val="0"/>
              </a:ext>
            </a:extLst>
          </a:blip>
          <a:srcRect t="17473" b="76748"/>
          <a:stretch/>
        </p:blipFill>
        <p:spPr>
          <a:xfrm>
            <a:off x="1206908" y="2348346"/>
            <a:ext cx="9017747" cy="488372"/>
          </a:xfrm>
          <a:prstGeom prst="rect">
            <a:avLst/>
          </a:prstGeom>
        </p:spPr>
      </p:pic>
      <p:sp>
        <p:nvSpPr>
          <p:cNvPr id="5" name="Rectangle 4"/>
          <p:cNvSpPr/>
          <p:nvPr/>
        </p:nvSpPr>
        <p:spPr>
          <a:xfrm>
            <a:off x="1308322" y="2992680"/>
            <a:ext cx="10038551" cy="3693319"/>
          </a:xfrm>
          <a:prstGeom prst="rect">
            <a:avLst/>
          </a:prstGeom>
        </p:spPr>
        <p:txBody>
          <a:bodyPr wrap="square">
            <a:spAutoFit/>
          </a:bodyPr>
          <a:lstStyle/>
          <a:p>
            <a:pPr marL="285750" indent="-285750">
              <a:buFont typeface="Wingdings" panose="05000000000000000000" pitchFamily="2" charset="2"/>
              <a:buChar char="q"/>
            </a:pPr>
            <a:r>
              <a:rPr lang="en-US" dirty="0" smtClean="0">
                <a:latin typeface="Times New Roman" panose="02020603050405020304" pitchFamily="18" charset="0"/>
                <a:cs typeface="Times New Roman" panose="02020603050405020304" pitchFamily="18" charset="0"/>
              </a:rPr>
              <a:t>We created an immutable variable b30_20 in which we select immediate bits for Utype instruction. If sel is equals to IMM_U(IMM_U in our case is pointing as selection bits for MUX)</a:t>
            </a:r>
          </a:p>
          <a:p>
            <a:endParaRPr lang="en-US" dirty="0" smtClean="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US" dirty="0" smtClean="0">
                <a:latin typeface="Times New Roman" panose="02020603050405020304" pitchFamily="18" charset="0"/>
                <a:cs typeface="Times New Roman" panose="02020603050405020304" pitchFamily="18" charset="0"/>
              </a:rPr>
              <a:t>If our instruction is of U type Mux will extract bits from 20 to 30 from the instruction otherwise Mux will select sign variable which we declared above</a:t>
            </a:r>
          </a:p>
          <a:p>
            <a:pPr marL="285750" indent="-285750">
              <a:buFont typeface="Wingdings" panose="05000000000000000000" pitchFamily="2" charset="2"/>
              <a:buChar char="q"/>
            </a:pPr>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endParaRPr lang="en-US" dirty="0" smtClean="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US" dirty="0" smtClean="0">
                <a:latin typeface="Times New Roman" panose="02020603050405020304" pitchFamily="18" charset="0"/>
                <a:cs typeface="Times New Roman" panose="02020603050405020304" pitchFamily="18" charset="0"/>
              </a:rPr>
              <a:t>We created an immutable variable b19_12 in which we uses Mux and compared two immediate of U and UJ type instruction if our sel is not pointing towards IMM_U and IMM_UJ  we will select sign variable which we declared above, otherwise  if Mux condition false we will extract bits from 12 to 19 from our instructions and converts it in Signed integer</a:t>
            </a:r>
          </a:p>
          <a:p>
            <a:pPr marL="285750" indent="-285750">
              <a:buFont typeface="Wingdings" panose="05000000000000000000" pitchFamily="2" charset="2"/>
              <a:buChar char="q"/>
            </a:pPr>
            <a:endParaRPr lang="en-US" dirty="0" smtClean="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endParaRPr lang="en-US" dirty="0">
              <a:latin typeface="Times New Roman" panose="02020603050405020304" pitchFamily="18" charset="0"/>
              <a:cs typeface="Times New Roman" panose="02020603050405020304" pitchFamily="18" charset="0"/>
            </a:endParaRPr>
          </a:p>
        </p:txBody>
      </p:sp>
      <p:pic>
        <p:nvPicPr>
          <p:cNvPr id="6" name="Content Placeholder 3" descr="Screen Clipping"/>
          <p:cNvPicPr>
            <a:picLocks noChangeAspect="1"/>
          </p:cNvPicPr>
          <p:nvPr/>
        </p:nvPicPr>
        <p:blipFill rotWithShape="1">
          <a:blip r:embed="rId2">
            <a:extLst>
              <a:ext uri="{28A0092B-C50C-407E-A947-70E740481C1C}">
                <a14:useLocalDpi xmlns:a14="http://schemas.microsoft.com/office/drawing/2010/main" val="0"/>
              </a:ext>
            </a:extLst>
          </a:blip>
          <a:srcRect t="22363" b="70199"/>
          <a:stretch/>
        </p:blipFill>
        <p:spPr>
          <a:xfrm>
            <a:off x="1206908" y="4461031"/>
            <a:ext cx="9537291" cy="418460"/>
          </a:xfrm>
          <a:prstGeom prst="rect">
            <a:avLst/>
          </a:prstGeom>
        </p:spPr>
      </p:pic>
    </p:spTree>
    <p:extLst>
      <p:ext uri="{BB962C8B-B14F-4D97-AF65-F5344CB8AC3E}">
        <p14:creationId xmlns:p14="http://schemas.microsoft.com/office/powerpoint/2010/main" val="15948056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 Clipping"/>
          <p:cNvPicPr>
            <a:picLocks noGrp="1" noChangeAspect="1"/>
          </p:cNvPicPr>
          <p:nvPr>
            <p:ph idx="1"/>
          </p:nvPr>
        </p:nvPicPr>
        <p:blipFill rotWithShape="1">
          <a:blip r:embed="rId2">
            <a:extLst>
              <a:ext uri="{28A0092B-C50C-407E-A947-70E740481C1C}">
                <a14:useLocalDpi xmlns:a14="http://schemas.microsoft.com/office/drawing/2010/main" val="0"/>
              </a:ext>
            </a:extLst>
          </a:blip>
          <a:srcRect t="28422" b="53937"/>
          <a:stretch/>
        </p:blipFill>
        <p:spPr>
          <a:xfrm>
            <a:off x="1269690" y="2306781"/>
            <a:ext cx="8476981" cy="779319"/>
          </a:xfrm>
          <a:prstGeom prst="rect">
            <a:avLst/>
          </a:prstGeom>
        </p:spPr>
      </p:pic>
      <p:sp>
        <p:nvSpPr>
          <p:cNvPr id="5" name="Rectangle 4"/>
          <p:cNvSpPr/>
          <p:nvPr/>
        </p:nvSpPr>
        <p:spPr>
          <a:xfrm>
            <a:off x="1921126" y="3158836"/>
            <a:ext cx="9321837" cy="3416320"/>
          </a:xfrm>
          <a:prstGeom prst="rect">
            <a:avLst/>
          </a:prstGeom>
        </p:spPr>
        <p:txBody>
          <a:bodyPr wrap="square">
            <a:spAutoFit/>
          </a:bodyPr>
          <a:lstStyle/>
          <a:p>
            <a:pPr marL="285750" indent="-285750">
              <a:buFont typeface="Wingdings" panose="05000000000000000000" pitchFamily="2" charset="2"/>
              <a:buChar char="q"/>
            </a:pPr>
            <a:r>
              <a:rPr lang="en-US" dirty="0" smtClean="0">
                <a:latin typeface="Times New Roman" panose="02020603050405020304" pitchFamily="18" charset="0"/>
                <a:cs typeface="Times New Roman" panose="02020603050405020304" pitchFamily="18" charset="0"/>
              </a:rPr>
              <a:t> We create an immutable variable b11 which select one bit from different Mux conditions on the basis of sel bits </a:t>
            </a:r>
          </a:p>
          <a:p>
            <a:pPr marL="285750" indent="-285750">
              <a:buFont typeface="Wingdings" panose="05000000000000000000" pitchFamily="2" charset="2"/>
              <a:buChar char="q"/>
            </a:pPr>
            <a:r>
              <a:rPr lang="en-US" dirty="0" smtClean="0">
                <a:latin typeface="Times New Roman" panose="02020603050405020304" pitchFamily="18" charset="0"/>
                <a:cs typeface="Times New Roman" panose="02020603050405020304" pitchFamily="18" charset="0"/>
              </a:rPr>
              <a:t>We have 1</a:t>
            </a:r>
            <a:r>
              <a:rPr lang="en-US" baseline="30000" dirty="0" smtClean="0">
                <a:latin typeface="Times New Roman" panose="02020603050405020304" pitchFamily="18" charset="0"/>
                <a:cs typeface="Times New Roman" panose="02020603050405020304" pitchFamily="18" charset="0"/>
              </a:rPr>
              <a:t>st</a:t>
            </a:r>
            <a:r>
              <a:rPr lang="en-US" dirty="0" smtClean="0">
                <a:latin typeface="Times New Roman" panose="02020603050405020304" pitchFamily="18" charset="0"/>
                <a:cs typeface="Times New Roman" panose="02020603050405020304" pitchFamily="18" charset="0"/>
              </a:rPr>
              <a:t> Mux in which  have OR condition between sel bits weather it points to IMM_U OR it points towards IMM_Z sel.If any of the above condition satisfies we will select Signed Integer(0) </a:t>
            </a:r>
          </a:p>
          <a:p>
            <a:pPr marL="285750" indent="-285750">
              <a:buFont typeface="Wingdings" panose="05000000000000000000" pitchFamily="2" charset="2"/>
              <a:buChar char="q"/>
            </a:pPr>
            <a:r>
              <a:rPr lang="en-US" dirty="0" smtClean="0">
                <a:latin typeface="Times New Roman" panose="02020603050405020304" pitchFamily="18" charset="0"/>
                <a:cs typeface="Times New Roman" panose="02020603050405020304" pitchFamily="18" charset="0"/>
              </a:rPr>
              <a:t>But If our 1</a:t>
            </a:r>
            <a:r>
              <a:rPr lang="en-US" baseline="30000" dirty="0" smtClean="0">
                <a:latin typeface="Times New Roman" panose="02020603050405020304" pitchFamily="18" charset="0"/>
                <a:cs typeface="Times New Roman" panose="02020603050405020304" pitchFamily="18" charset="0"/>
              </a:rPr>
              <a:t>st</a:t>
            </a:r>
            <a:r>
              <a:rPr lang="en-US" dirty="0" smtClean="0">
                <a:latin typeface="Times New Roman" panose="02020603050405020304" pitchFamily="18" charset="0"/>
                <a:cs typeface="Times New Roman" panose="02020603050405020304" pitchFamily="18" charset="0"/>
              </a:rPr>
              <a:t> Mux condition lies in false we have 2</a:t>
            </a:r>
            <a:r>
              <a:rPr lang="en-US" baseline="30000" dirty="0" smtClean="0">
                <a:latin typeface="Times New Roman" panose="02020603050405020304" pitchFamily="18" charset="0"/>
                <a:cs typeface="Times New Roman" panose="02020603050405020304" pitchFamily="18" charset="0"/>
              </a:rPr>
              <a:t>nd</a:t>
            </a:r>
            <a:r>
              <a:rPr lang="en-US" dirty="0" smtClean="0">
                <a:latin typeface="Times New Roman" panose="02020603050405020304" pitchFamily="18" charset="0"/>
                <a:cs typeface="Times New Roman" panose="02020603050405020304" pitchFamily="18" charset="0"/>
              </a:rPr>
              <a:t> Mux which will compare sel bits with IMM_UJ (immediate of Unconditional jump) if sel is equal to IMM_UJ we will select 20</a:t>
            </a:r>
            <a:r>
              <a:rPr lang="en-US" baseline="30000" dirty="0" smtClean="0">
                <a:latin typeface="Times New Roman" panose="02020603050405020304" pitchFamily="18" charset="0"/>
                <a:cs typeface="Times New Roman" panose="02020603050405020304" pitchFamily="18" charset="0"/>
              </a:rPr>
              <a:t>th</a:t>
            </a:r>
            <a:r>
              <a:rPr lang="en-US" dirty="0" smtClean="0">
                <a:latin typeface="Times New Roman" panose="02020603050405020304" pitchFamily="18" charset="0"/>
                <a:cs typeface="Times New Roman" panose="02020603050405020304" pitchFamily="18" charset="0"/>
              </a:rPr>
              <a:t> bit from the instruction   and convert it SignedInteger</a:t>
            </a:r>
          </a:p>
          <a:p>
            <a:pPr marL="285750" indent="-285750">
              <a:buFont typeface="Wingdings" panose="05000000000000000000" pitchFamily="2" charset="2"/>
              <a:buChar char="q"/>
            </a:pPr>
            <a:r>
              <a:rPr lang="en-US" dirty="0" smtClean="0">
                <a:latin typeface="Times New Roman" panose="02020603050405020304" pitchFamily="18" charset="0"/>
                <a:cs typeface="Times New Roman" panose="02020603050405020304" pitchFamily="18" charset="0"/>
              </a:rPr>
              <a:t>If sel is not equals to IMM_UJ which means selection bits is not the same as IMM_UJ sel bits then we have our 3</a:t>
            </a:r>
            <a:r>
              <a:rPr lang="en-US" baseline="30000" dirty="0" smtClean="0">
                <a:latin typeface="Times New Roman" panose="02020603050405020304" pitchFamily="18" charset="0"/>
                <a:cs typeface="Times New Roman" panose="02020603050405020304" pitchFamily="18" charset="0"/>
              </a:rPr>
              <a:t>rd</a:t>
            </a:r>
            <a:r>
              <a:rPr lang="en-US" dirty="0" smtClean="0">
                <a:latin typeface="Times New Roman" panose="02020603050405020304" pitchFamily="18" charset="0"/>
                <a:cs typeface="Times New Roman" panose="02020603050405020304" pitchFamily="18" charset="0"/>
              </a:rPr>
              <a:t>  Mux comes into play in which we compare sel with IMM_SB(immediate of Store Branch) if 3</a:t>
            </a:r>
            <a:r>
              <a:rPr lang="en-US" baseline="30000" dirty="0" smtClean="0">
                <a:latin typeface="Times New Roman" panose="02020603050405020304" pitchFamily="18" charset="0"/>
                <a:cs typeface="Times New Roman" panose="02020603050405020304" pitchFamily="18" charset="0"/>
              </a:rPr>
              <a:t>rd</a:t>
            </a:r>
            <a:r>
              <a:rPr lang="en-US" dirty="0" smtClean="0">
                <a:latin typeface="Times New Roman" panose="02020603050405020304" pitchFamily="18" charset="0"/>
                <a:cs typeface="Times New Roman" panose="02020603050405020304" pitchFamily="18" charset="0"/>
              </a:rPr>
              <a:t> Mux Condition satisfies we extract 7</a:t>
            </a:r>
            <a:r>
              <a:rPr lang="en-US" baseline="30000" dirty="0" smtClean="0">
                <a:latin typeface="Times New Roman" panose="02020603050405020304" pitchFamily="18" charset="0"/>
                <a:cs typeface="Times New Roman" panose="02020603050405020304" pitchFamily="18" charset="0"/>
              </a:rPr>
              <a:t>th</a:t>
            </a:r>
            <a:r>
              <a:rPr lang="en-US" dirty="0" smtClean="0">
                <a:latin typeface="Times New Roman" panose="02020603050405020304" pitchFamily="18" charset="0"/>
                <a:cs typeface="Times New Roman" panose="02020603050405020304" pitchFamily="18" charset="0"/>
              </a:rPr>
              <a:t> bit from the instruction and converts it in SignedInteger</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otherwise we will select sign variable which we declared above</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375962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 Clipping"/>
          <p:cNvPicPr>
            <a:picLocks noGrp="1" noChangeAspect="1"/>
          </p:cNvPicPr>
          <p:nvPr>
            <p:ph idx="1"/>
          </p:nvPr>
        </p:nvPicPr>
        <p:blipFill rotWithShape="1">
          <a:blip r:embed="rId2">
            <a:extLst>
              <a:ext uri="{28A0092B-C50C-407E-A947-70E740481C1C}">
                <a14:useLocalDpi xmlns:a14="http://schemas.microsoft.com/office/drawing/2010/main" val="0"/>
              </a:ext>
            </a:extLst>
          </a:blip>
          <a:srcRect t="43891" b="48561"/>
          <a:stretch/>
        </p:blipFill>
        <p:spPr>
          <a:xfrm>
            <a:off x="1154954" y="2237290"/>
            <a:ext cx="8848051" cy="395476"/>
          </a:xfrm>
          <a:prstGeom prst="rect">
            <a:avLst/>
          </a:prstGeom>
        </p:spPr>
      </p:pic>
      <p:sp>
        <p:nvSpPr>
          <p:cNvPr id="5" name="Rectangle 4"/>
          <p:cNvSpPr/>
          <p:nvPr/>
        </p:nvSpPr>
        <p:spPr>
          <a:xfrm>
            <a:off x="1707070" y="2610683"/>
            <a:ext cx="8985175" cy="3970318"/>
          </a:xfrm>
          <a:prstGeom prst="rect">
            <a:avLst/>
          </a:prstGeom>
        </p:spPr>
        <p:txBody>
          <a:bodyPr wrap="square">
            <a:spAutoFit/>
          </a:bodyPr>
          <a:lstStyle/>
          <a:p>
            <a:pPr marL="285750" indent="-285750">
              <a:buFont typeface="Wingdings" panose="05000000000000000000" pitchFamily="2" charset="2"/>
              <a:buChar char="q"/>
            </a:pPr>
            <a:r>
              <a:rPr lang="en-US" dirty="0" smtClean="0">
                <a:latin typeface="Times New Roman" panose="02020603050405020304" pitchFamily="18" charset="0"/>
                <a:cs typeface="Times New Roman" panose="02020603050405020304" pitchFamily="18" charset="0"/>
              </a:rPr>
              <a:t>We created a immutable variable b10_5 for selection of bits from 25 to 30 .We use Mux condition which compare sel with IMM_U OR sel with IMM_Z if any of the condition true we select Bits(0) otherwise we extract instruction bits from 25 to 30 </a:t>
            </a:r>
          </a:p>
          <a:p>
            <a:endParaRPr lang="en-US" dirty="0" smtClean="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smtClean="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We created a immutable variable </a:t>
            </a:r>
            <a:r>
              <a:rPr lang="en-US" dirty="0" smtClean="0">
                <a:latin typeface="Times New Roman" panose="02020603050405020304" pitchFamily="18" charset="0"/>
                <a:cs typeface="Times New Roman" panose="02020603050405020304" pitchFamily="18" charset="0"/>
              </a:rPr>
              <a:t>b4_1 </a:t>
            </a:r>
            <a:r>
              <a:rPr lang="en-US" dirty="0">
                <a:latin typeface="Times New Roman" panose="02020603050405020304" pitchFamily="18" charset="0"/>
                <a:cs typeface="Times New Roman" panose="02020603050405020304" pitchFamily="18" charset="0"/>
              </a:rPr>
              <a:t>for selection of bits from </a:t>
            </a:r>
            <a:r>
              <a:rPr lang="en-US" dirty="0" smtClean="0">
                <a:latin typeface="Times New Roman" panose="02020603050405020304" pitchFamily="18" charset="0"/>
                <a:cs typeface="Times New Roman" panose="02020603050405020304" pitchFamily="18" charset="0"/>
              </a:rPr>
              <a:t>8 </a:t>
            </a:r>
            <a:r>
              <a:rPr lang="en-US" dirty="0">
                <a:latin typeface="Times New Roman" panose="02020603050405020304" pitchFamily="18" charset="0"/>
                <a:cs typeface="Times New Roman" panose="02020603050405020304" pitchFamily="18" charset="0"/>
              </a:rPr>
              <a:t>to </a:t>
            </a:r>
            <a:r>
              <a:rPr lang="en-US" dirty="0" smtClean="0">
                <a:latin typeface="Times New Roman" panose="02020603050405020304" pitchFamily="18" charset="0"/>
                <a:cs typeface="Times New Roman" panose="02020603050405020304" pitchFamily="18" charset="0"/>
              </a:rPr>
              <a:t>11 or 21 to 24 </a:t>
            </a:r>
            <a:r>
              <a:rPr lang="en-US" dirty="0">
                <a:latin typeface="Times New Roman" panose="02020603050405020304" pitchFamily="18" charset="0"/>
                <a:cs typeface="Times New Roman" panose="02020603050405020304" pitchFamily="18" charset="0"/>
              </a:rPr>
              <a:t>.We use Mux condition which compare sel with IMM_U </a:t>
            </a:r>
            <a:r>
              <a:rPr lang="en-US" dirty="0" smtClean="0">
                <a:latin typeface="Times New Roman" panose="02020603050405020304" pitchFamily="18" charset="0"/>
                <a:cs typeface="Times New Roman" panose="02020603050405020304" pitchFamily="18" charset="0"/>
              </a:rPr>
              <a:t>if this condition satisfies we </a:t>
            </a:r>
            <a:r>
              <a:rPr lang="en-US" dirty="0">
                <a:latin typeface="Times New Roman" panose="02020603050405020304" pitchFamily="18" charset="0"/>
                <a:cs typeface="Times New Roman" panose="02020603050405020304" pitchFamily="18" charset="0"/>
              </a:rPr>
              <a:t>select Bits(0) </a:t>
            </a:r>
            <a:r>
              <a:rPr lang="en-US" dirty="0" smtClean="0">
                <a:latin typeface="Times New Roman" panose="02020603050405020304" pitchFamily="18" charset="0"/>
                <a:cs typeface="Times New Roman" panose="02020603050405020304" pitchFamily="18" charset="0"/>
              </a:rPr>
              <a:t>otherwise</a:t>
            </a:r>
          </a:p>
          <a:p>
            <a:pPr marL="285750" indent="-285750">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W</a:t>
            </a:r>
            <a:r>
              <a:rPr lang="en-US" dirty="0" smtClean="0">
                <a:latin typeface="Times New Roman" panose="02020603050405020304" pitchFamily="18" charset="0"/>
                <a:cs typeface="Times New Roman" panose="02020603050405020304" pitchFamily="18" charset="0"/>
              </a:rPr>
              <a:t>e use 2</a:t>
            </a:r>
            <a:r>
              <a:rPr lang="en-US" baseline="30000" dirty="0" smtClean="0">
                <a:latin typeface="Times New Roman" panose="02020603050405020304" pitchFamily="18" charset="0"/>
                <a:cs typeface="Times New Roman" panose="02020603050405020304" pitchFamily="18" charset="0"/>
              </a:rPr>
              <a:t>nd</a:t>
            </a:r>
            <a:r>
              <a:rPr lang="en-US" dirty="0" smtClean="0">
                <a:latin typeface="Times New Roman" panose="02020603050405020304" pitchFamily="18" charset="0"/>
                <a:cs typeface="Times New Roman" panose="02020603050405020304" pitchFamily="18" charset="0"/>
              </a:rPr>
              <a:t> Mux  condition which compares sel with IMM_S and IMM_SB if any of these condition true we extract bits 8 to 11 from our instruction</a:t>
            </a:r>
          </a:p>
          <a:p>
            <a:pPr marL="285750" indent="-285750">
              <a:buFont typeface="Wingdings" panose="05000000000000000000" pitchFamily="2" charset="2"/>
              <a:buChar char="q"/>
            </a:pPr>
            <a:r>
              <a:rPr lang="en-US" dirty="0" smtClean="0">
                <a:latin typeface="Times New Roman" panose="02020603050405020304" pitchFamily="18" charset="0"/>
                <a:cs typeface="Times New Roman" panose="02020603050405020304" pitchFamily="18" charset="0"/>
              </a:rPr>
              <a:t>If  2</a:t>
            </a:r>
            <a:r>
              <a:rPr lang="en-US" baseline="30000" dirty="0" smtClean="0">
                <a:latin typeface="Times New Roman" panose="02020603050405020304" pitchFamily="18" charset="0"/>
                <a:cs typeface="Times New Roman" panose="02020603050405020304" pitchFamily="18" charset="0"/>
              </a:rPr>
              <a:t>nd</a:t>
            </a:r>
            <a:r>
              <a:rPr lang="en-US" dirty="0" smtClean="0">
                <a:latin typeface="Times New Roman" panose="02020603050405020304" pitchFamily="18" charset="0"/>
                <a:cs typeface="Times New Roman" panose="02020603050405020304" pitchFamily="18" charset="0"/>
              </a:rPr>
              <a:t> Mux condition doesn’t satisfies we use 3</a:t>
            </a:r>
            <a:r>
              <a:rPr lang="en-US" baseline="30000" dirty="0" smtClean="0">
                <a:latin typeface="Times New Roman" panose="02020603050405020304" pitchFamily="18" charset="0"/>
                <a:cs typeface="Times New Roman" panose="02020603050405020304" pitchFamily="18" charset="0"/>
              </a:rPr>
              <a:t>rd</a:t>
            </a:r>
            <a:r>
              <a:rPr lang="en-US" dirty="0" smtClean="0">
                <a:latin typeface="Times New Roman" panose="02020603050405020304" pitchFamily="18" charset="0"/>
                <a:cs typeface="Times New Roman" panose="02020603050405020304" pitchFamily="18" charset="0"/>
              </a:rPr>
              <a:t> Mux which will compare sel with IMM_Z,if this condition satisfies we extract bits from 16 to 19 from our instruction otherwise we extract bits from 21 to 24 from our instruction</a:t>
            </a:r>
            <a:endParaRPr lang="en-US" dirty="0">
              <a:latin typeface="Times New Roman" panose="02020603050405020304" pitchFamily="18" charset="0"/>
              <a:cs typeface="Times New Roman" panose="02020603050405020304" pitchFamily="18" charset="0"/>
            </a:endParaRPr>
          </a:p>
        </p:txBody>
      </p:sp>
      <p:pic>
        <p:nvPicPr>
          <p:cNvPr id="6" name="Content Placeholder 3" descr="Screen Clipping"/>
          <p:cNvPicPr>
            <a:picLocks noChangeAspect="1"/>
          </p:cNvPicPr>
          <p:nvPr/>
        </p:nvPicPr>
        <p:blipFill rotWithShape="1">
          <a:blip r:embed="rId2">
            <a:extLst>
              <a:ext uri="{28A0092B-C50C-407E-A947-70E740481C1C}">
                <a14:useLocalDpi xmlns:a14="http://schemas.microsoft.com/office/drawing/2010/main" val="0"/>
              </a:ext>
            </a:extLst>
          </a:blip>
          <a:srcRect t="50684" b="33213"/>
          <a:stretch/>
        </p:blipFill>
        <p:spPr>
          <a:xfrm>
            <a:off x="1154954" y="3564081"/>
            <a:ext cx="9537291" cy="665019"/>
          </a:xfrm>
          <a:prstGeom prst="rect">
            <a:avLst/>
          </a:prstGeom>
        </p:spPr>
      </p:pic>
    </p:spTree>
    <p:extLst>
      <p:ext uri="{BB962C8B-B14F-4D97-AF65-F5344CB8AC3E}">
        <p14:creationId xmlns:p14="http://schemas.microsoft.com/office/powerpoint/2010/main" val="22937214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 Clipping"/>
          <p:cNvPicPr>
            <a:picLocks noGrp="1" noChangeAspect="1"/>
          </p:cNvPicPr>
          <p:nvPr>
            <p:ph idx="1"/>
          </p:nvPr>
        </p:nvPicPr>
        <p:blipFill rotWithShape="1">
          <a:blip r:embed="rId2">
            <a:extLst>
              <a:ext uri="{28A0092B-C50C-407E-A947-70E740481C1C}">
                <a14:useLocalDpi xmlns:a14="http://schemas.microsoft.com/office/drawing/2010/main" val="0"/>
              </a:ext>
            </a:extLst>
          </a:blip>
          <a:srcRect t="66491" b="13984"/>
          <a:stretch/>
        </p:blipFill>
        <p:spPr>
          <a:xfrm>
            <a:off x="1205346" y="2483427"/>
            <a:ext cx="8905009" cy="768927"/>
          </a:xfrm>
          <a:prstGeom prst="rect">
            <a:avLst/>
          </a:prstGeom>
        </p:spPr>
      </p:pic>
      <p:sp>
        <p:nvSpPr>
          <p:cNvPr id="6" name="Rectangle 5"/>
          <p:cNvSpPr/>
          <p:nvPr/>
        </p:nvSpPr>
        <p:spPr>
          <a:xfrm>
            <a:off x="1884217" y="3252354"/>
            <a:ext cx="9909463" cy="3139321"/>
          </a:xfrm>
          <a:prstGeom prst="rect">
            <a:avLst/>
          </a:prstGeom>
        </p:spPr>
        <p:txBody>
          <a:bodyPr wrap="square">
            <a:spAutoFit/>
          </a:bodyPr>
          <a:lstStyle/>
          <a:p>
            <a:pPr marL="285750" indent="-285750">
              <a:buFont typeface="Wingdings" panose="05000000000000000000" pitchFamily="2" charset="2"/>
              <a:buChar char="q"/>
            </a:pPr>
            <a:r>
              <a:rPr lang="en-US" dirty="0" smtClean="0">
                <a:latin typeface="Times New Roman" panose="02020603050405020304" pitchFamily="18" charset="0"/>
                <a:cs typeface="Times New Roman" panose="02020603050405020304" pitchFamily="18" charset="0"/>
              </a:rPr>
              <a:t>We create a variable b0 which is selecting one bits from different Muxes condition </a:t>
            </a:r>
          </a:p>
          <a:p>
            <a:pPr marL="285750" indent="-285750">
              <a:buFont typeface="Wingdings" panose="05000000000000000000" pitchFamily="2" charset="2"/>
              <a:buChar char="q"/>
            </a:pPr>
            <a:r>
              <a:rPr lang="en-US" dirty="0" smtClean="0">
                <a:latin typeface="Times New Roman" panose="02020603050405020304" pitchFamily="18" charset="0"/>
                <a:cs typeface="Times New Roman" panose="02020603050405020304" pitchFamily="18" charset="0"/>
              </a:rPr>
              <a:t>1</a:t>
            </a:r>
            <a:r>
              <a:rPr lang="en-US" baseline="30000" dirty="0" smtClean="0">
                <a:latin typeface="Times New Roman" panose="02020603050405020304" pitchFamily="18" charset="0"/>
                <a:cs typeface="Times New Roman" panose="02020603050405020304" pitchFamily="18" charset="0"/>
              </a:rPr>
              <a:t>st</a:t>
            </a:r>
            <a:r>
              <a:rPr lang="en-US" dirty="0" smtClean="0">
                <a:latin typeface="Times New Roman" panose="02020603050405020304" pitchFamily="18" charset="0"/>
                <a:cs typeface="Times New Roman" panose="02020603050405020304" pitchFamily="18" charset="0"/>
              </a:rPr>
              <a:t> Mux will compare sel with IMM_S(immediate of store type instruction) if this condition satisfies we select 7</a:t>
            </a:r>
            <a:r>
              <a:rPr lang="en-US" baseline="30000" dirty="0" smtClean="0">
                <a:latin typeface="Times New Roman" panose="02020603050405020304" pitchFamily="18" charset="0"/>
                <a:cs typeface="Times New Roman" panose="02020603050405020304" pitchFamily="18" charset="0"/>
              </a:rPr>
              <a:t>th</a:t>
            </a:r>
            <a:r>
              <a:rPr lang="en-US" dirty="0" smtClean="0">
                <a:latin typeface="Times New Roman" panose="02020603050405020304" pitchFamily="18" charset="0"/>
                <a:cs typeface="Times New Roman" panose="02020603050405020304" pitchFamily="18" charset="0"/>
              </a:rPr>
              <a:t> bit from the instruction</a:t>
            </a:r>
          </a:p>
          <a:p>
            <a:pPr marL="285750" indent="-285750">
              <a:buFont typeface="Wingdings" panose="05000000000000000000" pitchFamily="2" charset="2"/>
              <a:buChar char="q"/>
            </a:pPr>
            <a:r>
              <a:rPr lang="en-US" dirty="0" smtClean="0">
                <a:latin typeface="Times New Roman" panose="02020603050405020304" pitchFamily="18" charset="0"/>
                <a:cs typeface="Times New Roman" panose="02020603050405020304" pitchFamily="18" charset="0"/>
              </a:rPr>
              <a:t>If 1</a:t>
            </a:r>
            <a:r>
              <a:rPr lang="en-US" baseline="30000" dirty="0" smtClean="0">
                <a:latin typeface="Times New Roman" panose="02020603050405020304" pitchFamily="18" charset="0"/>
                <a:cs typeface="Times New Roman" panose="02020603050405020304" pitchFamily="18" charset="0"/>
              </a:rPr>
              <a:t>st</a:t>
            </a:r>
            <a:r>
              <a:rPr lang="en-US" dirty="0" smtClean="0">
                <a:latin typeface="Times New Roman" panose="02020603050405020304" pitchFamily="18" charset="0"/>
                <a:cs typeface="Times New Roman" panose="02020603050405020304" pitchFamily="18" charset="0"/>
              </a:rPr>
              <a:t> Mux condition fails we uses 2</a:t>
            </a:r>
            <a:r>
              <a:rPr lang="en-US" baseline="30000" dirty="0" smtClean="0">
                <a:latin typeface="Times New Roman" panose="02020603050405020304" pitchFamily="18" charset="0"/>
                <a:cs typeface="Times New Roman" panose="02020603050405020304" pitchFamily="18" charset="0"/>
              </a:rPr>
              <a:t>nd</a:t>
            </a:r>
            <a:r>
              <a:rPr lang="en-US" dirty="0" smtClean="0">
                <a:latin typeface="Times New Roman" panose="02020603050405020304" pitchFamily="18" charset="0"/>
                <a:cs typeface="Times New Roman" panose="02020603050405020304" pitchFamily="18" charset="0"/>
              </a:rPr>
              <a:t> Mux condition which compare sel with IMM_I(immediate of I type instruction) if it satisfies we extract 20</a:t>
            </a:r>
            <a:r>
              <a:rPr lang="en-US" baseline="30000" dirty="0" smtClean="0">
                <a:latin typeface="Times New Roman" panose="02020603050405020304" pitchFamily="18" charset="0"/>
                <a:cs typeface="Times New Roman" panose="02020603050405020304" pitchFamily="18" charset="0"/>
              </a:rPr>
              <a:t>th</a:t>
            </a:r>
            <a:r>
              <a:rPr lang="en-US" dirty="0" smtClean="0">
                <a:latin typeface="Times New Roman" panose="02020603050405020304" pitchFamily="18" charset="0"/>
                <a:cs typeface="Times New Roman" panose="02020603050405020304" pitchFamily="18" charset="0"/>
              </a:rPr>
              <a:t> bit from the instruction</a:t>
            </a:r>
          </a:p>
          <a:p>
            <a:pPr marL="285750" indent="-285750">
              <a:buFont typeface="Wingdings" panose="05000000000000000000" pitchFamily="2" charset="2"/>
              <a:buChar char="q"/>
            </a:pPr>
            <a:r>
              <a:rPr lang="en-US" dirty="0" smtClean="0">
                <a:latin typeface="Times New Roman" panose="02020603050405020304" pitchFamily="18" charset="0"/>
                <a:cs typeface="Times New Roman" panose="02020603050405020304" pitchFamily="18" charset="0"/>
              </a:rPr>
              <a:t>If 2</a:t>
            </a:r>
            <a:r>
              <a:rPr lang="en-US" baseline="30000" dirty="0" smtClean="0">
                <a:latin typeface="Times New Roman" panose="02020603050405020304" pitchFamily="18" charset="0"/>
                <a:cs typeface="Times New Roman" panose="02020603050405020304" pitchFamily="18" charset="0"/>
              </a:rPr>
              <a:t>nd</a:t>
            </a:r>
            <a:r>
              <a:rPr lang="en-US" dirty="0" smtClean="0">
                <a:latin typeface="Times New Roman" panose="02020603050405020304" pitchFamily="18" charset="0"/>
                <a:cs typeface="Times New Roman" panose="02020603050405020304" pitchFamily="18" charset="0"/>
              </a:rPr>
              <a:t> Mux doesn’t satisfies we uses 3</a:t>
            </a:r>
            <a:r>
              <a:rPr lang="en-US" baseline="30000" dirty="0" smtClean="0">
                <a:latin typeface="Times New Roman" panose="02020603050405020304" pitchFamily="18" charset="0"/>
                <a:cs typeface="Times New Roman" panose="02020603050405020304" pitchFamily="18" charset="0"/>
              </a:rPr>
              <a:t>rd</a:t>
            </a:r>
            <a:r>
              <a:rPr lang="en-US" dirty="0" smtClean="0">
                <a:latin typeface="Times New Roman" panose="02020603050405020304" pitchFamily="18" charset="0"/>
                <a:cs typeface="Times New Roman" panose="02020603050405020304" pitchFamily="18" charset="0"/>
              </a:rPr>
              <a:t> Mux which compares sel with IMM_Z if this condition satisfies we extract bit 15 from  our instruction otherwise bits (0) will be selected</a:t>
            </a:r>
          </a:p>
          <a:p>
            <a:pPr marL="285750" indent="-285750">
              <a:buFont typeface="Wingdings" panose="05000000000000000000" pitchFamily="2" charset="2"/>
              <a:buChar char="q"/>
            </a:pPr>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endParaRPr lang="en-US" dirty="0" smtClean="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US" dirty="0" smtClean="0">
                <a:latin typeface="Times New Roman" panose="02020603050405020304" pitchFamily="18" charset="0"/>
                <a:cs typeface="Times New Roman" panose="02020603050405020304" pitchFamily="18" charset="0"/>
              </a:rPr>
              <a:t>We use Cat function in order to concatenate all the bits which we extracted from different immutable variables and then convert them in SignedInteger</a:t>
            </a:r>
          </a:p>
        </p:txBody>
      </p:sp>
      <p:pic>
        <p:nvPicPr>
          <p:cNvPr id="7" name="Content Placeholder 3" descr="Screen Clipping"/>
          <p:cNvPicPr>
            <a:picLocks noChangeAspect="1"/>
          </p:cNvPicPr>
          <p:nvPr/>
        </p:nvPicPr>
        <p:blipFill rotWithShape="1">
          <a:blip r:embed="rId2">
            <a:extLst>
              <a:ext uri="{28A0092B-C50C-407E-A947-70E740481C1C}">
                <a14:useLocalDpi xmlns:a14="http://schemas.microsoft.com/office/drawing/2010/main" val="0"/>
              </a:ext>
            </a:extLst>
          </a:blip>
          <a:srcRect t="83897" b="5284"/>
          <a:stretch/>
        </p:blipFill>
        <p:spPr>
          <a:xfrm>
            <a:off x="1641763" y="5291106"/>
            <a:ext cx="9663545" cy="446809"/>
          </a:xfrm>
          <a:prstGeom prst="rect">
            <a:avLst/>
          </a:prstGeom>
        </p:spPr>
      </p:pic>
    </p:spTree>
    <p:extLst>
      <p:ext uri="{BB962C8B-B14F-4D97-AF65-F5344CB8AC3E}">
        <p14:creationId xmlns:p14="http://schemas.microsoft.com/office/powerpoint/2010/main" val="21764900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186</TotalTime>
  <Words>587</Words>
  <Application>Microsoft Office PowerPoint</Application>
  <PresentationFormat>Widescreen</PresentationFormat>
  <Paragraphs>29</Paragraphs>
  <Slides>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Century Gothic</vt:lpstr>
      <vt:lpstr>Times New Roman</vt:lpstr>
      <vt:lpstr>Wingdings</vt:lpstr>
      <vt:lpstr>Wingdings 3</vt:lpstr>
      <vt:lpstr>Ion Boardroom</vt:lpstr>
      <vt:lpstr>Rocket Chip Decode Block : Sign Extend </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uzair</dc:creator>
  <cp:lastModifiedBy>uzair</cp:lastModifiedBy>
  <cp:revision>15</cp:revision>
  <dcterms:created xsi:type="dcterms:W3CDTF">2020-04-21T12:12:49Z</dcterms:created>
  <dcterms:modified xsi:type="dcterms:W3CDTF">2020-04-23T14:59:45Z</dcterms:modified>
</cp:coreProperties>
</file>