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
  </p:notesMasterIdLst>
  <p:sldIdLst>
    <p:sldId id="256" r:id="rId2"/>
    <p:sldId id="257" r:id="rId3"/>
    <p:sldId id="258" r:id="rId4"/>
    <p:sldId id="259" r:id="rId5"/>
    <p:sldId id="260" r:id="rId6"/>
    <p:sldId id="261" r:id="rId7"/>
    <p:sldId id="262" r:id="rId8"/>
    <p:sldId id="263" r:id="rId9"/>
    <p:sldId id="274" r:id="rId10"/>
    <p:sldId id="275" r:id="rId11"/>
    <p:sldId id="277" r:id="rId12"/>
    <p:sldId id="278" r:id="rId13"/>
    <p:sldId id="276" r:id="rId14"/>
    <p:sldId id="264" r:id="rId15"/>
    <p:sldId id="265" r:id="rId16"/>
    <p:sldId id="266" r:id="rId17"/>
    <p:sldId id="267" r:id="rId18"/>
    <p:sldId id="269" r:id="rId19"/>
    <p:sldId id="270" r:id="rId20"/>
    <p:sldId id="271" r:id="rId21"/>
    <p:sldId id="272" r:id="rId22"/>
    <p:sldId id="273" r:id="rId23"/>
    <p:sldId id="279"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01" autoAdjust="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4C9AE-4204-4032-8A31-8A85E24EFFC2}"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8CF19-9FDA-4AA1-8821-67669CD12DCB}" type="slidenum">
              <a:rPr lang="en-US" smtClean="0"/>
              <a:t>‹#›</a:t>
            </a:fld>
            <a:endParaRPr lang="en-US"/>
          </a:p>
        </p:txBody>
      </p:sp>
    </p:spTree>
    <p:extLst>
      <p:ext uri="{BB962C8B-B14F-4D97-AF65-F5344CB8AC3E}">
        <p14:creationId xmlns:p14="http://schemas.microsoft.com/office/powerpoint/2010/main" val="158501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8CF19-9FDA-4AA1-8821-67669CD12DCB}" type="slidenum">
              <a:rPr lang="en-US" smtClean="0"/>
              <a:t>3</a:t>
            </a:fld>
            <a:endParaRPr lang="en-US"/>
          </a:p>
        </p:txBody>
      </p:sp>
    </p:spTree>
    <p:extLst>
      <p:ext uri="{BB962C8B-B14F-4D97-AF65-F5344CB8AC3E}">
        <p14:creationId xmlns:p14="http://schemas.microsoft.com/office/powerpoint/2010/main" val="222360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27934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25040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A0343-7D35-45A2-BD9D-8B02F0CD159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8721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347743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A0343-7D35-45A2-BD9D-8B02F0CD159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907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18356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1149989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273868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75001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9AE41F-9C1D-4872-AFBA-B93EFD63F6BE}"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101271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242303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9AE41F-9C1D-4872-AFBA-B93EFD63F6BE}"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377850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9AE41F-9C1D-4872-AFBA-B93EFD63F6BE}"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208188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AE41F-9C1D-4872-AFBA-B93EFD63F6BE}"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170851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57789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AE41F-9C1D-4872-AFBA-B93EFD63F6BE}"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3A0343-7D35-45A2-BD9D-8B02F0CD1596}" type="slidenum">
              <a:rPr lang="en-US" smtClean="0"/>
              <a:t>‹#›</a:t>
            </a:fld>
            <a:endParaRPr lang="en-US"/>
          </a:p>
        </p:txBody>
      </p:sp>
    </p:spTree>
    <p:extLst>
      <p:ext uri="{BB962C8B-B14F-4D97-AF65-F5344CB8AC3E}">
        <p14:creationId xmlns:p14="http://schemas.microsoft.com/office/powerpoint/2010/main" val="36607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9AE41F-9C1D-4872-AFBA-B93EFD63F6BE}" type="datetimeFigureOut">
              <a:rPr lang="en-US" smtClean="0"/>
              <a:t>10/16/2020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E3A0343-7D35-45A2-BD9D-8B02F0CD1596}" type="slidenum">
              <a:rPr lang="en-US" smtClean="0"/>
              <a:t>‹#›</a:t>
            </a:fld>
            <a:endParaRPr lang="en-US"/>
          </a:p>
        </p:txBody>
      </p:sp>
    </p:spTree>
    <p:extLst>
      <p:ext uri="{BB962C8B-B14F-4D97-AF65-F5344CB8AC3E}">
        <p14:creationId xmlns:p14="http://schemas.microsoft.com/office/powerpoint/2010/main" val="40651409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Decode Block</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smtClean="0">
                <a:latin typeface="Times New Roman" panose="02020603050405020304" pitchFamily="18" charset="0"/>
                <a:cs typeface="Times New Roman" panose="02020603050405020304" pitchFamily="18" charset="0"/>
              </a:rPr>
              <a:t>Instruction Decode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46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57108"/>
          <a:stretch/>
        </p:blipFill>
        <p:spPr>
          <a:xfrm>
            <a:off x="376808" y="720762"/>
            <a:ext cx="9617046" cy="1947134"/>
          </a:xfrm>
        </p:spPr>
      </p:pic>
      <p:graphicFrame>
        <p:nvGraphicFramePr>
          <p:cNvPr id="6" name="Table 5"/>
          <p:cNvGraphicFramePr>
            <a:graphicFrameLocks noGrp="1"/>
          </p:cNvGraphicFramePr>
          <p:nvPr>
            <p:extLst>
              <p:ext uri="{D42A27DB-BD31-4B8C-83A1-F6EECF244321}">
                <p14:modId xmlns:p14="http://schemas.microsoft.com/office/powerpoint/2010/main" val="91625734"/>
              </p:ext>
            </p:extLst>
          </p:nvPr>
        </p:nvGraphicFramePr>
        <p:xfrm>
          <a:off x="236958" y="2864476"/>
          <a:ext cx="11510393" cy="3183820"/>
        </p:xfrm>
        <a:graphic>
          <a:graphicData uri="http://schemas.openxmlformats.org/drawingml/2006/table">
            <a:tbl>
              <a:tblPr firstRow="1" bandRow="1">
                <a:tableStyleId>{5C22544A-7EE6-4342-B048-85BDC9FD1C3A}</a:tableStyleId>
              </a:tblPr>
              <a:tblGrid>
                <a:gridCol w="11510393"/>
              </a:tblGrid>
              <a:tr h="410140">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5621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FenceDecode which takes parameter flushDCache as Boolean type  which is extended by trait DecodeConstants. This class is used for pattern matching of </a:t>
                      </a:r>
                      <a:r>
                        <a:rPr lang="en-US" sz="1600" dirty="0" smtClean="0"/>
                        <a:t>RV32I memory access instruction</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 We hav</a:t>
                      </a:r>
                      <a:r>
                        <a:rPr lang="en-US" sz="1600" b="0" baseline="0" dirty="0" smtClean="0">
                          <a:latin typeface="Times New Roman" panose="02020603050405020304" pitchFamily="18" charset="0"/>
                          <a:cs typeface="Times New Roman" panose="02020603050405020304" pitchFamily="18" charset="0"/>
                        </a:rPr>
                        <a:t>e private variable in which we if condition. We uses this variable result later in our List</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a:t>
                      </a:r>
                      <a:r>
                        <a:rPr lang="en-US" sz="1600" dirty="0" smtClean="0"/>
                        <a:t>RV32I memory access instruction</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N which means we have no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which means we have no source registers for other extensions. We have N at 16th signal indicating that we have no memcmd for Load instruction. We have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DW_X(data width of Alu) and Aluop bits as input of List(FN_X).We have private variable result v,cmd in our List</a:t>
                      </a:r>
                    </a:p>
                  </a:txBody>
                  <a:tcPr>
                    <a:solidFill>
                      <a:schemeClr val="bg1">
                        <a:lumMod val="85000"/>
                      </a:schemeClr>
                    </a:solidFill>
                  </a:tcPr>
                </a:tc>
              </a:tr>
            </a:tbl>
          </a:graphicData>
        </a:graphic>
      </p:graphicFrame>
    </p:spTree>
    <p:extLst>
      <p:ext uri="{BB962C8B-B14F-4D97-AF65-F5344CB8AC3E}">
        <p14:creationId xmlns:p14="http://schemas.microsoft.com/office/powerpoint/2010/main" val="46184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04" y="384503"/>
            <a:ext cx="10244660" cy="2284894"/>
          </a:xfrm>
        </p:spPr>
      </p:pic>
      <p:graphicFrame>
        <p:nvGraphicFramePr>
          <p:cNvPr id="5" name="Table 4"/>
          <p:cNvGraphicFramePr>
            <a:graphicFrameLocks noGrp="1"/>
          </p:cNvGraphicFramePr>
          <p:nvPr>
            <p:extLst>
              <p:ext uri="{D42A27DB-BD31-4B8C-83A1-F6EECF244321}">
                <p14:modId xmlns:p14="http://schemas.microsoft.com/office/powerpoint/2010/main" val="3493813031"/>
              </p:ext>
            </p:extLst>
          </p:nvPr>
        </p:nvGraphicFramePr>
        <p:xfrm>
          <a:off x="236958" y="2864476"/>
          <a:ext cx="11510393" cy="2972326"/>
        </p:xfrm>
        <a:graphic>
          <a:graphicData uri="http://schemas.openxmlformats.org/drawingml/2006/table">
            <a:tbl>
              <a:tblPr firstRow="1" bandRow="1">
                <a:tableStyleId>{5C22544A-7EE6-4342-B048-85BDC9FD1C3A}</a:tableStyleId>
              </a:tblPr>
              <a:tblGrid>
                <a:gridCol w="11510393"/>
              </a:tblGrid>
              <a:tr h="410140">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5621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a:t>
                      </a:r>
                      <a:r>
                        <a:rPr lang="en-US" sz="1600" b="0" baseline="0" dirty="0" err="1" smtClean="0">
                          <a:latin typeface="Times New Roman" panose="02020603050405020304" pitchFamily="18" charset="0"/>
                          <a:cs typeface="Times New Roman" panose="02020603050405020304" pitchFamily="18" charset="0"/>
                        </a:rPr>
                        <a:t>CFlushDecode.This</a:t>
                      </a:r>
                      <a:r>
                        <a:rPr lang="en-US" sz="1600" b="0" baseline="0" dirty="0" smtClean="0">
                          <a:latin typeface="Times New Roman" panose="02020603050405020304" pitchFamily="18" charset="0"/>
                          <a:cs typeface="Times New Roman" panose="02020603050405020304" pitchFamily="18" charset="0"/>
                        </a:rPr>
                        <a:t> class is used for flushing cache L1  </a:t>
                      </a:r>
                      <a:r>
                        <a:rPr lang="en-US" sz="1600" b="0" baseline="0" dirty="0" smtClean="0">
                          <a:latin typeface="Times New Roman" panose="02020603050405020304" pitchFamily="18" charset="0"/>
                          <a:cs typeface="Times New Roman" panose="02020603050405020304" pitchFamily="18" charset="0"/>
                        </a:rPr>
                        <a:t>which takes parameter supportsFlushLine as Boolean type  which is extended by trait DecodeConstants.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 We hav</a:t>
                      </a:r>
                      <a:r>
                        <a:rPr lang="en-US" sz="1600" b="0" baseline="0" dirty="0" smtClean="0">
                          <a:latin typeface="Times New Roman" panose="02020603050405020304" pitchFamily="18" charset="0"/>
                          <a:cs typeface="Times New Roman" panose="02020603050405020304" pitchFamily="18" charset="0"/>
                        </a:rPr>
                        <a:t>e private variable in which we if condition. We uses private method zapRs1 and takes BitPat as input parameter. We have if condition in zapRs1 method</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We </a:t>
                      </a:r>
                      <a:r>
                        <a:rPr lang="en-US" sz="1600" b="0" baseline="0" dirty="0" smtClean="0">
                          <a:latin typeface="Times New Roman" panose="02020603050405020304" pitchFamily="18" charset="0"/>
                          <a:cs typeface="Times New Roman" panose="02020603050405020304" pitchFamily="18" charset="0"/>
                        </a:rPr>
                        <a:t>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N which means we have no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at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we have Y which means we have single source register.. We have Y at 16th signal indicating that we have  memcmd. We have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DW_XPR(data width of Alu) and Aluop bits as input of List(FN_ADD).</a:t>
                      </a:r>
                    </a:p>
                  </a:txBody>
                  <a:tcPr>
                    <a:solidFill>
                      <a:schemeClr val="bg1">
                        <a:lumMod val="85000"/>
                      </a:schemeClr>
                    </a:solidFill>
                  </a:tcPr>
                </a:tc>
              </a:tr>
            </a:tbl>
          </a:graphicData>
        </a:graphic>
      </p:graphicFrame>
    </p:spTree>
    <p:extLst>
      <p:ext uri="{BB962C8B-B14F-4D97-AF65-F5344CB8AC3E}">
        <p14:creationId xmlns:p14="http://schemas.microsoft.com/office/powerpoint/2010/main" val="13311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31" y="100404"/>
            <a:ext cx="10703338" cy="3266740"/>
          </a:xfrm>
        </p:spPr>
      </p:pic>
      <p:graphicFrame>
        <p:nvGraphicFramePr>
          <p:cNvPr id="5" name="Table 4"/>
          <p:cNvGraphicFramePr>
            <a:graphicFrameLocks noGrp="1"/>
          </p:cNvGraphicFramePr>
          <p:nvPr>
            <p:extLst>
              <p:ext uri="{D42A27DB-BD31-4B8C-83A1-F6EECF244321}">
                <p14:modId xmlns:p14="http://schemas.microsoft.com/office/powerpoint/2010/main" val="3511372547"/>
              </p:ext>
            </p:extLst>
          </p:nvPr>
        </p:nvGraphicFramePr>
        <p:xfrm>
          <a:off x="226431" y="3625326"/>
          <a:ext cx="11510393" cy="2696140"/>
        </p:xfrm>
        <a:graphic>
          <a:graphicData uri="http://schemas.openxmlformats.org/drawingml/2006/table">
            <a:tbl>
              <a:tblPr firstRow="1" bandRow="1">
                <a:tableStyleId>{5C22544A-7EE6-4342-B048-85BDC9FD1C3A}</a:tableStyleId>
              </a:tblPr>
              <a:tblGrid>
                <a:gridCol w="11510393"/>
              </a:tblGrid>
              <a:tr h="410140">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1394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SVMDecode,SDecode and DebugDecode which are extended by trait DecodeConstants.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We </a:t>
                      </a:r>
                      <a:r>
                        <a:rPr lang="en-US" sz="1600" b="0" baseline="0" dirty="0" smtClean="0">
                          <a:latin typeface="Times New Roman" panose="02020603050405020304" pitchFamily="18" charset="0"/>
                          <a:cs typeface="Times New Roman" panose="02020603050405020304" pitchFamily="18" charset="0"/>
                        </a:rPr>
                        <a:t>have SPENCE_VMA,SRET and DRET instructions in which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N which means we have no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at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of SPENCE_VMA and N.We have Y at 15</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which means we have single memval high for SPENCE_VMA and N for SRET and  DRET. We have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DW_XPR / DW_X(data width of Alu) and Aluop bits as input of List(FN_X).</a:t>
                      </a:r>
                    </a:p>
                  </a:txBody>
                  <a:tcPr>
                    <a:solidFill>
                      <a:schemeClr val="bg1">
                        <a:lumMod val="85000"/>
                      </a:schemeClr>
                    </a:solidFill>
                  </a:tcPr>
                </a:tc>
              </a:tr>
            </a:tbl>
          </a:graphicData>
        </a:graphic>
      </p:graphicFrame>
    </p:spTree>
    <p:extLst>
      <p:ext uri="{BB962C8B-B14F-4D97-AF65-F5344CB8AC3E}">
        <p14:creationId xmlns:p14="http://schemas.microsoft.com/office/powerpoint/2010/main" val="83857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69989"/>
          <a:stretch/>
        </p:blipFill>
        <p:spPr>
          <a:xfrm>
            <a:off x="1402915" y="1032732"/>
            <a:ext cx="10595447" cy="1798149"/>
          </a:xfrm>
        </p:spPr>
      </p:pic>
      <p:graphicFrame>
        <p:nvGraphicFramePr>
          <p:cNvPr id="3" name="Table 2"/>
          <p:cNvGraphicFramePr>
            <a:graphicFrameLocks noGrp="1"/>
          </p:cNvGraphicFramePr>
          <p:nvPr>
            <p:extLst>
              <p:ext uri="{D42A27DB-BD31-4B8C-83A1-F6EECF244321}">
                <p14:modId xmlns:p14="http://schemas.microsoft.com/office/powerpoint/2010/main" val="3908802857"/>
              </p:ext>
            </p:extLst>
          </p:nvPr>
        </p:nvGraphicFramePr>
        <p:xfrm>
          <a:off x="467764" y="3460860"/>
          <a:ext cx="4098636" cy="3397140"/>
        </p:xfrm>
        <a:graphic>
          <a:graphicData uri="http://schemas.openxmlformats.org/drawingml/2006/table">
            <a:tbl>
              <a:tblPr firstRow="1" bandRow="1">
                <a:tableStyleId>{5C22544A-7EE6-4342-B048-85BDC9FD1C3A}</a:tableStyleId>
              </a:tblPr>
              <a:tblGrid>
                <a:gridCol w="4098636"/>
              </a:tblGrid>
              <a:tr h="1383519">
                <a:tc>
                  <a:txBody>
                    <a:bodyPr/>
                    <a:lstStyle/>
                    <a:p>
                      <a:r>
                        <a:rPr lang="en-US" dirty="0" smtClean="0"/>
                        <a:t/>
                      </a:r>
                      <a:br>
                        <a:rPr lang="en-US" dirty="0" smtClean="0"/>
                      </a:br>
                      <a:r>
                        <a:rPr lang="en-US" dirty="0" smtClean="0"/>
                        <a:t>RV64I Instructions</a:t>
                      </a:r>
                      <a:endParaRPr lang="en-US" dirty="0"/>
                    </a:p>
                  </a:txBody>
                  <a:tcPr>
                    <a:solidFill>
                      <a:srgbClr val="0070C0"/>
                    </a:solidFill>
                  </a:tcPr>
                </a:tc>
              </a:tr>
              <a:tr h="6712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SLLI_RV32 (Shift Left Logical</a:t>
                      </a:r>
                      <a:r>
                        <a:rPr lang="en-US" sz="1200" b="1" baseline="0" dirty="0" smtClean="0">
                          <a:latin typeface="Times New Roman" panose="02020603050405020304" pitchFamily="18" charset="0"/>
                          <a:cs typeface="Times New Roman" panose="02020603050405020304" pitchFamily="18" charset="0"/>
                        </a:rPr>
                        <a:t> Immediate (RV32))</a:t>
                      </a:r>
                      <a:endParaRPr lang="en-US" sz="12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6712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SRLI_RV32 (Shift Right Logical Immediate </a:t>
                      </a:r>
                      <a:r>
                        <a:rPr lang="en-US" sz="1200" b="1" baseline="0" dirty="0" smtClean="0">
                          <a:latin typeface="Times New Roman" panose="02020603050405020304" pitchFamily="18" charset="0"/>
                          <a:cs typeface="Times New Roman" panose="02020603050405020304" pitchFamily="18" charset="0"/>
                        </a:rPr>
                        <a:t>(RV32)</a:t>
                      </a:r>
                      <a:r>
                        <a:rPr lang="en-US" sz="12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6712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SRAI_RV32I (Shift Right Arithmetic Immediate (RV32))</a:t>
                      </a:r>
                    </a:p>
                  </a:txBody>
                  <a:tcPr>
                    <a:solidFill>
                      <a:schemeClr val="bg1">
                        <a:lumMod val="8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06895719"/>
              </p:ext>
            </p:extLst>
          </p:nvPr>
        </p:nvGraphicFramePr>
        <p:xfrm>
          <a:off x="4678496" y="3481332"/>
          <a:ext cx="7425369" cy="3294820"/>
        </p:xfrm>
        <a:graphic>
          <a:graphicData uri="http://schemas.openxmlformats.org/drawingml/2006/table">
            <a:tbl>
              <a:tblPr firstRow="1" bandRow="1">
                <a:tableStyleId>{5C22544A-7EE6-4342-B048-85BDC9FD1C3A}</a:tableStyleId>
              </a:tblPr>
              <a:tblGrid>
                <a:gridCol w="7425369"/>
              </a:tblGrid>
              <a:tr h="353965">
                <a:tc>
                  <a:txBody>
                    <a:bodyPr/>
                    <a:lstStyle/>
                    <a:p>
                      <a:r>
                        <a:rPr lang="en-US" dirty="0" smtClean="0"/>
                        <a:t>Description</a:t>
                      </a:r>
                      <a:endParaRPr lang="en-US" dirty="0"/>
                    </a:p>
                  </a:txBody>
                  <a:tcPr>
                    <a:solidFill>
                      <a:srgbClr val="0070C0"/>
                    </a:solidFill>
                  </a:tcPr>
                </a:tc>
              </a:tr>
              <a:tr h="2929060">
                <a:tc>
                  <a:txBody>
                    <a:bodyPr/>
                    <a:lstStyle/>
                    <a:p>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I32Decode which is extended by trait DecodeConstants. This class is used for pattern matching of RV32I instructions</a:t>
                      </a:r>
                      <a:endParaRPr lang="en-US" sz="1600" b="0" dirty="0" smtClean="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RV32I format</a:t>
                      </a:r>
                      <a:r>
                        <a:rPr lang="en-US" sz="1600" b="0" baseline="0" dirty="0" smtClean="0">
                          <a:latin typeface="Times New Roman" panose="02020603050405020304" pitchFamily="18" charset="0"/>
                          <a:cs typeface="Times New Roman" panose="02020603050405020304" pitchFamily="18" charset="0"/>
                        </a:rPr>
                        <a:t> 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IMM_S(Immediate of Store),IMM_I(immediate of I format instruction), DW_XPR(data width of Alu) and Aluop bits as input of List(for example FN_SL,FN_SR etc).</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8107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312" y="241920"/>
            <a:ext cx="7252570" cy="2376020"/>
          </a:xfrm>
        </p:spPr>
      </p:pic>
      <p:graphicFrame>
        <p:nvGraphicFramePr>
          <p:cNvPr id="5" name="Table 4"/>
          <p:cNvGraphicFramePr>
            <a:graphicFrameLocks noGrp="1"/>
          </p:cNvGraphicFramePr>
          <p:nvPr>
            <p:extLst>
              <p:ext uri="{D42A27DB-BD31-4B8C-83A1-F6EECF244321}">
                <p14:modId xmlns:p14="http://schemas.microsoft.com/office/powerpoint/2010/main" val="1457503626"/>
              </p:ext>
            </p:extLst>
          </p:nvPr>
        </p:nvGraphicFramePr>
        <p:xfrm>
          <a:off x="753063" y="924560"/>
          <a:ext cx="3833869" cy="5933440"/>
        </p:xfrm>
        <a:graphic>
          <a:graphicData uri="http://schemas.openxmlformats.org/drawingml/2006/table">
            <a:tbl>
              <a:tblPr firstRow="1" bandRow="1">
                <a:tableStyleId>{5C22544A-7EE6-4342-B048-85BDC9FD1C3A}</a:tableStyleId>
              </a:tblPr>
              <a:tblGrid>
                <a:gridCol w="3833869"/>
              </a:tblGrid>
              <a:tr h="370840">
                <a:tc>
                  <a:txBody>
                    <a:bodyPr/>
                    <a:lstStyle/>
                    <a:p>
                      <a:r>
                        <a:rPr lang="en-US" dirty="0" smtClean="0"/>
                        <a:t>RV64I Instructions</a:t>
                      </a:r>
                      <a:endParaRPr lang="en-US" dirty="0"/>
                    </a:p>
                  </a:txBody>
                  <a:tcPr>
                    <a:solidFill>
                      <a:srgbClr val="0070C0"/>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LD (Load Data)</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LWU(Load Word Unsigned)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SD (Store Data)</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smtClean="0">
                          <a:latin typeface="Times New Roman" panose="02020603050405020304" pitchFamily="18" charset="0"/>
                          <a:cs typeface="Times New Roman" panose="02020603050405020304" pitchFamily="18" charset="0"/>
                        </a:rPr>
                        <a:t>SLLI(Shift Left Logical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SRLI(Shift Right Logical Immediate)</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SRAI(Shift Right Arithmetic</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Immediate)</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ADDIW</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(Addition Immediate)</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SLLIW (Shift Left Logical</a:t>
                      </a:r>
                      <a:r>
                        <a:rPr lang="en-US" sz="1200" b="1" baseline="0" dirty="0" smtClean="0">
                          <a:latin typeface="Times New Roman" panose="02020603050405020304" pitchFamily="18" charset="0"/>
                          <a:cs typeface="Times New Roman" panose="02020603050405020304" pitchFamily="18" charset="0"/>
                        </a:rPr>
                        <a:t> Immediate (RV64))</a:t>
                      </a:r>
                      <a:endParaRPr lang="en-US" sz="12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SRLIW (Shift Right Logical Immediate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SRAIW (Shift Right Arithmetic Immediate (RV64))</a:t>
                      </a: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ADDW (Addition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SUBW (Subtraction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SLLW (Shift Left Logical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SRLW (Shift Right Logical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SRAW(Shift Right Arithmetic </a:t>
                      </a:r>
                      <a:r>
                        <a:rPr lang="en-US" sz="1200" b="1" baseline="0" dirty="0" smtClean="0">
                          <a:latin typeface="Times New Roman" panose="02020603050405020304" pitchFamily="18" charset="0"/>
                          <a:cs typeface="Times New Roman" panose="02020603050405020304" pitchFamily="18" charset="0"/>
                        </a:rPr>
                        <a:t>(RV64)</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3019061"/>
              </p:ext>
            </p:extLst>
          </p:nvPr>
        </p:nvGraphicFramePr>
        <p:xfrm>
          <a:off x="4678496" y="2874733"/>
          <a:ext cx="7425369" cy="3983268"/>
        </p:xfrm>
        <a:graphic>
          <a:graphicData uri="http://schemas.openxmlformats.org/drawingml/2006/table">
            <a:tbl>
              <a:tblPr firstRow="1" bandRow="1">
                <a:tableStyleId>{5C22544A-7EE6-4342-B048-85BDC9FD1C3A}</a:tableStyleId>
              </a:tblPr>
              <a:tblGrid>
                <a:gridCol w="7425369"/>
              </a:tblGrid>
              <a:tr h="1126581">
                <a:tc>
                  <a:txBody>
                    <a:bodyPr/>
                    <a:lstStyle/>
                    <a:p>
                      <a:endParaRPr lang="en-US" dirty="0" smtClean="0"/>
                    </a:p>
                    <a:p>
                      <a:endParaRPr lang="en-US" dirty="0" smtClean="0"/>
                    </a:p>
                    <a:p>
                      <a:r>
                        <a:rPr lang="en-US" dirty="0" smtClean="0"/>
                        <a:t>Description</a:t>
                      </a:r>
                      <a:endParaRPr lang="en-US" dirty="0"/>
                    </a:p>
                  </a:txBody>
                  <a:tcPr>
                    <a:solidFill>
                      <a:srgbClr val="0070C0"/>
                    </a:solidFill>
                  </a:tcPr>
                </a:tc>
              </a:tr>
              <a:tr h="2856687">
                <a:tc>
                  <a:txBody>
                    <a:bodyPr/>
                    <a:lstStyle/>
                    <a:p>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I64Decode which is extended by trait DecodeConstants. This class is used for pattern matching of RV64I instructions</a:t>
                      </a:r>
                      <a:endParaRPr lang="en-US" sz="1600" b="0" dirty="0" smtClean="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RV64I format</a:t>
                      </a:r>
                      <a:r>
                        <a:rPr lang="en-US" sz="1600" b="0" baseline="0" dirty="0" smtClean="0">
                          <a:latin typeface="Times New Roman" panose="02020603050405020304" pitchFamily="18" charset="0"/>
                          <a:cs typeface="Times New Roman" panose="02020603050405020304" pitchFamily="18" charset="0"/>
                        </a:rPr>
                        <a:t> 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IMM_S(Immediate of Store),IMM_I(immediate of I format instruction), DW_32(data width of Alu) and Aluop bits as input of List(for example FN_ADD,FN_SL etc).</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35901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337" y="276751"/>
            <a:ext cx="10624018" cy="2591709"/>
          </a:xfrm>
        </p:spPr>
      </p:pic>
      <p:graphicFrame>
        <p:nvGraphicFramePr>
          <p:cNvPr id="5" name="Table 4"/>
          <p:cNvGraphicFramePr>
            <a:graphicFrameLocks noGrp="1"/>
          </p:cNvGraphicFramePr>
          <p:nvPr>
            <p:extLst>
              <p:ext uri="{D42A27DB-BD31-4B8C-83A1-F6EECF244321}">
                <p14:modId xmlns:p14="http://schemas.microsoft.com/office/powerpoint/2010/main" val="2040846925"/>
              </p:ext>
            </p:extLst>
          </p:nvPr>
        </p:nvGraphicFramePr>
        <p:xfrm>
          <a:off x="0" y="3206664"/>
          <a:ext cx="3593763" cy="3651335"/>
        </p:xfrm>
        <a:graphic>
          <a:graphicData uri="http://schemas.openxmlformats.org/drawingml/2006/table">
            <a:tbl>
              <a:tblPr firstRow="1" bandRow="1">
                <a:tableStyleId>{5C22544A-7EE6-4342-B048-85BDC9FD1C3A}</a:tableStyleId>
              </a:tblPr>
              <a:tblGrid>
                <a:gridCol w="3593763"/>
              </a:tblGrid>
              <a:tr h="395471">
                <a:tc>
                  <a:txBody>
                    <a:bodyPr/>
                    <a:lstStyle/>
                    <a:p>
                      <a:r>
                        <a:rPr lang="en-US" dirty="0" smtClean="0"/>
                        <a:t>M extension Instructions</a:t>
                      </a:r>
                      <a:endParaRPr lang="en-US" dirty="0"/>
                    </a:p>
                  </a:txBody>
                  <a:tcPr>
                    <a:solidFill>
                      <a:srgbClr val="0070C0"/>
                    </a:solidFill>
                  </a:tcPr>
                </a:tc>
              </a:tr>
              <a:tr h="395471">
                <a:tc>
                  <a:txBody>
                    <a:bodyPr/>
                    <a:lstStyle/>
                    <a:p>
                      <a:r>
                        <a:rPr lang="en-US" sz="1200" b="1" dirty="0" smtClean="0">
                          <a:latin typeface="Times New Roman" panose="02020603050405020304" pitchFamily="18" charset="0"/>
                          <a:cs typeface="Times New Roman" panose="02020603050405020304" pitchFamily="18" charset="0"/>
                        </a:rPr>
                        <a:t>MUL (Multiplication)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95471">
                <a:tc>
                  <a:txBody>
                    <a:bodyPr/>
                    <a:lstStyle/>
                    <a:p>
                      <a:r>
                        <a:rPr lang="en-US" sz="1200" b="1" dirty="0" smtClean="0">
                          <a:latin typeface="Times New Roman" panose="02020603050405020304" pitchFamily="18" charset="0"/>
                          <a:cs typeface="Times New Roman" panose="02020603050405020304" pitchFamily="18" charset="0"/>
                        </a:rPr>
                        <a:t>MULH (Multiplication</a:t>
                      </a:r>
                      <a:r>
                        <a:rPr lang="en-US" sz="1200" b="1" baseline="0" dirty="0" smtClean="0">
                          <a:latin typeface="Times New Roman" panose="02020603050405020304" pitchFamily="18" charset="0"/>
                          <a:cs typeface="Times New Roman" panose="02020603050405020304" pitchFamily="18" charset="0"/>
                        </a:rPr>
                        <a:t> half word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95471">
                <a:tc>
                  <a:txBody>
                    <a:bodyPr/>
                    <a:lstStyle/>
                    <a:p>
                      <a:r>
                        <a:rPr lang="en-US" sz="1200" b="1" dirty="0" smtClean="0">
                          <a:latin typeface="Times New Roman" panose="02020603050405020304" pitchFamily="18" charset="0"/>
                          <a:cs typeface="Times New Roman" panose="02020603050405020304" pitchFamily="18" charset="0"/>
                        </a:rPr>
                        <a:t>MULHU (Multiplication</a:t>
                      </a:r>
                      <a:r>
                        <a:rPr lang="en-US" sz="1200" b="1" baseline="0" dirty="0" smtClean="0">
                          <a:latin typeface="Times New Roman" panose="02020603050405020304" pitchFamily="18" charset="0"/>
                          <a:cs typeface="Times New Roman" panose="02020603050405020304" pitchFamily="18" charset="0"/>
                        </a:rPr>
                        <a:t> Half Word Unsigned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487567">
                <a:tc>
                  <a:txBody>
                    <a:bodyPr/>
                    <a:lstStyle/>
                    <a:p>
                      <a:r>
                        <a:rPr lang="en-US" sz="1200" b="1" dirty="0" smtClean="0">
                          <a:latin typeface="Times New Roman" panose="02020603050405020304" pitchFamily="18" charset="0"/>
                          <a:cs typeface="Times New Roman" panose="02020603050405020304" pitchFamily="18" charset="0"/>
                        </a:rPr>
                        <a:t>MULHSU (Multiplication</a:t>
                      </a:r>
                      <a:r>
                        <a:rPr lang="en-US" sz="1200" b="1" baseline="0" dirty="0" smtClean="0">
                          <a:latin typeface="Times New Roman" panose="02020603050405020304" pitchFamily="18" charset="0"/>
                          <a:cs typeface="Times New Roman" panose="02020603050405020304" pitchFamily="18" charset="0"/>
                        </a:rPr>
                        <a:t> Half Word Signed Unsigned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954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DIV (Division)</a:t>
                      </a:r>
                    </a:p>
                  </a:txBody>
                  <a:tcPr>
                    <a:solidFill>
                      <a:schemeClr val="bg1">
                        <a:lumMod val="85000"/>
                      </a:schemeClr>
                    </a:solidFill>
                  </a:tcPr>
                </a:tc>
              </a:tr>
              <a:tr h="3954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DIVU</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(Division Unsigned)</a:t>
                      </a:r>
                    </a:p>
                  </a:txBody>
                  <a:tcPr>
                    <a:solidFill>
                      <a:schemeClr val="bg1">
                        <a:lumMod val="85000"/>
                      </a:schemeClr>
                    </a:solidFill>
                  </a:tcPr>
                </a:tc>
              </a:tr>
              <a:tr h="3954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REM (Remainder)</a:t>
                      </a:r>
                    </a:p>
                  </a:txBody>
                  <a:tcPr>
                    <a:solidFill>
                      <a:schemeClr val="bg1">
                        <a:lumMod val="85000"/>
                      </a:schemeClr>
                    </a:solidFill>
                  </a:tcPr>
                </a:tc>
              </a:tr>
              <a:tr h="3954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REMU</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(Remainder Unsinged)</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32545707"/>
              </p:ext>
            </p:extLst>
          </p:nvPr>
        </p:nvGraphicFramePr>
        <p:xfrm>
          <a:off x="3657600" y="3230880"/>
          <a:ext cx="8438452" cy="3627120"/>
        </p:xfrm>
        <a:graphic>
          <a:graphicData uri="http://schemas.openxmlformats.org/drawingml/2006/table">
            <a:tbl>
              <a:tblPr firstRow="1" bandRow="1">
                <a:tableStyleId>{5C22544A-7EE6-4342-B048-85BDC9FD1C3A}</a:tableStyleId>
              </a:tblPr>
              <a:tblGrid>
                <a:gridCol w="8438452"/>
              </a:tblGrid>
              <a:tr h="326538">
                <a:tc>
                  <a:txBody>
                    <a:bodyPr/>
                    <a:lstStyle/>
                    <a:p>
                      <a:r>
                        <a:rPr lang="en-US" dirty="0" smtClean="0"/>
                        <a:t>Description</a:t>
                      </a:r>
                      <a:endParaRPr lang="en-US" dirty="0"/>
                    </a:p>
                  </a:txBody>
                  <a:tcPr>
                    <a:solidFill>
                      <a:srgbClr val="0070C0"/>
                    </a:solidFill>
                  </a:tcPr>
                </a:tc>
              </a:tr>
              <a:tr h="2614963">
                <a:tc>
                  <a:txBody>
                    <a:bodyPr/>
                    <a:lstStyle/>
                    <a:p>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MDecode (takes pipelineMul as Bool  type input) which is extended by trait DecodeConstants. This class is used for pattern matching of M extension instructions. We have two variables M and D in which we have if condition which decides weather we have Y and N</a:t>
                      </a:r>
                      <a:endParaRPr lang="en-US" sz="1600" b="0" dirty="0" smtClean="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M extension format</a:t>
                      </a:r>
                      <a:r>
                        <a:rPr lang="en-US" sz="1600" b="0" baseline="0" dirty="0" smtClean="0">
                          <a:latin typeface="Times New Roman" panose="02020603050405020304" pitchFamily="18" charset="0"/>
                          <a:cs typeface="Times New Roman" panose="02020603050405020304" pitchFamily="18" charset="0"/>
                        </a:rPr>
                        <a:t> 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 We have 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which means we have two source registers. We have Y at 22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for division and remainder instructions and we have Y at 23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signal indicating that we have write register</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DW_XPR(data width of Alu) and Aluop bits as input of List(for example FN_DIV,FN_REM etc).</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9973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04" y="88134"/>
            <a:ext cx="10824886" cy="2366967"/>
          </a:xfrm>
        </p:spPr>
      </p:pic>
      <p:graphicFrame>
        <p:nvGraphicFramePr>
          <p:cNvPr id="5" name="Table 4"/>
          <p:cNvGraphicFramePr>
            <a:graphicFrameLocks noGrp="1"/>
          </p:cNvGraphicFramePr>
          <p:nvPr>
            <p:extLst>
              <p:ext uri="{D42A27DB-BD31-4B8C-83A1-F6EECF244321}">
                <p14:modId xmlns:p14="http://schemas.microsoft.com/office/powerpoint/2010/main" val="2098367686"/>
              </p:ext>
            </p:extLst>
          </p:nvPr>
        </p:nvGraphicFramePr>
        <p:xfrm>
          <a:off x="160727" y="2749958"/>
          <a:ext cx="3833869" cy="4108041"/>
        </p:xfrm>
        <a:graphic>
          <a:graphicData uri="http://schemas.openxmlformats.org/drawingml/2006/table">
            <a:tbl>
              <a:tblPr firstRow="1" bandRow="1">
                <a:tableStyleId>{5C22544A-7EE6-4342-B048-85BDC9FD1C3A}</a:tableStyleId>
              </a:tblPr>
              <a:tblGrid>
                <a:gridCol w="3833869"/>
              </a:tblGrid>
              <a:tr h="586863">
                <a:tc>
                  <a:txBody>
                    <a:bodyPr/>
                    <a:lstStyle/>
                    <a:p>
                      <a:r>
                        <a:rPr lang="en-US" dirty="0" smtClean="0"/>
                        <a:t>M extension </a:t>
                      </a:r>
                      <a:r>
                        <a:rPr lang="en-US" sz="1800" b="1" dirty="0" smtClean="0">
                          <a:latin typeface="Times New Roman" panose="02020603050405020304" pitchFamily="18" charset="0"/>
                          <a:cs typeface="Times New Roman" panose="02020603050405020304" pitchFamily="18" charset="0"/>
                        </a:rPr>
                        <a:t>(RV64)</a:t>
                      </a:r>
                      <a:r>
                        <a:rPr lang="en-US" dirty="0" smtClean="0"/>
                        <a:t> Instructions</a:t>
                      </a:r>
                      <a:endParaRPr lang="en-US" dirty="0"/>
                    </a:p>
                  </a:txBody>
                  <a:tcPr>
                    <a:solidFill>
                      <a:srgbClr val="0070C0"/>
                    </a:solidFill>
                  </a:tcPr>
                </a:tc>
              </a:tr>
              <a:tr h="586863">
                <a:tc>
                  <a:txBody>
                    <a:bodyPr/>
                    <a:lstStyle/>
                    <a:p>
                      <a:r>
                        <a:rPr lang="en-US" sz="1200" b="1" dirty="0" smtClean="0">
                          <a:latin typeface="Times New Roman" panose="02020603050405020304" pitchFamily="18" charset="0"/>
                          <a:cs typeface="Times New Roman" panose="02020603050405020304" pitchFamily="18" charset="0"/>
                        </a:rPr>
                        <a:t>MULW (Multiplication (RV64))</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586863">
                <a:tc>
                  <a:txBody>
                    <a:bodyPr/>
                    <a:lstStyle/>
                    <a:p>
                      <a:r>
                        <a:rPr lang="en-US" sz="1200" b="1" dirty="0" smtClean="0">
                          <a:latin typeface="Times New Roman" panose="02020603050405020304" pitchFamily="18" charset="0"/>
                          <a:cs typeface="Times New Roman" panose="02020603050405020304" pitchFamily="18" charset="0"/>
                        </a:rPr>
                        <a:t>MULH (Multiplication</a:t>
                      </a:r>
                      <a:r>
                        <a:rPr lang="en-US" sz="1200" b="1" baseline="0" dirty="0" smtClean="0">
                          <a:latin typeface="Times New Roman" panose="02020603050405020304" pitchFamily="18" charset="0"/>
                          <a:cs typeface="Times New Roman" panose="02020603050405020304" pitchFamily="18" charset="0"/>
                        </a:rPr>
                        <a:t> half word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5868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DIVW (Division  (RV64))</a:t>
                      </a:r>
                    </a:p>
                  </a:txBody>
                  <a:tcPr>
                    <a:solidFill>
                      <a:schemeClr val="bg1">
                        <a:lumMod val="85000"/>
                      </a:schemeClr>
                    </a:solidFill>
                  </a:tcPr>
                </a:tc>
              </a:tr>
              <a:tr h="5868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DIVUW</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(Division Unsigned (RV64))</a:t>
                      </a:r>
                    </a:p>
                  </a:txBody>
                  <a:tcPr>
                    <a:solidFill>
                      <a:schemeClr val="bg1">
                        <a:lumMod val="85000"/>
                      </a:schemeClr>
                    </a:solidFill>
                  </a:tcPr>
                </a:tc>
              </a:tr>
              <a:tr h="5868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REMW (Remainder (RV64))</a:t>
                      </a:r>
                    </a:p>
                  </a:txBody>
                  <a:tcPr>
                    <a:solidFill>
                      <a:schemeClr val="bg1">
                        <a:lumMod val="85000"/>
                      </a:schemeClr>
                    </a:solidFill>
                  </a:tcPr>
                </a:tc>
              </a:tr>
              <a:tr h="5868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REMUW</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(Remainder Unsinged (RV64))</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3751127"/>
              </p:ext>
            </p:extLst>
          </p:nvPr>
        </p:nvGraphicFramePr>
        <p:xfrm>
          <a:off x="4033381" y="2749957"/>
          <a:ext cx="7916449" cy="4108643"/>
        </p:xfrm>
        <a:graphic>
          <a:graphicData uri="http://schemas.openxmlformats.org/drawingml/2006/table">
            <a:tbl>
              <a:tblPr firstRow="1" bandRow="1">
                <a:tableStyleId>{5C22544A-7EE6-4342-B048-85BDC9FD1C3A}</a:tableStyleId>
              </a:tblPr>
              <a:tblGrid>
                <a:gridCol w="7916449"/>
              </a:tblGrid>
              <a:tr h="365160">
                <a:tc>
                  <a:txBody>
                    <a:bodyPr/>
                    <a:lstStyle/>
                    <a:p>
                      <a:r>
                        <a:rPr lang="en-US" dirty="0" smtClean="0"/>
                        <a:t>Description</a:t>
                      </a:r>
                      <a:endParaRPr lang="en-US" dirty="0"/>
                    </a:p>
                  </a:txBody>
                  <a:tcPr>
                    <a:solidFill>
                      <a:srgbClr val="0070C0"/>
                    </a:solidFill>
                  </a:tcPr>
                </a:tc>
              </a:tr>
              <a:tr h="3742883">
                <a:tc>
                  <a:txBody>
                    <a:bodyPr/>
                    <a:lstStyle/>
                    <a:p>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M64Decode (takes pipelineMul as Bool  type input) which is extended by trait DecodeConstants. This class is used for pattern matching of M extension instructions. We have two variables M and D in which we have if condition which decides weather we have Y and N</a:t>
                      </a:r>
                      <a:endParaRPr lang="en-US" sz="1600" b="0" dirty="0" smtClean="0">
                        <a:latin typeface="Times New Roman" panose="02020603050405020304" pitchFamily="18" charset="0"/>
                        <a:cs typeface="Times New Roman" panose="02020603050405020304" pitchFamily="18" charset="0"/>
                      </a:endParaRPr>
                    </a:p>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M extension format</a:t>
                      </a:r>
                      <a:r>
                        <a:rPr lang="en-US" sz="1600" b="0" baseline="0" dirty="0" smtClean="0">
                          <a:latin typeface="Times New Roman" panose="02020603050405020304" pitchFamily="18" charset="0"/>
                          <a:cs typeface="Times New Roman" panose="02020603050405020304" pitchFamily="18" charset="0"/>
                        </a:rPr>
                        <a:t> instruction(RV64)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 We have 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which means we have two source registers. We have Y at 22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for division and remainder instructions and we have Y at 23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signal indicating that we have write register</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DW_32(data width of Alu) and Aluop bits as input of List(for example FN_DIV,FN_REM etc).</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51142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59" y="179287"/>
            <a:ext cx="10726453" cy="2538861"/>
          </a:xfrm>
        </p:spPr>
      </p:pic>
      <p:graphicFrame>
        <p:nvGraphicFramePr>
          <p:cNvPr id="5" name="Table 4"/>
          <p:cNvGraphicFramePr>
            <a:graphicFrameLocks noGrp="1"/>
          </p:cNvGraphicFramePr>
          <p:nvPr>
            <p:extLst>
              <p:ext uri="{D42A27DB-BD31-4B8C-83A1-F6EECF244321}">
                <p14:modId xmlns:p14="http://schemas.microsoft.com/office/powerpoint/2010/main" val="23459428"/>
              </p:ext>
            </p:extLst>
          </p:nvPr>
        </p:nvGraphicFramePr>
        <p:xfrm>
          <a:off x="240251" y="2870018"/>
          <a:ext cx="4405959" cy="3593414"/>
        </p:xfrm>
        <a:graphic>
          <a:graphicData uri="http://schemas.openxmlformats.org/drawingml/2006/table">
            <a:tbl>
              <a:tblPr firstRow="1" bandRow="1">
                <a:tableStyleId>{5C22544A-7EE6-4342-B048-85BDC9FD1C3A}</a:tableStyleId>
              </a:tblPr>
              <a:tblGrid>
                <a:gridCol w="4405959"/>
              </a:tblGrid>
              <a:tr h="422754">
                <a:tc>
                  <a:txBody>
                    <a:bodyPr/>
                    <a:lstStyle/>
                    <a:p>
                      <a:r>
                        <a:rPr lang="en-US" dirty="0" smtClean="0"/>
                        <a:t>RVA</a:t>
                      </a:r>
                      <a:r>
                        <a:rPr lang="en-US" baseline="0" dirty="0" smtClean="0"/>
                        <a:t> </a:t>
                      </a:r>
                      <a:r>
                        <a:rPr lang="en-US" dirty="0" smtClean="0"/>
                        <a:t>Instructions</a:t>
                      </a:r>
                      <a:endParaRPr lang="en-US" dirty="0"/>
                    </a:p>
                  </a:txBody>
                  <a:tcPr>
                    <a:solidFill>
                      <a:srgbClr val="0070C0"/>
                    </a:solidFill>
                  </a:tcPr>
                </a:tc>
              </a:tr>
              <a:tr h="317066">
                <a:tc>
                  <a:txBody>
                    <a:bodyPr/>
                    <a:lstStyle/>
                    <a:p>
                      <a:r>
                        <a:rPr lang="en-US" sz="1200" b="1" dirty="0" smtClean="0">
                          <a:latin typeface="Times New Roman" panose="02020603050405020304" pitchFamily="18" charset="0"/>
                          <a:cs typeface="Times New Roman" panose="02020603050405020304" pitchFamily="18" charset="0"/>
                        </a:rPr>
                        <a:t>AMOADD_W (Atomic addition)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17066">
                <a:tc>
                  <a:txBody>
                    <a:bodyPr/>
                    <a:lstStyle/>
                    <a:p>
                      <a:r>
                        <a:rPr lang="en-US" sz="1200" b="1" dirty="0" smtClean="0">
                          <a:latin typeface="Times New Roman" panose="02020603050405020304" pitchFamily="18" charset="0"/>
                          <a:cs typeface="Times New Roman" panose="02020603050405020304" pitchFamily="18" charset="0"/>
                        </a:rPr>
                        <a:t>AMOXOR_W(Atomic bitwise XOR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17066">
                <a:tc>
                  <a:txBody>
                    <a:bodyPr/>
                    <a:lstStyle/>
                    <a:p>
                      <a:r>
                        <a:rPr lang="en-US" sz="1200" b="1" dirty="0" smtClean="0">
                          <a:latin typeface="Times New Roman" panose="02020603050405020304" pitchFamily="18" charset="0"/>
                          <a:cs typeface="Times New Roman" panose="02020603050405020304" pitchFamily="18" charset="0"/>
                        </a:rPr>
                        <a:t>AMOSWAP_W (Atomic swap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17066">
                <a:tc>
                  <a:txBody>
                    <a:bodyPr/>
                    <a:lstStyle/>
                    <a:p>
                      <a:r>
                        <a:rPr lang="en-US" sz="1200" b="1" dirty="0" smtClean="0">
                          <a:latin typeface="Times New Roman" panose="02020603050405020304" pitchFamily="18" charset="0"/>
                          <a:cs typeface="Times New Roman" panose="02020603050405020304" pitchFamily="18" charset="0"/>
                        </a:rPr>
                        <a:t>AMOAND_W (Atomic bitwise AND)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AMOOR_W (Atomic bitwise OR)</a:t>
                      </a: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AMOMIN_W (Atomic two’s complement minimum)</a:t>
                      </a: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AMOMAX_W (Atomic two’s complement maximum)</a:t>
                      </a: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AMOMAXU_W (Atomic unsigned maximum )</a:t>
                      </a: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LR_W (Load reserved )</a:t>
                      </a:r>
                    </a:p>
                  </a:txBody>
                  <a:tcPr>
                    <a:solidFill>
                      <a:schemeClr val="bg1">
                        <a:lumMod val="85000"/>
                      </a:schemeClr>
                    </a:solidFill>
                  </a:tcPr>
                </a:tc>
              </a:tr>
              <a:tr h="317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SC_W (Store conditional )</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18394749"/>
              </p:ext>
            </p:extLst>
          </p:nvPr>
        </p:nvGraphicFramePr>
        <p:xfrm>
          <a:off x="4672207" y="2868460"/>
          <a:ext cx="7390357" cy="3632594"/>
        </p:xfrm>
        <a:graphic>
          <a:graphicData uri="http://schemas.openxmlformats.org/drawingml/2006/table">
            <a:tbl>
              <a:tblPr firstRow="1" bandRow="1">
                <a:tableStyleId>{5C22544A-7EE6-4342-B048-85BDC9FD1C3A}</a:tableStyleId>
              </a:tblPr>
              <a:tblGrid>
                <a:gridCol w="7390357"/>
              </a:tblGrid>
              <a:tr h="464634">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31679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The instructions with the w suffix operate on 32-bit words. We have created</a:t>
                      </a:r>
                      <a:r>
                        <a:rPr lang="en-US" sz="1600" b="0" baseline="0" dirty="0" smtClean="0">
                          <a:latin typeface="Times New Roman" panose="02020603050405020304" pitchFamily="18" charset="0"/>
                          <a:cs typeface="Times New Roman" panose="02020603050405020304" pitchFamily="18" charset="0"/>
                        </a:rPr>
                        <a:t> class ADecode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RVA</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RVA</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 We have 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which means we have two source registers. We have Y at 23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signal indicating that we have write register. We have high signal amo (Y) for all RVA instruction which is at 27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We have DW_XPR(data width of Alu) and Aluop bits as input of List(for example FN_DIV,FN_REM etc).</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3229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52" y="142988"/>
            <a:ext cx="11457692" cy="2424850"/>
          </a:xfrm>
        </p:spPr>
      </p:pic>
      <p:graphicFrame>
        <p:nvGraphicFramePr>
          <p:cNvPr id="5" name="Table 4"/>
          <p:cNvGraphicFramePr>
            <a:graphicFrameLocks noGrp="1"/>
          </p:cNvGraphicFramePr>
          <p:nvPr>
            <p:extLst>
              <p:ext uri="{D42A27DB-BD31-4B8C-83A1-F6EECF244321}">
                <p14:modId xmlns:p14="http://schemas.microsoft.com/office/powerpoint/2010/main" val="407806198"/>
              </p:ext>
            </p:extLst>
          </p:nvPr>
        </p:nvGraphicFramePr>
        <p:xfrm>
          <a:off x="338365" y="2694653"/>
          <a:ext cx="4405959" cy="3342891"/>
        </p:xfrm>
        <a:graphic>
          <a:graphicData uri="http://schemas.openxmlformats.org/drawingml/2006/table">
            <a:tbl>
              <a:tblPr firstRow="1" bandRow="1">
                <a:tableStyleId>{5C22544A-7EE6-4342-B048-85BDC9FD1C3A}</a:tableStyleId>
              </a:tblPr>
              <a:tblGrid>
                <a:gridCol w="4405959"/>
              </a:tblGrid>
              <a:tr h="393281">
                <a:tc>
                  <a:txBody>
                    <a:bodyPr/>
                    <a:lstStyle/>
                    <a:p>
                      <a:r>
                        <a:rPr lang="en-US" dirty="0" smtClean="0"/>
                        <a:t>RVA64</a:t>
                      </a:r>
                      <a:r>
                        <a:rPr lang="en-US" baseline="0" dirty="0" smtClean="0"/>
                        <a:t> </a:t>
                      </a:r>
                      <a:r>
                        <a:rPr lang="en-US" dirty="0" smtClean="0"/>
                        <a:t>Instructions</a:t>
                      </a:r>
                      <a:endParaRPr lang="en-US" dirty="0"/>
                    </a:p>
                  </a:txBody>
                  <a:tcPr>
                    <a:solidFill>
                      <a:srgbClr val="0070C0"/>
                    </a:solidFill>
                  </a:tcPr>
                </a:tc>
              </a:tr>
              <a:tr h="294961">
                <a:tc>
                  <a:txBody>
                    <a:bodyPr/>
                    <a:lstStyle/>
                    <a:p>
                      <a:r>
                        <a:rPr lang="en-US" sz="1200" b="1" dirty="0" smtClean="0">
                          <a:latin typeface="Times New Roman" panose="02020603050405020304" pitchFamily="18" charset="0"/>
                          <a:cs typeface="Times New Roman" panose="02020603050405020304" pitchFamily="18" charset="0"/>
                        </a:rPr>
                        <a:t>AMOADD_D (Atomic addition)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94961">
                <a:tc>
                  <a:txBody>
                    <a:bodyPr/>
                    <a:lstStyle/>
                    <a:p>
                      <a:r>
                        <a:rPr lang="en-US" sz="1200" b="1" dirty="0" smtClean="0">
                          <a:latin typeface="Times New Roman" panose="02020603050405020304" pitchFamily="18" charset="0"/>
                          <a:cs typeface="Times New Roman" panose="02020603050405020304" pitchFamily="18" charset="0"/>
                        </a:rPr>
                        <a:t>AMOXOR_D(Atomic bitwise XOR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94961">
                <a:tc>
                  <a:txBody>
                    <a:bodyPr/>
                    <a:lstStyle/>
                    <a:p>
                      <a:r>
                        <a:rPr lang="en-US" sz="1200" b="1" dirty="0" smtClean="0">
                          <a:latin typeface="Times New Roman" panose="02020603050405020304" pitchFamily="18" charset="0"/>
                          <a:cs typeface="Times New Roman" panose="02020603050405020304" pitchFamily="18" charset="0"/>
                        </a:rPr>
                        <a:t>AMOSWAP_D (Atomic swap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94961">
                <a:tc>
                  <a:txBody>
                    <a:bodyPr/>
                    <a:lstStyle/>
                    <a:p>
                      <a:r>
                        <a:rPr lang="en-US" sz="1200" b="1" dirty="0" smtClean="0">
                          <a:latin typeface="Times New Roman" panose="02020603050405020304" pitchFamily="18" charset="0"/>
                          <a:cs typeface="Times New Roman" panose="02020603050405020304" pitchFamily="18" charset="0"/>
                        </a:rPr>
                        <a:t>AMOAND_D (Atomic bitwise AND)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AMOOR_D (Atomic bitwise OR)</a:t>
                      </a: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AMOMIN_D (Atomic two’s complement minimum)</a:t>
                      </a: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AMOMAX_D (Atomic two’s complement maximum)</a:t>
                      </a: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AMOMAXU_D (Atomic unsigned maximum )</a:t>
                      </a: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LR_D (Load reserved )</a:t>
                      </a:r>
                    </a:p>
                  </a:txBody>
                  <a:tcPr>
                    <a:solidFill>
                      <a:schemeClr val="bg1">
                        <a:lumMod val="85000"/>
                      </a:schemeClr>
                    </a:solidFill>
                  </a:tcPr>
                </a:tc>
              </a:tr>
              <a:tr h="2949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SC_D (Store conditional )</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408698"/>
              </p:ext>
            </p:extLst>
          </p:nvPr>
        </p:nvGraphicFramePr>
        <p:xfrm>
          <a:off x="4744323" y="2693096"/>
          <a:ext cx="7352196" cy="3368249"/>
        </p:xfrm>
        <a:graphic>
          <a:graphicData uri="http://schemas.openxmlformats.org/drawingml/2006/table">
            <a:tbl>
              <a:tblPr firstRow="1" bandRow="1">
                <a:tableStyleId>{5C22544A-7EE6-4342-B048-85BDC9FD1C3A}</a:tableStyleId>
              </a:tblPr>
              <a:tblGrid>
                <a:gridCol w="7352196"/>
              </a:tblGrid>
              <a:tr h="350729">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18265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The instructions with the D suffix operate on 64-bit words. We have created</a:t>
                      </a:r>
                      <a:r>
                        <a:rPr lang="en-US" sz="1600" b="0" baseline="0" dirty="0" smtClean="0">
                          <a:latin typeface="Times New Roman" panose="02020603050405020304" pitchFamily="18" charset="0"/>
                          <a:cs typeface="Times New Roman" panose="02020603050405020304" pitchFamily="18" charset="0"/>
                        </a:rPr>
                        <a:t> class A64Decode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RVA</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RVA</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 We have 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which means we have two source registers. We have Y at 23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signal indicating that we have write register. We have high signal amo (Y) for all RVA64 instruction which is at 27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We have DW_XPR(data width of Alu) and Aluop bits as input of List(for example FN_ADD).</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557083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40" y="118241"/>
            <a:ext cx="8392333" cy="2574855"/>
          </a:xfrm>
        </p:spPr>
      </p:pic>
      <p:graphicFrame>
        <p:nvGraphicFramePr>
          <p:cNvPr id="5" name="Table 4"/>
          <p:cNvGraphicFramePr>
            <a:graphicFrameLocks noGrp="1"/>
          </p:cNvGraphicFramePr>
          <p:nvPr>
            <p:extLst>
              <p:ext uri="{D42A27DB-BD31-4B8C-83A1-F6EECF244321}">
                <p14:modId xmlns:p14="http://schemas.microsoft.com/office/powerpoint/2010/main" val="2578151657"/>
              </p:ext>
            </p:extLst>
          </p:nvPr>
        </p:nvGraphicFramePr>
        <p:xfrm>
          <a:off x="8805797" y="394153"/>
          <a:ext cx="3219189" cy="6138203"/>
        </p:xfrm>
        <a:graphic>
          <a:graphicData uri="http://schemas.openxmlformats.org/drawingml/2006/table">
            <a:tbl>
              <a:tblPr firstRow="1" bandRow="1">
                <a:tableStyleId>{5C22544A-7EE6-4342-B048-85BDC9FD1C3A}</a:tableStyleId>
              </a:tblPr>
              <a:tblGrid>
                <a:gridCol w="3219189"/>
              </a:tblGrid>
              <a:tr h="206894">
                <a:tc>
                  <a:txBody>
                    <a:bodyPr/>
                    <a:lstStyle/>
                    <a:p>
                      <a:r>
                        <a:rPr lang="en-US" sz="800" dirty="0" smtClean="0">
                          <a:latin typeface="Times New Roman" panose="02020603050405020304" pitchFamily="18" charset="0"/>
                          <a:cs typeface="Times New Roman" panose="02020603050405020304" pitchFamily="18" charset="0"/>
                        </a:rPr>
                        <a:t>RVF</a:t>
                      </a:r>
                      <a:r>
                        <a:rPr lang="en-US" sz="800" baseline="0" dirty="0" smtClean="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Instructions</a:t>
                      </a:r>
                      <a:endParaRPr lang="en-US" sz="800" dirty="0">
                        <a:latin typeface="Times New Roman" panose="02020603050405020304" pitchFamily="18" charset="0"/>
                        <a:cs typeface="Times New Roman" panose="02020603050405020304" pitchFamily="18" charset="0"/>
                      </a:endParaRPr>
                    </a:p>
                  </a:txBody>
                  <a:tcPr>
                    <a:solidFill>
                      <a:srgbClr val="0070C0"/>
                    </a:solidFill>
                  </a:tcPr>
                </a:tc>
              </a:tr>
              <a:tr h="206894">
                <a:tc>
                  <a:txBody>
                    <a:bodyPr/>
                    <a:lstStyle/>
                    <a:p>
                      <a:r>
                        <a:rPr lang="en-US" sz="800" b="1" dirty="0" smtClean="0">
                          <a:latin typeface="Times New Roman" panose="02020603050405020304" pitchFamily="18" charset="0"/>
                          <a:cs typeface="Times New Roman" panose="02020603050405020304" pitchFamily="18" charset="0"/>
                        </a:rPr>
                        <a:t>FSGNJ_S (</a:t>
                      </a:r>
                      <a:r>
                        <a:rPr lang="en-US" sz="800" dirty="0" smtClean="0">
                          <a:latin typeface="Times New Roman" panose="02020603050405020304" pitchFamily="18" charset="0"/>
                          <a:cs typeface="Times New Roman" panose="02020603050405020304" pitchFamily="18" charset="0"/>
                        </a:rPr>
                        <a:t>Inject sign (R Format)</a:t>
                      </a:r>
                      <a:r>
                        <a:rPr lang="en-US" sz="800" b="1" dirty="0" smtClean="0">
                          <a:latin typeface="Times New Roman" panose="02020603050405020304" pitchFamily="18" charset="0"/>
                          <a:cs typeface="Times New Roman" panose="02020603050405020304" pitchFamily="18" charset="0"/>
                        </a:rPr>
                        <a:t>)</a:t>
                      </a:r>
                      <a:endParaRPr lang="en-US" sz="8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800" b="1" dirty="0" smtClean="0">
                          <a:latin typeface="Times New Roman" panose="02020603050405020304" pitchFamily="18" charset="0"/>
                          <a:cs typeface="Times New Roman" panose="02020603050405020304" pitchFamily="18" charset="0"/>
                        </a:rPr>
                        <a:t>FSGNJX_S(</a:t>
                      </a:r>
                      <a:r>
                        <a:rPr lang="en-US" sz="800" dirty="0" smtClean="0">
                          <a:latin typeface="Times New Roman" panose="02020603050405020304" pitchFamily="18" charset="0"/>
                          <a:cs typeface="Times New Roman" panose="02020603050405020304" pitchFamily="18" charset="0"/>
                        </a:rPr>
                        <a:t>Multiply signs(R Format)</a:t>
                      </a:r>
                      <a:r>
                        <a:rPr lang="en-US" sz="800" b="1" dirty="0" smtClean="0">
                          <a:latin typeface="Times New Roman" panose="02020603050405020304" pitchFamily="18" charset="0"/>
                          <a:cs typeface="Times New Roman" panose="02020603050405020304" pitchFamily="18" charset="0"/>
                        </a:rPr>
                        <a:t>)</a:t>
                      </a:r>
                      <a:endParaRPr lang="en-US" sz="8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800" b="1" dirty="0" smtClean="0">
                          <a:latin typeface="Times New Roman" panose="02020603050405020304" pitchFamily="18" charset="0"/>
                          <a:cs typeface="Times New Roman" panose="02020603050405020304" pitchFamily="18" charset="0"/>
                        </a:rPr>
                        <a:t>FSGNJN_S (</a:t>
                      </a:r>
                      <a:r>
                        <a:rPr lang="en-US" sz="800" dirty="0" smtClean="0">
                          <a:latin typeface="Times New Roman" panose="02020603050405020304" pitchFamily="18" charset="0"/>
                          <a:cs typeface="Times New Roman" panose="02020603050405020304" pitchFamily="18" charset="0"/>
                        </a:rPr>
                        <a:t>Inject complement of sign (R Format) </a:t>
                      </a:r>
                      <a:r>
                        <a:rPr lang="en-US" sz="800" b="1" dirty="0" smtClean="0">
                          <a:latin typeface="Times New Roman" panose="02020603050405020304" pitchFamily="18" charset="0"/>
                          <a:cs typeface="Times New Roman" panose="02020603050405020304" pitchFamily="18" charset="0"/>
                        </a:rPr>
                        <a:t>)</a:t>
                      </a:r>
                      <a:endParaRPr lang="en-US" sz="8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800" b="1" dirty="0" smtClean="0">
                          <a:latin typeface="Times New Roman" panose="02020603050405020304" pitchFamily="18" charset="0"/>
                          <a:cs typeface="Times New Roman" panose="02020603050405020304" pitchFamily="18" charset="0"/>
                        </a:rPr>
                        <a:t>FMIN_S (</a:t>
                      </a:r>
                      <a:r>
                        <a:rPr lang="en-US" sz="800" dirty="0" smtClean="0">
                          <a:latin typeface="Times New Roman" panose="02020603050405020304" pitchFamily="18" charset="0"/>
                          <a:cs typeface="Times New Roman" panose="02020603050405020304" pitchFamily="18" charset="0"/>
                        </a:rPr>
                        <a:t>Compute minimum of two values (R Format)</a:t>
                      </a:r>
                      <a:r>
                        <a:rPr lang="en-US" sz="800" b="1" dirty="0" smtClean="0">
                          <a:latin typeface="Times New Roman" panose="02020603050405020304" pitchFamily="18" charset="0"/>
                          <a:cs typeface="Times New Roman" panose="02020603050405020304" pitchFamily="18" charset="0"/>
                        </a:rPr>
                        <a:t>)</a:t>
                      </a:r>
                      <a:endParaRPr lang="en-US" sz="8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800" b="1" dirty="0" smtClean="0">
                          <a:latin typeface="Times New Roman" panose="02020603050405020304" pitchFamily="18" charset="0"/>
                          <a:cs typeface="Times New Roman" panose="02020603050405020304" pitchFamily="18" charset="0"/>
                        </a:rPr>
                        <a:t>FMAX_S(</a:t>
                      </a:r>
                      <a:r>
                        <a:rPr lang="en-US" sz="800" dirty="0" smtClean="0">
                          <a:latin typeface="Times New Roman" panose="02020603050405020304" pitchFamily="18" charset="0"/>
                          <a:cs typeface="Times New Roman" panose="02020603050405020304" pitchFamily="18" charset="0"/>
                        </a:rPr>
                        <a:t>Compute maximum of two values (R Format)</a:t>
                      </a:r>
                      <a:r>
                        <a:rPr lang="en-US" sz="800" b="1" dirty="0" smtClean="0">
                          <a:latin typeface="Times New Roman" panose="02020603050405020304" pitchFamily="18" charset="0"/>
                          <a:cs typeface="Times New Roman" panose="02020603050405020304" pitchFamily="18" charset="0"/>
                        </a:rPr>
                        <a:t>)</a:t>
                      </a:r>
                      <a:endParaRPr lang="en-US" sz="8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FADD_S (</a:t>
                      </a:r>
                      <a:r>
                        <a:rPr lang="en-US" sz="800" dirty="0" smtClean="0">
                          <a:latin typeface="Times New Roman" panose="02020603050405020304" pitchFamily="18" charset="0"/>
                          <a:cs typeface="Times New Roman" panose="02020603050405020304" pitchFamily="18" charset="0"/>
                        </a:rPr>
                        <a:t>Add two registers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FSUB_S (</a:t>
                      </a:r>
                      <a:r>
                        <a:rPr lang="en-US" sz="800" dirty="0" smtClean="0">
                          <a:latin typeface="Times New Roman" panose="02020603050405020304" pitchFamily="18" charset="0"/>
                          <a:cs typeface="Times New Roman" panose="02020603050405020304" pitchFamily="18" charset="0"/>
                        </a:rPr>
                        <a:t>Subtract two registers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FMUL_S (</a:t>
                      </a:r>
                      <a:r>
                        <a:rPr lang="en-US" sz="800" b="0" dirty="0" smtClean="0">
                          <a:latin typeface="Times New Roman" panose="02020603050405020304" pitchFamily="18" charset="0"/>
                          <a:cs typeface="Times New Roman" panose="02020603050405020304" pitchFamily="18" charset="0"/>
                        </a:rPr>
                        <a:t>Multiply</a:t>
                      </a:r>
                      <a:r>
                        <a:rPr lang="en-US" sz="800" dirty="0" smtClean="0">
                          <a:latin typeface="Times New Roman" panose="02020603050405020304" pitchFamily="18" charset="0"/>
                          <a:cs typeface="Times New Roman" panose="02020603050405020304" pitchFamily="18" charset="0"/>
                        </a:rPr>
                        <a:t> two registers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FMADD_S</a:t>
                      </a:r>
                      <a:r>
                        <a:rPr lang="en-US" sz="800" b="0" dirty="0" smtClean="0">
                          <a:latin typeface="Times New Roman" panose="02020603050405020304" pitchFamily="18" charset="0"/>
                          <a:cs typeface="Times New Roman" panose="02020603050405020304" pitchFamily="18" charset="0"/>
                        </a:rPr>
                        <a:t> (</a:t>
                      </a:r>
                      <a:r>
                        <a:rPr lang="en-US" sz="800" b="1" dirty="0" smtClean="0">
                          <a:latin typeface="Times New Roman" panose="02020603050405020304" pitchFamily="18" charset="0"/>
                          <a:cs typeface="Times New Roman" panose="02020603050405020304" pitchFamily="18" charset="0"/>
                        </a:rPr>
                        <a:t>  (fs1×fs2+fs3)</a:t>
                      </a:r>
                      <a:r>
                        <a:rPr lang="en-US" sz="800" dirty="0" smtClean="0">
                          <a:latin typeface="Times New Roman" panose="02020603050405020304" pitchFamily="18" charset="0"/>
                          <a:cs typeface="Times New Roman" panose="02020603050405020304" pitchFamily="18" charset="0"/>
                        </a:rPr>
                        <a:t>  where s1,s2,s3 are source register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FMSUB_S</a:t>
                      </a:r>
                      <a:r>
                        <a:rPr lang="en-US" sz="800" b="0" dirty="0" smtClean="0">
                          <a:latin typeface="Times New Roman" panose="02020603050405020304" pitchFamily="18" charset="0"/>
                          <a:cs typeface="Times New Roman" panose="02020603050405020304" pitchFamily="18" charset="0"/>
                        </a:rPr>
                        <a:t> (  </a:t>
                      </a:r>
                      <a:r>
                        <a:rPr lang="en-US" sz="800" b="1" dirty="0" smtClean="0">
                          <a:latin typeface="Times New Roman" panose="02020603050405020304" pitchFamily="18" charset="0"/>
                          <a:cs typeface="Times New Roman" panose="02020603050405020304" pitchFamily="18" charset="0"/>
                        </a:rPr>
                        <a:t>(fs1×fs2-fs3)</a:t>
                      </a:r>
                      <a:r>
                        <a:rPr lang="en-US" sz="800" dirty="0" smtClean="0">
                          <a:latin typeface="Times New Roman" panose="02020603050405020304" pitchFamily="18" charset="0"/>
                          <a:cs typeface="Times New Roman" panose="02020603050405020304" pitchFamily="18" charset="0"/>
                        </a:rPr>
                        <a:t>  where s1,s2,s3 are source register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FNMADD_S </a:t>
                      </a:r>
                      <a:r>
                        <a:rPr lang="en-US" sz="800" b="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  - (fs1×fs2+fs3)</a:t>
                      </a:r>
                      <a:r>
                        <a:rPr lang="en-US" sz="800" dirty="0" smtClean="0">
                          <a:latin typeface="Times New Roman" panose="02020603050405020304" pitchFamily="18" charset="0"/>
                          <a:cs typeface="Times New Roman" panose="02020603050405020304" pitchFamily="18" charset="0"/>
                        </a:rPr>
                        <a:t>  where s1,s2,s3 are source register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FNMSUB_S </a:t>
                      </a:r>
                      <a:r>
                        <a:rPr lang="en-US" sz="800" b="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  - (fs1×fs2-fs3)</a:t>
                      </a:r>
                      <a:r>
                        <a:rPr lang="en-US" sz="800" dirty="0" smtClean="0">
                          <a:latin typeface="Times New Roman" panose="02020603050405020304" pitchFamily="18" charset="0"/>
                          <a:cs typeface="Times New Roman" panose="02020603050405020304" pitchFamily="18" charset="0"/>
                        </a:rPr>
                        <a:t>  where s1,s2,s3 are source register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FCLASS_S (</a:t>
                      </a:r>
                      <a:r>
                        <a:rPr lang="en-US" sz="800" dirty="0" smtClean="0">
                          <a:latin typeface="Times New Roman" panose="02020603050405020304" pitchFamily="18" charset="0"/>
                          <a:cs typeface="Times New Roman" panose="02020603050405020304" pitchFamily="18" charset="0"/>
                        </a:rPr>
                        <a:t>Classify floating-point value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FMV_X_S (</a:t>
                      </a:r>
                      <a:r>
                        <a:rPr lang="en-US" sz="800" dirty="0" smtClean="0">
                          <a:latin typeface="Times New Roman" panose="02020603050405020304" pitchFamily="18" charset="0"/>
                          <a:cs typeface="Times New Roman" panose="02020603050405020304" pitchFamily="18" charset="0"/>
                        </a:rPr>
                        <a:t>Move from floating-point to integer register(R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250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FCVT_W_S (</a:t>
                      </a:r>
                      <a:r>
                        <a:rPr lang="en-US" sz="800" dirty="0" smtClean="0">
                          <a:latin typeface="Times New Roman" panose="02020603050405020304" pitchFamily="18" charset="0"/>
                          <a:cs typeface="Times New Roman" panose="02020603050405020304" pitchFamily="18" charset="0"/>
                        </a:rPr>
                        <a:t>Convert to signed 32-bit integer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FCVT_WU_S (</a:t>
                      </a:r>
                      <a:r>
                        <a:rPr lang="en-US" sz="800" dirty="0" smtClean="0">
                          <a:latin typeface="Times New Roman" panose="02020603050405020304" pitchFamily="18" charset="0"/>
                          <a:cs typeface="Times New Roman" panose="02020603050405020304" pitchFamily="18" charset="0"/>
                        </a:rPr>
                        <a:t>Convert to [un]signed 32-bit integer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FEQ_S (</a:t>
                      </a:r>
                      <a:r>
                        <a:rPr lang="en-US" sz="800" dirty="0" smtClean="0">
                          <a:latin typeface="Times New Roman" panose="02020603050405020304" pitchFamily="18" charset="0"/>
                          <a:cs typeface="Times New Roman" panose="02020603050405020304" pitchFamily="18" charset="0"/>
                        </a:rPr>
                        <a:t>Set if equal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FLT_S (</a:t>
                      </a:r>
                      <a:r>
                        <a:rPr lang="en-US" sz="800" dirty="0" smtClean="0">
                          <a:latin typeface="Times New Roman" panose="02020603050405020304" pitchFamily="18" charset="0"/>
                          <a:cs typeface="Times New Roman" panose="02020603050405020304" pitchFamily="18" charset="0"/>
                        </a:rPr>
                        <a:t>Set if less than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FLE_S (</a:t>
                      </a:r>
                      <a:r>
                        <a:rPr lang="en-US" sz="800" dirty="0" smtClean="0">
                          <a:latin typeface="Times New Roman" panose="02020603050405020304" pitchFamily="18" charset="0"/>
                          <a:cs typeface="Times New Roman" panose="02020603050405020304" pitchFamily="18" charset="0"/>
                        </a:rPr>
                        <a:t>Set if less than or equal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FMV_S_X (</a:t>
                      </a:r>
                      <a:r>
                        <a:rPr lang="en-US" sz="800" dirty="0" smtClean="0">
                          <a:latin typeface="Times New Roman" panose="02020603050405020304" pitchFamily="18" charset="0"/>
                          <a:cs typeface="Times New Roman" panose="02020603050405020304" pitchFamily="18" charset="0"/>
                        </a:rPr>
                        <a:t>Move from integer to floating-point register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FCVT_S_W </a:t>
                      </a:r>
                      <a:r>
                        <a:rPr lang="en-US" sz="800" b="0" dirty="0" smtClean="0">
                          <a:latin typeface="Times New Roman" panose="02020603050405020304" pitchFamily="18" charset="0"/>
                          <a:cs typeface="Times New Roman" panose="02020603050405020304" pitchFamily="18" charset="0"/>
                        </a:rPr>
                        <a:t>(Convert from signed 32-bit integer (R Format))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FCVT_S_WU </a:t>
                      </a:r>
                      <a:r>
                        <a:rPr lang="en-US" sz="800" b="0" dirty="0" smtClean="0">
                          <a:latin typeface="Times New Roman" panose="02020603050405020304" pitchFamily="18" charset="0"/>
                          <a:cs typeface="Times New Roman" panose="02020603050405020304" pitchFamily="18" charset="0"/>
                        </a:rPr>
                        <a:t>(Convert from unsigned 32-bit integer (R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FLW (</a:t>
                      </a:r>
                      <a:r>
                        <a:rPr lang="en-US" sz="800" dirty="0" smtClean="0">
                          <a:latin typeface="Times New Roman" panose="02020603050405020304" pitchFamily="18" charset="0"/>
                          <a:cs typeface="Times New Roman" panose="02020603050405020304" pitchFamily="18" charset="0"/>
                        </a:rPr>
                        <a:t>Load 32-bit floating-point word (I</a:t>
                      </a:r>
                      <a:r>
                        <a:rPr lang="en-US" sz="800" baseline="0" dirty="0" smtClean="0">
                          <a:latin typeface="Times New Roman" panose="02020603050405020304" pitchFamily="18" charset="0"/>
                          <a:cs typeface="Times New Roman" panose="02020603050405020304" pitchFamily="18" charset="0"/>
                        </a:rPr>
                        <a:t> Format</a:t>
                      </a:r>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FSW (</a:t>
                      </a:r>
                      <a:r>
                        <a:rPr lang="en-US" sz="800" dirty="0" smtClean="0">
                          <a:latin typeface="Times New Roman" panose="02020603050405020304" pitchFamily="18" charset="0"/>
                          <a:cs typeface="Times New Roman" panose="02020603050405020304" pitchFamily="18" charset="0"/>
                        </a:rPr>
                        <a:t>Store 32-bit floating-point word</a:t>
                      </a:r>
                      <a:r>
                        <a:rPr lang="en-US" sz="800" baseline="0" dirty="0" smtClean="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(I Format)</a:t>
                      </a:r>
                      <a:endParaRPr lang="en-US" sz="8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FDIV_S (</a:t>
                      </a:r>
                      <a:r>
                        <a:rPr lang="en-US" sz="800" dirty="0" smtClean="0">
                          <a:latin typeface="Times New Roman" panose="02020603050405020304" pitchFamily="18" charset="0"/>
                          <a:cs typeface="Times New Roman" panose="02020603050405020304" pitchFamily="18" charset="0"/>
                        </a:rPr>
                        <a:t>Divide two registers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Times New Roman" panose="02020603050405020304" pitchFamily="18" charset="0"/>
                          <a:cs typeface="Times New Roman" panose="02020603050405020304" pitchFamily="18" charset="0"/>
                        </a:rPr>
                        <a:t>FSQRT_S (</a:t>
                      </a:r>
                      <a:r>
                        <a:rPr lang="en-US" sz="800" dirty="0" smtClean="0">
                          <a:latin typeface="Times New Roman" panose="02020603050405020304" pitchFamily="18" charset="0"/>
                          <a:cs typeface="Times New Roman" panose="02020603050405020304" pitchFamily="18" charset="0"/>
                        </a:rPr>
                        <a:t>Compute square root (R Format)</a:t>
                      </a:r>
                      <a:r>
                        <a:rPr lang="en-US" sz="8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75815973"/>
              </p:ext>
            </p:extLst>
          </p:nvPr>
        </p:nvGraphicFramePr>
        <p:xfrm>
          <a:off x="363255" y="2812633"/>
          <a:ext cx="8417490" cy="4045367"/>
        </p:xfrm>
        <a:graphic>
          <a:graphicData uri="http://schemas.openxmlformats.org/drawingml/2006/table">
            <a:tbl>
              <a:tblPr firstRow="1" bandRow="1">
                <a:tableStyleId>{5C22544A-7EE6-4342-B048-85BDC9FD1C3A}</a:tableStyleId>
              </a:tblPr>
              <a:tblGrid>
                <a:gridCol w="8417490"/>
              </a:tblGrid>
              <a:tr h="399159">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36462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FDecode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RVF</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RVF</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Y which means we have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which means we have no source registers for other extensions. We have Y at 23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signal indicating that we have write register. We have high signal (Y)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DW_X(data width of Alu) and Aluop bits as input of List(FN_X).</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1" i="0" u="sng" baseline="0" dirty="0" smtClean="0">
                          <a:latin typeface="Times New Roman" panose="02020603050405020304" pitchFamily="18" charset="0"/>
                          <a:cs typeface="Times New Roman" panose="02020603050405020304" pitchFamily="18" charset="0"/>
                        </a:rPr>
                        <a:t>Instruction Example</a:t>
                      </a:r>
                      <a:r>
                        <a:rPr lang="en-US" sz="1600" b="0" baseline="0" dirty="0" smtClean="0">
                          <a:latin typeface="Times New Roman" panose="02020603050405020304" pitchFamily="18" charset="0"/>
                          <a:cs typeface="Times New Roman" panose="02020603050405020304" pitchFamily="18" charset="0"/>
                        </a:rPr>
                        <a:t/>
                      </a:r>
                      <a:br>
                        <a:rPr lang="en-US" sz="1600" b="0" baseline="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FSGNJ copies the sign from a second number; FSGNJN copies the negated sign from a second number; and FSGNJX takes the new sign from the product of the two input sign</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5108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300" y="219939"/>
            <a:ext cx="4683618" cy="2137666"/>
          </a:xfrm>
        </p:spPr>
      </p:pic>
      <p:sp>
        <p:nvSpPr>
          <p:cNvPr id="5" name="Subtitle 2"/>
          <p:cNvSpPr txBox="1">
            <a:spLocks/>
          </p:cNvSpPr>
          <p:nvPr/>
        </p:nvSpPr>
        <p:spPr>
          <a:xfrm>
            <a:off x="984782" y="2357605"/>
            <a:ext cx="11079063" cy="7381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latin typeface="Times New Roman" panose="02020603050405020304" pitchFamily="18" charset="0"/>
                <a:cs typeface="Times New Roman" panose="02020603050405020304" pitchFamily="18" charset="0"/>
              </a:rPr>
              <a:t>We import different block in instruction Decode which includes ALU block of execute, Parameters from </a:t>
            </a:r>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onfig block and HasCoreParameters from tile block</a:t>
            </a:r>
            <a:endParaRPr lang="en-US" sz="1800" dirty="0">
              <a:latin typeface="Times New Roman" panose="02020603050405020304" pitchFamily="18" charset="0"/>
              <a:cs typeface="Times New Roman" panose="02020603050405020304" pitchFamily="18" charset="0"/>
            </a:endParaRPr>
          </a:p>
        </p:txBody>
      </p:sp>
      <p:pic>
        <p:nvPicPr>
          <p:cNvPr id="6"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300" y="3294953"/>
            <a:ext cx="5611008" cy="1111794"/>
          </a:xfrm>
          <a:prstGeom prst="rect">
            <a:avLst/>
          </a:prstGeom>
        </p:spPr>
      </p:pic>
      <p:sp>
        <p:nvSpPr>
          <p:cNvPr id="7" name="Rectangle 6"/>
          <p:cNvSpPr/>
          <p:nvPr/>
        </p:nvSpPr>
        <p:spPr>
          <a:xfrm>
            <a:off x="1428519" y="4605961"/>
            <a:ext cx="9610381"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create a trait name DecodeConstants and extends that trait with another trait HasCoreParameters which we define in tile block.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trait we created a variable table which returns array (Array which consist of BitPat and List of BitPat)</a:t>
            </a:r>
            <a:endParaRPr lang="en-US" dirty="0"/>
          </a:p>
        </p:txBody>
      </p:sp>
    </p:spTree>
    <p:extLst>
      <p:ext uri="{BB962C8B-B14F-4D97-AF65-F5344CB8AC3E}">
        <p14:creationId xmlns:p14="http://schemas.microsoft.com/office/powerpoint/2010/main" val="831342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6893" y="112734"/>
            <a:ext cx="8225858" cy="2680139"/>
          </a:xfrm>
        </p:spPr>
      </p:pic>
      <p:graphicFrame>
        <p:nvGraphicFramePr>
          <p:cNvPr id="5" name="Table 4"/>
          <p:cNvGraphicFramePr>
            <a:graphicFrameLocks noGrp="1"/>
          </p:cNvGraphicFramePr>
          <p:nvPr>
            <p:extLst>
              <p:ext uri="{D42A27DB-BD31-4B8C-83A1-F6EECF244321}">
                <p14:modId xmlns:p14="http://schemas.microsoft.com/office/powerpoint/2010/main" val="1958178776"/>
              </p:ext>
            </p:extLst>
          </p:nvPr>
        </p:nvGraphicFramePr>
        <p:xfrm>
          <a:off x="8736777" y="0"/>
          <a:ext cx="3351853" cy="7025640"/>
        </p:xfrm>
        <a:graphic>
          <a:graphicData uri="http://schemas.openxmlformats.org/drawingml/2006/table">
            <a:tbl>
              <a:tblPr firstRow="1" bandRow="1">
                <a:tableStyleId>{5C22544A-7EE6-4342-B048-85BDC9FD1C3A}</a:tableStyleId>
              </a:tblPr>
              <a:tblGrid>
                <a:gridCol w="3351853"/>
              </a:tblGrid>
              <a:tr h="206894">
                <a:tc>
                  <a:txBody>
                    <a:bodyPr/>
                    <a:lstStyle/>
                    <a:p>
                      <a:r>
                        <a:rPr lang="en-US" sz="1100" dirty="0" smtClean="0">
                          <a:latin typeface="Times New Roman" panose="02020603050405020304" pitchFamily="18" charset="0"/>
                          <a:cs typeface="Times New Roman" panose="02020603050405020304" pitchFamily="18" charset="0"/>
                        </a:rPr>
                        <a:t>RVD</a:t>
                      </a:r>
                      <a:r>
                        <a:rPr lang="en-US" sz="1100" baseline="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Instructions</a:t>
                      </a:r>
                      <a:endParaRPr lang="en-US" sz="1100" dirty="0">
                        <a:latin typeface="Times New Roman" panose="02020603050405020304" pitchFamily="18" charset="0"/>
                        <a:cs typeface="Times New Roman" panose="02020603050405020304" pitchFamily="18" charset="0"/>
                      </a:endParaRPr>
                    </a:p>
                  </a:txBody>
                  <a:tcPr>
                    <a:solidFill>
                      <a:srgbClr val="0070C0"/>
                    </a:solidFill>
                  </a:tcPr>
                </a:tc>
              </a:tr>
              <a:tr h="206894">
                <a:tc>
                  <a:txBody>
                    <a:bodyPr/>
                    <a:lstStyle/>
                    <a:p>
                      <a:r>
                        <a:rPr lang="en-US" sz="900" b="1" dirty="0" smtClean="0">
                          <a:latin typeface="Times New Roman" panose="02020603050405020304" pitchFamily="18" charset="0"/>
                          <a:cs typeface="Times New Roman" panose="02020603050405020304" pitchFamily="18" charset="0"/>
                        </a:rPr>
                        <a:t>FSGNJ_D</a:t>
                      </a:r>
                      <a:r>
                        <a:rPr lang="en-US" sz="900" b="1" baseline="0" dirty="0" smtClean="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Inject sign (R Format)</a:t>
                      </a:r>
                      <a:r>
                        <a:rPr lang="en-US" sz="900" b="1" dirty="0" smtClean="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900" b="1" dirty="0" smtClean="0">
                          <a:latin typeface="Times New Roman" panose="02020603050405020304" pitchFamily="18" charset="0"/>
                          <a:cs typeface="Times New Roman" panose="02020603050405020304" pitchFamily="18" charset="0"/>
                        </a:rPr>
                        <a:t>FSGNJX_D</a:t>
                      </a:r>
                      <a:r>
                        <a:rPr lang="en-US" sz="900" b="1" baseline="0" dirty="0" smtClean="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a:t>
                      </a:r>
                      <a:r>
                        <a:rPr lang="en-US" sz="900" dirty="0" smtClean="0">
                          <a:latin typeface="Times New Roman" panose="02020603050405020304" pitchFamily="18" charset="0"/>
                          <a:cs typeface="Times New Roman" panose="02020603050405020304" pitchFamily="18" charset="0"/>
                        </a:rPr>
                        <a:t>Multiply signs (R Format)</a:t>
                      </a:r>
                      <a:r>
                        <a:rPr lang="en-US" sz="900" b="1" dirty="0" smtClean="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900" b="1" dirty="0" smtClean="0">
                          <a:latin typeface="Times New Roman" panose="02020603050405020304" pitchFamily="18" charset="0"/>
                          <a:cs typeface="Times New Roman" panose="02020603050405020304" pitchFamily="18" charset="0"/>
                        </a:rPr>
                        <a:t>FSGNJN_D (</a:t>
                      </a:r>
                      <a:r>
                        <a:rPr lang="en-US" sz="900" dirty="0" smtClean="0">
                          <a:latin typeface="Times New Roman" panose="02020603050405020304" pitchFamily="18" charset="0"/>
                          <a:cs typeface="Times New Roman" panose="02020603050405020304" pitchFamily="18" charset="0"/>
                        </a:rPr>
                        <a:t>Inject complement of sign (R Format) </a:t>
                      </a:r>
                      <a:r>
                        <a:rPr lang="en-US" sz="900" b="1" dirty="0" smtClean="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900" b="1" dirty="0" smtClean="0">
                          <a:latin typeface="Times New Roman" panose="02020603050405020304" pitchFamily="18" charset="0"/>
                          <a:cs typeface="Times New Roman" panose="02020603050405020304" pitchFamily="18" charset="0"/>
                        </a:rPr>
                        <a:t>FMIN_D</a:t>
                      </a:r>
                      <a:r>
                        <a:rPr lang="en-US" sz="900" b="1" baseline="0" dirty="0" smtClean="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Compute minimum of two values (R Format)</a:t>
                      </a:r>
                      <a:r>
                        <a:rPr lang="en-US" sz="900" b="1" dirty="0" smtClean="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r>
                        <a:rPr lang="en-US" sz="900" b="1" dirty="0" smtClean="0">
                          <a:latin typeface="Times New Roman" panose="02020603050405020304" pitchFamily="18" charset="0"/>
                          <a:cs typeface="Times New Roman" panose="02020603050405020304" pitchFamily="18" charset="0"/>
                        </a:rPr>
                        <a:t>FMAX_D</a:t>
                      </a:r>
                      <a:r>
                        <a:rPr lang="en-US" sz="900" b="1" baseline="0" dirty="0" smtClean="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a:t>
                      </a:r>
                      <a:r>
                        <a:rPr lang="en-US" sz="900" dirty="0" smtClean="0">
                          <a:latin typeface="Times New Roman" panose="02020603050405020304" pitchFamily="18" charset="0"/>
                          <a:cs typeface="Times New Roman" panose="02020603050405020304" pitchFamily="18" charset="0"/>
                        </a:rPr>
                        <a:t>Compute maximum of two values (R Format)</a:t>
                      </a:r>
                      <a:r>
                        <a:rPr lang="en-US" sz="900" b="1" dirty="0" smtClean="0">
                          <a:latin typeface="Times New Roman" panose="02020603050405020304" pitchFamily="18" charset="0"/>
                          <a:cs typeface="Times New Roman" panose="02020603050405020304" pitchFamily="18" charset="0"/>
                        </a:rPr>
                        <a:t>)</a:t>
                      </a:r>
                      <a:endParaRPr lang="en-US" sz="9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FADD_D (</a:t>
                      </a:r>
                      <a:r>
                        <a:rPr lang="en-US" sz="900" dirty="0" smtClean="0">
                          <a:latin typeface="Times New Roman" panose="02020603050405020304" pitchFamily="18" charset="0"/>
                          <a:cs typeface="Times New Roman" panose="02020603050405020304" pitchFamily="18" charset="0"/>
                        </a:rPr>
                        <a:t>Add two registers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FSUB_D (</a:t>
                      </a:r>
                      <a:r>
                        <a:rPr lang="en-US" sz="900" dirty="0" smtClean="0">
                          <a:latin typeface="Times New Roman" panose="02020603050405020304" pitchFamily="18" charset="0"/>
                          <a:cs typeface="Times New Roman" panose="02020603050405020304" pitchFamily="18" charset="0"/>
                        </a:rPr>
                        <a:t>Subtract two registers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FMUL_D (</a:t>
                      </a:r>
                      <a:r>
                        <a:rPr lang="en-US" sz="900" b="0" dirty="0" smtClean="0">
                          <a:latin typeface="Times New Roman" panose="02020603050405020304" pitchFamily="18" charset="0"/>
                          <a:cs typeface="Times New Roman" panose="02020603050405020304" pitchFamily="18" charset="0"/>
                        </a:rPr>
                        <a:t>Multiply</a:t>
                      </a:r>
                      <a:r>
                        <a:rPr lang="en-US" sz="900" dirty="0" smtClean="0">
                          <a:latin typeface="Times New Roman" panose="02020603050405020304" pitchFamily="18" charset="0"/>
                          <a:cs typeface="Times New Roman" panose="02020603050405020304" pitchFamily="18" charset="0"/>
                        </a:rPr>
                        <a:t> two registers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FMADD_D</a:t>
                      </a:r>
                      <a:r>
                        <a:rPr lang="en-US" sz="900" b="0" dirty="0" smtClean="0">
                          <a:latin typeface="Times New Roman" panose="02020603050405020304" pitchFamily="18" charset="0"/>
                          <a:cs typeface="Times New Roman" panose="02020603050405020304" pitchFamily="18" charset="0"/>
                        </a:rPr>
                        <a:t> (</a:t>
                      </a:r>
                      <a:r>
                        <a:rPr lang="en-US" sz="900" b="1" dirty="0" smtClean="0">
                          <a:latin typeface="Times New Roman" panose="02020603050405020304" pitchFamily="18" charset="0"/>
                          <a:cs typeface="Times New Roman" panose="02020603050405020304" pitchFamily="18" charset="0"/>
                        </a:rPr>
                        <a:t>  (fs1×fs2+fs3)</a:t>
                      </a:r>
                      <a:r>
                        <a:rPr lang="en-US" sz="900" dirty="0" smtClean="0">
                          <a:latin typeface="Times New Roman" panose="02020603050405020304" pitchFamily="18" charset="0"/>
                          <a:cs typeface="Times New Roman" panose="02020603050405020304" pitchFamily="18" charset="0"/>
                        </a:rPr>
                        <a:t>  where s1,s2,s3 are source register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FMSUB_D</a:t>
                      </a:r>
                      <a:r>
                        <a:rPr lang="en-US" sz="900" b="0" dirty="0" smtClean="0">
                          <a:latin typeface="Times New Roman" panose="02020603050405020304" pitchFamily="18" charset="0"/>
                          <a:cs typeface="Times New Roman" panose="02020603050405020304" pitchFamily="18" charset="0"/>
                        </a:rPr>
                        <a:t> (  </a:t>
                      </a:r>
                      <a:r>
                        <a:rPr lang="en-US" sz="900" b="1" dirty="0" smtClean="0">
                          <a:latin typeface="Times New Roman" panose="02020603050405020304" pitchFamily="18" charset="0"/>
                          <a:cs typeface="Times New Roman" panose="02020603050405020304" pitchFamily="18" charset="0"/>
                        </a:rPr>
                        <a:t>(fs1×fs2+fs3)</a:t>
                      </a:r>
                      <a:r>
                        <a:rPr lang="en-US" sz="900" dirty="0" smtClean="0">
                          <a:latin typeface="Times New Roman" panose="02020603050405020304" pitchFamily="18" charset="0"/>
                          <a:cs typeface="Times New Roman" panose="02020603050405020304" pitchFamily="18" charset="0"/>
                        </a:rPr>
                        <a:t>  where s1,s2,s3 are source register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FNMADD_D </a:t>
                      </a:r>
                      <a:r>
                        <a:rPr lang="en-US" sz="900" b="0" dirty="0" smtClean="0">
                          <a:latin typeface="Times New Roman" panose="02020603050405020304" pitchFamily="18" charset="0"/>
                          <a:cs typeface="Times New Roman" panose="02020603050405020304" pitchFamily="18" charset="0"/>
                        </a:rPr>
                        <a:t>(</a:t>
                      </a:r>
                      <a:r>
                        <a:rPr lang="en-US" sz="900" b="1" dirty="0" smtClean="0">
                          <a:latin typeface="Times New Roman" panose="02020603050405020304" pitchFamily="18" charset="0"/>
                          <a:cs typeface="Times New Roman" panose="02020603050405020304" pitchFamily="18" charset="0"/>
                        </a:rPr>
                        <a:t>  - (fs1×fs2+fs3)</a:t>
                      </a:r>
                      <a:r>
                        <a:rPr lang="en-US" sz="900" dirty="0" smtClean="0">
                          <a:latin typeface="Times New Roman" panose="02020603050405020304" pitchFamily="18" charset="0"/>
                          <a:cs typeface="Times New Roman" panose="02020603050405020304" pitchFamily="18" charset="0"/>
                        </a:rPr>
                        <a:t>  where s1,s2,s3 are source register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FNMSUB_D </a:t>
                      </a:r>
                      <a:r>
                        <a:rPr lang="en-US" sz="900" b="0" dirty="0" smtClean="0">
                          <a:latin typeface="Times New Roman" panose="02020603050405020304" pitchFamily="18" charset="0"/>
                          <a:cs typeface="Times New Roman" panose="02020603050405020304" pitchFamily="18" charset="0"/>
                        </a:rPr>
                        <a:t>(</a:t>
                      </a:r>
                      <a:r>
                        <a:rPr lang="en-US" sz="900" b="1" dirty="0" smtClean="0">
                          <a:latin typeface="Times New Roman" panose="02020603050405020304" pitchFamily="18" charset="0"/>
                          <a:cs typeface="Times New Roman" panose="02020603050405020304" pitchFamily="18" charset="0"/>
                        </a:rPr>
                        <a:t>  - (fs1×fs2-fs3)</a:t>
                      </a:r>
                      <a:r>
                        <a:rPr lang="en-US" sz="900" dirty="0" smtClean="0">
                          <a:latin typeface="Times New Roman" panose="02020603050405020304" pitchFamily="18" charset="0"/>
                          <a:cs typeface="Times New Roman" panose="02020603050405020304" pitchFamily="18" charset="0"/>
                        </a:rPr>
                        <a:t>  where s1,s2,s3 are source register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FCLASS_D (</a:t>
                      </a:r>
                      <a:r>
                        <a:rPr lang="en-US" sz="900" dirty="0" smtClean="0">
                          <a:latin typeface="Times New Roman" panose="02020603050405020304" pitchFamily="18" charset="0"/>
                          <a:cs typeface="Times New Roman" panose="02020603050405020304" pitchFamily="18" charset="0"/>
                        </a:rPr>
                        <a:t>Classify floating-point value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FMV_X_D (</a:t>
                      </a:r>
                      <a:r>
                        <a:rPr lang="en-US" sz="900" dirty="0" smtClean="0"/>
                        <a:t>Move from F.P. to integer register (RV64)</a:t>
                      </a:r>
                      <a:r>
                        <a:rPr lang="en-US" sz="900" dirty="0" smtClean="0">
                          <a:latin typeface="Times New Roman" panose="02020603050405020304" pitchFamily="18" charset="0"/>
                          <a:cs typeface="Times New Roman" panose="02020603050405020304" pitchFamily="18" charset="0"/>
                        </a:rPr>
                        <a:t>(R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FCVT_W_D (</a:t>
                      </a:r>
                      <a:r>
                        <a:rPr lang="en-US" sz="900" dirty="0" smtClean="0">
                          <a:latin typeface="Times New Roman" panose="02020603050405020304" pitchFamily="18" charset="0"/>
                          <a:cs typeface="Times New Roman" panose="02020603050405020304" pitchFamily="18" charset="0"/>
                        </a:rPr>
                        <a:t>Convert to signed 32-bit integer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FCVT_WU_D (</a:t>
                      </a:r>
                      <a:r>
                        <a:rPr lang="en-US" sz="900" dirty="0" smtClean="0">
                          <a:latin typeface="Times New Roman" panose="02020603050405020304" pitchFamily="18" charset="0"/>
                          <a:cs typeface="Times New Roman" panose="02020603050405020304" pitchFamily="18" charset="0"/>
                        </a:rPr>
                        <a:t>Convert to [un]signed 32-bit integer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FEQ_D (</a:t>
                      </a:r>
                      <a:r>
                        <a:rPr lang="en-US" sz="900" dirty="0" smtClean="0">
                          <a:latin typeface="Times New Roman" panose="02020603050405020304" pitchFamily="18" charset="0"/>
                          <a:cs typeface="Times New Roman" panose="02020603050405020304" pitchFamily="18" charset="0"/>
                        </a:rPr>
                        <a:t>Set if equal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FLT_D (</a:t>
                      </a:r>
                      <a:r>
                        <a:rPr lang="en-US" sz="900" dirty="0" smtClean="0">
                          <a:latin typeface="Times New Roman" panose="02020603050405020304" pitchFamily="18" charset="0"/>
                          <a:cs typeface="Times New Roman" panose="02020603050405020304" pitchFamily="18" charset="0"/>
                        </a:rPr>
                        <a:t>Set if less than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FLE_D (</a:t>
                      </a:r>
                      <a:r>
                        <a:rPr lang="en-US" sz="900" dirty="0" smtClean="0">
                          <a:latin typeface="Times New Roman" panose="02020603050405020304" pitchFamily="18" charset="0"/>
                          <a:cs typeface="Times New Roman" panose="02020603050405020304" pitchFamily="18" charset="0"/>
                        </a:rPr>
                        <a:t>Set if less than or equal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FMV_D_X (</a:t>
                      </a:r>
                      <a:r>
                        <a:rPr lang="en-US" sz="900" dirty="0" smtClean="0">
                          <a:latin typeface="Times New Roman" panose="02020603050405020304" pitchFamily="18" charset="0"/>
                          <a:cs typeface="Times New Roman" panose="02020603050405020304" pitchFamily="18" charset="0"/>
                        </a:rPr>
                        <a:t>Move from integer to floating-point register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FCVT_D_W </a:t>
                      </a:r>
                      <a:r>
                        <a:rPr lang="en-US" sz="900" b="0" dirty="0" smtClean="0">
                          <a:latin typeface="Times New Roman" panose="02020603050405020304" pitchFamily="18" charset="0"/>
                          <a:cs typeface="Times New Roman" panose="02020603050405020304" pitchFamily="18" charset="0"/>
                        </a:rPr>
                        <a:t>(Convert from signed 32-bit integer (R Format))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FCVT_D_WU </a:t>
                      </a:r>
                      <a:r>
                        <a:rPr lang="en-US" sz="900" b="0" dirty="0" smtClean="0">
                          <a:latin typeface="Times New Roman" panose="02020603050405020304" pitchFamily="18" charset="0"/>
                          <a:cs typeface="Times New Roman" panose="02020603050405020304" pitchFamily="18" charset="0"/>
                        </a:rPr>
                        <a:t>(Convert </a:t>
                      </a:r>
                      <a:r>
                        <a:rPr lang="en-US" sz="900" b="0" smtClean="0">
                          <a:latin typeface="Times New Roman" panose="02020603050405020304" pitchFamily="18" charset="0"/>
                          <a:cs typeface="Times New Roman" panose="02020603050405020304" pitchFamily="18" charset="0"/>
                        </a:rPr>
                        <a:t>from unsigned </a:t>
                      </a:r>
                      <a:r>
                        <a:rPr lang="en-US" sz="900" b="0" dirty="0" smtClean="0">
                          <a:latin typeface="Times New Roman" panose="02020603050405020304" pitchFamily="18" charset="0"/>
                          <a:cs typeface="Times New Roman" panose="02020603050405020304" pitchFamily="18" charset="0"/>
                        </a:rPr>
                        <a:t>32-bit integer (R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FLW (</a:t>
                      </a:r>
                      <a:r>
                        <a:rPr lang="en-US" sz="900" dirty="0" smtClean="0">
                          <a:latin typeface="Times New Roman" panose="02020603050405020304" pitchFamily="18" charset="0"/>
                          <a:cs typeface="Times New Roman" panose="02020603050405020304" pitchFamily="18" charset="0"/>
                        </a:rPr>
                        <a:t>Load 32-bit floating-point word (I</a:t>
                      </a:r>
                      <a:r>
                        <a:rPr lang="en-US" sz="900" baseline="0" dirty="0" smtClean="0">
                          <a:latin typeface="Times New Roman" panose="02020603050405020304" pitchFamily="18" charset="0"/>
                          <a:cs typeface="Times New Roman" panose="02020603050405020304" pitchFamily="18" charset="0"/>
                        </a:rPr>
                        <a:t> Format</a:t>
                      </a:r>
                      <a:r>
                        <a:rPr lang="en-US" sz="900" dirty="0" smtClean="0">
                          <a:latin typeface="Times New Roman" panose="02020603050405020304" pitchFamily="18" charset="0"/>
                          <a:cs typeface="Times New Roman" panose="02020603050405020304" pitchFamily="18" charset="0"/>
                        </a:rPr>
                        <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FDW (</a:t>
                      </a:r>
                      <a:r>
                        <a:rPr lang="en-US" sz="900" dirty="0" smtClean="0">
                          <a:latin typeface="Times New Roman" panose="02020603050405020304" pitchFamily="18" charset="0"/>
                          <a:cs typeface="Times New Roman" panose="02020603050405020304" pitchFamily="18" charset="0"/>
                        </a:rPr>
                        <a:t>Store 32-bit floating-point word</a:t>
                      </a:r>
                      <a:r>
                        <a:rPr lang="en-US" sz="900" baseline="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(I Format)</a:t>
                      </a:r>
                      <a:endParaRPr lang="en-US" sz="9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06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FDIV_D (</a:t>
                      </a:r>
                      <a:r>
                        <a:rPr lang="en-US" sz="900" dirty="0" smtClean="0">
                          <a:latin typeface="Times New Roman" panose="02020603050405020304" pitchFamily="18" charset="0"/>
                          <a:cs typeface="Times New Roman" panose="02020603050405020304" pitchFamily="18" charset="0"/>
                        </a:rPr>
                        <a:t>Divide two registers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Times New Roman" panose="02020603050405020304" pitchFamily="18" charset="0"/>
                          <a:cs typeface="Times New Roman" panose="02020603050405020304" pitchFamily="18" charset="0"/>
                        </a:rPr>
                        <a:t>FSQRT_D (</a:t>
                      </a:r>
                      <a:r>
                        <a:rPr lang="en-US" sz="900" dirty="0" smtClean="0">
                          <a:latin typeface="Times New Roman" panose="02020603050405020304" pitchFamily="18" charset="0"/>
                          <a:cs typeface="Times New Roman" panose="02020603050405020304" pitchFamily="18" charset="0"/>
                        </a:rPr>
                        <a:t>Compute square root (R Format)</a:t>
                      </a:r>
                      <a:r>
                        <a:rPr lang="en-US" sz="9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9511530"/>
              </p:ext>
            </p:extLst>
          </p:nvPr>
        </p:nvGraphicFramePr>
        <p:xfrm>
          <a:off x="50139" y="2974427"/>
          <a:ext cx="8641751" cy="3886200"/>
        </p:xfrm>
        <a:graphic>
          <a:graphicData uri="http://schemas.openxmlformats.org/drawingml/2006/table">
            <a:tbl>
              <a:tblPr firstRow="1" bandRow="1">
                <a:tableStyleId>{5C22544A-7EE6-4342-B048-85BDC9FD1C3A}</a:tableStyleId>
              </a:tblPr>
              <a:tblGrid>
                <a:gridCol w="8641751"/>
              </a:tblGrid>
              <a:tr h="134532">
                <a:tc>
                  <a:txBody>
                    <a:bodyPr/>
                    <a:lstStyle/>
                    <a:p>
                      <a:r>
                        <a:rPr lang="en-US" sz="1800" b="1" dirty="0" smtClean="0">
                          <a:latin typeface="Times New Roman" panose="02020603050405020304" pitchFamily="18" charset="0"/>
                          <a:cs typeface="Times New Roman" panose="02020603050405020304" pitchFamily="18" charset="0"/>
                        </a:rPr>
                        <a:t>Description</a:t>
                      </a:r>
                      <a:endParaRPr lang="en-US" sz="1800" b="1" dirty="0">
                        <a:latin typeface="Times New Roman" panose="02020603050405020304" pitchFamily="18" charset="0"/>
                        <a:cs typeface="Times New Roman" panose="02020603050405020304" pitchFamily="18" charset="0"/>
                      </a:endParaRPr>
                    </a:p>
                  </a:txBody>
                  <a:tcPr>
                    <a:solidFill>
                      <a:srgbClr val="0070C0"/>
                    </a:solidFill>
                  </a:tcPr>
                </a:tc>
              </a:tr>
              <a:tr h="26982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0" dirty="0" smtClean="0">
                          <a:latin typeface="Times New Roman" panose="02020603050405020304" pitchFamily="18" charset="0"/>
                          <a:cs typeface="Times New Roman" panose="02020603050405020304" pitchFamily="18" charset="0"/>
                        </a:rPr>
                        <a:t>The D extension is structured very similarly to the F extension, and indeed requires the presence of the F extension. The 32 floating-point registers are doubled in width to 64 bits, and new instructions are added that operate on double-precision values. 32-bit and 64- bit floats cannot be freely mixed in computational instructions, but instructions to convert between the formats (FCVT.D.S and FCVT.S.D) are provided to support mixed-format code. We have created</a:t>
                      </a:r>
                      <a:r>
                        <a:rPr lang="en-US" sz="1500" b="0" baseline="0" dirty="0" smtClean="0">
                          <a:latin typeface="Times New Roman" panose="02020603050405020304" pitchFamily="18" charset="0"/>
                          <a:cs typeface="Times New Roman" panose="02020603050405020304" pitchFamily="18" charset="0"/>
                        </a:rPr>
                        <a:t> class FDecode which is extended by trait DecodeConstants. This class is used for pattern matching of </a:t>
                      </a:r>
                      <a:r>
                        <a:rPr lang="en-US" sz="1500" b="0" dirty="0" smtClean="0">
                          <a:latin typeface="Times New Roman" panose="02020603050405020304" pitchFamily="18" charset="0"/>
                          <a:cs typeface="Times New Roman" panose="02020603050405020304" pitchFamily="18" charset="0"/>
                        </a:rPr>
                        <a:t>RVF</a:t>
                      </a:r>
                      <a:r>
                        <a:rPr lang="en-US" sz="1500" b="0" baseline="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Instructions</a:t>
                      </a:r>
                      <a:r>
                        <a:rPr lang="en-US" sz="1500" b="0" baseline="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500" b="0" dirty="0" smtClean="0">
                          <a:latin typeface="Times New Roman" panose="02020603050405020304" pitchFamily="18" charset="0"/>
                          <a:cs typeface="Times New Roman" panose="02020603050405020304" pitchFamily="18" charset="0"/>
                        </a:rPr>
                      </a:br>
                      <a:r>
                        <a:rPr lang="en-US" sz="1500" b="1" u="sng" dirty="0" smtClean="0">
                          <a:latin typeface="Times New Roman" panose="02020603050405020304" pitchFamily="18" charset="0"/>
                          <a:cs typeface="Times New Roman" panose="02020603050405020304" pitchFamily="18" charset="0"/>
                        </a:rPr>
                        <a:t>Example</a:t>
                      </a:r>
                      <a:r>
                        <a:rPr lang="en-US" sz="1500" b="0" dirty="0" smtClean="0">
                          <a:latin typeface="Times New Roman" panose="02020603050405020304" pitchFamily="18" charset="0"/>
                          <a:cs typeface="Times New Roman" panose="02020603050405020304" pitchFamily="18" charset="0"/>
                        </a:rPr>
                        <a:t/>
                      </a:r>
                      <a:br>
                        <a:rPr lang="en-US" sz="1500" b="0" dirty="0" smtClean="0">
                          <a:latin typeface="Times New Roman" panose="02020603050405020304" pitchFamily="18" charset="0"/>
                          <a:cs typeface="Times New Roman" panose="02020603050405020304" pitchFamily="18" charset="0"/>
                        </a:rPr>
                      </a:br>
                      <a:r>
                        <a:rPr lang="en-US" sz="1500" b="0" dirty="0" smtClean="0">
                          <a:latin typeface="Times New Roman" panose="02020603050405020304" pitchFamily="18" charset="0"/>
                          <a:cs typeface="Times New Roman" panose="02020603050405020304" pitchFamily="18" charset="0"/>
                        </a:rPr>
                        <a:t>In these RVD</a:t>
                      </a:r>
                      <a:r>
                        <a:rPr lang="en-US" sz="1500" b="0" baseline="0" dirty="0" smtClean="0">
                          <a:latin typeface="Times New Roman" panose="02020603050405020304" pitchFamily="18" charset="0"/>
                          <a:cs typeface="Times New Roman" panose="02020603050405020304" pitchFamily="18" charset="0"/>
                        </a:rPr>
                        <a:t> </a:t>
                      </a:r>
                      <a:r>
                        <a:rPr lang="en-US" sz="1500" b="0" dirty="0" smtClean="0">
                          <a:latin typeface="Times New Roman" panose="02020603050405020304" pitchFamily="18" charset="0"/>
                          <a:cs typeface="Times New Roman" panose="02020603050405020304" pitchFamily="18" charset="0"/>
                        </a:rPr>
                        <a:t>Instructions</a:t>
                      </a:r>
                      <a:r>
                        <a:rPr lang="en-US" sz="1500" b="0" baseline="0" dirty="0" smtClean="0">
                          <a:latin typeface="Times New Roman" panose="02020603050405020304" pitchFamily="18" charset="0"/>
                          <a:cs typeface="Times New Roman" panose="02020603050405020304" pitchFamily="18" charset="0"/>
                        </a:rPr>
                        <a:t> we have 1</a:t>
                      </a:r>
                      <a:r>
                        <a:rPr lang="en-US" sz="1500" b="0" baseline="30000" dirty="0" smtClean="0">
                          <a:latin typeface="Times New Roman" panose="02020603050405020304" pitchFamily="18" charset="0"/>
                          <a:cs typeface="Times New Roman" panose="02020603050405020304" pitchFamily="18" charset="0"/>
                        </a:rPr>
                        <a:t>st</a:t>
                      </a:r>
                      <a:r>
                        <a:rPr lang="en-US" sz="15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500" b="0" baseline="30000" dirty="0" smtClean="0">
                          <a:latin typeface="Times New Roman" panose="02020603050405020304" pitchFamily="18" charset="0"/>
                          <a:cs typeface="Times New Roman" panose="02020603050405020304" pitchFamily="18" charset="0"/>
                        </a:rPr>
                        <a:t>nd</a:t>
                      </a:r>
                      <a:r>
                        <a:rPr lang="en-US" sz="1500" b="0" baseline="0" dirty="0" smtClean="0">
                          <a:latin typeface="Times New Roman" panose="02020603050405020304" pitchFamily="18" charset="0"/>
                          <a:cs typeface="Times New Roman" panose="02020603050405020304" pitchFamily="18" charset="0"/>
                        </a:rPr>
                        <a:t>, position as Y which means we have floating point(fp) instruction. 3</a:t>
                      </a:r>
                      <a:r>
                        <a:rPr lang="en-US" sz="1500" b="0" baseline="30000" dirty="0" smtClean="0">
                          <a:latin typeface="Times New Roman" panose="02020603050405020304" pitchFamily="18" charset="0"/>
                          <a:cs typeface="Times New Roman" panose="02020603050405020304" pitchFamily="18" charset="0"/>
                        </a:rPr>
                        <a:t>rd</a:t>
                      </a:r>
                      <a:r>
                        <a:rPr lang="en-US" sz="1500" b="0" baseline="0" dirty="0" smtClean="0">
                          <a:latin typeface="Times New Roman" panose="02020603050405020304" pitchFamily="18" charset="0"/>
                          <a:cs typeface="Times New Roman" panose="02020603050405020304" pitchFamily="18" charset="0"/>
                        </a:rPr>
                        <a:t> and 4</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and 8</a:t>
                      </a:r>
                      <a:r>
                        <a:rPr lang="en-US" sz="1500" b="0" baseline="30000" dirty="0" smtClean="0">
                          <a:latin typeface="Times New Roman" panose="02020603050405020304" pitchFamily="18" charset="0"/>
                          <a:cs typeface="Times New Roman" panose="02020603050405020304" pitchFamily="18" charset="0"/>
                        </a:rPr>
                        <a:t>th </a:t>
                      </a:r>
                      <a:r>
                        <a:rPr lang="en-US" sz="1500" b="0" baseline="0" dirty="0" smtClean="0">
                          <a:latin typeface="Times New Roman" panose="02020603050405020304" pitchFamily="18" charset="0"/>
                          <a:cs typeface="Times New Roman" panose="02020603050405020304" pitchFamily="18" charset="0"/>
                        </a:rPr>
                        <a:t> position which means we have no source registers for other extensions. We have Y at 27</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signal indicating that we have dp (double floating point). We have high signal (Y) for source registers  </a:t>
                      </a:r>
                      <a:r>
                        <a:rPr lang="en-US" sz="15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500" b="0" baseline="0" dirty="0" smtClean="0">
                          <a:latin typeface="Times New Roman" panose="02020603050405020304" pitchFamily="18" charset="0"/>
                          <a:cs typeface="Times New Roman" panose="02020603050405020304" pitchFamily="18" charset="0"/>
                        </a:rPr>
                        <a:t> for RVF instruction which is at 17</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,18</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19</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and 20</a:t>
                      </a:r>
                      <a:r>
                        <a:rPr lang="en-US" sz="1500" b="0" baseline="30000" dirty="0" smtClean="0">
                          <a:latin typeface="Times New Roman" panose="02020603050405020304" pitchFamily="18" charset="0"/>
                          <a:cs typeface="Times New Roman" panose="02020603050405020304" pitchFamily="18" charset="0"/>
                        </a:rPr>
                        <a:t>th</a:t>
                      </a:r>
                      <a:r>
                        <a:rPr lang="en-US" sz="1500" b="0" baseline="0" dirty="0" smtClean="0">
                          <a:latin typeface="Times New Roman" panose="02020603050405020304" pitchFamily="18" charset="0"/>
                          <a:cs typeface="Times New Roman" panose="02020603050405020304" pitchFamily="18" charset="0"/>
                        </a:rPr>
                        <a:t> position respectively. We have DW_X(data width of Alu) and Aluop bits as input of List(FN_X).</a:t>
                      </a:r>
                    </a:p>
                  </a:txBody>
                  <a:tcPr>
                    <a:solidFill>
                      <a:schemeClr val="bg1">
                        <a:lumMod val="85000"/>
                      </a:schemeClr>
                    </a:solidFill>
                  </a:tcPr>
                </a:tc>
              </a:tr>
            </a:tbl>
          </a:graphicData>
        </a:graphic>
      </p:graphicFrame>
    </p:spTree>
    <p:extLst>
      <p:ext uri="{BB962C8B-B14F-4D97-AF65-F5344CB8AC3E}">
        <p14:creationId xmlns:p14="http://schemas.microsoft.com/office/powerpoint/2010/main" val="297313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76" y="336331"/>
            <a:ext cx="9564414" cy="1938883"/>
          </a:xfrm>
        </p:spPr>
      </p:pic>
      <p:graphicFrame>
        <p:nvGraphicFramePr>
          <p:cNvPr id="7" name="Table 6"/>
          <p:cNvGraphicFramePr>
            <a:graphicFrameLocks noGrp="1"/>
          </p:cNvGraphicFramePr>
          <p:nvPr>
            <p:extLst>
              <p:ext uri="{D42A27DB-BD31-4B8C-83A1-F6EECF244321}">
                <p14:modId xmlns:p14="http://schemas.microsoft.com/office/powerpoint/2010/main" val="2669526909"/>
              </p:ext>
            </p:extLst>
          </p:nvPr>
        </p:nvGraphicFramePr>
        <p:xfrm>
          <a:off x="257971" y="2429853"/>
          <a:ext cx="6699878" cy="4180954"/>
        </p:xfrm>
        <a:graphic>
          <a:graphicData uri="http://schemas.openxmlformats.org/drawingml/2006/table">
            <a:tbl>
              <a:tblPr firstRow="1" bandRow="1">
                <a:tableStyleId>{5C22544A-7EE6-4342-B048-85BDC9FD1C3A}</a:tableStyleId>
              </a:tblPr>
              <a:tblGrid>
                <a:gridCol w="6699878"/>
              </a:tblGrid>
              <a:tr h="431914">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6982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F64Decode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RVF64</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RVF64</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Y which means we have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which means we have no source registers for other extensions. We have Y at 16th signal indicating that we have memcmd for Load instruction. We have high signal (Y) or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DW_X(data width of Alu) and Aluop bits as input of List(FN_X).</a:t>
                      </a:r>
                    </a:p>
                  </a:txBody>
                  <a:tcPr>
                    <a:solidFill>
                      <a:schemeClr val="bg1">
                        <a:lumMod val="8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183128"/>
              </p:ext>
            </p:extLst>
          </p:nvPr>
        </p:nvGraphicFramePr>
        <p:xfrm>
          <a:off x="6982181" y="2411640"/>
          <a:ext cx="4897822" cy="4151996"/>
        </p:xfrm>
        <a:graphic>
          <a:graphicData uri="http://schemas.openxmlformats.org/drawingml/2006/table">
            <a:tbl>
              <a:tblPr firstRow="1" bandRow="1">
                <a:tableStyleId>{5C22544A-7EE6-4342-B048-85BDC9FD1C3A}</a:tableStyleId>
              </a:tblPr>
              <a:tblGrid>
                <a:gridCol w="4897822"/>
              </a:tblGrid>
              <a:tr h="902608">
                <a:tc>
                  <a:txBody>
                    <a:bodyPr/>
                    <a:lstStyle/>
                    <a:p>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RVF64</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Instructions</a:t>
                      </a:r>
                      <a:endParaRPr lang="en-US" sz="1400" dirty="0">
                        <a:latin typeface="Times New Roman" panose="02020603050405020304" pitchFamily="18" charset="0"/>
                        <a:cs typeface="Times New Roman" panose="02020603050405020304" pitchFamily="18" charset="0"/>
                      </a:endParaRPr>
                    </a:p>
                  </a:txBody>
                  <a:tcPr>
                    <a:solidFill>
                      <a:srgbClr val="0070C0"/>
                    </a:solidFill>
                  </a:tcPr>
                </a:tc>
              </a:tr>
              <a:tr h="812347">
                <a:tc>
                  <a:txBody>
                    <a:bodyPr/>
                    <a:lstStyle/>
                    <a:p>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FCV_L_S (</a:t>
                      </a:r>
                      <a:r>
                        <a:rPr lang="en-US" sz="1200" dirty="0" smtClean="0">
                          <a:latin typeface="Times New Roman" panose="02020603050405020304" pitchFamily="18" charset="0"/>
                          <a:cs typeface="Times New Roman" panose="02020603050405020304" pitchFamily="18" charset="0"/>
                        </a:rPr>
                        <a:t>Convert to signed 64-bit integer (RV64)  (R Format)</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812347">
                <a:tc>
                  <a:txBody>
                    <a:bodyPr/>
                    <a:lstStyle/>
                    <a:p>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FCVT_LU_S(</a:t>
                      </a:r>
                      <a:r>
                        <a:rPr lang="en-US" sz="1200" dirty="0" smtClean="0">
                          <a:latin typeface="Times New Roman" panose="02020603050405020304" pitchFamily="18" charset="0"/>
                          <a:cs typeface="Times New Roman" panose="02020603050405020304" pitchFamily="18" charset="0"/>
                        </a:rPr>
                        <a:t>Convert to [un]signed 64-bit integer (RV64) (R Format)</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812347">
                <a:tc>
                  <a:txBody>
                    <a:bodyPr/>
                    <a:lstStyle/>
                    <a:p>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FCVT_S_L (</a:t>
                      </a:r>
                      <a:r>
                        <a:rPr lang="en-US" sz="1200" dirty="0" smtClean="0">
                          <a:latin typeface="Times New Roman" panose="02020603050405020304" pitchFamily="18" charset="0"/>
                          <a:cs typeface="Times New Roman" panose="02020603050405020304" pitchFamily="18" charset="0"/>
                        </a:rPr>
                        <a:t>Convert from signed 64-bit integer (RV64)  (R Format) </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812347">
                <a:tc>
                  <a:txBody>
                    <a:bodyPr/>
                    <a:lstStyle/>
                    <a:p>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FCVT_S_LU (</a:t>
                      </a:r>
                      <a:r>
                        <a:rPr lang="en-US" sz="1200" dirty="0" smtClean="0">
                          <a:latin typeface="Times New Roman" panose="02020603050405020304" pitchFamily="18" charset="0"/>
                          <a:cs typeface="Times New Roman" panose="02020603050405020304" pitchFamily="18" charset="0"/>
                        </a:rPr>
                        <a:t>Convert from [un]signed 64-bit integer (RV64)  (R Format)</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95459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55" y="210232"/>
            <a:ext cx="8915400" cy="2301856"/>
          </a:xfrm>
        </p:spPr>
      </p:pic>
      <p:graphicFrame>
        <p:nvGraphicFramePr>
          <p:cNvPr id="5" name="Table 4"/>
          <p:cNvGraphicFramePr>
            <a:graphicFrameLocks noGrp="1"/>
          </p:cNvGraphicFramePr>
          <p:nvPr>
            <p:extLst>
              <p:ext uri="{D42A27DB-BD31-4B8C-83A1-F6EECF244321}">
                <p14:modId xmlns:p14="http://schemas.microsoft.com/office/powerpoint/2010/main" val="1799428019"/>
              </p:ext>
            </p:extLst>
          </p:nvPr>
        </p:nvGraphicFramePr>
        <p:xfrm>
          <a:off x="257971" y="2542784"/>
          <a:ext cx="6699878" cy="4428367"/>
        </p:xfrm>
        <a:graphic>
          <a:graphicData uri="http://schemas.openxmlformats.org/drawingml/2006/table">
            <a:tbl>
              <a:tblPr firstRow="1" bandRow="1">
                <a:tableStyleId>{5C22544A-7EE6-4342-B048-85BDC9FD1C3A}</a:tableStyleId>
              </a:tblPr>
              <a:tblGrid>
                <a:gridCol w="6699878"/>
              </a:tblGrid>
              <a:tr h="435487">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6982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D64Decode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RVD64</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RVD64</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Y which means we have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rocc instruction and branch instruction. We have N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which means we have no source registers for other extensions. We have Y at 16th signal indicating that we have memcmd for Load instruction. We have high signal (Y) or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Y at 27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signal indicating that we have dp (double floating point). We have DW_X(data width of Alu) and Aluop bits as input of List(FN_X).</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6818102"/>
              </p:ext>
            </p:extLst>
          </p:nvPr>
        </p:nvGraphicFramePr>
        <p:xfrm>
          <a:off x="7157545" y="2505206"/>
          <a:ext cx="4897822" cy="4471792"/>
        </p:xfrm>
        <a:graphic>
          <a:graphicData uri="http://schemas.openxmlformats.org/drawingml/2006/table">
            <a:tbl>
              <a:tblPr firstRow="1" bandRow="1">
                <a:tableStyleId>{5C22544A-7EE6-4342-B048-85BDC9FD1C3A}</a:tableStyleId>
              </a:tblPr>
              <a:tblGrid>
                <a:gridCol w="4897822"/>
              </a:tblGrid>
              <a:tr h="1709733">
                <a:tc>
                  <a:txBody>
                    <a:bodyPr/>
                    <a:lstStyle/>
                    <a:p>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RVD64</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Instructions</a:t>
                      </a:r>
                      <a:endParaRPr lang="en-US" sz="1600" dirty="0">
                        <a:latin typeface="Times New Roman" panose="02020603050405020304" pitchFamily="18" charset="0"/>
                        <a:cs typeface="Times New Roman" panose="02020603050405020304" pitchFamily="18" charset="0"/>
                      </a:endParaRPr>
                    </a:p>
                  </a:txBody>
                  <a:tcPr>
                    <a:solidFill>
                      <a:srgbClr val="0070C0"/>
                    </a:solidFill>
                  </a:tcPr>
                </a:tc>
              </a:tr>
              <a:tr h="451652">
                <a:tc>
                  <a:txBody>
                    <a:bodyPr/>
                    <a:lstStyle/>
                    <a:p>
                      <a:r>
                        <a:rPr lang="en-US" sz="1100" b="1" dirty="0" smtClean="0">
                          <a:latin typeface="Times New Roman" panose="02020603050405020304" pitchFamily="18" charset="0"/>
                          <a:cs typeface="Times New Roman" panose="02020603050405020304" pitchFamily="18" charset="0"/>
                        </a:rPr>
                        <a:t>FMV_X_D (</a:t>
                      </a:r>
                      <a:r>
                        <a:rPr lang="en-US" sz="1100" dirty="0" smtClean="0">
                          <a:latin typeface="Times New Roman" panose="02020603050405020304" pitchFamily="18" charset="0"/>
                          <a:cs typeface="Times New Roman" panose="02020603050405020304" pitchFamily="18" charset="0"/>
                        </a:rPr>
                        <a:t>Move from F.P. to integer register (RV64)  (R Format)</a:t>
                      </a: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451652">
                <a:tc>
                  <a:txBody>
                    <a:bodyPr/>
                    <a:lstStyle/>
                    <a:p>
                      <a:r>
                        <a:rPr lang="en-US" sz="1100" b="1" dirty="0" smtClean="0">
                          <a:latin typeface="Times New Roman" panose="02020603050405020304" pitchFamily="18" charset="0"/>
                          <a:cs typeface="Times New Roman" panose="02020603050405020304" pitchFamily="18" charset="0"/>
                        </a:rPr>
                        <a:t>FCVT_L_D(</a:t>
                      </a:r>
                      <a:r>
                        <a:rPr lang="en-US" sz="1100" dirty="0" smtClean="0">
                          <a:latin typeface="Times New Roman" panose="02020603050405020304" pitchFamily="18" charset="0"/>
                          <a:cs typeface="Times New Roman" panose="02020603050405020304" pitchFamily="18" charset="0"/>
                        </a:rPr>
                        <a:t>Convert to</a:t>
                      </a:r>
                      <a:r>
                        <a:rPr lang="en-US" sz="1100" baseline="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signed 64-bit integer (RV64) (R Format)</a:t>
                      </a: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451652">
                <a:tc>
                  <a:txBody>
                    <a:bodyPr/>
                    <a:lstStyle/>
                    <a:p>
                      <a:r>
                        <a:rPr lang="en-US" sz="1100" b="1" dirty="0" smtClean="0">
                          <a:latin typeface="Times New Roman" panose="02020603050405020304" pitchFamily="18" charset="0"/>
                          <a:cs typeface="Times New Roman" panose="02020603050405020304" pitchFamily="18" charset="0"/>
                        </a:rPr>
                        <a:t>FCVT_LU_D (</a:t>
                      </a:r>
                      <a:r>
                        <a:rPr lang="en-US" sz="1100" dirty="0" smtClean="0">
                          <a:latin typeface="Times New Roman" panose="02020603050405020304" pitchFamily="18" charset="0"/>
                          <a:cs typeface="Times New Roman" panose="02020603050405020304" pitchFamily="18" charset="0"/>
                        </a:rPr>
                        <a:t>Convert to [un]signed 64-bit integer (RV64)  (R Format) </a:t>
                      </a: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4516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FMV_D_X (</a:t>
                      </a:r>
                      <a:r>
                        <a:rPr lang="en-US" sz="1100" dirty="0" smtClean="0">
                          <a:latin typeface="Times New Roman" panose="02020603050405020304" pitchFamily="18" charset="0"/>
                          <a:cs typeface="Times New Roman" panose="02020603050405020304" pitchFamily="18" charset="0"/>
                        </a:rPr>
                        <a:t>Move from integer to F.P. register (RV64) (R Format)</a:t>
                      </a:r>
                      <a:r>
                        <a:rPr lang="en-US" sz="11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451652">
                <a:tc>
                  <a:txBody>
                    <a:bodyPr/>
                    <a:lstStyle/>
                    <a:p>
                      <a:r>
                        <a:rPr lang="en-US" sz="1100" b="1" dirty="0" smtClean="0">
                          <a:latin typeface="Times New Roman" panose="02020603050405020304" pitchFamily="18" charset="0"/>
                          <a:cs typeface="Times New Roman" panose="02020603050405020304" pitchFamily="18" charset="0"/>
                        </a:rPr>
                        <a:t>FCVT_D_L(</a:t>
                      </a:r>
                      <a:r>
                        <a:rPr lang="en-US" sz="1100" dirty="0" smtClean="0">
                          <a:latin typeface="Times New Roman" panose="02020603050405020304" pitchFamily="18" charset="0"/>
                          <a:cs typeface="Times New Roman" panose="02020603050405020304" pitchFamily="18" charset="0"/>
                        </a:rPr>
                        <a:t>Convert from</a:t>
                      </a:r>
                      <a:r>
                        <a:rPr lang="en-US" sz="1100" baseline="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signed 64-bit integer (RV64) (R Format)</a:t>
                      </a:r>
                      <a:r>
                        <a:rPr lang="en-US" sz="1100" b="1" dirty="0" smtClean="0">
                          <a:latin typeface="Times New Roman" panose="02020603050405020304" pitchFamily="18" charset="0"/>
                          <a:cs typeface="Times New Roman" panose="02020603050405020304" pitchFamily="18" charset="0"/>
                        </a:rPr>
                        <a:t>)</a:t>
                      </a:r>
                      <a:endParaRPr lang="en-US" sz="11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5037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FCVT_D_LU(</a:t>
                      </a:r>
                      <a:r>
                        <a:rPr lang="en-US" sz="1100" dirty="0" smtClean="0">
                          <a:latin typeface="Times New Roman" panose="02020603050405020304" pitchFamily="18" charset="0"/>
                          <a:cs typeface="Times New Roman" panose="02020603050405020304" pitchFamily="18" charset="0"/>
                        </a:rPr>
                        <a:t>Convert from [un]signed 64-bit integer (RV64) (R Format)</a:t>
                      </a:r>
                      <a:r>
                        <a:rPr lang="en-US" sz="11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bl>
          </a:graphicData>
        </a:graphic>
      </p:graphicFrame>
    </p:spTree>
    <p:extLst>
      <p:ext uri="{BB962C8B-B14F-4D97-AF65-F5344CB8AC3E}">
        <p14:creationId xmlns:p14="http://schemas.microsoft.com/office/powerpoint/2010/main" val="231560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39" y="78889"/>
            <a:ext cx="11062064" cy="3697045"/>
          </a:xfrm>
        </p:spPr>
      </p:pic>
      <p:graphicFrame>
        <p:nvGraphicFramePr>
          <p:cNvPr id="5" name="Table 4"/>
          <p:cNvGraphicFramePr>
            <a:graphicFrameLocks noGrp="1"/>
          </p:cNvGraphicFramePr>
          <p:nvPr>
            <p:extLst>
              <p:ext uri="{D42A27DB-BD31-4B8C-83A1-F6EECF244321}">
                <p14:modId xmlns:p14="http://schemas.microsoft.com/office/powerpoint/2010/main" val="3965083120"/>
              </p:ext>
            </p:extLst>
          </p:nvPr>
        </p:nvGraphicFramePr>
        <p:xfrm>
          <a:off x="265739" y="3842227"/>
          <a:ext cx="11683016" cy="2905585"/>
        </p:xfrm>
        <a:graphic>
          <a:graphicData uri="http://schemas.openxmlformats.org/drawingml/2006/table">
            <a:tbl>
              <a:tblPr firstRow="1" bandRow="1">
                <a:tableStyleId>{5C22544A-7EE6-4342-B048-85BDC9FD1C3A}</a:tableStyleId>
              </a:tblPr>
              <a:tblGrid>
                <a:gridCol w="11683016"/>
              </a:tblGrid>
              <a:tr h="375745">
                <a:tc>
                  <a:txBody>
                    <a:bodyPr/>
                    <a:lstStyle/>
                    <a:p>
                      <a:r>
                        <a:rPr lang="en-US" sz="1600" b="1" dirty="0" smtClean="0">
                          <a:latin typeface="Times New Roman" panose="02020603050405020304" pitchFamily="18" charset="0"/>
                          <a:cs typeface="Times New Roman" panose="02020603050405020304" pitchFamily="18" charset="0"/>
                        </a:rPr>
                        <a:t>Description</a:t>
                      </a:r>
                      <a:endParaRPr lang="en-US" sz="1600" b="1" dirty="0">
                        <a:latin typeface="Times New Roman" panose="02020603050405020304" pitchFamily="18" charset="0"/>
                        <a:cs typeface="Times New Roman" panose="02020603050405020304" pitchFamily="18" charset="0"/>
                      </a:endParaRPr>
                    </a:p>
                  </a:txBody>
                  <a:tcPr>
                    <a:solidFill>
                      <a:srgbClr val="0070C0"/>
                    </a:solidFill>
                  </a:tcPr>
                </a:tc>
              </a:tr>
              <a:tr h="23473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We have created</a:t>
                      </a:r>
                      <a:r>
                        <a:rPr lang="en-US" sz="1600" b="0" baseline="0" dirty="0" smtClean="0">
                          <a:latin typeface="Times New Roman" panose="02020603050405020304" pitchFamily="18" charset="0"/>
                          <a:cs typeface="Times New Roman" panose="02020603050405020304" pitchFamily="18" charset="0"/>
                        </a:rPr>
                        <a:t> class RoCCDecode which is extended by trait DecodeConstants. This class is used for pattern matching of </a:t>
                      </a:r>
                      <a:r>
                        <a:rPr lang="en-US" sz="1600" b="0" dirty="0" smtClean="0">
                          <a:latin typeface="Times New Roman" panose="02020603050405020304" pitchFamily="18" charset="0"/>
                          <a:cs typeface="Times New Roman" panose="02020603050405020304" pitchFamily="18" charset="0"/>
                        </a:rPr>
                        <a:t>RoCC</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RoCC</a:t>
                      </a:r>
                      <a:r>
                        <a:rPr lang="en-US" sz="1600" b="0" baseline="0" dirty="0" smtClean="0">
                          <a:latin typeface="Times New Roman" panose="02020603050405020304" pitchFamily="18" charset="0"/>
                          <a:cs typeface="Times New Roman" panose="02020603050405020304" pitchFamily="18" charset="0"/>
                        </a:rPr>
                        <a:t> </a:t>
                      </a:r>
                      <a:r>
                        <a:rPr lang="en-US" sz="1600" b="0" dirty="0" smtClean="0">
                          <a:latin typeface="Times New Roman" panose="02020603050405020304" pitchFamily="18" charset="0"/>
                          <a:cs typeface="Times New Roman" panose="02020603050405020304" pitchFamily="18" charset="0"/>
                        </a:rPr>
                        <a:t>Instructions</a:t>
                      </a:r>
                      <a:r>
                        <a:rPr lang="en-US" sz="1600" b="0" baseline="0" dirty="0" smtClean="0">
                          <a:latin typeface="Times New Roman" panose="02020603050405020304" pitchFamily="18" charset="0"/>
                          <a:cs typeface="Times New Roman" panose="02020603050405020304" pitchFamily="18" charset="0"/>
                        </a:rPr>
                        <a:t>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position as N which means we have floating point(fp) instruction.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position as Y which means we have Rocc instructions. At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we have N which means we don’t have rocc instruction and branch instruction. We have N/Y on 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 </a:t>
                      </a:r>
                      <a:r>
                        <a:rPr lang="en-US" sz="1600" b="0" baseline="0" dirty="0" smtClean="0">
                          <a:latin typeface="Times New Roman" panose="02020603050405020304" pitchFamily="18" charset="0"/>
                          <a:cs typeface="Times New Roman" panose="02020603050405020304" pitchFamily="18" charset="0"/>
                        </a:rPr>
                        <a:t> position which means whether we have  source registers or not . We have N at 16th signal indicating that we do not have memcmd for Load instruction. We have high signal Low (N)  signal for source registers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rfs1, rfs2, rfs3 and wfd (destination floating register)</a:t>
                      </a:r>
                      <a:r>
                        <a:rPr lang="en-US" sz="1600" b="0" baseline="0" dirty="0" smtClean="0">
                          <a:latin typeface="Times New Roman" panose="02020603050405020304" pitchFamily="18" charset="0"/>
                          <a:cs typeface="Times New Roman" panose="02020603050405020304" pitchFamily="18" charset="0"/>
                        </a:rPr>
                        <a:t> for RVF instruction which is at 17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19</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20</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respectively. We have N at 27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signal indicating that we do not have dp (double floating point). We have DW_XPR(data width of Alu) and Aluop bits as input of List(FN_ADD).</a:t>
                      </a:r>
                    </a:p>
                  </a:txBody>
                  <a:tcPr>
                    <a:solidFill>
                      <a:schemeClr val="bg1">
                        <a:lumMod val="85000"/>
                      </a:schemeClr>
                    </a:solidFill>
                  </a:tcPr>
                </a:tc>
              </a:tr>
            </a:tbl>
          </a:graphicData>
        </a:graphic>
      </p:graphicFrame>
    </p:spTree>
    <p:extLst>
      <p:ext uri="{BB962C8B-B14F-4D97-AF65-F5344CB8AC3E}">
        <p14:creationId xmlns:p14="http://schemas.microsoft.com/office/powerpoint/2010/main" val="278281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instruction of a not included </a:t>
            </a:r>
            <a:r>
              <a:rPr lang="en-US" dirty="0" err="1" smtClean="0"/>
              <a:t>minu</a:t>
            </a:r>
            <a:endParaRPr lang="en-US" dirty="0" smtClean="0"/>
          </a:p>
          <a:p>
            <a:endParaRPr lang="en-US" dirty="0"/>
          </a:p>
        </p:txBody>
      </p:sp>
    </p:spTree>
    <p:extLst>
      <p:ext uri="{BB962C8B-B14F-4D97-AF65-F5344CB8AC3E}">
        <p14:creationId xmlns:p14="http://schemas.microsoft.com/office/powerpoint/2010/main" val="172529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0" y="153300"/>
            <a:ext cx="3552838" cy="6018899"/>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401742462"/>
              </p:ext>
            </p:extLst>
          </p:nvPr>
        </p:nvGraphicFramePr>
        <p:xfrm>
          <a:off x="3782336" y="-127000"/>
          <a:ext cx="8409664" cy="7091680"/>
        </p:xfrm>
        <a:graphic>
          <a:graphicData uri="http://schemas.openxmlformats.org/drawingml/2006/table">
            <a:tbl>
              <a:tblPr firstRow="1" bandRow="1">
                <a:tableStyleId>{5C22544A-7EE6-4342-B048-85BDC9FD1C3A}</a:tableStyleId>
              </a:tblPr>
              <a:tblGrid>
                <a:gridCol w="1579257"/>
                <a:gridCol w="6830407"/>
              </a:tblGrid>
              <a:tr h="251571">
                <a:tc>
                  <a:txBody>
                    <a:bodyPr/>
                    <a:lstStyle/>
                    <a:p>
                      <a:r>
                        <a:rPr lang="en-US" sz="1000" b="1" dirty="0" smtClean="0">
                          <a:latin typeface="Times New Roman" panose="02020603050405020304" pitchFamily="18" charset="0"/>
                          <a:cs typeface="Times New Roman" panose="02020603050405020304" pitchFamily="18" charset="0"/>
                        </a:rPr>
                        <a:t>Control</a:t>
                      </a:r>
                      <a:r>
                        <a:rPr lang="en-US" sz="1000" b="1" baseline="0" dirty="0" smtClean="0">
                          <a:latin typeface="Times New Roman" panose="02020603050405020304" pitchFamily="18" charset="0"/>
                          <a:cs typeface="Times New Roman" panose="02020603050405020304" pitchFamily="18" charset="0"/>
                        </a:rPr>
                        <a:t> Signals</a:t>
                      </a:r>
                      <a:endParaRPr lang="en-US" sz="10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000" b="1" dirty="0" smtClean="0">
                          <a:latin typeface="Times New Roman" panose="02020603050405020304" pitchFamily="18" charset="0"/>
                          <a:cs typeface="Times New Roman" panose="02020603050405020304" pitchFamily="18" charset="0"/>
                        </a:rPr>
                        <a:t>Description</a:t>
                      </a:r>
                      <a:endParaRPr lang="en-US" sz="1000" b="1" dirty="0">
                        <a:latin typeface="Times New Roman" panose="02020603050405020304" pitchFamily="18" charset="0"/>
                        <a:cs typeface="Times New Roman" panose="02020603050405020304" pitchFamily="18" charset="0"/>
                      </a:endParaRPr>
                    </a:p>
                  </a:txBody>
                  <a:tcPr>
                    <a:solidFill>
                      <a:srgbClr val="0070C0"/>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legal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is legal or not</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fp</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is of floating-point or not</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rocc</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rocc</a:t>
                      </a:r>
                      <a:r>
                        <a:rPr lang="en-US" sz="1000" b="1" baseline="0" dirty="0" smtClean="0">
                          <a:latin typeface="Times New Roman" panose="02020603050405020304" pitchFamily="18" charset="0"/>
                          <a:cs typeface="Times New Roman" panose="02020603050405020304" pitchFamily="18" charset="0"/>
                        </a:rPr>
                        <a:t> variable  has type Bool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branch</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is of branch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jal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is of jump and link (jal)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56429">
                <a:tc>
                  <a:txBody>
                    <a:bodyPr/>
                    <a:lstStyle/>
                    <a:p>
                      <a:r>
                        <a:rPr lang="en-US" sz="1000" b="1" dirty="0" smtClean="0">
                          <a:latin typeface="Times New Roman" panose="02020603050405020304" pitchFamily="18" charset="0"/>
                          <a:cs typeface="Times New Roman" panose="02020603050405020304" pitchFamily="18" charset="0"/>
                        </a:rPr>
                        <a:t>jalr</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is of jump and link return (jalr)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rxs2</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has source register 2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rxs1</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has source register 1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scie</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scie variable has type Bool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sel_alu2</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This variable is used to select operand B</a:t>
                      </a:r>
                      <a:r>
                        <a:rPr lang="en-US" sz="1000" b="1" baseline="0" dirty="0" smtClean="0">
                          <a:latin typeface="Times New Roman" panose="02020603050405020304" pitchFamily="18" charset="0"/>
                          <a:cs typeface="Times New Roman" panose="02020603050405020304" pitchFamily="18" charset="0"/>
                        </a:rPr>
                        <a:t> of ALU by using bits</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sel_alu1</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This variable is used to select operand A</a:t>
                      </a:r>
                      <a:r>
                        <a:rPr lang="en-US" sz="1000" b="1" baseline="0" dirty="0" smtClean="0">
                          <a:latin typeface="Times New Roman" panose="02020603050405020304" pitchFamily="18" charset="0"/>
                          <a:cs typeface="Times New Roman" panose="02020603050405020304" pitchFamily="18" charset="0"/>
                        </a:rPr>
                        <a:t> of ALU by using bits</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sel_imm</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This variable is used to select immediate bits</a:t>
                      </a: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alu_dw</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this variable tells Alu data width </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alu_fn</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This variable returns</a:t>
                      </a:r>
                      <a:r>
                        <a:rPr lang="en-US" sz="1000" b="1" baseline="0" dirty="0" smtClean="0">
                          <a:latin typeface="Times New Roman" panose="02020603050405020304" pitchFamily="18" charset="0"/>
                          <a:cs typeface="Times New Roman" panose="02020603050405020304" pitchFamily="18" charset="0"/>
                        </a:rPr>
                        <a:t> Aluop bits</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mem</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Memory variable having</a:t>
                      </a:r>
                      <a:r>
                        <a:rPr lang="en-US" sz="1000" b="1" baseline="0" dirty="0" smtClean="0">
                          <a:latin typeface="Times New Roman" panose="02020603050405020304" pitchFamily="18" charset="0"/>
                          <a:cs typeface="Times New Roman" panose="02020603050405020304" pitchFamily="18" charset="0"/>
                        </a:rPr>
                        <a:t> type as Bool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mem_cmd</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This variable returns bits which can adjust memory size</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rfs1</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used later in List of BitPat for instruction comparing</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rfs2</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used later in List of BitPat for instruction comparing</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rfs3</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used later in List of BitPat for instruction comparing</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wfd</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used later in List of BitPat for instruction comparing</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mul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 type Bool,</a:t>
                      </a:r>
                      <a:r>
                        <a:rPr lang="en-US" sz="1000" b="1" baseline="0" dirty="0" smtClean="0">
                          <a:latin typeface="Times New Roman" panose="02020603050405020304" pitchFamily="18" charset="0"/>
                          <a:cs typeface="Times New Roman" panose="02020603050405020304" pitchFamily="18" charset="0"/>
                        </a:rPr>
                        <a:t> t</a:t>
                      </a:r>
                      <a:r>
                        <a:rPr lang="en-US" sz="1000" b="1" dirty="0" smtClean="0">
                          <a:latin typeface="Times New Roman" panose="02020603050405020304" pitchFamily="18" charset="0"/>
                          <a:cs typeface="Times New Roman" panose="02020603050405020304" pitchFamily="18" charset="0"/>
                        </a:rPr>
                        <a:t>his will tell if instruction</a:t>
                      </a:r>
                      <a:r>
                        <a:rPr lang="en-US" sz="1000" b="1" baseline="0" dirty="0" smtClean="0">
                          <a:latin typeface="Times New Roman" panose="02020603050405020304" pitchFamily="18" charset="0"/>
                          <a:cs typeface="Times New Roman" panose="02020603050405020304" pitchFamily="18" charset="0"/>
                        </a:rPr>
                        <a:t> is of multiplication</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div</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 type Bool,</a:t>
                      </a:r>
                      <a:r>
                        <a:rPr lang="en-US" sz="1000" b="1" baseline="0" dirty="0" smtClean="0">
                          <a:latin typeface="Times New Roman" panose="02020603050405020304" pitchFamily="18" charset="0"/>
                          <a:cs typeface="Times New Roman" panose="02020603050405020304" pitchFamily="18" charset="0"/>
                        </a:rPr>
                        <a:t> t</a:t>
                      </a:r>
                      <a:r>
                        <a:rPr lang="en-US" sz="1000" b="1" dirty="0" smtClean="0">
                          <a:latin typeface="Times New Roman" panose="02020603050405020304" pitchFamily="18" charset="0"/>
                          <a:cs typeface="Times New Roman" panose="02020603050405020304" pitchFamily="18" charset="0"/>
                        </a:rPr>
                        <a:t>his will tell if instruction</a:t>
                      </a:r>
                      <a:r>
                        <a:rPr lang="en-US" sz="1000" b="1" baseline="0" dirty="0" smtClean="0">
                          <a:latin typeface="Times New Roman" panose="02020603050405020304" pitchFamily="18" charset="0"/>
                          <a:cs typeface="Times New Roman" panose="02020603050405020304" pitchFamily="18" charset="0"/>
                        </a:rPr>
                        <a:t> is of division</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wxd</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a:t>
                      </a:r>
                      <a:r>
                        <a:rPr lang="en-US" sz="1000" b="1" baseline="0" dirty="0" smtClean="0">
                          <a:latin typeface="Times New Roman" panose="02020603050405020304" pitchFamily="18" charset="0"/>
                          <a:cs typeface="Times New Roman" panose="02020603050405020304" pitchFamily="18" charset="0"/>
                        </a:rPr>
                        <a:t> type Bool, it tells whether instruction has write destination register or not</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csr</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 type Bits as input</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fence_i</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000" b="1" dirty="0" smtClean="0">
                          <a:latin typeface="Times New Roman" panose="02020603050405020304" pitchFamily="18" charset="0"/>
                          <a:cs typeface="Times New Roman" panose="02020603050405020304" pitchFamily="18" charset="0"/>
                        </a:rPr>
                        <a:t>Has type input as</a:t>
                      </a:r>
                      <a:r>
                        <a:rPr lang="en-US" sz="1000" b="1" baseline="0" dirty="0" smtClean="0">
                          <a:latin typeface="Times New Roman" panose="02020603050405020304" pitchFamily="18" charset="0"/>
                          <a:cs typeface="Times New Roman" panose="02020603050405020304" pitchFamily="18" charset="0"/>
                        </a:rPr>
                        <a:t> Bool</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fence</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 type input as</a:t>
                      </a:r>
                      <a:r>
                        <a:rPr lang="en-US" sz="1000" b="1" baseline="0" dirty="0" smtClean="0">
                          <a:latin typeface="Times New Roman" panose="02020603050405020304" pitchFamily="18" charset="0"/>
                          <a:cs typeface="Times New Roman" panose="02020603050405020304" pitchFamily="18" charset="0"/>
                        </a:rPr>
                        <a:t> Bool</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232589">
                <a:tc>
                  <a:txBody>
                    <a:bodyPr/>
                    <a:lstStyle/>
                    <a:p>
                      <a:r>
                        <a:rPr lang="en-US" sz="1000" b="1" dirty="0" smtClean="0">
                          <a:latin typeface="Times New Roman" panose="02020603050405020304" pitchFamily="18" charset="0"/>
                          <a:cs typeface="Times New Roman" panose="02020603050405020304" pitchFamily="18" charset="0"/>
                        </a:rPr>
                        <a:t>amo</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 type input as</a:t>
                      </a:r>
                      <a:r>
                        <a:rPr lang="en-US" sz="1000" b="1" baseline="0" dirty="0" smtClean="0">
                          <a:latin typeface="Times New Roman" panose="02020603050405020304" pitchFamily="18" charset="0"/>
                          <a:cs typeface="Times New Roman" panose="02020603050405020304" pitchFamily="18" charset="0"/>
                        </a:rPr>
                        <a:t> Bool</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r h="0">
                <a:tc>
                  <a:txBody>
                    <a:bodyPr/>
                    <a:lstStyle/>
                    <a:p>
                      <a:r>
                        <a:rPr lang="en-US" sz="1000" b="1" dirty="0" smtClean="0">
                          <a:latin typeface="Times New Roman" panose="02020603050405020304" pitchFamily="18" charset="0"/>
                          <a:cs typeface="Times New Roman" panose="02020603050405020304" pitchFamily="18" charset="0"/>
                        </a:rPr>
                        <a:t>dp</a:t>
                      </a:r>
                      <a:endParaRPr lang="en-US" sz="10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latin typeface="Times New Roman" panose="02020603050405020304" pitchFamily="18" charset="0"/>
                          <a:cs typeface="Times New Roman" panose="02020603050405020304" pitchFamily="18" charset="0"/>
                        </a:rPr>
                        <a:t>Has type input as</a:t>
                      </a:r>
                      <a:r>
                        <a:rPr lang="en-US" sz="1000" b="1" baseline="0" dirty="0" smtClean="0">
                          <a:latin typeface="Times New Roman" panose="02020603050405020304" pitchFamily="18" charset="0"/>
                          <a:cs typeface="Times New Roman" panose="02020603050405020304" pitchFamily="18" charset="0"/>
                        </a:rPr>
                        <a:t> Bool</a:t>
                      </a:r>
                      <a:endParaRPr lang="en-US" sz="1000" b="1" dirty="0" smtClean="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855982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803" y="94365"/>
            <a:ext cx="10247464" cy="2101789"/>
          </a:xfrm>
        </p:spPr>
      </p:pic>
      <p:sp>
        <p:nvSpPr>
          <p:cNvPr id="5" name="Rectangle 4"/>
          <p:cNvSpPr/>
          <p:nvPr/>
        </p:nvSpPr>
        <p:spPr>
          <a:xfrm>
            <a:off x="1683803" y="2196155"/>
            <a:ext cx="10093228" cy="584775"/>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We have define method default in which we create List by using different variables we define above in our trait. Later we uses this List Bit Pattern for our instruction matching</a:t>
            </a:r>
            <a:endParaRPr lang="en-US" sz="1600" dirty="0">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803" y="2780931"/>
            <a:ext cx="7680534" cy="1614800"/>
          </a:xfrm>
          <a:prstGeom prst="rect">
            <a:avLst/>
          </a:prstGeom>
        </p:spPr>
      </p:pic>
      <p:sp>
        <p:nvSpPr>
          <p:cNvPr id="6" name="Rectangle 5"/>
          <p:cNvSpPr/>
          <p:nvPr/>
        </p:nvSpPr>
        <p:spPr>
          <a:xfrm>
            <a:off x="1101687" y="4395731"/>
            <a:ext cx="10950765" cy="2308324"/>
          </a:xfrm>
          <a:prstGeom prst="rect">
            <a:avLst/>
          </a:prstGeom>
        </p:spPr>
        <p:txBody>
          <a:bodyPr wrap="square">
            <a:spAutoFit/>
          </a:bodyPr>
          <a:lstStyle/>
          <a:p>
            <a:pPr lvl="0"/>
            <a:r>
              <a:rPr lang="en-US" sz="1600" dirty="0" smtClean="0">
                <a:latin typeface="Times New Roman" panose="02020603050405020304" pitchFamily="18" charset="0"/>
                <a:cs typeface="Times New Roman" panose="02020603050405020304" pitchFamily="18" charset="0"/>
              </a:rPr>
              <a:t>We have define decode method which takes instruction and table as </a:t>
            </a:r>
            <a:r>
              <a:rPr lang="en-US" sz="1600" dirty="0">
                <a:latin typeface="Times New Roman" panose="02020603050405020304" pitchFamily="18" charset="0"/>
                <a:cs typeface="Times New Roman" panose="02020603050405020304" pitchFamily="18" charset="0"/>
              </a:rPr>
              <a:t>its input </a:t>
            </a:r>
            <a:r>
              <a:rPr lang="en-US" sz="1600" dirty="0" smtClean="0">
                <a:latin typeface="Times New Roman" panose="02020603050405020304" pitchFamily="18" charset="0"/>
                <a:cs typeface="Times New Roman" panose="02020603050405020304" pitchFamily="18" charset="0"/>
              </a:rPr>
              <a:t>parameter. We take table as Iterable trait which means (</a:t>
            </a:r>
            <a:r>
              <a:rPr lang="en-US" sz="1600" dirty="0">
                <a:latin typeface="Times New Roman" panose="02020603050405020304" pitchFamily="18" charset="0"/>
                <a:cs typeface="Times New Roman" panose="02020603050405020304" pitchFamily="18" charset="0"/>
              </a:rPr>
              <a:t>This is a base trait for all Scala collections that define an iterator method to step through one-by-one the collection's </a:t>
            </a:r>
            <a:r>
              <a:rPr lang="en-US" sz="1600" dirty="0" smtClean="0">
                <a:latin typeface="Times New Roman" panose="02020603050405020304" pitchFamily="18" charset="0"/>
                <a:cs typeface="Times New Roman" panose="02020603050405020304" pitchFamily="18" charset="0"/>
              </a:rPr>
              <a:t>elements)   </a:t>
            </a:r>
          </a:p>
          <a:p>
            <a:pPr lvl="0"/>
            <a:r>
              <a:rPr lang="en-US" sz="1600" dirty="0" smtClean="0">
                <a:latin typeface="Times New Roman" panose="02020603050405020304" pitchFamily="18" charset="0"/>
                <a:cs typeface="Times New Roman" panose="02020603050405020304" pitchFamily="18" charset="0"/>
              </a:rPr>
              <a:t>We have created variable decoder and takes DecodeLogic object as input which consist of  instruct, default and table</a:t>
            </a:r>
          </a:p>
          <a:p>
            <a:pPr lvl="0"/>
            <a:r>
              <a:rPr lang="en-US" sz="1600" dirty="0" smtClean="0">
                <a:latin typeface="Times New Roman" panose="02020603050405020304" pitchFamily="18" charset="0"/>
                <a:cs typeface="Times New Roman" panose="02020603050405020304" pitchFamily="18" charset="0"/>
              </a:rPr>
              <a:t>We have created sigs variable in which we arranged all the variables we define above in our class IntCtrlSigs by using Seq function in Scala.</a:t>
            </a:r>
          </a:p>
          <a:p>
            <a:pPr lvl="0"/>
            <a:r>
              <a:rPr lang="en-US" sz="1600" dirty="0" smtClean="0">
                <a:latin typeface="Times New Roman" panose="02020603050405020304" pitchFamily="18" charset="0"/>
                <a:cs typeface="Times New Roman" panose="02020603050405020304" pitchFamily="18" charset="0"/>
              </a:rPr>
              <a:t>We uses zip function and merges sigs variable collection and decoder variable collection together</a:t>
            </a:r>
          </a:p>
          <a:p>
            <a:pPr lvl="0"/>
            <a:r>
              <a:rPr lang="en-US" sz="1600" dirty="0" smtClean="0">
                <a:latin typeface="Times New Roman" panose="02020603050405020304" pitchFamily="18" charset="0"/>
                <a:cs typeface="Times New Roman" panose="02020603050405020304" pitchFamily="18" charset="0"/>
              </a:rPr>
              <a:t>We also uses map method which takes </a:t>
            </a:r>
            <a:r>
              <a:rPr lang="en-US" sz="1600" dirty="0">
                <a:latin typeface="Times New Roman" panose="02020603050405020304" pitchFamily="18" charset="0"/>
                <a:cs typeface="Times New Roman" panose="02020603050405020304" pitchFamily="18" charset="0"/>
              </a:rPr>
              <a:t>a predicate function and applies it to every element in the collection. It creates a new collection with the result of the predicate function applied to each and every element of the </a:t>
            </a:r>
            <a:r>
              <a:rPr lang="en-US" sz="1600" dirty="0" smtClean="0">
                <a:latin typeface="Times New Roman" panose="02020603050405020304" pitchFamily="18" charset="0"/>
                <a:cs typeface="Times New Roman" panose="02020603050405020304" pitchFamily="18" charset="0"/>
              </a:rPr>
              <a:t>collection</a:t>
            </a:r>
          </a:p>
          <a:p>
            <a:pPr lvl="0"/>
            <a:r>
              <a:rPr lang="en-US" sz="1600" dirty="0" smtClean="0">
                <a:latin typeface="Times New Roman" panose="02020603050405020304" pitchFamily="18" charset="0"/>
                <a:cs typeface="Times New Roman" panose="02020603050405020304" pitchFamily="18" charset="0"/>
              </a:rPr>
              <a:t>We uses case keyword for matching of sigs(s) and decoder(d) variable and if that match we wired decoder output with sigs variable</a:t>
            </a:r>
          </a:p>
        </p:txBody>
      </p:sp>
    </p:spTree>
    <p:extLst>
      <p:ext uri="{BB962C8B-B14F-4D97-AF65-F5344CB8AC3E}">
        <p14:creationId xmlns:p14="http://schemas.microsoft.com/office/powerpoint/2010/main" val="3475698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419" y="349277"/>
            <a:ext cx="8915400" cy="2067215"/>
          </a:xfrm>
        </p:spPr>
      </p:pic>
      <p:sp>
        <p:nvSpPr>
          <p:cNvPr id="5" name="Rectangle 4"/>
          <p:cNvSpPr/>
          <p:nvPr/>
        </p:nvSpPr>
        <p:spPr>
          <a:xfrm>
            <a:off x="1509310" y="2416492"/>
            <a:ext cx="9992299"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We have created class </a:t>
            </a:r>
            <a:r>
              <a:rPr lang="en-US" dirty="0" err="1" smtClean="0">
                <a:latin typeface="Times New Roman" panose="02020603050405020304" pitchFamily="18" charset="0"/>
                <a:cs typeface="Times New Roman" panose="02020603050405020304" pitchFamily="18" charset="0"/>
              </a:rPr>
              <a:t>IDecode</a:t>
            </a:r>
            <a:r>
              <a:rPr lang="en-US" dirty="0" smtClean="0">
                <a:latin typeface="Times New Roman" panose="02020603050405020304" pitchFamily="18" charset="0"/>
                <a:cs typeface="Times New Roman" panose="02020603050405020304" pitchFamily="18" charset="0"/>
              </a:rPr>
              <a:t> (instruction Decode) which is extended by the trait DecodeConstants</a:t>
            </a:r>
          </a:p>
          <a:p>
            <a:r>
              <a:rPr lang="en-US" dirty="0" smtClean="0">
                <a:latin typeface="Times New Roman" panose="02020603050405020304" pitchFamily="18" charset="0"/>
                <a:cs typeface="Times New Roman" panose="02020603050405020304" pitchFamily="18" charset="0"/>
              </a:rPr>
              <a:t>We have created table variable which returns array</a:t>
            </a:r>
          </a:p>
        </p:txBody>
      </p:sp>
      <p:graphicFrame>
        <p:nvGraphicFramePr>
          <p:cNvPr id="6" name="Table 5"/>
          <p:cNvGraphicFramePr>
            <a:graphicFrameLocks noGrp="1"/>
          </p:cNvGraphicFramePr>
          <p:nvPr>
            <p:extLst>
              <p:ext uri="{D42A27DB-BD31-4B8C-83A1-F6EECF244321}">
                <p14:modId xmlns:p14="http://schemas.microsoft.com/office/powerpoint/2010/main" val="2997933873"/>
              </p:ext>
            </p:extLst>
          </p:nvPr>
        </p:nvGraphicFramePr>
        <p:xfrm>
          <a:off x="1509310" y="3144149"/>
          <a:ext cx="3514382" cy="2595880"/>
        </p:xfrm>
        <a:graphic>
          <a:graphicData uri="http://schemas.openxmlformats.org/drawingml/2006/table">
            <a:tbl>
              <a:tblPr firstRow="1" bandRow="1">
                <a:tableStyleId>{5C22544A-7EE6-4342-B048-85BDC9FD1C3A}</a:tableStyleId>
              </a:tblPr>
              <a:tblGrid>
                <a:gridCol w="3514382"/>
              </a:tblGrid>
              <a:tr h="370840">
                <a:tc>
                  <a:txBody>
                    <a:bodyPr/>
                    <a:lstStyle/>
                    <a:p>
                      <a:r>
                        <a:rPr lang="en-US" dirty="0" smtClean="0"/>
                        <a:t>Instructions</a:t>
                      </a:r>
                      <a:endParaRPr lang="en-US" dirty="0"/>
                    </a:p>
                  </a:txBody>
                  <a:tcPr>
                    <a:solidFill>
                      <a:srgbClr val="0070C0"/>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BNE (Branch not equal)</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BEQ(Branch equal)</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BLT(Branch</a:t>
                      </a:r>
                      <a:r>
                        <a:rPr lang="en-US" sz="1200" b="1" baseline="0" dirty="0" smtClean="0">
                          <a:latin typeface="Times New Roman" panose="02020603050405020304" pitchFamily="18" charset="0"/>
                          <a:cs typeface="Times New Roman" panose="02020603050405020304" pitchFamily="18" charset="0"/>
                        </a:rPr>
                        <a:t> less than</a:t>
                      </a:r>
                      <a:r>
                        <a:rPr lang="en-US" sz="12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BLTU(Branch less</a:t>
                      </a:r>
                      <a:r>
                        <a:rPr lang="en-US" sz="1200" b="1" baseline="0" dirty="0" smtClean="0">
                          <a:latin typeface="Times New Roman" panose="02020603050405020304" pitchFamily="18" charset="0"/>
                          <a:cs typeface="Times New Roman" panose="02020603050405020304" pitchFamily="18" charset="0"/>
                        </a:rPr>
                        <a:t> than unsigned</a:t>
                      </a:r>
                      <a:r>
                        <a:rPr lang="en-US" sz="12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BGE(Branch greater</a:t>
                      </a:r>
                      <a:r>
                        <a:rPr lang="en-US" sz="1200" b="1" baseline="0" dirty="0" smtClean="0">
                          <a:latin typeface="Times New Roman" panose="02020603050405020304" pitchFamily="18" charset="0"/>
                          <a:cs typeface="Times New Roman" panose="02020603050405020304" pitchFamily="18" charset="0"/>
                        </a:rPr>
                        <a:t> than </a:t>
                      </a:r>
                      <a:r>
                        <a:rPr lang="en-US" sz="1200" b="1" dirty="0" smtClean="0">
                          <a:latin typeface="Times New Roman" panose="02020603050405020304" pitchFamily="18" charset="0"/>
                          <a:cs typeface="Times New Roman" panose="02020603050405020304" pitchFamily="18" charset="0"/>
                        </a:rPr>
                        <a:t>equal)</a:t>
                      </a:r>
                    </a:p>
                  </a:txBody>
                  <a:tcPr>
                    <a:solidFill>
                      <a:schemeClr val="bg1">
                        <a:lumMod val="85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BGEU(Branch greater than equal unsigned)</a:t>
                      </a:r>
                    </a:p>
                  </a:txBody>
                  <a:tcPr>
                    <a:solidFill>
                      <a:schemeClr val="bg1">
                        <a:lumMod val="8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9098349"/>
              </p:ext>
            </p:extLst>
          </p:nvPr>
        </p:nvGraphicFramePr>
        <p:xfrm>
          <a:off x="5105706" y="3144148"/>
          <a:ext cx="6715393" cy="2651760"/>
        </p:xfrm>
        <a:graphic>
          <a:graphicData uri="http://schemas.openxmlformats.org/drawingml/2006/table">
            <a:tbl>
              <a:tblPr firstRow="1" bandRow="1">
                <a:tableStyleId>{5C22544A-7EE6-4342-B048-85BDC9FD1C3A}</a:tableStyleId>
              </a:tblPr>
              <a:tblGrid>
                <a:gridCol w="6715393"/>
              </a:tblGrid>
              <a:tr h="358497">
                <a:tc>
                  <a:txBody>
                    <a:bodyPr/>
                    <a:lstStyle/>
                    <a:p>
                      <a:r>
                        <a:rPr lang="en-US" dirty="0" smtClean="0"/>
                        <a:t>Description</a:t>
                      </a:r>
                      <a:endParaRPr lang="en-US" dirty="0"/>
                    </a:p>
                  </a:txBody>
                  <a:tcPr>
                    <a:solidFill>
                      <a:srgbClr val="0070C0"/>
                    </a:solidFill>
                  </a:tcPr>
                </a:tc>
              </a:tr>
              <a:tr h="2171042">
                <a:tc>
                  <a:txBody>
                    <a:bodyPr/>
                    <a:lstStyle/>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branch</a:t>
                      </a:r>
                      <a:r>
                        <a:rPr lang="en-US" sz="1600" b="0" baseline="0" dirty="0" smtClean="0">
                          <a:latin typeface="Times New Roman" panose="02020603050405020304" pitchFamily="18" charset="0"/>
                          <a:cs typeface="Times New Roman" panose="02020603050405020304" pitchFamily="18" charset="0"/>
                        </a:rPr>
                        <a:t> 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,7</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and 8</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element position as Y which means we have legal,branch,register file soruce1 and register file source 2 as true.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and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and rocc instruction.</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IMM_SB (immediate store branch),DW_X(data width of Alu) and Aluop bits as input of List.</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253763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410" y="1234590"/>
            <a:ext cx="9894401" cy="968784"/>
          </a:xfrm>
        </p:spPr>
      </p:pic>
      <p:graphicFrame>
        <p:nvGraphicFramePr>
          <p:cNvPr id="5" name="Table 4"/>
          <p:cNvGraphicFramePr>
            <a:graphicFrameLocks noGrp="1"/>
          </p:cNvGraphicFramePr>
          <p:nvPr>
            <p:extLst>
              <p:ext uri="{D42A27DB-BD31-4B8C-83A1-F6EECF244321}">
                <p14:modId xmlns:p14="http://schemas.microsoft.com/office/powerpoint/2010/main" val="3412997042"/>
              </p:ext>
            </p:extLst>
          </p:nvPr>
        </p:nvGraphicFramePr>
        <p:xfrm>
          <a:off x="1470825" y="2705622"/>
          <a:ext cx="3514382" cy="2567835"/>
        </p:xfrm>
        <a:graphic>
          <a:graphicData uri="http://schemas.openxmlformats.org/drawingml/2006/table">
            <a:tbl>
              <a:tblPr firstRow="1" bandRow="1">
                <a:tableStyleId>{5C22544A-7EE6-4342-B048-85BDC9FD1C3A}</a:tableStyleId>
              </a:tblPr>
              <a:tblGrid>
                <a:gridCol w="3514382"/>
              </a:tblGrid>
              <a:tr h="600273">
                <a:tc>
                  <a:txBody>
                    <a:bodyPr/>
                    <a:lstStyle/>
                    <a:p>
                      <a:r>
                        <a:rPr lang="en-US" dirty="0" smtClean="0"/>
                        <a:t>Instructions</a:t>
                      </a:r>
                      <a:endParaRPr lang="en-US" dirty="0"/>
                    </a:p>
                  </a:txBody>
                  <a:tcPr>
                    <a:solidFill>
                      <a:srgbClr val="0070C0"/>
                    </a:solidFill>
                  </a:tcPr>
                </a:tc>
              </a:tr>
              <a:tr h="608610">
                <a:tc>
                  <a:txBody>
                    <a:bodyPr/>
                    <a:lstStyle/>
                    <a:p>
                      <a:r>
                        <a:rPr lang="en-US" sz="1200" b="1" dirty="0" smtClean="0">
                          <a:latin typeface="Times New Roman" panose="02020603050405020304" pitchFamily="18" charset="0"/>
                          <a:cs typeface="Times New Roman" panose="02020603050405020304" pitchFamily="18" charset="0"/>
                        </a:rPr>
                        <a:t>JAL (Jump and Link)</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6086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JALR(Jump and Link  return)</a:t>
                      </a:r>
                    </a:p>
                  </a:txBody>
                  <a:tcPr>
                    <a:solidFill>
                      <a:schemeClr val="bg1">
                        <a:lumMod val="85000"/>
                      </a:schemeClr>
                    </a:solidFill>
                  </a:tcPr>
                </a:tc>
              </a:tr>
              <a:tr h="7503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AUIPC(</a:t>
                      </a:r>
                      <a:r>
                        <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rPr>
                        <a:t>Add Upper Immediate to Program Counter</a:t>
                      </a:r>
                      <a:r>
                        <a:rPr lang="en-US" sz="1200" b="1" dirty="0" smtClean="0">
                          <a:latin typeface="Times New Roman" panose="02020603050405020304" pitchFamily="18" charset="0"/>
                          <a:cs typeface="Times New Roman" panose="02020603050405020304" pitchFamily="18" charset="0"/>
                        </a:rPr>
                        <a:t>)</a:t>
                      </a: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54565763"/>
              </p:ext>
            </p:extLst>
          </p:nvPr>
        </p:nvGraphicFramePr>
        <p:xfrm>
          <a:off x="5091016" y="2681440"/>
          <a:ext cx="6715393" cy="2651760"/>
        </p:xfrm>
        <a:graphic>
          <a:graphicData uri="http://schemas.openxmlformats.org/drawingml/2006/table">
            <a:tbl>
              <a:tblPr firstRow="1" bandRow="1">
                <a:tableStyleId>{5C22544A-7EE6-4342-B048-85BDC9FD1C3A}</a:tableStyleId>
              </a:tblPr>
              <a:tblGrid>
                <a:gridCol w="6715393"/>
              </a:tblGrid>
              <a:tr h="358497">
                <a:tc>
                  <a:txBody>
                    <a:bodyPr/>
                    <a:lstStyle/>
                    <a:p>
                      <a:r>
                        <a:rPr lang="en-US" dirty="0" smtClean="0"/>
                        <a:t>Description</a:t>
                      </a:r>
                      <a:endParaRPr lang="en-US" dirty="0"/>
                    </a:p>
                  </a:txBody>
                  <a:tcPr>
                    <a:solidFill>
                      <a:srgbClr val="0070C0"/>
                    </a:solidFill>
                  </a:tcPr>
                </a:tc>
              </a:tr>
              <a:tr h="2171042">
                <a:tc>
                  <a:txBody>
                    <a:bodyPr/>
                    <a:lstStyle/>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a:t>
                      </a:r>
                      <a:r>
                        <a:rPr lang="en-US" sz="1600" b="0" baseline="0" dirty="0" smtClean="0">
                          <a:latin typeface="Times New Roman" panose="02020603050405020304" pitchFamily="18" charset="0"/>
                          <a:cs typeface="Times New Roman" panose="02020603050405020304" pitchFamily="18" charset="0"/>
                        </a:rPr>
                        <a:t>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IMM_UJ(immediate of unconditional jump),IMM_I(immediate of I format instruction),,IMM_U (immediate of unconditional),DW_X(data width of Alu) and Aluop bits as input of List.</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53848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947" y="346142"/>
            <a:ext cx="9837813" cy="2131171"/>
          </a:xfrm>
        </p:spPr>
      </p:pic>
      <p:graphicFrame>
        <p:nvGraphicFramePr>
          <p:cNvPr id="5" name="Table 4"/>
          <p:cNvGraphicFramePr>
            <a:graphicFrameLocks noGrp="1"/>
          </p:cNvGraphicFramePr>
          <p:nvPr>
            <p:extLst>
              <p:ext uri="{D42A27DB-BD31-4B8C-83A1-F6EECF244321}">
                <p14:modId xmlns:p14="http://schemas.microsoft.com/office/powerpoint/2010/main" val="235830652"/>
              </p:ext>
            </p:extLst>
          </p:nvPr>
        </p:nvGraphicFramePr>
        <p:xfrm>
          <a:off x="1126738" y="2787082"/>
          <a:ext cx="3514382" cy="3270616"/>
        </p:xfrm>
        <a:graphic>
          <a:graphicData uri="http://schemas.openxmlformats.org/drawingml/2006/table">
            <a:tbl>
              <a:tblPr firstRow="1" bandRow="1">
                <a:tableStyleId>{5C22544A-7EE6-4342-B048-85BDC9FD1C3A}</a:tableStyleId>
              </a:tblPr>
              <a:tblGrid>
                <a:gridCol w="3514382"/>
              </a:tblGrid>
              <a:tr h="358133">
                <a:tc>
                  <a:txBody>
                    <a:bodyPr/>
                    <a:lstStyle/>
                    <a:p>
                      <a:r>
                        <a:rPr lang="en-US" dirty="0" smtClean="0"/>
                        <a:t>Instructions</a:t>
                      </a:r>
                      <a:endParaRPr lang="en-US" dirty="0"/>
                    </a:p>
                  </a:txBody>
                  <a:tcPr>
                    <a:solidFill>
                      <a:srgbClr val="0070C0"/>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LB (Load Byte)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LH</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(Load Half)</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LW (Load Word)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LBU (Load Byte Unsigned)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LHU (Load Half</a:t>
                      </a:r>
                      <a:r>
                        <a:rPr lang="en-US" sz="1200" b="1" baseline="0" dirty="0" smtClean="0">
                          <a:latin typeface="Times New Roman" panose="02020603050405020304" pitchFamily="18" charset="0"/>
                          <a:cs typeface="Times New Roman" panose="02020603050405020304" pitchFamily="18" charset="0"/>
                        </a:rPr>
                        <a:t> Unsigned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SB (Store Byte)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SH (Store Half)</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63107">
                <a:tc>
                  <a:txBody>
                    <a:bodyPr/>
                    <a:lstStyle/>
                    <a:p>
                      <a:r>
                        <a:rPr lang="en-US" sz="1200" b="1" dirty="0" smtClean="0">
                          <a:latin typeface="Times New Roman" panose="02020603050405020304" pitchFamily="18" charset="0"/>
                          <a:cs typeface="Times New Roman" panose="02020603050405020304" pitchFamily="18" charset="0"/>
                        </a:rPr>
                        <a:t>SW (Store Word)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69131875"/>
              </p:ext>
            </p:extLst>
          </p:nvPr>
        </p:nvGraphicFramePr>
        <p:xfrm>
          <a:off x="4759286" y="2787269"/>
          <a:ext cx="7116897" cy="3294820"/>
        </p:xfrm>
        <a:graphic>
          <a:graphicData uri="http://schemas.openxmlformats.org/drawingml/2006/table">
            <a:tbl>
              <a:tblPr firstRow="1" bandRow="1">
                <a:tableStyleId>{5C22544A-7EE6-4342-B048-85BDC9FD1C3A}</a:tableStyleId>
              </a:tblPr>
              <a:tblGrid>
                <a:gridCol w="7116897"/>
              </a:tblGrid>
              <a:tr h="353965">
                <a:tc>
                  <a:txBody>
                    <a:bodyPr/>
                    <a:lstStyle/>
                    <a:p>
                      <a:r>
                        <a:rPr lang="en-US" dirty="0" smtClean="0"/>
                        <a:t>Description</a:t>
                      </a:r>
                      <a:endParaRPr lang="en-US" dirty="0"/>
                    </a:p>
                  </a:txBody>
                  <a:tcPr>
                    <a:solidFill>
                      <a:srgbClr val="0070C0"/>
                    </a:solidFill>
                  </a:tcPr>
                </a:tc>
              </a:tr>
              <a:tr h="2929060">
                <a:tc>
                  <a:txBody>
                    <a:bodyPr/>
                    <a:lstStyle/>
                    <a:p>
                      <a:r>
                        <a:rPr lang="en-US" sz="1600" b="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0" dirty="0" smtClean="0">
                          <a:latin typeface="Times New Roman" panose="02020603050405020304" pitchFamily="18" charset="0"/>
                          <a:cs typeface="Times New Roman" panose="02020603050405020304" pitchFamily="18" charset="0"/>
                        </a:rPr>
                        <a:t/>
                      </a:r>
                      <a:br>
                        <a:rPr lang="en-US" sz="1600" b="0" dirty="0" smtClean="0">
                          <a:latin typeface="Times New Roman" panose="02020603050405020304" pitchFamily="18" charset="0"/>
                          <a:cs typeface="Times New Roman" panose="02020603050405020304" pitchFamily="18" charset="0"/>
                        </a:rPr>
                      </a:br>
                      <a:r>
                        <a:rPr lang="en-US" sz="1600" b="0" dirty="0" smtClean="0">
                          <a:latin typeface="Times New Roman" panose="02020603050405020304" pitchFamily="18" charset="0"/>
                          <a:cs typeface="Times New Roman" panose="02020603050405020304" pitchFamily="18" charset="0"/>
                        </a:rPr>
                        <a:t>In these load and store</a:t>
                      </a:r>
                      <a:r>
                        <a:rPr lang="en-US" sz="1600" b="0" baseline="0" dirty="0" smtClean="0">
                          <a:latin typeface="Times New Roman" panose="02020603050405020304" pitchFamily="18" charset="0"/>
                          <a:cs typeface="Times New Roman" panose="02020603050405020304" pitchFamily="18" charset="0"/>
                        </a:rPr>
                        <a:t> instruction we have 1</a:t>
                      </a:r>
                      <a:r>
                        <a:rPr lang="en-US" sz="1600" b="0" baseline="30000" dirty="0" smtClean="0">
                          <a:latin typeface="Times New Roman" panose="02020603050405020304" pitchFamily="18" charset="0"/>
                          <a:cs typeface="Times New Roman" panose="02020603050405020304" pitchFamily="18" charset="0"/>
                        </a:rPr>
                        <a:t>st</a:t>
                      </a:r>
                      <a:r>
                        <a:rPr lang="en-US" sz="1600" b="0"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0" baseline="30000" dirty="0" smtClean="0">
                          <a:latin typeface="Times New Roman" panose="02020603050405020304" pitchFamily="18" charset="0"/>
                          <a:cs typeface="Times New Roman" panose="02020603050405020304" pitchFamily="18" charset="0"/>
                        </a:rPr>
                        <a:t>nd</a:t>
                      </a:r>
                      <a:r>
                        <a:rPr lang="en-US" sz="1600" b="0" baseline="0" dirty="0" smtClean="0">
                          <a:latin typeface="Times New Roman" panose="02020603050405020304" pitchFamily="18" charset="0"/>
                          <a:cs typeface="Times New Roman" panose="02020603050405020304" pitchFamily="18" charset="0"/>
                        </a:rPr>
                        <a:t>, 3</a:t>
                      </a:r>
                      <a:r>
                        <a:rPr lang="en-US" sz="1600" b="0" baseline="30000" dirty="0" smtClean="0">
                          <a:latin typeface="Times New Roman" panose="02020603050405020304" pitchFamily="18" charset="0"/>
                          <a:cs typeface="Times New Roman" panose="02020603050405020304" pitchFamily="18" charset="0"/>
                        </a:rPr>
                        <a:t>rd</a:t>
                      </a:r>
                      <a:r>
                        <a:rPr lang="en-US" sz="1600" b="0" baseline="0" dirty="0" smtClean="0">
                          <a:latin typeface="Times New Roman" panose="02020603050405020304" pitchFamily="18" charset="0"/>
                          <a:cs typeface="Times New Roman" panose="02020603050405020304" pitchFamily="18" charset="0"/>
                        </a:rPr>
                        <a:t> and 4</a:t>
                      </a:r>
                      <a:r>
                        <a:rPr lang="en-US" sz="1600" b="0" baseline="30000" dirty="0" smtClean="0">
                          <a:latin typeface="Times New Roman" panose="02020603050405020304" pitchFamily="18" charset="0"/>
                          <a:cs typeface="Times New Roman" panose="02020603050405020304" pitchFamily="18" charset="0"/>
                        </a:rPr>
                        <a:t>th</a:t>
                      </a:r>
                      <a:r>
                        <a:rPr lang="en-US" sz="1600" b="0"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a:t>
                      </a:r>
                      <a:br>
                        <a:rPr lang="en-US" sz="1600" b="0" baseline="0" dirty="0" smtClean="0">
                          <a:latin typeface="Times New Roman" panose="02020603050405020304" pitchFamily="18" charset="0"/>
                          <a:cs typeface="Times New Roman" panose="02020603050405020304" pitchFamily="18" charset="0"/>
                        </a:rPr>
                      </a:br>
                      <a:r>
                        <a:rPr lang="en-US" sz="1600" b="0" baseline="0" dirty="0" smtClean="0">
                          <a:latin typeface="Times New Roman" panose="02020603050405020304" pitchFamily="18" charset="0"/>
                          <a:cs typeface="Times New Roman" panose="02020603050405020304" pitchFamily="18" charset="0"/>
                        </a:rPr>
                        <a:t>We have IMM_S(immediate of store),IMM_I(immediate of I format instruction), DW_X(data width of Alu) and Aluop bits as input of List. We have single source register in load instruction and have two source register  in store instruction.</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46700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7580587"/>
              </p:ext>
            </p:extLst>
          </p:nvPr>
        </p:nvGraphicFramePr>
        <p:xfrm>
          <a:off x="297456" y="113840"/>
          <a:ext cx="3514382" cy="6675120"/>
        </p:xfrm>
        <a:graphic>
          <a:graphicData uri="http://schemas.openxmlformats.org/drawingml/2006/table">
            <a:tbl>
              <a:tblPr firstRow="1" bandRow="1">
                <a:tableStyleId>{5C22544A-7EE6-4342-B048-85BDC9FD1C3A}</a:tableStyleId>
              </a:tblPr>
              <a:tblGrid>
                <a:gridCol w="3514382"/>
              </a:tblGrid>
              <a:tr h="370840">
                <a:tc>
                  <a:txBody>
                    <a:bodyPr/>
                    <a:lstStyle/>
                    <a:p>
                      <a:r>
                        <a:rPr lang="en-US" dirty="0" smtClean="0"/>
                        <a:t>Instructions</a:t>
                      </a:r>
                      <a:endParaRPr lang="en-US" dirty="0"/>
                    </a:p>
                  </a:txBody>
                  <a:tcPr>
                    <a:solidFill>
                      <a:srgbClr val="0070C0"/>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LUI (Load Upper</a:t>
                      </a:r>
                      <a:r>
                        <a:rPr lang="en-US" sz="1200" b="1" baseline="0" dirty="0" smtClean="0">
                          <a:latin typeface="Times New Roman" panose="02020603050405020304" pitchFamily="18" charset="0"/>
                          <a:cs typeface="Times New Roman" panose="02020603050405020304" pitchFamily="18" charset="0"/>
                        </a:rPr>
                        <a:t> Immediate</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ADDI</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(Addition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SLTI (Set Less Than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SLTIU (Set Less Than</a:t>
                      </a:r>
                      <a:r>
                        <a:rPr lang="en-US" sz="1200" b="1" baseline="0" dirty="0" smtClean="0">
                          <a:latin typeface="Times New Roman" panose="02020603050405020304" pitchFamily="18" charset="0"/>
                          <a:cs typeface="Times New Roman" panose="02020603050405020304" pitchFamily="18" charset="0"/>
                        </a:rPr>
                        <a:t> Immediate Unsigned</a:t>
                      </a:r>
                      <a:r>
                        <a:rPr lang="en-US" sz="1200" b="1" dirty="0" smtClean="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ANDI (And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ORI (OR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XORI (XOR Immediate)</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ADD (Addition)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SUB (Subtraction)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SLT (Set Less Than)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SLTU (Set Less Than Unsigned)</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AND (AND Logical Operation)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OR (OR Logical Operation)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XOR (XOR logical Operation)</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SLL (Shift Left Logical)</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SRL (Shift Right Logical)</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SRA (Shift Right Arithmetic)</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90750298"/>
              </p:ext>
            </p:extLst>
          </p:nvPr>
        </p:nvGraphicFramePr>
        <p:xfrm>
          <a:off x="4083485" y="2780779"/>
          <a:ext cx="7873891" cy="3501447"/>
        </p:xfrm>
        <a:graphic>
          <a:graphicData uri="http://schemas.openxmlformats.org/drawingml/2006/table">
            <a:tbl>
              <a:tblPr firstRow="1" bandRow="1">
                <a:tableStyleId>{5C22544A-7EE6-4342-B048-85BDC9FD1C3A}</a:tableStyleId>
              </a:tblPr>
              <a:tblGrid>
                <a:gridCol w="7873891"/>
              </a:tblGrid>
              <a:tr h="1152394">
                <a:tc>
                  <a:txBody>
                    <a:bodyPr/>
                    <a:lstStyle/>
                    <a:p>
                      <a:r>
                        <a:rPr lang="en-US" b="1" dirty="0" smtClean="0"/>
                        <a:t>Description</a:t>
                      </a:r>
                      <a:endParaRPr lang="en-US" b="1" dirty="0"/>
                    </a:p>
                  </a:txBody>
                  <a:tcPr>
                    <a:solidFill>
                      <a:srgbClr val="0070C0"/>
                    </a:solidFill>
                  </a:tcPr>
                </a:tc>
              </a:tr>
              <a:tr h="2349053">
                <a:tc>
                  <a:txBody>
                    <a:bodyPr/>
                    <a:lstStyle/>
                    <a:p>
                      <a:r>
                        <a:rPr lang="en-US" sz="1600" b="1"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b="1"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In these R format</a:t>
                      </a:r>
                      <a:r>
                        <a:rPr lang="en-US" sz="1600" b="1" baseline="0" dirty="0" smtClean="0">
                          <a:latin typeface="Times New Roman" panose="02020603050405020304" pitchFamily="18" charset="0"/>
                          <a:cs typeface="Times New Roman" panose="02020603050405020304" pitchFamily="18" charset="0"/>
                        </a:rPr>
                        <a:t> instruction we have 1</a:t>
                      </a:r>
                      <a:r>
                        <a:rPr lang="en-US" sz="1600" b="1" baseline="30000" dirty="0" smtClean="0">
                          <a:latin typeface="Times New Roman" panose="02020603050405020304" pitchFamily="18" charset="0"/>
                          <a:cs typeface="Times New Roman" panose="02020603050405020304" pitchFamily="18" charset="0"/>
                        </a:rPr>
                        <a:t>st</a:t>
                      </a:r>
                      <a:r>
                        <a:rPr lang="en-US" sz="1600" b="1" baseline="0" dirty="0" smtClean="0">
                          <a:latin typeface="Times New Roman" panose="02020603050405020304" pitchFamily="18" charset="0"/>
                          <a:cs typeface="Times New Roman" panose="02020603050405020304" pitchFamily="18" charset="0"/>
                        </a:rPr>
                        <a:t> element position as Y which means we have legal instruction. We have 2</a:t>
                      </a:r>
                      <a:r>
                        <a:rPr lang="en-US" sz="1600" b="1" baseline="30000" dirty="0" smtClean="0">
                          <a:latin typeface="Times New Roman" panose="02020603050405020304" pitchFamily="18" charset="0"/>
                          <a:cs typeface="Times New Roman" panose="02020603050405020304" pitchFamily="18" charset="0"/>
                        </a:rPr>
                        <a:t>nd</a:t>
                      </a:r>
                      <a:r>
                        <a:rPr lang="en-US" sz="1600" b="1" baseline="0" dirty="0" smtClean="0">
                          <a:latin typeface="Times New Roman" panose="02020603050405020304" pitchFamily="18" charset="0"/>
                          <a:cs typeface="Times New Roman" panose="02020603050405020304" pitchFamily="18" charset="0"/>
                        </a:rPr>
                        <a:t>, 3</a:t>
                      </a:r>
                      <a:r>
                        <a:rPr lang="en-US" sz="1600" b="1" baseline="30000" dirty="0" smtClean="0">
                          <a:latin typeface="Times New Roman" panose="02020603050405020304" pitchFamily="18" charset="0"/>
                          <a:cs typeface="Times New Roman" panose="02020603050405020304" pitchFamily="18" charset="0"/>
                        </a:rPr>
                        <a:t>rd</a:t>
                      </a:r>
                      <a:r>
                        <a:rPr lang="en-US" sz="1600" b="1" baseline="0" dirty="0" smtClean="0">
                          <a:latin typeface="Times New Roman" panose="02020603050405020304" pitchFamily="18" charset="0"/>
                          <a:cs typeface="Times New Roman" panose="02020603050405020304" pitchFamily="18" charset="0"/>
                        </a:rPr>
                        <a:t> and 4</a:t>
                      </a:r>
                      <a:r>
                        <a:rPr lang="en-US" sz="1600" b="1" baseline="30000" dirty="0" smtClean="0">
                          <a:latin typeface="Times New Roman" panose="02020603050405020304" pitchFamily="18" charset="0"/>
                          <a:cs typeface="Times New Roman" panose="02020603050405020304" pitchFamily="18" charset="0"/>
                        </a:rPr>
                        <a:t>th</a:t>
                      </a:r>
                      <a:r>
                        <a:rPr lang="en-US" sz="1600" b="1" baseline="0" dirty="0" smtClean="0">
                          <a:latin typeface="Times New Roman" panose="02020603050405020304" pitchFamily="18" charset="0"/>
                          <a:cs typeface="Times New Roman" panose="02020603050405020304" pitchFamily="18" charset="0"/>
                        </a:rPr>
                        <a:t>  position as N which means we don’t have fp(floating point) instruction, rocc instruction and branch instruction.</a:t>
                      </a:r>
                      <a:br>
                        <a:rPr lang="en-US" sz="1600" b="1" baseline="0" dirty="0" smtClean="0">
                          <a:latin typeface="Times New Roman" panose="02020603050405020304" pitchFamily="18" charset="0"/>
                          <a:cs typeface="Times New Roman" panose="02020603050405020304" pitchFamily="18" charset="0"/>
                        </a:rPr>
                      </a:br>
                      <a:r>
                        <a:rPr lang="en-US" sz="1600" b="1" baseline="0" dirty="0" smtClean="0">
                          <a:latin typeface="Times New Roman" panose="02020603050405020304" pitchFamily="18" charset="0"/>
                          <a:cs typeface="Times New Roman" panose="02020603050405020304" pitchFamily="18" charset="0"/>
                        </a:rPr>
                        <a:t>We have IMM_U(Upper Immediate),IMM_I(immediate of I format instruction), DW_X(data width of Alu) and Aluop bits as input of List.</a:t>
                      </a:r>
                      <a:endParaRPr lang="en-US" sz="16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pic>
        <p:nvPicPr>
          <p:cNvPr id="1026" name="Picture 2" descr="https://lh6.googleusercontent.com/AeHR9h1mc9yNdjw9SpId-7jMteHdKbuCwK7unBFRgIhLGjxkotghd6UcR_HejtZNmAuQdif_kQK7bTAHFAUTUnQ8VhSABweuZuWMG23m3p_ubQuMioAGtTk0O1maUkST2CdaWRg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186" y="376107"/>
            <a:ext cx="6219825"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8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2183" y="132348"/>
            <a:ext cx="7812491" cy="2748637"/>
          </a:xfrm>
        </p:spPr>
      </p:pic>
      <p:graphicFrame>
        <p:nvGraphicFramePr>
          <p:cNvPr id="5" name="Table 4"/>
          <p:cNvGraphicFramePr>
            <a:graphicFrameLocks noGrp="1"/>
          </p:cNvGraphicFramePr>
          <p:nvPr>
            <p:extLst>
              <p:ext uri="{D42A27DB-BD31-4B8C-83A1-F6EECF244321}">
                <p14:modId xmlns:p14="http://schemas.microsoft.com/office/powerpoint/2010/main" val="1207722541"/>
              </p:ext>
            </p:extLst>
          </p:nvPr>
        </p:nvGraphicFramePr>
        <p:xfrm>
          <a:off x="45710" y="145372"/>
          <a:ext cx="3685965" cy="5166360"/>
        </p:xfrm>
        <a:graphic>
          <a:graphicData uri="http://schemas.openxmlformats.org/drawingml/2006/table">
            <a:tbl>
              <a:tblPr firstRow="1" bandRow="1">
                <a:tableStyleId>{5C22544A-7EE6-4342-B048-85BDC9FD1C3A}</a:tableStyleId>
              </a:tblPr>
              <a:tblGrid>
                <a:gridCol w="3685965"/>
              </a:tblGrid>
              <a:tr h="370840">
                <a:tc>
                  <a:txBody>
                    <a:bodyPr/>
                    <a:lstStyle/>
                    <a:p>
                      <a:r>
                        <a:rPr lang="en-US" b="1" dirty="0" smtClean="0">
                          <a:latin typeface="Times New Roman" panose="02020603050405020304" pitchFamily="18" charset="0"/>
                          <a:cs typeface="Times New Roman" panose="02020603050405020304" pitchFamily="18" charset="0"/>
                        </a:rPr>
                        <a:t>RV32I System Instructions</a:t>
                      </a:r>
                      <a:endParaRPr lang="en-US" b="1" dirty="0">
                        <a:latin typeface="Times New Roman" panose="02020603050405020304" pitchFamily="18" charset="0"/>
                        <a:cs typeface="Times New Roman" panose="02020603050405020304" pitchFamily="18" charset="0"/>
                      </a:endParaRPr>
                    </a:p>
                  </a:txBody>
                  <a:tcPr>
                    <a:solidFill>
                      <a:srgbClr val="0070C0"/>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FENCE (Instruction memory ordering fence </a:t>
                      </a:r>
                    </a:p>
                    <a:p>
                      <a:r>
                        <a:rPr lang="en-US" sz="1200" b="1" dirty="0" smtClean="0">
                          <a:latin typeface="Times New Roman" panose="02020603050405020304" pitchFamily="18" charset="0"/>
                          <a:cs typeface="Times New Roman" panose="02020603050405020304" pitchFamily="18" charset="0"/>
                        </a:rPr>
                        <a:t>(I Format</a:t>
                      </a:r>
                      <a:r>
                        <a:rPr lang="en-US" sz="1200" b="1" dirty="0" smtClean="0">
                          <a:latin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SCALL</a:t>
                      </a:r>
                      <a:r>
                        <a:rPr lang="en-US" sz="1200" b="1" baseline="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(System call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SBREAK(Breakpoint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MRET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WFI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CEASE </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CSRRW (Read and write CSR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CSRRS(Read and set bits in CSR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CSRRC (Read and clear bits in CSR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CSRRWI (Read and write CSR with immediate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CSRRSI (Read and set bits in CSR with immediate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r>
                        <a:rPr lang="en-US" sz="1200" b="1" dirty="0" smtClean="0">
                          <a:latin typeface="Times New Roman" panose="02020603050405020304" pitchFamily="18" charset="0"/>
                          <a:cs typeface="Times New Roman" panose="02020603050405020304" pitchFamily="18" charset="0"/>
                        </a:rPr>
                        <a:t>CSRRCI (Read and clear bits in CSR with immediate (I Format))</a:t>
                      </a:r>
                      <a:endParaRPr lang="en-US" sz="12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5287882"/>
              </p:ext>
            </p:extLst>
          </p:nvPr>
        </p:nvGraphicFramePr>
        <p:xfrm>
          <a:off x="3878750" y="3207558"/>
          <a:ext cx="8208579" cy="3383280"/>
        </p:xfrm>
        <a:graphic>
          <a:graphicData uri="http://schemas.openxmlformats.org/drawingml/2006/table">
            <a:tbl>
              <a:tblPr firstRow="1" bandRow="1">
                <a:tableStyleId>{5C22544A-7EE6-4342-B048-85BDC9FD1C3A}</a:tableStyleId>
              </a:tblPr>
              <a:tblGrid>
                <a:gridCol w="8208579"/>
              </a:tblGrid>
              <a:tr h="353965">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solidFill>
                      <a:srgbClr val="0070C0"/>
                    </a:solidFill>
                  </a:tcPr>
                </a:tc>
              </a:tr>
              <a:tr h="2929060">
                <a:tc>
                  <a:txBody>
                    <a:bodyPr/>
                    <a:lstStyle/>
                    <a:p>
                      <a:r>
                        <a:rPr lang="en-US" sz="1600" b="1" u="sng" dirty="0" smtClean="0">
                          <a:latin typeface="Times New Roman" panose="02020603050405020304" pitchFamily="18" charset="0"/>
                          <a:cs typeface="Times New Roman" panose="02020603050405020304" pitchFamily="18" charset="0"/>
                        </a:rPr>
                        <a:t>System Instructions</a:t>
                      </a:r>
                    </a:p>
                    <a:p>
                      <a:r>
                        <a:rPr lang="en-US" sz="1600" dirty="0" smtClean="0">
                          <a:latin typeface="Times New Roman" panose="02020603050405020304" pitchFamily="18" charset="0"/>
                          <a:cs typeface="Times New Roman" panose="02020603050405020304" pitchFamily="18" charset="0"/>
                        </a:rPr>
                        <a:t>Rounding out RV32I are the eight system instructions. Simple implementations may choose to trap these instructions and emulate their functionality in system software, but higher performance implementations may implement more of their functionality in hardware</a:t>
                      </a:r>
                    </a:p>
                    <a:p>
                      <a:r>
                        <a:rPr lang="en-US" sz="1600" dirty="0" smtClean="0">
                          <a:latin typeface="Times New Roman" panose="02020603050405020304" pitchFamily="18" charset="0"/>
                          <a:cs typeface="Times New Roman" panose="02020603050405020304" pitchFamily="18" charset="0"/>
                        </a:rPr>
                        <a:t>We have Y and N which we uses if we have true we have Y otherwise N.We uses sigs variable sequence in this List.</a:t>
                      </a:r>
                      <a:br>
                        <a:rPr lang="en-US" sz="1600" dirty="0" smtClean="0">
                          <a:latin typeface="Times New Roman" panose="02020603050405020304" pitchFamily="18" charset="0"/>
                          <a:cs typeface="Times New Roman" panose="02020603050405020304" pitchFamily="18" charset="0"/>
                        </a:rPr>
                      </a:br>
                      <a:r>
                        <a:rPr lang="en-US" sz="1600" b="1" u="sng" dirty="0" smtClean="0">
                          <a:latin typeface="Times New Roman" panose="02020603050405020304" pitchFamily="18" charset="0"/>
                          <a:cs typeface="Times New Roman" panose="02020603050405020304" pitchFamily="18" charset="0"/>
                        </a:rPr>
                        <a:t>Example</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In these RV32I system</a:t>
                      </a:r>
                      <a:r>
                        <a:rPr lang="en-US" sz="1600" baseline="0" dirty="0" smtClean="0">
                          <a:latin typeface="Times New Roman" panose="02020603050405020304" pitchFamily="18" charset="0"/>
                          <a:cs typeface="Times New Roman" panose="02020603050405020304" pitchFamily="18" charset="0"/>
                        </a:rPr>
                        <a:t> instruction</a:t>
                      </a:r>
                      <a:r>
                        <a:rPr lang="en-US" sz="1600" dirty="0" smtClean="0">
                          <a:latin typeface="Times New Roman" panose="02020603050405020304" pitchFamily="18" charset="0"/>
                          <a:cs typeface="Times New Roman" panose="02020603050405020304" pitchFamily="18" charset="0"/>
                        </a:rPr>
                        <a:t> format instruction we have 1st element position as Y which means we have legal instruction. We have 2nd, 3rd and 4th  position as N which means we don’t have fp(floating point) instruction, rocc instruction and branch instruction.</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We have DW_X(data width of Alu) / DW_XPR(data width of Alu) and Aluop bits as input of List(FN_X / FN_ADD)</a:t>
                      </a:r>
                      <a:endParaRPr lang="en-US"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3888270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6084</TotalTime>
  <Words>2803</Words>
  <Application>Microsoft Office PowerPoint</Application>
  <PresentationFormat>Widescreen</PresentationFormat>
  <Paragraphs>297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Decode Block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Block</dc:title>
  <dc:creator>uzair</dc:creator>
  <cp:lastModifiedBy>uzair</cp:lastModifiedBy>
  <cp:revision>125</cp:revision>
  <dcterms:created xsi:type="dcterms:W3CDTF">2020-05-09T09:08:32Z</dcterms:created>
  <dcterms:modified xsi:type="dcterms:W3CDTF">2020-10-16T14:32:02Z</dcterms:modified>
</cp:coreProperties>
</file>