
<file path=[Content_Types].xml><?xml version="1.0" encoding="utf-8"?>
<Types xmlns="http://schemas.openxmlformats.org/package/2006/content-types">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11"/>
  </p:notesMasterIdLst>
  <p:sldIdLst>
    <p:sldId id="265" r:id="rId2"/>
    <p:sldId id="257" r:id="rId3"/>
    <p:sldId id="258" r:id="rId4"/>
    <p:sldId id="259" r:id="rId5"/>
    <p:sldId id="260" r:id="rId6"/>
    <p:sldId id="261" r:id="rId7"/>
    <p:sldId id="264" r:id="rId8"/>
    <p:sldId id="262"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56" autoAdjust="0"/>
    <p:restoredTop sz="94775" autoAdjust="0"/>
  </p:normalViewPr>
  <p:slideViewPr>
    <p:cSldViewPr snapToGrid="0">
      <p:cViewPr varScale="1">
        <p:scale>
          <a:sx n="87" d="100"/>
          <a:sy n="87" d="100"/>
        </p:scale>
        <p:origin x="690"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2CD1BD-D7FA-4CD0-8DC9-D45AFDB46C1E}" type="datetimeFigureOut">
              <a:rPr lang="en-US" smtClean="0"/>
              <a:t>9/26/2020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2C131B-81DC-4A12-AA8B-85A777E28753}" type="slidenum">
              <a:rPr lang="en-US" smtClean="0"/>
              <a:t>‹#›</a:t>
            </a:fld>
            <a:endParaRPr lang="en-US"/>
          </a:p>
        </p:txBody>
      </p:sp>
    </p:spTree>
    <p:extLst>
      <p:ext uri="{BB962C8B-B14F-4D97-AF65-F5344CB8AC3E}">
        <p14:creationId xmlns:p14="http://schemas.microsoft.com/office/powerpoint/2010/main" val="29649526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E2C131B-81DC-4A12-AA8B-85A777E28753}" type="slidenum">
              <a:rPr lang="en-US" smtClean="0"/>
              <a:t>6</a:t>
            </a:fld>
            <a:endParaRPr lang="en-US"/>
          </a:p>
        </p:txBody>
      </p:sp>
    </p:spTree>
    <p:extLst>
      <p:ext uri="{BB962C8B-B14F-4D97-AF65-F5344CB8AC3E}">
        <p14:creationId xmlns:p14="http://schemas.microsoft.com/office/powerpoint/2010/main" val="24309811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C6943FA-2C6C-4010-B132-9EF4EE8F074F}" type="datetimeFigureOut">
              <a:rPr lang="en-US" smtClean="0"/>
              <a:t>9/26/2020</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EAFAFC0-9920-4112-82E9-A194B98BA84D}" type="slidenum">
              <a:rPr lang="en-US" smtClean="0"/>
              <a:t>‹#›</a:t>
            </a:fld>
            <a:endParaRPr lang="en-US"/>
          </a:p>
        </p:txBody>
      </p:sp>
    </p:spTree>
    <p:extLst>
      <p:ext uri="{BB962C8B-B14F-4D97-AF65-F5344CB8AC3E}">
        <p14:creationId xmlns:p14="http://schemas.microsoft.com/office/powerpoint/2010/main" val="2055925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6943FA-2C6C-4010-B132-9EF4EE8F074F}" type="datetimeFigureOut">
              <a:rPr lang="en-US" smtClean="0"/>
              <a:t>9/26/2020</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EAFAFC0-9920-4112-82E9-A194B98BA84D}" type="slidenum">
              <a:rPr lang="en-US" smtClean="0"/>
              <a:t>‹#›</a:t>
            </a:fld>
            <a:endParaRPr lang="en-US"/>
          </a:p>
        </p:txBody>
      </p:sp>
    </p:spTree>
    <p:extLst>
      <p:ext uri="{BB962C8B-B14F-4D97-AF65-F5344CB8AC3E}">
        <p14:creationId xmlns:p14="http://schemas.microsoft.com/office/powerpoint/2010/main" val="1068528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6943FA-2C6C-4010-B132-9EF4EE8F074F}" type="datetimeFigureOut">
              <a:rPr lang="en-US" smtClean="0"/>
              <a:t>9/26/2020</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EAFAFC0-9920-4112-82E9-A194B98BA84D}"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4835418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5C6943FA-2C6C-4010-B132-9EF4EE8F074F}" type="datetimeFigureOut">
              <a:rPr lang="en-US" smtClean="0"/>
              <a:t>9/26/2020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EAFAFC0-9920-4112-82E9-A194B98BA84D}" type="slidenum">
              <a:rPr lang="en-US" smtClean="0"/>
              <a:t>‹#›</a:t>
            </a:fld>
            <a:endParaRPr lang="en-US"/>
          </a:p>
        </p:txBody>
      </p:sp>
    </p:spTree>
    <p:extLst>
      <p:ext uri="{BB962C8B-B14F-4D97-AF65-F5344CB8AC3E}">
        <p14:creationId xmlns:p14="http://schemas.microsoft.com/office/powerpoint/2010/main" val="32745106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5C6943FA-2C6C-4010-B132-9EF4EE8F074F}" type="datetimeFigureOut">
              <a:rPr lang="en-US" smtClean="0"/>
              <a:t>9/26/2020</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EAFAFC0-9920-4112-82E9-A194B98BA84D}"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2719217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5C6943FA-2C6C-4010-B132-9EF4EE8F074F}" type="datetimeFigureOut">
              <a:rPr lang="en-US" smtClean="0"/>
              <a:t>9/26/2020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EAFAFC0-9920-4112-82E9-A194B98BA84D}" type="slidenum">
              <a:rPr lang="en-US" smtClean="0"/>
              <a:t>‹#›</a:t>
            </a:fld>
            <a:endParaRPr lang="en-US"/>
          </a:p>
        </p:txBody>
      </p:sp>
    </p:spTree>
    <p:extLst>
      <p:ext uri="{BB962C8B-B14F-4D97-AF65-F5344CB8AC3E}">
        <p14:creationId xmlns:p14="http://schemas.microsoft.com/office/powerpoint/2010/main" val="38001122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C6943FA-2C6C-4010-B132-9EF4EE8F074F}" type="datetimeFigureOut">
              <a:rPr lang="en-US" smtClean="0"/>
              <a:t>9/26/2020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EAFAFC0-9920-4112-82E9-A194B98BA84D}" type="slidenum">
              <a:rPr lang="en-US" smtClean="0"/>
              <a:t>‹#›</a:t>
            </a:fld>
            <a:endParaRPr lang="en-US"/>
          </a:p>
        </p:txBody>
      </p:sp>
    </p:spTree>
    <p:extLst>
      <p:ext uri="{BB962C8B-B14F-4D97-AF65-F5344CB8AC3E}">
        <p14:creationId xmlns:p14="http://schemas.microsoft.com/office/powerpoint/2010/main" val="6975171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C6943FA-2C6C-4010-B132-9EF4EE8F074F}" type="datetimeFigureOut">
              <a:rPr lang="en-US" smtClean="0"/>
              <a:t>9/26/2020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EAFAFC0-9920-4112-82E9-A194B98BA84D}" type="slidenum">
              <a:rPr lang="en-US" smtClean="0"/>
              <a:t>‹#›</a:t>
            </a:fld>
            <a:endParaRPr lang="en-US"/>
          </a:p>
        </p:txBody>
      </p:sp>
    </p:spTree>
    <p:extLst>
      <p:ext uri="{BB962C8B-B14F-4D97-AF65-F5344CB8AC3E}">
        <p14:creationId xmlns:p14="http://schemas.microsoft.com/office/powerpoint/2010/main" val="4828478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C6943FA-2C6C-4010-B132-9EF4EE8F074F}" type="datetimeFigureOut">
              <a:rPr lang="en-US" smtClean="0"/>
              <a:t>9/26/2020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EAFAFC0-9920-4112-82E9-A194B98BA84D}" type="slidenum">
              <a:rPr lang="en-US" smtClean="0"/>
              <a:t>‹#›</a:t>
            </a:fld>
            <a:endParaRPr lang="en-US"/>
          </a:p>
        </p:txBody>
      </p:sp>
    </p:spTree>
    <p:extLst>
      <p:ext uri="{BB962C8B-B14F-4D97-AF65-F5344CB8AC3E}">
        <p14:creationId xmlns:p14="http://schemas.microsoft.com/office/powerpoint/2010/main" val="1148142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6943FA-2C6C-4010-B132-9EF4EE8F074F}" type="datetimeFigureOut">
              <a:rPr lang="en-US" smtClean="0"/>
              <a:t>9/26/2020</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EAFAFC0-9920-4112-82E9-A194B98BA84D}" type="slidenum">
              <a:rPr lang="en-US" smtClean="0"/>
              <a:t>‹#›</a:t>
            </a:fld>
            <a:endParaRPr lang="en-US"/>
          </a:p>
        </p:txBody>
      </p:sp>
    </p:spTree>
    <p:extLst>
      <p:ext uri="{BB962C8B-B14F-4D97-AF65-F5344CB8AC3E}">
        <p14:creationId xmlns:p14="http://schemas.microsoft.com/office/powerpoint/2010/main" val="35360609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C6943FA-2C6C-4010-B132-9EF4EE8F074F}" type="datetimeFigureOut">
              <a:rPr lang="en-US" smtClean="0"/>
              <a:t>9/26/2020</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EAFAFC0-9920-4112-82E9-A194B98BA84D}" type="slidenum">
              <a:rPr lang="en-US" smtClean="0"/>
              <a:t>‹#›</a:t>
            </a:fld>
            <a:endParaRPr lang="en-US"/>
          </a:p>
        </p:txBody>
      </p:sp>
    </p:spTree>
    <p:extLst>
      <p:ext uri="{BB962C8B-B14F-4D97-AF65-F5344CB8AC3E}">
        <p14:creationId xmlns:p14="http://schemas.microsoft.com/office/powerpoint/2010/main" val="2942786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13"/>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C6943FA-2C6C-4010-B132-9EF4EE8F074F}" type="datetimeFigureOut">
              <a:rPr lang="en-US" smtClean="0"/>
              <a:t>9/26/2020</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EAFAFC0-9920-4112-82E9-A194B98BA84D}" type="slidenum">
              <a:rPr lang="en-US" smtClean="0"/>
              <a:t>‹#›</a:t>
            </a:fld>
            <a:endParaRPr lang="en-US"/>
          </a:p>
        </p:txBody>
      </p:sp>
    </p:spTree>
    <p:extLst>
      <p:ext uri="{BB962C8B-B14F-4D97-AF65-F5344CB8AC3E}">
        <p14:creationId xmlns:p14="http://schemas.microsoft.com/office/powerpoint/2010/main" val="35479584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C6943FA-2C6C-4010-B132-9EF4EE8F074F}" type="datetimeFigureOut">
              <a:rPr lang="en-US" smtClean="0"/>
              <a:t>9/26/2020</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EAFAFC0-9920-4112-82E9-A194B98BA84D}" type="slidenum">
              <a:rPr lang="en-US" smtClean="0"/>
              <a:t>‹#›</a:t>
            </a:fld>
            <a:endParaRPr lang="en-US"/>
          </a:p>
        </p:txBody>
      </p:sp>
    </p:spTree>
    <p:extLst>
      <p:ext uri="{BB962C8B-B14F-4D97-AF65-F5344CB8AC3E}">
        <p14:creationId xmlns:p14="http://schemas.microsoft.com/office/powerpoint/2010/main" val="10926921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6943FA-2C6C-4010-B132-9EF4EE8F074F}" type="datetimeFigureOut">
              <a:rPr lang="en-US" smtClean="0"/>
              <a:t>9/26/2020</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EAFAFC0-9920-4112-82E9-A194B98BA84D}" type="slidenum">
              <a:rPr lang="en-US" smtClean="0"/>
              <a:t>‹#›</a:t>
            </a:fld>
            <a:endParaRPr lang="en-US"/>
          </a:p>
        </p:txBody>
      </p:sp>
    </p:spTree>
    <p:extLst>
      <p:ext uri="{BB962C8B-B14F-4D97-AF65-F5344CB8AC3E}">
        <p14:creationId xmlns:p14="http://schemas.microsoft.com/office/powerpoint/2010/main" val="42500688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C6943FA-2C6C-4010-B132-9EF4EE8F074F}" type="datetimeFigureOut">
              <a:rPr lang="en-US" smtClean="0"/>
              <a:t>9/26/2020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EAFAFC0-9920-4112-82E9-A194B98BA84D}" type="slidenum">
              <a:rPr lang="en-US" smtClean="0"/>
              <a:t>‹#›</a:t>
            </a:fld>
            <a:endParaRPr lang="en-US"/>
          </a:p>
        </p:txBody>
      </p:sp>
    </p:spTree>
    <p:extLst>
      <p:ext uri="{BB962C8B-B14F-4D97-AF65-F5344CB8AC3E}">
        <p14:creationId xmlns:p14="http://schemas.microsoft.com/office/powerpoint/2010/main" val="42808846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C6943FA-2C6C-4010-B132-9EF4EE8F074F}" type="datetimeFigureOut">
              <a:rPr lang="en-US" smtClean="0"/>
              <a:t>9/26/2020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EAFAFC0-9920-4112-82E9-A194B98BA84D}" type="slidenum">
              <a:rPr lang="en-US" smtClean="0"/>
              <a:t>‹#›</a:t>
            </a:fld>
            <a:endParaRPr lang="en-US"/>
          </a:p>
        </p:txBody>
      </p:sp>
    </p:spTree>
    <p:extLst>
      <p:ext uri="{BB962C8B-B14F-4D97-AF65-F5344CB8AC3E}">
        <p14:creationId xmlns:p14="http://schemas.microsoft.com/office/powerpoint/2010/main" val="3421670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32"/>
            <a:ext cx="2356674" cy="6853285"/>
            <a:chOff x="6627813" y="195454"/>
            <a:chExt cx="1952625" cy="5678297"/>
          </a:xfrm>
        </p:grpSpPr>
        <p:sp>
          <p:nvSpPr>
            <p:cNvPr id="11" name="Freeform 27"/>
            <p:cNvSpPr/>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5C6943FA-2C6C-4010-B132-9EF4EE8F074F}" type="datetimeFigureOut">
              <a:rPr lang="en-US" smtClean="0"/>
              <a:t>9/26/2020</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EAFAFC0-9920-4112-82E9-A194B98BA84D}" type="slidenum">
              <a:rPr lang="en-US" smtClean="0"/>
              <a:t>‹#›</a:t>
            </a:fld>
            <a:endParaRPr lang="en-US"/>
          </a:p>
        </p:txBody>
      </p:sp>
    </p:spTree>
    <p:extLst>
      <p:ext uri="{BB962C8B-B14F-4D97-AF65-F5344CB8AC3E}">
        <p14:creationId xmlns:p14="http://schemas.microsoft.com/office/powerpoint/2010/main" val="1797102521"/>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image" Target="../media/image2.tmp"/><Relationship Id="rId1" Type="http://schemas.openxmlformats.org/officeDocument/2006/relationships/slideLayout" Target="../slideLayouts/slideLayout2.xml"/><Relationship Id="rId4" Type="http://schemas.openxmlformats.org/officeDocument/2006/relationships/image" Target="../media/image4.tmp"/></Relationships>
</file>

<file path=ppt/slides/_rels/slide4.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8.tmp"/></Relationships>
</file>

<file path=ppt/slides/_rels/slide7.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59306" y="624110"/>
            <a:ext cx="9099933" cy="6233890"/>
          </a:xfrm>
        </p:spPr>
      </p:pic>
    </p:spTree>
    <p:extLst>
      <p:ext uri="{BB962C8B-B14F-4D97-AF65-F5344CB8AC3E}">
        <p14:creationId xmlns:p14="http://schemas.microsoft.com/office/powerpoint/2010/main" val="36921478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556033319"/>
              </p:ext>
            </p:extLst>
          </p:nvPr>
        </p:nvGraphicFramePr>
        <p:xfrm>
          <a:off x="1674563" y="2293109"/>
          <a:ext cx="6312666" cy="4328159"/>
        </p:xfrm>
        <a:graphic>
          <a:graphicData uri="http://schemas.openxmlformats.org/drawingml/2006/table">
            <a:tbl>
              <a:tblPr firstRow="1" bandRow="1">
                <a:tableStyleId>{5C22544A-7EE6-4342-B048-85BDC9FD1C3A}</a:tableStyleId>
              </a:tblPr>
              <a:tblGrid>
                <a:gridCol w="1262534"/>
                <a:gridCol w="5050132"/>
              </a:tblGrid>
              <a:tr h="135845">
                <a:tc>
                  <a:txBody>
                    <a:bodyPr/>
                    <a:lstStyle/>
                    <a:p>
                      <a:r>
                        <a:rPr lang="en-US" sz="1400" b="1" dirty="0" smtClean="0">
                          <a:latin typeface="Times New Roman" panose="02020603050405020304" pitchFamily="18" charset="0"/>
                          <a:cs typeface="Times New Roman" panose="02020603050405020304" pitchFamily="18" charset="0"/>
                        </a:rPr>
                        <a:t>Function</a:t>
                      </a:r>
                      <a:r>
                        <a:rPr lang="en-US" sz="1400" b="1" baseline="0" dirty="0" smtClean="0">
                          <a:latin typeface="Times New Roman" panose="02020603050405020304" pitchFamily="18" charset="0"/>
                          <a:cs typeface="Times New Roman" panose="02020603050405020304" pitchFamily="18" charset="0"/>
                        </a:rPr>
                        <a:t>s</a:t>
                      </a:r>
                      <a:endParaRPr lang="en-US" sz="1400" b="1" dirty="0" smtClean="0">
                        <a:latin typeface="Times New Roman" panose="02020603050405020304" pitchFamily="18" charset="0"/>
                        <a:cs typeface="Times New Roman" panose="02020603050405020304" pitchFamily="18" charset="0"/>
                      </a:endParaRPr>
                    </a:p>
                  </a:txBody>
                  <a:tcPr>
                    <a:solidFill>
                      <a:srgbClr val="0070C0"/>
                    </a:solidFill>
                  </a:tcPr>
                </a:tc>
                <a:tc>
                  <a:txBody>
                    <a:bodyPr/>
                    <a:lstStyle/>
                    <a:p>
                      <a:r>
                        <a:rPr lang="en-US" sz="1400" b="1" dirty="0" smtClean="0">
                          <a:latin typeface="Times New Roman" panose="02020603050405020304" pitchFamily="18" charset="0"/>
                          <a:cs typeface="Times New Roman" panose="02020603050405020304" pitchFamily="18" charset="0"/>
                        </a:rPr>
                        <a:t>Operation function performs</a:t>
                      </a:r>
                      <a:endParaRPr lang="en-US" sz="1400" b="1" dirty="0">
                        <a:latin typeface="Times New Roman" panose="02020603050405020304" pitchFamily="18" charset="0"/>
                        <a:cs typeface="Times New Roman" panose="02020603050405020304" pitchFamily="18" charset="0"/>
                      </a:endParaRPr>
                    </a:p>
                  </a:txBody>
                  <a:tcPr>
                    <a:solidFill>
                      <a:srgbClr val="0070C0"/>
                    </a:solidFill>
                  </a:tcPr>
                </a:tc>
              </a:tr>
              <a:tr h="122261">
                <a:tc>
                  <a:txBody>
                    <a:bodyPr/>
                    <a:lstStyle/>
                    <a:p>
                      <a:r>
                        <a:rPr lang="en-US" sz="1200" b="1" dirty="0" smtClean="0">
                          <a:latin typeface="Times New Roman" panose="02020603050405020304" pitchFamily="18" charset="0"/>
                          <a:cs typeface="Times New Roman" panose="02020603050405020304" pitchFamily="18" charset="0"/>
                        </a:rPr>
                        <a:t>FN_ADD</a:t>
                      </a:r>
                      <a:endParaRPr lang="en-US" sz="1200" b="1" dirty="0">
                        <a:latin typeface="Times New Roman" panose="02020603050405020304" pitchFamily="18" charset="0"/>
                        <a:cs typeface="Times New Roman" panose="02020603050405020304" pitchFamily="18" charset="0"/>
                      </a:endParaRPr>
                    </a:p>
                  </a:txBody>
                  <a:tcPr>
                    <a:solidFill>
                      <a:schemeClr val="tx2">
                        <a:lumMod val="20000"/>
                        <a:lumOff val="80000"/>
                      </a:schemeClr>
                    </a:solidFill>
                  </a:tcPr>
                </a:tc>
                <a:tc>
                  <a:txBody>
                    <a:bodyPr/>
                    <a:lstStyle/>
                    <a:p>
                      <a:r>
                        <a:rPr lang="en-US" sz="1200" b="1" dirty="0" smtClean="0">
                          <a:latin typeface="Times New Roman" panose="02020603050405020304" pitchFamily="18" charset="0"/>
                          <a:cs typeface="Times New Roman" panose="02020603050405020304" pitchFamily="18" charset="0"/>
                        </a:rPr>
                        <a:t>This function</a:t>
                      </a:r>
                      <a:r>
                        <a:rPr lang="en-US" sz="1200" b="1" baseline="0" dirty="0" smtClean="0">
                          <a:latin typeface="Times New Roman" panose="02020603050405020304" pitchFamily="18" charset="0"/>
                          <a:cs typeface="Times New Roman" panose="02020603050405020304" pitchFamily="18" charset="0"/>
                        </a:rPr>
                        <a:t> will perform Add operation</a:t>
                      </a:r>
                      <a:endParaRPr lang="en-US" sz="1200" b="1" dirty="0">
                        <a:latin typeface="Times New Roman" panose="02020603050405020304" pitchFamily="18" charset="0"/>
                        <a:cs typeface="Times New Roman" panose="02020603050405020304" pitchFamily="18" charset="0"/>
                      </a:endParaRPr>
                    </a:p>
                  </a:txBody>
                  <a:tcPr>
                    <a:solidFill>
                      <a:schemeClr val="tx2">
                        <a:lumMod val="20000"/>
                        <a:lumOff val="80000"/>
                      </a:schemeClr>
                    </a:solidFill>
                  </a:tcPr>
                </a:tc>
              </a:tr>
              <a:tr h="122261">
                <a:tc>
                  <a:txBody>
                    <a:bodyPr/>
                    <a:lstStyle/>
                    <a:p>
                      <a:r>
                        <a:rPr lang="en-US" sz="1200" b="1" dirty="0" smtClean="0">
                          <a:latin typeface="Times New Roman" panose="02020603050405020304" pitchFamily="18" charset="0"/>
                          <a:cs typeface="Times New Roman" panose="02020603050405020304" pitchFamily="18" charset="0"/>
                        </a:rPr>
                        <a:t>FN_SL</a:t>
                      </a:r>
                      <a:endParaRPr lang="en-US" sz="1200" b="1" dirty="0">
                        <a:latin typeface="Times New Roman" panose="02020603050405020304" pitchFamily="18" charset="0"/>
                        <a:cs typeface="Times New Roman" panose="02020603050405020304" pitchFamily="18" charset="0"/>
                      </a:endParaRPr>
                    </a:p>
                  </a:txBody>
                  <a:tcPr>
                    <a:solidFill>
                      <a:schemeClr val="tx2">
                        <a:lumMod val="20000"/>
                        <a:lumOff val="80000"/>
                      </a:schemeClr>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smtClean="0">
                          <a:latin typeface="Times New Roman" panose="02020603050405020304" pitchFamily="18" charset="0"/>
                          <a:cs typeface="Times New Roman" panose="02020603050405020304" pitchFamily="18" charset="0"/>
                        </a:rPr>
                        <a:t>This function</a:t>
                      </a:r>
                      <a:r>
                        <a:rPr lang="en-US" sz="1200" b="1" baseline="0" dirty="0" smtClean="0">
                          <a:latin typeface="Times New Roman" panose="02020603050405020304" pitchFamily="18" charset="0"/>
                          <a:cs typeface="Times New Roman" panose="02020603050405020304" pitchFamily="18" charset="0"/>
                        </a:rPr>
                        <a:t> will perform Shift left operation</a:t>
                      </a:r>
                      <a:endParaRPr lang="en-US" sz="1200" b="1" dirty="0" smtClean="0">
                        <a:latin typeface="Times New Roman" panose="02020603050405020304" pitchFamily="18" charset="0"/>
                        <a:cs typeface="Times New Roman" panose="02020603050405020304" pitchFamily="18" charset="0"/>
                      </a:endParaRPr>
                    </a:p>
                  </a:txBody>
                  <a:tcPr>
                    <a:solidFill>
                      <a:schemeClr val="tx2">
                        <a:lumMod val="20000"/>
                        <a:lumOff val="80000"/>
                      </a:schemeClr>
                    </a:solidFill>
                  </a:tcPr>
                </a:tc>
              </a:tr>
              <a:tr h="122261">
                <a:tc>
                  <a:txBody>
                    <a:bodyPr/>
                    <a:lstStyle/>
                    <a:p>
                      <a:r>
                        <a:rPr lang="en-US" sz="1200" b="1" dirty="0" smtClean="0">
                          <a:latin typeface="Times New Roman" panose="02020603050405020304" pitchFamily="18" charset="0"/>
                          <a:cs typeface="Times New Roman" panose="02020603050405020304" pitchFamily="18" charset="0"/>
                        </a:rPr>
                        <a:t>FN_SEQ</a:t>
                      </a:r>
                      <a:endParaRPr lang="en-US" sz="1200" b="1" dirty="0">
                        <a:latin typeface="Times New Roman" panose="02020603050405020304" pitchFamily="18" charset="0"/>
                        <a:cs typeface="Times New Roman" panose="02020603050405020304" pitchFamily="18" charset="0"/>
                      </a:endParaRPr>
                    </a:p>
                  </a:txBody>
                  <a:tcPr>
                    <a:solidFill>
                      <a:schemeClr val="tx2">
                        <a:lumMod val="20000"/>
                        <a:lumOff val="80000"/>
                      </a:schemeClr>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smtClean="0">
                          <a:latin typeface="Times New Roman" panose="02020603050405020304" pitchFamily="18" charset="0"/>
                          <a:cs typeface="Times New Roman" panose="02020603050405020304" pitchFamily="18" charset="0"/>
                        </a:rPr>
                        <a:t>This function</a:t>
                      </a:r>
                      <a:r>
                        <a:rPr lang="en-US" sz="1200" b="1" baseline="0" dirty="0" smtClean="0">
                          <a:latin typeface="Times New Roman" panose="02020603050405020304" pitchFamily="18" charset="0"/>
                          <a:cs typeface="Times New Roman" panose="02020603050405020304" pitchFamily="18" charset="0"/>
                        </a:rPr>
                        <a:t> will perform Set equals to operation</a:t>
                      </a:r>
                      <a:endParaRPr lang="en-US" sz="1200" b="1" dirty="0" smtClean="0">
                        <a:latin typeface="Times New Roman" panose="02020603050405020304" pitchFamily="18" charset="0"/>
                        <a:cs typeface="Times New Roman" panose="02020603050405020304" pitchFamily="18" charset="0"/>
                      </a:endParaRPr>
                    </a:p>
                  </a:txBody>
                  <a:tcPr>
                    <a:solidFill>
                      <a:schemeClr val="tx2">
                        <a:lumMod val="20000"/>
                        <a:lumOff val="80000"/>
                      </a:schemeClr>
                    </a:solidFill>
                  </a:tcPr>
                </a:tc>
              </a:tr>
              <a:tr h="122261">
                <a:tc>
                  <a:txBody>
                    <a:bodyPr/>
                    <a:lstStyle/>
                    <a:p>
                      <a:r>
                        <a:rPr lang="en-US" sz="1200" b="1" dirty="0" smtClean="0">
                          <a:latin typeface="Times New Roman" panose="02020603050405020304" pitchFamily="18" charset="0"/>
                          <a:cs typeface="Times New Roman" panose="02020603050405020304" pitchFamily="18" charset="0"/>
                        </a:rPr>
                        <a:t>FN_SNE</a:t>
                      </a:r>
                      <a:endParaRPr lang="en-US" sz="1200" b="1" dirty="0">
                        <a:latin typeface="Times New Roman" panose="02020603050405020304" pitchFamily="18" charset="0"/>
                        <a:cs typeface="Times New Roman" panose="02020603050405020304" pitchFamily="18" charset="0"/>
                      </a:endParaRPr>
                    </a:p>
                  </a:txBody>
                  <a:tcPr>
                    <a:solidFill>
                      <a:schemeClr val="tx2">
                        <a:lumMod val="20000"/>
                        <a:lumOff val="80000"/>
                      </a:schemeClr>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smtClean="0">
                          <a:latin typeface="Times New Roman" panose="02020603050405020304" pitchFamily="18" charset="0"/>
                          <a:cs typeface="Times New Roman" panose="02020603050405020304" pitchFamily="18" charset="0"/>
                        </a:rPr>
                        <a:t>This function</a:t>
                      </a:r>
                      <a:r>
                        <a:rPr lang="en-US" sz="1200" b="1" baseline="0" dirty="0" smtClean="0">
                          <a:latin typeface="Times New Roman" panose="02020603050405020304" pitchFamily="18" charset="0"/>
                          <a:cs typeface="Times New Roman" panose="02020603050405020304" pitchFamily="18" charset="0"/>
                        </a:rPr>
                        <a:t> will perform Set not equals to operation</a:t>
                      </a:r>
                      <a:endParaRPr lang="en-US" sz="1200" b="1" dirty="0" smtClean="0">
                        <a:latin typeface="Times New Roman" panose="02020603050405020304" pitchFamily="18" charset="0"/>
                        <a:cs typeface="Times New Roman" panose="02020603050405020304" pitchFamily="18" charset="0"/>
                      </a:endParaRPr>
                    </a:p>
                  </a:txBody>
                  <a:tcPr>
                    <a:solidFill>
                      <a:schemeClr val="tx2">
                        <a:lumMod val="20000"/>
                        <a:lumOff val="80000"/>
                      </a:schemeClr>
                    </a:solidFill>
                  </a:tcPr>
                </a:tc>
              </a:tr>
              <a:tr h="122261">
                <a:tc>
                  <a:txBody>
                    <a:bodyPr/>
                    <a:lstStyle/>
                    <a:p>
                      <a:r>
                        <a:rPr lang="en-US" sz="1200" b="1" dirty="0" smtClean="0">
                          <a:latin typeface="Times New Roman" panose="02020603050405020304" pitchFamily="18" charset="0"/>
                          <a:cs typeface="Times New Roman" panose="02020603050405020304" pitchFamily="18" charset="0"/>
                        </a:rPr>
                        <a:t>FN_XOR</a:t>
                      </a:r>
                      <a:endParaRPr lang="en-US" sz="1200" b="1" dirty="0">
                        <a:latin typeface="Times New Roman" panose="02020603050405020304" pitchFamily="18" charset="0"/>
                        <a:cs typeface="Times New Roman" panose="02020603050405020304" pitchFamily="18" charset="0"/>
                      </a:endParaRPr>
                    </a:p>
                  </a:txBody>
                  <a:tcPr>
                    <a:solidFill>
                      <a:schemeClr val="tx2">
                        <a:lumMod val="20000"/>
                        <a:lumOff val="80000"/>
                      </a:schemeClr>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smtClean="0">
                          <a:latin typeface="Times New Roman" panose="02020603050405020304" pitchFamily="18" charset="0"/>
                          <a:cs typeface="Times New Roman" panose="02020603050405020304" pitchFamily="18" charset="0"/>
                        </a:rPr>
                        <a:t>This function</a:t>
                      </a:r>
                      <a:r>
                        <a:rPr lang="en-US" sz="1200" b="1" baseline="0" dirty="0" smtClean="0">
                          <a:latin typeface="Times New Roman" panose="02020603050405020304" pitchFamily="18" charset="0"/>
                          <a:cs typeface="Times New Roman" panose="02020603050405020304" pitchFamily="18" charset="0"/>
                        </a:rPr>
                        <a:t> will perform XOR operation</a:t>
                      </a:r>
                      <a:endParaRPr lang="en-US" sz="1200" b="1" dirty="0" smtClean="0">
                        <a:latin typeface="Times New Roman" panose="02020603050405020304" pitchFamily="18" charset="0"/>
                        <a:cs typeface="Times New Roman" panose="02020603050405020304" pitchFamily="18" charset="0"/>
                      </a:endParaRPr>
                    </a:p>
                  </a:txBody>
                  <a:tcPr>
                    <a:solidFill>
                      <a:schemeClr val="tx2">
                        <a:lumMod val="20000"/>
                        <a:lumOff val="80000"/>
                      </a:schemeClr>
                    </a:solidFill>
                  </a:tcPr>
                </a:tc>
              </a:tr>
              <a:tr h="122261">
                <a:tc>
                  <a:txBody>
                    <a:bodyPr/>
                    <a:lstStyle/>
                    <a:p>
                      <a:r>
                        <a:rPr lang="en-US" sz="1200" b="1" dirty="0" smtClean="0">
                          <a:latin typeface="Times New Roman" panose="02020603050405020304" pitchFamily="18" charset="0"/>
                          <a:cs typeface="Times New Roman" panose="02020603050405020304" pitchFamily="18" charset="0"/>
                        </a:rPr>
                        <a:t>FN_SR</a:t>
                      </a:r>
                      <a:endParaRPr lang="en-US" sz="1200" b="1" dirty="0">
                        <a:latin typeface="Times New Roman" panose="02020603050405020304" pitchFamily="18" charset="0"/>
                        <a:cs typeface="Times New Roman" panose="02020603050405020304" pitchFamily="18" charset="0"/>
                      </a:endParaRPr>
                    </a:p>
                  </a:txBody>
                  <a:tcPr>
                    <a:solidFill>
                      <a:schemeClr val="tx2">
                        <a:lumMod val="20000"/>
                        <a:lumOff val="80000"/>
                      </a:schemeClr>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smtClean="0">
                          <a:latin typeface="Times New Roman" panose="02020603050405020304" pitchFamily="18" charset="0"/>
                          <a:cs typeface="Times New Roman" panose="02020603050405020304" pitchFamily="18" charset="0"/>
                        </a:rPr>
                        <a:t>This function</a:t>
                      </a:r>
                      <a:r>
                        <a:rPr lang="en-US" sz="1200" b="1" baseline="0" dirty="0" smtClean="0">
                          <a:latin typeface="Times New Roman" panose="02020603050405020304" pitchFamily="18" charset="0"/>
                          <a:cs typeface="Times New Roman" panose="02020603050405020304" pitchFamily="18" charset="0"/>
                        </a:rPr>
                        <a:t> will perform shift right operation</a:t>
                      </a:r>
                      <a:endParaRPr lang="en-US" sz="1200" b="1" dirty="0" smtClean="0">
                        <a:latin typeface="Times New Roman" panose="02020603050405020304" pitchFamily="18" charset="0"/>
                        <a:cs typeface="Times New Roman" panose="02020603050405020304" pitchFamily="18" charset="0"/>
                      </a:endParaRPr>
                    </a:p>
                  </a:txBody>
                  <a:tcPr>
                    <a:solidFill>
                      <a:schemeClr val="tx2">
                        <a:lumMod val="20000"/>
                        <a:lumOff val="80000"/>
                      </a:schemeClr>
                    </a:solidFill>
                  </a:tcPr>
                </a:tc>
              </a:tr>
              <a:tr h="122326">
                <a:tc>
                  <a:txBody>
                    <a:bodyPr/>
                    <a:lstStyle/>
                    <a:p>
                      <a:r>
                        <a:rPr lang="en-US" sz="1200" b="1" dirty="0" smtClean="0">
                          <a:latin typeface="Times New Roman" panose="02020603050405020304" pitchFamily="18" charset="0"/>
                          <a:cs typeface="Times New Roman" panose="02020603050405020304" pitchFamily="18" charset="0"/>
                        </a:rPr>
                        <a:t>FN_OR</a:t>
                      </a:r>
                      <a:endParaRPr lang="en-US" sz="1200" b="1" dirty="0">
                        <a:latin typeface="Times New Roman" panose="02020603050405020304" pitchFamily="18" charset="0"/>
                        <a:cs typeface="Times New Roman" panose="02020603050405020304" pitchFamily="18" charset="0"/>
                      </a:endParaRPr>
                    </a:p>
                  </a:txBody>
                  <a:tcPr>
                    <a:solidFill>
                      <a:schemeClr val="tx2">
                        <a:lumMod val="20000"/>
                        <a:lumOff val="80000"/>
                      </a:schemeClr>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smtClean="0">
                          <a:latin typeface="Times New Roman" panose="02020603050405020304" pitchFamily="18" charset="0"/>
                          <a:cs typeface="Times New Roman" panose="02020603050405020304" pitchFamily="18" charset="0"/>
                        </a:rPr>
                        <a:t>This function</a:t>
                      </a:r>
                      <a:r>
                        <a:rPr lang="en-US" sz="1200" b="1" baseline="0" dirty="0" smtClean="0">
                          <a:latin typeface="Times New Roman" panose="02020603050405020304" pitchFamily="18" charset="0"/>
                          <a:cs typeface="Times New Roman" panose="02020603050405020304" pitchFamily="18" charset="0"/>
                        </a:rPr>
                        <a:t> will perform OR operation</a:t>
                      </a:r>
                      <a:endParaRPr lang="en-US" sz="1200" b="1" dirty="0" smtClean="0">
                        <a:latin typeface="Times New Roman" panose="02020603050405020304" pitchFamily="18" charset="0"/>
                        <a:cs typeface="Times New Roman" panose="02020603050405020304" pitchFamily="18" charset="0"/>
                      </a:endParaRPr>
                    </a:p>
                  </a:txBody>
                  <a:tcPr>
                    <a:solidFill>
                      <a:schemeClr val="tx2">
                        <a:lumMod val="20000"/>
                        <a:lumOff val="80000"/>
                      </a:schemeClr>
                    </a:solidFill>
                  </a:tcPr>
                </a:tc>
              </a:tr>
              <a:tr h="122261">
                <a:tc>
                  <a:txBody>
                    <a:bodyPr/>
                    <a:lstStyle/>
                    <a:p>
                      <a:r>
                        <a:rPr lang="en-US" sz="1200" b="1" dirty="0" smtClean="0">
                          <a:latin typeface="Times New Roman" panose="02020603050405020304" pitchFamily="18" charset="0"/>
                          <a:cs typeface="Times New Roman" panose="02020603050405020304" pitchFamily="18" charset="0"/>
                        </a:rPr>
                        <a:t>FN_AND</a:t>
                      </a:r>
                      <a:endParaRPr lang="en-US" sz="1200" b="1" dirty="0">
                        <a:latin typeface="Times New Roman" panose="02020603050405020304" pitchFamily="18" charset="0"/>
                        <a:cs typeface="Times New Roman" panose="02020603050405020304" pitchFamily="18" charset="0"/>
                      </a:endParaRPr>
                    </a:p>
                  </a:txBody>
                  <a:tcPr>
                    <a:solidFill>
                      <a:schemeClr val="tx2">
                        <a:lumMod val="20000"/>
                        <a:lumOff val="80000"/>
                      </a:schemeClr>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smtClean="0">
                          <a:latin typeface="Times New Roman" panose="02020603050405020304" pitchFamily="18" charset="0"/>
                          <a:cs typeface="Times New Roman" panose="02020603050405020304" pitchFamily="18" charset="0"/>
                        </a:rPr>
                        <a:t>This function</a:t>
                      </a:r>
                      <a:r>
                        <a:rPr lang="en-US" sz="1200" b="1" baseline="0" dirty="0" smtClean="0">
                          <a:latin typeface="Times New Roman" panose="02020603050405020304" pitchFamily="18" charset="0"/>
                          <a:cs typeface="Times New Roman" panose="02020603050405020304" pitchFamily="18" charset="0"/>
                        </a:rPr>
                        <a:t> will perform AND operation</a:t>
                      </a:r>
                      <a:endParaRPr lang="en-US" sz="1200" b="1" dirty="0" smtClean="0">
                        <a:latin typeface="Times New Roman" panose="02020603050405020304" pitchFamily="18" charset="0"/>
                        <a:cs typeface="Times New Roman" panose="02020603050405020304" pitchFamily="18" charset="0"/>
                      </a:endParaRPr>
                    </a:p>
                  </a:txBody>
                  <a:tcPr>
                    <a:solidFill>
                      <a:schemeClr val="tx2">
                        <a:lumMod val="20000"/>
                        <a:lumOff val="80000"/>
                      </a:schemeClr>
                    </a:solidFill>
                  </a:tcPr>
                </a:tc>
              </a:tr>
              <a:tr h="122261">
                <a:tc>
                  <a:txBody>
                    <a:bodyPr/>
                    <a:lstStyle/>
                    <a:p>
                      <a:r>
                        <a:rPr lang="en-US" sz="1200" b="1" dirty="0" smtClean="0">
                          <a:latin typeface="Times New Roman" panose="02020603050405020304" pitchFamily="18" charset="0"/>
                          <a:cs typeface="Times New Roman" panose="02020603050405020304" pitchFamily="18" charset="0"/>
                        </a:rPr>
                        <a:t>FN_SUB</a:t>
                      </a:r>
                      <a:endParaRPr lang="en-US" sz="1200" b="1" dirty="0">
                        <a:latin typeface="Times New Roman" panose="02020603050405020304" pitchFamily="18" charset="0"/>
                        <a:cs typeface="Times New Roman" panose="02020603050405020304" pitchFamily="18" charset="0"/>
                      </a:endParaRPr>
                    </a:p>
                  </a:txBody>
                  <a:tcPr>
                    <a:solidFill>
                      <a:schemeClr val="tx2">
                        <a:lumMod val="20000"/>
                        <a:lumOff val="80000"/>
                      </a:schemeClr>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smtClean="0">
                          <a:latin typeface="Times New Roman" panose="02020603050405020304" pitchFamily="18" charset="0"/>
                          <a:cs typeface="Times New Roman" panose="02020603050405020304" pitchFamily="18" charset="0"/>
                        </a:rPr>
                        <a:t>This function</a:t>
                      </a:r>
                      <a:r>
                        <a:rPr lang="en-US" sz="1200" b="1" baseline="0" dirty="0" smtClean="0">
                          <a:latin typeface="Times New Roman" panose="02020603050405020304" pitchFamily="18" charset="0"/>
                          <a:cs typeface="Times New Roman" panose="02020603050405020304" pitchFamily="18" charset="0"/>
                        </a:rPr>
                        <a:t> will perform subtraction operation</a:t>
                      </a:r>
                      <a:endParaRPr lang="en-US" sz="1200" b="1" dirty="0" smtClean="0">
                        <a:latin typeface="Times New Roman" panose="02020603050405020304" pitchFamily="18" charset="0"/>
                        <a:cs typeface="Times New Roman" panose="02020603050405020304" pitchFamily="18" charset="0"/>
                      </a:endParaRPr>
                    </a:p>
                  </a:txBody>
                  <a:tcPr>
                    <a:solidFill>
                      <a:schemeClr val="tx2">
                        <a:lumMod val="20000"/>
                        <a:lumOff val="80000"/>
                      </a:schemeClr>
                    </a:solidFill>
                  </a:tcPr>
                </a:tc>
              </a:tr>
              <a:tr h="122261">
                <a:tc>
                  <a:txBody>
                    <a:bodyPr/>
                    <a:lstStyle/>
                    <a:p>
                      <a:r>
                        <a:rPr lang="en-US" sz="1200" b="1" dirty="0" smtClean="0">
                          <a:latin typeface="Times New Roman" panose="02020603050405020304" pitchFamily="18" charset="0"/>
                          <a:cs typeface="Times New Roman" panose="02020603050405020304" pitchFamily="18" charset="0"/>
                        </a:rPr>
                        <a:t>FN_SRA</a:t>
                      </a:r>
                      <a:endParaRPr lang="en-US" sz="1200" b="1" dirty="0">
                        <a:latin typeface="Times New Roman" panose="02020603050405020304" pitchFamily="18" charset="0"/>
                        <a:cs typeface="Times New Roman" panose="02020603050405020304" pitchFamily="18" charset="0"/>
                      </a:endParaRPr>
                    </a:p>
                  </a:txBody>
                  <a:tcPr>
                    <a:solidFill>
                      <a:schemeClr val="tx2">
                        <a:lumMod val="20000"/>
                        <a:lumOff val="80000"/>
                      </a:schemeClr>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smtClean="0">
                          <a:latin typeface="Times New Roman" panose="02020603050405020304" pitchFamily="18" charset="0"/>
                          <a:cs typeface="Times New Roman" panose="02020603050405020304" pitchFamily="18" charset="0"/>
                        </a:rPr>
                        <a:t>This function</a:t>
                      </a:r>
                      <a:r>
                        <a:rPr lang="en-US" sz="1200" b="1" baseline="0" dirty="0" smtClean="0">
                          <a:latin typeface="Times New Roman" panose="02020603050405020304" pitchFamily="18" charset="0"/>
                          <a:cs typeface="Times New Roman" panose="02020603050405020304" pitchFamily="18" charset="0"/>
                        </a:rPr>
                        <a:t> will perform shift right arithmetic operation</a:t>
                      </a:r>
                      <a:endParaRPr lang="en-US" sz="1200" b="1" dirty="0" smtClean="0">
                        <a:latin typeface="Times New Roman" panose="02020603050405020304" pitchFamily="18" charset="0"/>
                        <a:cs typeface="Times New Roman" panose="02020603050405020304" pitchFamily="18" charset="0"/>
                      </a:endParaRPr>
                    </a:p>
                  </a:txBody>
                  <a:tcPr>
                    <a:solidFill>
                      <a:schemeClr val="tx2">
                        <a:lumMod val="20000"/>
                        <a:lumOff val="80000"/>
                      </a:schemeClr>
                    </a:solidFill>
                  </a:tcPr>
                </a:tc>
              </a:tr>
              <a:tr h="122261">
                <a:tc>
                  <a:txBody>
                    <a:bodyPr/>
                    <a:lstStyle/>
                    <a:p>
                      <a:r>
                        <a:rPr lang="en-US" sz="1200" b="1" dirty="0" smtClean="0">
                          <a:latin typeface="Times New Roman" panose="02020603050405020304" pitchFamily="18" charset="0"/>
                          <a:cs typeface="Times New Roman" panose="02020603050405020304" pitchFamily="18" charset="0"/>
                        </a:rPr>
                        <a:t>FN_SLT</a:t>
                      </a:r>
                      <a:endParaRPr lang="en-US" sz="1200" b="1" dirty="0">
                        <a:latin typeface="Times New Roman" panose="02020603050405020304" pitchFamily="18" charset="0"/>
                        <a:cs typeface="Times New Roman" panose="02020603050405020304" pitchFamily="18" charset="0"/>
                      </a:endParaRPr>
                    </a:p>
                  </a:txBody>
                  <a:tcPr>
                    <a:solidFill>
                      <a:schemeClr val="tx2">
                        <a:lumMod val="20000"/>
                        <a:lumOff val="80000"/>
                      </a:schemeClr>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smtClean="0">
                          <a:latin typeface="Times New Roman" panose="02020603050405020304" pitchFamily="18" charset="0"/>
                          <a:cs typeface="Times New Roman" panose="02020603050405020304" pitchFamily="18" charset="0"/>
                        </a:rPr>
                        <a:t>This function</a:t>
                      </a:r>
                      <a:r>
                        <a:rPr lang="en-US" sz="1200" b="1" baseline="0" dirty="0" smtClean="0">
                          <a:latin typeface="Times New Roman" panose="02020603050405020304" pitchFamily="18" charset="0"/>
                          <a:cs typeface="Times New Roman" panose="02020603050405020304" pitchFamily="18" charset="0"/>
                        </a:rPr>
                        <a:t> will perform set less than operation</a:t>
                      </a:r>
                      <a:endParaRPr lang="en-US" sz="1200" b="1" dirty="0" smtClean="0">
                        <a:latin typeface="Times New Roman" panose="02020603050405020304" pitchFamily="18" charset="0"/>
                        <a:cs typeface="Times New Roman" panose="02020603050405020304" pitchFamily="18" charset="0"/>
                      </a:endParaRPr>
                    </a:p>
                  </a:txBody>
                  <a:tcPr>
                    <a:solidFill>
                      <a:schemeClr val="tx2">
                        <a:lumMod val="20000"/>
                        <a:lumOff val="80000"/>
                      </a:schemeClr>
                    </a:solidFill>
                  </a:tcPr>
                </a:tc>
              </a:tr>
              <a:tr h="122261">
                <a:tc>
                  <a:txBody>
                    <a:bodyPr/>
                    <a:lstStyle/>
                    <a:p>
                      <a:r>
                        <a:rPr lang="en-US" sz="1200" b="1" dirty="0" smtClean="0">
                          <a:latin typeface="Times New Roman" panose="02020603050405020304" pitchFamily="18" charset="0"/>
                          <a:cs typeface="Times New Roman" panose="02020603050405020304" pitchFamily="18" charset="0"/>
                        </a:rPr>
                        <a:t>FN_SGE</a:t>
                      </a:r>
                      <a:endParaRPr lang="en-US" sz="1200" b="1" dirty="0">
                        <a:latin typeface="Times New Roman" panose="02020603050405020304" pitchFamily="18" charset="0"/>
                        <a:cs typeface="Times New Roman" panose="02020603050405020304" pitchFamily="18" charset="0"/>
                      </a:endParaRPr>
                    </a:p>
                  </a:txBody>
                  <a:tcPr>
                    <a:solidFill>
                      <a:schemeClr val="tx2">
                        <a:lumMod val="20000"/>
                        <a:lumOff val="80000"/>
                      </a:schemeClr>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smtClean="0">
                          <a:latin typeface="Times New Roman" panose="02020603050405020304" pitchFamily="18" charset="0"/>
                          <a:cs typeface="Times New Roman" panose="02020603050405020304" pitchFamily="18" charset="0"/>
                        </a:rPr>
                        <a:t>This function</a:t>
                      </a:r>
                      <a:r>
                        <a:rPr lang="en-US" sz="1200" b="1" baseline="0" dirty="0" smtClean="0">
                          <a:latin typeface="Times New Roman" panose="02020603050405020304" pitchFamily="18" charset="0"/>
                          <a:cs typeface="Times New Roman" panose="02020603050405020304" pitchFamily="18" charset="0"/>
                        </a:rPr>
                        <a:t> will perform set greater than operation</a:t>
                      </a:r>
                      <a:endParaRPr lang="en-US" sz="1200" b="1" dirty="0" smtClean="0">
                        <a:latin typeface="Times New Roman" panose="02020603050405020304" pitchFamily="18" charset="0"/>
                        <a:cs typeface="Times New Roman" panose="02020603050405020304" pitchFamily="18" charset="0"/>
                      </a:endParaRPr>
                    </a:p>
                  </a:txBody>
                  <a:tcPr>
                    <a:solidFill>
                      <a:schemeClr val="tx2">
                        <a:lumMod val="20000"/>
                        <a:lumOff val="80000"/>
                      </a:schemeClr>
                    </a:solidFill>
                  </a:tcPr>
                </a:tc>
              </a:tr>
              <a:tr h="203768">
                <a:tc>
                  <a:txBody>
                    <a:bodyPr/>
                    <a:lstStyle/>
                    <a:p>
                      <a:r>
                        <a:rPr lang="en-US" sz="1200" b="1" dirty="0" smtClean="0">
                          <a:latin typeface="Times New Roman" panose="02020603050405020304" pitchFamily="18" charset="0"/>
                          <a:cs typeface="Times New Roman" panose="02020603050405020304" pitchFamily="18" charset="0"/>
                        </a:rPr>
                        <a:t>FN_SLTU</a:t>
                      </a:r>
                    </a:p>
                  </a:txBody>
                  <a:tcPr>
                    <a:solidFill>
                      <a:schemeClr val="tx2">
                        <a:lumMod val="20000"/>
                        <a:lumOff val="80000"/>
                      </a:schemeClr>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smtClean="0">
                          <a:latin typeface="Times New Roman" panose="02020603050405020304" pitchFamily="18" charset="0"/>
                          <a:cs typeface="Times New Roman" panose="02020603050405020304" pitchFamily="18" charset="0"/>
                        </a:rPr>
                        <a:t>This function</a:t>
                      </a:r>
                      <a:r>
                        <a:rPr lang="en-US" sz="1200" b="1" baseline="0" dirty="0" smtClean="0">
                          <a:latin typeface="Times New Roman" panose="02020603050405020304" pitchFamily="18" charset="0"/>
                          <a:cs typeface="Times New Roman" panose="02020603050405020304" pitchFamily="18" charset="0"/>
                        </a:rPr>
                        <a:t> will perform Set less than unsigned operation</a:t>
                      </a:r>
                    </a:p>
                  </a:txBody>
                  <a:tcPr>
                    <a:solidFill>
                      <a:schemeClr val="tx2">
                        <a:lumMod val="20000"/>
                        <a:lumOff val="80000"/>
                      </a:schemeClr>
                    </a:solidFill>
                  </a:tcPr>
                </a:tc>
              </a:tr>
              <a:tr h="457199">
                <a:tc>
                  <a:txBody>
                    <a:bodyPr/>
                    <a:lstStyle/>
                    <a:p>
                      <a:r>
                        <a:rPr lang="en-US" sz="1200" b="1" dirty="0" smtClean="0">
                          <a:latin typeface="Times New Roman" panose="02020603050405020304" pitchFamily="18" charset="0"/>
                          <a:cs typeface="Times New Roman" panose="02020603050405020304" pitchFamily="18" charset="0"/>
                        </a:rPr>
                        <a:t>FN_SGEU</a:t>
                      </a:r>
                    </a:p>
                  </a:txBody>
                  <a:tcPr>
                    <a:solidFill>
                      <a:schemeClr val="tx2">
                        <a:lumMod val="20000"/>
                        <a:lumOff val="80000"/>
                      </a:schemeClr>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smtClean="0">
                          <a:latin typeface="Times New Roman" panose="02020603050405020304" pitchFamily="18" charset="0"/>
                          <a:cs typeface="Times New Roman" panose="02020603050405020304" pitchFamily="18" charset="0"/>
                        </a:rPr>
                        <a:t>This function</a:t>
                      </a:r>
                      <a:r>
                        <a:rPr lang="en-US" sz="1200" b="1" baseline="0" dirty="0" smtClean="0">
                          <a:latin typeface="Times New Roman" panose="02020603050405020304" pitchFamily="18" charset="0"/>
                          <a:cs typeface="Times New Roman" panose="02020603050405020304" pitchFamily="18" charset="0"/>
                        </a:rPr>
                        <a:t> will perform Set greater than equals to unsigned operation</a:t>
                      </a:r>
                    </a:p>
                  </a:txBody>
                  <a:tcPr>
                    <a:solidFill>
                      <a:schemeClr val="tx2">
                        <a:lumMod val="20000"/>
                        <a:lumOff val="80000"/>
                      </a:schemeClr>
                    </a:solidFill>
                  </a:tcPr>
                </a:tc>
              </a:tr>
            </a:tbl>
          </a:graphicData>
        </a:graphic>
      </p:graphicFrame>
      <p:pic>
        <p:nvPicPr>
          <p:cNvPr id="9" name="Picture 8"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81291" y="689877"/>
            <a:ext cx="3866920" cy="5887797"/>
          </a:xfrm>
          <a:prstGeom prst="rect">
            <a:avLst/>
          </a:prstGeom>
        </p:spPr>
      </p:pic>
      <p:sp>
        <p:nvSpPr>
          <p:cNvPr id="11" name="Rectangle 10"/>
          <p:cNvSpPr/>
          <p:nvPr/>
        </p:nvSpPr>
        <p:spPr>
          <a:xfrm>
            <a:off x="1509311" y="77118"/>
            <a:ext cx="6621138" cy="2215991"/>
          </a:xfrm>
          <a:prstGeom prst="rect">
            <a:avLst/>
          </a:prstGeom>
        </p:spPr>
        <p:txBody>
          <a:bodyPr wrap="square">
            <a:spAutoFit/>
          </a:bodyPr>
          <a:lstStyle/>
          <a:p>
            <a:pPr marL="285750" indent="-285750">
              <a:buFont typeface="Wingdings" panose="05000000000000000000" pitchFamily="2" charset="2"/>
              <a:buChar char="q"/>
            </a:pPr>
            <a:r>
              <a:rPr lang="en-US" sz="1700" dirty="0" smtClean="0">
                <a:latin typeface="Times New Roman" panose="02020603050405020304" pitchFamily="18" charset="0"/>
                <a:ea typeface="Tahoma" panose="020B0604030504040204" pitchFamily="34" charset="0"/>
                <a:cs typeface="Times New Roman" panose="02020603050405020304" pitchFamily="18" charset="0"/>
              </a:rPr>
              <a:t>We created an object of ALU</a:t>
            </a:r>
          </a:p>
          <a:p>
            <a:pPr marL="285750" indent="-285750">
              <a:buFont typeface="Wingdings" panose="05000000000000000000" pitchFamily="2" charset="2"/>
              <a:buChar char="q"/>
            </a:pPr>
            <a:r>
              <a:rPr lang="en-US" sz="1700" dirty="0" smtClean="0">
                <a:latin typeface="Times New Roman" panose="02020603050405020304" pitchFamily="18" charset="0"/>
                <a:ea typeface="Tahoma" panose="020B0604030504040204" pitchFamily="34" charset="0"/>
                <a:cs typeface="Times New Roman" panose="02020603050405020304" pitchFamily="18" charset="0"/>
              </a:rPr>
              <a:t>We define variable (SZ_ALU_FN).This variable is Aluop bits which will decide what operation has to perform by ALU.</a:t>
            </a:r>
          </a:p>
          <a:p>
            <a:pPr marL="285750" indent="-285750">
              <a:buFont typeface="Wingdings" panose="05000000000000000000" pitchFamily="2" charset="2"/>
              <a:buChar char="q"/>
            </a:pPr>
            <a:r>
              <a:rPr lang="en-US" sz="1700" dirty="0" smtClean="0">
                <a:latin typeface="Times New Roman" panose="02020603050405020304" pitchFamily="18" charset="0"/>
                <a:ea typeface="Tahoma" panose="020B0604030504040204" pitchFamily="34" charset="0"/>
                <a:cs typeface="Times New Roman" panose="02020603050405020304" pitchFamily="18" charset="0"/>
              </a:rPr>
              <a:t>We define FN_X which uses </a:t>
            </a:r>
            <a:r>
              <a:rPr lang="en-US" sz="1700" b="1" dirty="0" smtClean="0">
                <a:latin typeface="Times New Roman" panose="02020603050405020304" pitchFamily="18" charset="0"/>
                <a:ea typeface="Tahoma" panose="020B0604030504040204" pitchFamily="34" charset="0"/>
                <a:cs typeface="Times New Roman" panose="02020603050405020304" pitchFamily="18" charset="0"/>
              </a:rPr>
              <a:t>BitPat</a:t>
            </a:r>
            <a:r>
              <a:rPr lang="en-US" sz="1700" dirty="0" smtClean="0">
                <a:latin typeface="Times New Roman" panose="02020603050405020304" pitchFamily="18" charset="0"/>
                <a:ea typeface="Tahoma" panose="020B0604030504040204" pitchFamily="34" charset="0"/>
                <a:cs typeface="Times New Roman" panose="02020603050405020304" pitchFamily="18" charset="0"/>
              </a:rPr>
              <a:t> command in order to </a:t>
            </a:r>
            <a:r>
              <a:rPr lang="en-US" sz="1600" dirty="0">
                <a:latin typeface="Times New Roman" panose="02020603050405020304" pitchFamily="18" charset="0"/>
                <a:ea typeface="Tahoma" panose="020B0604030504040204" pitchFamily="34" charset="0"/>
                <a:cs typeface="Times New Roman" panose="02020603050405020304" pitchFamily="18" charset="0"/>
              </a:rPr>
              <a:t>enable representation of </a:t>
            </a:r>
            <a:r>
              <a:rPr lang="en-US" sz="1600" dirty="0" smtClean="0">
                <a:latin typeface="Times New Roman" panose="02020603050405020304" pitchFamily="18" charset="0"/>
                <a:ea typeface="Tahoma" panose="020B0604030504040204" pitchFamily="34" charset="0"/>
                <a:cs typeface="Times New Roman" panose="02020603050405020304" pitchFamily="18" charset="0"/>
              </a:rPr>
              <a:t>don't cares. We did not used this function in our code</a:t>
            </a:r>
            <a:endParaRPr lang="en-US" sz="1700" dirty="0" smtClean="0">
              <a:latin typeface="Times New Roman" panose="02020603050405020304" pitchFamily="18" charset="0"/>
              <a:ea typeface="Tahoma" panose="020B0604030504040204" pitchFamily="34" charset="0"/>
              <a:cs typeface="Times New Roman" panose="02020603050405020304" pitchFamily="18" charset="0"/>
            </a:endParaRPr>
          </a:p>
          <a:p>
            <a:pPr marL="285750" indent="-285750">
              <a:buFont typeface="Wingdings" panose="05000000000000000000" pitchFamily="2" charset="2"/>
              <a:buChar char="q"/>
            </a:pPr>
            <a:r>
              <a:rPr lang="en-US" sz="1700" dirty="0" smtClean="0">
                <a:latin typeface="Times New Roman" panose="02020603050405020304" pitchFamily="18" charset="0"/>
                <a:ea typeface="Tahoma" panose="020B0604030504040204" pitchFamily="34" charset="0"/>
                <a:cs typeface="Times New Roman" panose="02020603050405020304" pitchFamily="18" charset="0"/>
              </a:rPr>
              <a:t>We define functions of different operation  which returns different unsigned integer values. We uses these unsigned integer values later in our code in order to compare Mux conditions</a:t>
            </a:r>
            <a:endParaRPr lang="en-US" sz="1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83175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49395" y="44067"/>
            <a:ext cx="10366623" cy="3642535"/>
          </a:xfrm>
        </p:spPr>
        <p:txBody>
          <a:bodyPr>
            <a:normAutofit lnSpcReduction="10000"/>
          </a:bodyPr>
          <a:lstStyle/>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We define SZ_ALU_FN as 4 which means we have 2^4=16 possible ways in which we perform operations on ALU.This variable is defining our Aluop bits which in our  case is 4.We can change a Aluop bits if we want to add more operations in our ALU</a:t>
            </a:r>
            <a:br>
              <a:rPr lang="en-US" dirty="0" smtClean="0">
                <a:latin typeface="Times New Roman" panose="02020603050405020304" pitchFamily="18" charset="0"/>
                <a:cs typeface="Times New Roman" panose="02020603050405020304" pitchFamily="18" charset="0"/>
              </a:rPr>
            </a:br>
            <a:endParaRPr lang="en-US"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US"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We define  methods of M extension version of RISCV and these methods includes different methods of I format instruction of RSICV</a:t>
            </a:r>
          </a:p>
          <a:p>
            <a:pPr>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p:txBody>
      </p:sp>
      <p:pic>
        <p:nvPicPr>
          <p:cNvPr id="4" name="Picture 3" descr="Screen Clipping"/>
          <p:cNvPicPr>
            <a:picLocks noChangeAspect="1"/>
          </p:cNvPicPr>
          <p:nvPr/>
        </p:nvPicPr>
        <p:blipFill rotWithShape="1">
          <a:blip r:embed="rId2">
            <a:extLst>
              <a:ext uri="{28A0092B-C50C-407E-A947-70E740481C1C}">
                <a14:useLocalDpi xmlns:a14="http://schemas.microsoft.com/office/drawing/2010/main" val="0"/>
              </a:ext>
            </a:extLst>
          </a:blip>
          <a:srcRect t="10434" b="84601"/>
          <a:stretch/>
        </p:blipFill>
        <p:spPr>
          <a:xfrm>
            <a:off x="1784980" y="513299"/>
            <a:ext cx="5640387" cy="363557"/>
          </a:xfrm>
          <a:prstGeom prst="rect">
            <a:avLst/>
          </a:prstGeom>
        </p:spPr>
      </p:pic>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4980" y="1786455"/>
            <a:ext cx="3183627" cy="1228834"/>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135701451"/>
              </p:ext>
            </p:extLst>
          </p:nvPr>
        </p:nvGraphicFramePr>
        <p:xfrm>
          <a:off x="3624798" y="3520440"/>
          <a:ext cx="6576821" cy="3428877"/>
        </p:xfrm>
        <a:graphic>
          <a:graphicData uri="http://schemas.openxmlformats.org/drawingml/2006/table">
            <a:tbl>
              <a:tblPr firstRow="1" bandRow="1">
                <a:tableStyleId>{5C22544A-7EE6-4342-B048-85BDC9FD1C3A}</a:tableStyleId>
              </a:tblPr>
              <a:tblGrid>
                <a:gridCol w="1934216"/>
                <a:gridCol w="4642605"/>
              </a:tblGrid>
              <a:tr h="359211">
                <a:tc>
                  <a:txBody>
                    <a:bodyPr/>
                    <a:lstStyle/>
                    <a:p>
                      <a:r>
                        <a:rPr lang="en-US" sz="1400" b="1" dirty="0" smtClean="0">
                          <a:latin typeface="Times New Roman" panose="02020603050405020304" pitchFamily="18" charset="0"/>
                          <a:cs typeface="Times New Roman" panose="02020603050405020304" pitchFamily="18" charset="0"/>
                        </a:rPr>
                        <a:t>Function</a:t>
                      </a:r>
                      <a:r>
                        <a:rPr lang="en-US" sz="1400" b="1" baseline="0" dirty="0" smtClean="0">
                          <a:latin typeface="Times New Roman" panose="02020603050405020304" pitchFamily="18" charset="0"/>
                          <a:cs typeface="Times New Roman" panose="02020603050405020304" pitchFamily="18" charset="0"/>
                        </a:rPr>
                        <a:t>s</a:t>
                      </a:r>
                      <a:endParaRPr lang="en-US" sz="1400" b="1" dirty="0" smtClean="0">
                        <a:latin typeface="Times New Roman" panose="02020603050405020304" pitchFamily="18" charset="0"/>
                        <a:cs typeface="Times New Roman" panose="02020603050405020304" pitchFamily="18" charset="0"/>
                      </a:endParaRPr>
                    </a:p>
                  </a:txBody>
                  <a:tcPr>
                    <a:solidFill>
                      <a:srgbClr val="0070C0"/>
                    </a:solidFill>
                  </a:tcPr>
                </a:tc>
                <a:tc>
                  <a:txBody>
                    <a:bodyPr/>
                    <a:lstStyle/>
                    <a:p>
                      <a:r>
                        <a:rPr lang="en-US" sz="1400" b="1" dirty="0" smtClean="0">
                          <a:latin typeface="Times New Roman" panose="02020603050405020304" pitchFamily="18" charset="0"/>
                          <a:cs typeface="Times New Roman" panose="02020603050405020304" pitchFamily="18" charset="0"/>
                        </a:rPr>
                        <a:t>Operation function performs</a:t>
                      </a:r>
                      <a:endParaRPr lang="en-US" sz="1400" b="1" dirty="0">
                        <a:latin typeface="Times New Roman" panose="02020603050405020304" pitchFamily="18" charset="0"/>
                        <a:cs typeface="Times New Roman" panose="02020603050405020304" pitchFamily="18" charset="0"/>
                      </a:endParaRPr>
                    </a:p>
                  </a:txBody>
                  <a:tcPr>
                    <a:solidFill>
                      <a:srgbClr val="0070C0"/>
                    </a:solidFill>
                  </a:tcPr>
                </a:tc>
              </a:tr>
              <a:tr h="359211">
                <a:tc>
                  <a:txBody>
                    <a:bodyPr/>
                    <a:lstStyle/>
                    <a:p>
                      <a:r>
                        <a:rPr lang="en-US" sz="1200" b="1" dirty="0" smtClean="0">
                          <a:latin typeface="Times New Roman" panose="02020603050405020304" pitchFamily="18" charset="0"/>
                          <a:cs typeface="Times New Roman" panose="02020603050405020304" pitchFamily="18" charset="0"/>
                        </a:rPr>
                        <a:t>FN_DIV</a:t>
                      </a:r>
                      <a:endParaRPr lang="en-US" sz="1200" b="1" dirty="0">
                        <a:latin typeface="Times New Roman" panose="02020603050405020304" pitchFamily="18" charset="0"/>
                        <a:cs typeface="Times New Roman" panose="02020603050405020304" pitchFamily="18" charset="0"/>
                      </a:endParaRPr>
                    </a:p>
                  </a:txBody>
                  <a:tcPr>
                    <a:solidFill>
                      <a:schemeClr val="tx2">
                        <a:lumMod val="20000"/>
                        <a:lumOff val="80000"/>
                      </a:schemeClr>
                    </a:solidFill>
                  </a:tcPr>
                </a:tc>
                <a:tc>
                  <a:txBody>
                    <a:bodyPr/>
                    <a:lstStyle/>
                    <a:p>
                      <a:r>
                        <a:rPr lang="en-US" sz="1200" b="1" dirty="0" smtClean="0">
                          <a:latin typeface="Times New Roman" panose="02020603050405020304" pitchFamily="18" charset="0"/>
                          <a:cs typeface="Times New Roman" panose="02020603050405020304" pitchFamily="18" charset="0"/>
                        </a:rPr>
                        <a:t>This function</a:t>
                      </a:r>
                      <a:r>
                        <a:rPr lang="en-US" sz="1200" b="1" baseline="0" dirty="0" smtClean="0">
                          <a:latin typeface="Times New Roman" panose="02020603050405020304" pitchFamily="18" charset="0"/>
                          <a:cs typeface="Times New Roman" panose="02020603050405020304" pitchFamily="18" charset="0"/>
                        </a:rPr>
                        <a:t> will perform division operation</a:t>
                      </a:r>
                      <a:endParaRPr lang="en-US" sz="1200" b="1" dirty="0">
                        <a:latin typeface="Times New Roman" panose="02020603050405020304" pitchFamily="18" charset="0"/>
                        <a:cs typeface="Times New Roman" panose="02020603050405020304" pitchFamily="18" charset="0"/>
                      </a:endParaRPr>
                    </a:p>
                  </a:txBody>
                  <a:tcPr>
                    <a:solidFill>
                      <a:schemeClr val="tx2">
                        <a:lumMod val="20000"/>
                        <a:lumOff val="80000"/>
                      </a:schemeClr>
                    </a:solidFill>
                  </a:tcPr>
                </a:tc>
              </a:tr>
              <a:tr h="359211">
                <a:tc>
                  <a:txBody>
                    <a:bodyPr/>
                    <a:lstStyle/>
                    <a:p>
                      <a:r>
                        <a:rPr lang="en-US" sz="1200" b="1" dirty="0" smtClean="0">
                          <a:latin typeface="Times New Roman" panose="02020603050405020304" pitchFamily="18" charset="0"/>
                          <a:cs typeface="Times New Roman" panose="02020603050405020304" pitchFamily="18" charset="0"/>
                        </a:rPr>
                        <a:t>FN_DIVU</a:t>
                      </a:r>
                      <a:endParaRPr lang="en-US" sz="1200" b="1" dirty="0">
                        <a:latin typeface="Times New Roman" panose="02020603050405020304" pitchFamily="18" charset="0"/>
                        <a:cs typeface="Times New Roman" panose="02020603050405020304" pitchFamily="18" charset="0"/>
                      </a:endParaRPr>
                    </a:p>
                  </a:txBody>
                  <a:tcPr>
                    <a:solidFill>
                      <a:schemeClr val="tx2">
                        <a:lumMod val="20000"/>
                        <a:lumOff val="80000"/>
                      </a:schemeClr>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smtClean="0">
                          <a:latin typeface="Times New Roman" panose="02020603050405020304" pitchFamily="18" charset="0"/>
                          <a:cs typeface="Times New Roman" panose="02020603050405020304" pitchFamily="18" charset="0"/>
                        </a:rPr>
                        <a:t>This function</a:t>
                      </a:r>
                      <a:r>
                        <a:rPr lang="en-US" sz="1200" b="1" baseline="0" dirty="0" smtClean="0">
                          <a:latin typeface="Times New Roman" panose="02020603050405020304" pitchFamily="18" charset="0"/>
                          <a:cs typeface="Times New Roman" panose="02020603050405020304" pitchFamily="18" charset="0"/>
                        </a:rPr>
                        <a:t> will perform division unsigned operation</a:t>
                      </a:r>
                      <a:endParaRPr lang="en-US" sz="1200" b="1" dirty="0" smtClean="0">
                        <a:latin typeface="Times New Roman" panose="02020603050405020304" pitchFamily="18" charset="0"/>
                        <a:cs typeface="Times New Roman" panose="02020603050405020304" pitchFamily="18" charset="0"/>
                      </a:endParaRPr>
                    </a:p>
                  </a:txBody>
                  <a:tcPr>
                    <a:solidFill>
                      <a:schemeClr val="tx2">
                        <a:lumMod val="20000"/>
                        <a:lumOff val="80000"/>
                      </a:schemeClr>
                    </a:solidFill>
                  </a:tcPr>
                </a:tc>
              </a:tr>
              <a:tr h="359211">
                <a:tc>
                  <a:txBody>
                    <a:bodyPr/>
                    <a:lstStyle/>
                    <a:p>
                      <a:r>
                        <a:rPr lang="en-US" sz="1200" b="1" dirty="0" smtClean="0">
                          <a:latin typeface="Times New Roman" panose="02020603050405020304" pitchFamily="18" charset="0"/>
                          <a:cs typeface="Times New Roman" panose="02020603050405020304" pitchFamily="18" charset="0"/>
                        </a:rPr>
                        <a:t>FN_REM</a:t>
                      </a:r>
                      <a:endParaRPr lang="en-US" sz="1200" b="1" dirty="0">
                        <a:latin typeface="Times New Roman" panose="02020603050405020304" pitchFamily="18" charset="0"/>
                        <a:cs typeface="Times New Roman" panose="02020603050405020304" pitchFamily="18" charset="0"/>
                      </a:endParaRPr>
                    </a:p>
                  </a:txBody>
                  <a:tcPr>
                    <a:solidFill>
                      <a:schemeClr val="tx2">
                        <a:lumMod val="20000"/>
                        <a:lumOff val="80000"/>
                      </a:schemeClr>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smtClean="0">
                          <a:latin typeface="Times New Roman" panose="02020603050405020304" pitchFamily="18" charset="0"/>
                          <a:cs typeface="Times New Roman" panose="02020603050405020304" pitchFamily="18" charset="0"/>
                        </a:rPr>
                        <a:t>This function</a:t>
                      </a:r>
                      <a:r>
                        <a:rPr lang="en-US" sz="1200" b="1" baseline="0" dirty="0" smtClean="0">
                          <a:latin typeface="Times New Roman" panose="02020603050405020304" pitchFamily="18" charset="0"/>
                          <a:cs typeface="Times New Roman" panose="02020603050405020304" pitchFamily="18" charset="0"/>
                        </a:rPr>
                        <a:t> will perform remainder  operation</a:t>
                      </a:r>
                      <a:endParaRPr lang="en-US" sz="1200" b="1" dirty="0" smtClean="0">
                        <a:latin typeface="Times New Roman" panose="02020603050405020304" pitchFamily="18" charset="0"/>
                        <a:cs typeface="Times New Roman" panose="02020603050405020304" pitchFamily="18" charset="0"/>
                      </a:endParaRPr>
                    </a:p>
                  </a:txBody>
                  <a:tcPr>
                    <a:solidFill>
                      <a:schemeClr val="tx2">
                        <a:lumMod val="20000"/>
                        <a:lumOff val="80000"/>
                      </a:schemeClr>
                    </a:solidFill>
                  </a:tcPr>
                </a:tc>
              </a:tr>
              <a:tr h="359211">
                <a:tc>
                  <a:txBody>
                    <a:bodyPr/>
                    <a:lstStyle/>
                    <a:p>
                      <a:r>
                        <a:rPr lang="en-US" sz="1200" b="1" dirty="0" smtClean="0">
                          <a:latin typeface="Times New Roman" panose="02020603050405020304" pitchFamily="18" charset="0"/>
                          <a:cs typeface="Times New Roman" panose="02020603050405020304" pitchFamily="18" charset="0"/>
                        </a:rPr>
                        <a:t>FN_REMU</a:t>
                      </a:r>
                      <a:endParaRPr lang="en-US" sz="1200" b="1" dirty="0">
                        <a:latin typeface="Times New Roman" panose="02020603050405020304" pitchFamily="18" charset="0"/>
                        <a:cs typeface="Times New Roman" panose="02020603050405020304" pitchFamily="18" charset="0"/>
                      </a:endParaRPr>
                    </a:p>
                  </a:txBody>
                  <a:tcPr>
                    <a:solidFill>
                      <a:schemeClr val="tx2">
                        <a:lumMod val="20000"/>
                        <a:lumOff val="80000"/>
                      </a:schemeClr>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smtClean="0">
                          <a:latin typeface="Times New Roman" panose="02020603050405020304" pitchFamily="18" charset="0"/>
                          <a:cs typeface="Times New Roman" panose="02020603050405020304" pitchFamily="18" charset="0"/>
                        </a:rPr>
                        <a:t>This function</a:t>
                      </a:r>
                      <a:r>
                        <a:rPr lang="en-US" sz="1200" b="1" baseline="0" dirty="0" smtClean="0">
                          <a:latin typeface="Times New Roman" panose="02020603050405020304" pitchFamily="18" charset="0"/>
                          <a:cs typeface="Times New Roman" panose="02020603050405020304" pitchFamily="18" charset="0"/>
                        </a:rPr>
                        <a:t> will perform remainder unsigned operation</a:t>
                      </a:r>
                      <a:endParaRPr lang="en-US" sz="1200" b="1" dirty="0" smtClean="0">
                        <a:latin typeface="Times New Roman" panose="02020603050405020304" pitchFamily="18" charset="0"/>
                        <a:cs typeface="Times New Roman" panose="02020603050405020304" pitchFamily="18" charset="0"/>
                      </a:endParaRPr>
                    </a:p>
                  </a:txBody>
                  <a:tcPr>
                    <a:solidFill>
                      <a:schemeClr val="tx2">
                        <a:lumMod val="20000"/>
                        <a:lumOff val="80000"/>
                      </a:schemeClr>
                    </a:solidFill>
                  </a:tcPr>
                </a:tc>
              </a:tr>
              <a:tr h="359211">
                <a:tc>
                  <a:txBody>
                    <a:bodyPr/>
                    <a:lstStyle/>
                    <a:p>
                      <a:r>
                        <a:rPr lang="en-US" sz="1200" b="1" dirty="0" smtClean="0">
                          <a:latin typeface="Times New Roman" panose="02020603050405020304" pitchFamily="18" charset="0"/>
                          <a:cs typeface="Times New Roman" panose="02020603050405020304" pitchFamily="18" charset="0"/>
                        </a:rPr>
                        <a:t>FN_MUL</a:t>
                      </a:r>
                      <a:endParaRPr lang="en-US" sz="1200" b="1" dirty="0">
                        <a:latin typeface="Times New Roman" panose="02020603050405020304" pitchFamily="18" charset="0"/>
                        <a:cs typeface="Times New Roman" panose="02020603050405020304" pitchFamily="18" charset="0"/>
                      </a:endParaRPr>
                    </a:p>
                  </a:txBody>
                  <a:tcPr>
                    <a:solidFill>
                      <a:schemeClr val="tx2">
                        <a:lumMod val="20000"/>
                        <a:lumOff val="80000"/>
                      </a:schemeClr>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smtClean="0">
                          <a:latin typeface="Times New Roman" panose="02020603050405020304" pitchFamily="18" charset="0"/>
                          <a:cs typeface="Times New Roman" panose="02020603050405020304" pitchFamily="18" charset="0"/>
                        </a:rPr>
                        <a:t>This function</a:t>
                      </a:r>
                      <a:r>
                        <a:rPr lang="en-US" sz="1200" b="1" baseline="0" dirty="0" smtClean="0">
                          <a:latin typeface="Times New Roman" panose="02020603050405020304" pitchFamily="18" charset="0"/>
                          <a:cs typeface="Times New Roman" panose="02020603050405020304" pitchFamily="18" charset="0"/>
                        </a:rPr>
                        <a:t> will perform multiplication operation</a:t>
                      </a:r>
                      <a:endParaRPr lang="en-US" sz="1200" b="1" dirty="0" smtClean="0">
                        <a:latin typeface="Times New Roman" panose="02020603050405020304" pitchFamily="18" charset="0"/>
                        <a:cs typeface="Times New Roman" panose="02020603050405020304" pitchFamily="18" charset="0"/>
                      </a:endParaRPr>
                    </a:p>
                  </a:txBody>
                  <a:tcPr>
                    <a:solidFill>
                      <a:schemeClr val="tx2">
                        <a:lumMod val="20000"/>
                        <a:lumOff val="80000"/>
                      </a:schemeClr>
                    </a:solidFill>
                  </a:tcPr>
                </a:tc>
              </a:tr>
              <a:tr h="359211">
                <a:tc>
                  <a:txBody>
                    <a:bodyPr/>
                    <a:lstStyle/>
                    <a:p>
                      <a:r>
                        <a:rPr lang="en-US" sz="1200" b="1" dirty="0" smtClean="0">
                          <a:latin typeface="Times New Roman" panose="02020603050405020304" pitchFamily="18" charset="0"/>
                          <a:cs typeface="Times New Roman" panose="02020603050405020304" pitchFamily="18" charset="0"/>
                        </a:rPr>
                        <a:t>FN_MULH</a:t>
                      </a:r>
                      <a:endParaRPr lang="en-US" sz="1200" b="1" dirty="0">
                        <a:latin typeface="Times New Roman" panose="02020603050405020304" pitchFamily="18" charset="0"/>
                        <a:cs typeface="Times New Roman" panose="02020603050405020304" pitchFamily="18" charset="0"/>
                      </a:endParaRPr>
                    </a:p>
                  </a:txBody>
                  <a:tcPr>
                    <a:solidFill>
                      <a:schemeClr val="tx2">
                        <a:lumMod val="20000"/>
                        <a:lumOff val="80000"/>
                      </a:schemeClr>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smtClean="0">
                          <a:latin typeface="Times New Roman" panose="02020603050405020304" pitchFamily="18" charset="0"/>
                          <a:cs typeface="Times New Roman" panose="02020603050405020304" pitchFamily="18" charset="0"/>
                        </a:rPr>
                        <a:t>This function</a:t>
                      </a:r>
                      <a:r>
                        <a:rPr lang="en-US" sz="1200" b="1" baseline="0" dirty="0" smtClean="0">
                          <a:latin typeface="Times New Roman" panose="02020603050405020304" pitchFamily="18" charset="0"/>
                          <a:cs typeface="Times New Roman" panose="02020603050405020304" pitchFamily="18" charset="0"/>
                        </a:rPr>
                        <a:t> will perform multiplication higher bits operation</a:t>
                      </a:r>
                      <a:endParaRPr lang="en-US" sz="1200" b="1" dirty="0" smtClean="0">
                        <a:latin typeface="Times New Roman" panose="02020603050405020304" pitchFamily="18" charset="0"/>
                        <a:cs typeface="Times New Roman" panose="02020603050405020304" pitchFamily="18" charset="0"/>
                      </a:endParaRPr>
                    </a:p>
                  </a:txBody>
                  <a:tcPr>
                    <a:solidFill>
                      <a:schemeClr val="tx2">
                        <a:lumMod val="20000"/>
                        <a:lumOff val="80000"/>
                      </a:schemeClr>
                    </a:solidFill>
                  </a:tcPr>
                </a:tc>
              </a:tr>
              <a:tr h="359211">
                <a:tc>
                  <a:txBody>
                    <a:bodyPr/>
                    <a:lstStyle/>
                    <a:p>
                      <a:r>
                        <a:rPr lang="en-US" sz="1200" b="1" dirty="0" smtClean="0">
                          <a:latin typeface="Times New Roman" panose="02020603050405020304" pitchFamily="18" charset="0"/>
                          <a:cs typeface="Times New Roman" panose="02020603050405020304" pitchFamily="18" charset="0"/>
                        </a:rPr>
                        <a:t>FN_MULHSU</a:t>
                      </a:r>
                      <a:endParaRPr lang="en-US" sz="1200" b="1" dirty="0">
                        <a:latin typeface="Times New Roman" panose="02020603050405020304" pitchFamily="18" charset="0"/>
                        <a:cs typeface="Times New Roman" panose="02020603050405020304" pitchFamily="18" charset="0"/>
                      </a:endParaRPr>
                    </a:p>
                  </a:txBody>
                  <a:tcPr>
                    <a:solidFill>
                      <a:schemeClr val="tx2">
                        <a:lumMod val="20000"/>
                        <a:lumOff val="80000"/>
                      </a:schemeClr>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smtClean="0">
                          <a:latin typeface="Times New Roman" panose="02020603050405020304" pitchFamily="18" charset="0"/>
                          <a:cs typeface="Times New Roman" panose="02020603050405020304" pitchFamily="18" charset="0"/>
                        </a:rPr>
                        <a:t>This function</a:t>
                      </a:r>
                      <a:r>
                        <a:rPr lang="en-US" sz="1200" b="1" baseline="0" dirty="0" smtClean="0">
                          <a:latin typeface="Times New Roman" panose="02020603050405020304" pitchFamily="18" charset="0"/>
                          <a:cs typeface="Times New Roman" panose="02020603050405020304" pitchFamily="18" charset="0"/>
                        </a:rPr>
                        <a:t> will perform multiplication higher singed bits unsigned operation</a:t>
                      </a:r>
                      <a:endParaRPr lang="en-US" sz="1200" b="1" dirty="0" smtClean="0">
                        <a:latin typeface="Times New Roman" panose="02020603050405020304" pitchFamily="18" charset="0"/>
                        <a:cs typeface="Times New Roman" panose="02020603050405020304" pitchFamily="18" charset="0"/>
                      </a:endParaRPr>
                    </a:p>
                  </a:txBody>
                  <a:tcPr>
                    <a:solidFill>
                      <a:schemeClr val="tx2">
                        <a:lumMod val="20000"/>
                        <a:lumOff val="80000"/>
                      </a:schemeClr>
                    </a:solidFill>
                  </a:tcPr>
                </a:tc>
              </a:tr>
              <a:tr h="359211">
                <a:tc>
                  <a:txBody>
                    <a:bodyPr/>
                    <a:lstStyle/>
                    <a:p>
                      <a:r>
                        <a:rPr lang="en-US" sz="1200" b="1" dirty="0" smtClean="0">
                          <a:latin typeface="Times New Roman" panose="02020603050405020304" pitchFamily="18" charset="0"/>
                          <a:cs typeface="Times New Roman" panose="02020603050405020304" pitchFamily="18" charset="0"/>
                        </a:rPr>
                        <a:t>FN_MULHU</a:t>
                      </a:r>
                      <a:endParaRPr lang="en-US" sz="1200" b="1" dirty="0">
                        <a:latin typeface="Times New Roman" panose="02020603050405020304" pitchFamily="18" charset="0"/>
                        <a:cs typeface="Times New Roman" panose="02020603050405020304" pitchFamily="18" charset="0"/>
                      </a:endParaRPr>
                    </a:p>
                  </a:txBody>
                  <a:tcPr>
                    <a:solidFill>
                      <a:schemeClr val="tx2">
                        <a:lumMod val="20000"/>
                        <a:lumOff val="80000"/>
                      </a:schemeClr>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smtClean="0">
                          <a:latin typeface="Times New Roman" panose="02020603050405020304" pitchFamily="18" charset="0"/>
                          <a:cs typeface="Times New Roman" panose="02020603050405020304" pitchFamily="18" charset="0"/>
                        </a:rPr>
                        <a:t>This function</a:t>
                      </a:r>
                      <a:r>
                        <a:rPr lang="en-US" sz="1200" b="1" baseline="0" dirty="0" smtClean="0">
                          <a:latin typeface="Times New Roman" panose="02020603050405020304" pitchFamily="18" charset="0"/>
                          <a:cs typeface="Times New Roman" panose="02020603050405020304" pitchFamily="18" charset="0"/>
                        </a:rPr>
                        <a:t> will perform multiplication higher bits unsigned operation</a:t>
                      </a:r>
                      <a:endParaRPr lang="en-US" sz="1200" b="1" dirty="0" smtClean="0">
                        <a:latin typeface="Times New Roman" panose="02020603050405020304" pitchFamily="18" charset="0"/>
                        <a:cs typeface="Times New Roman" panose="02020603050405020304" pitchFamily="18" charset="0"/>
                      </a:endParaRPr>
                    </a:p>
                  </a:txBody>
                  <a:tcPr>
                    <a:solidFill>
                      <a:schemeClr val="tx2">
                        <a:lumMod val="20000"/>
                        <a:lumOff val="80000"/>
                      </a:schemeClr>
                    </a:solidFill>
                  </a:tcPr>
                </a:tc>
              </a:tr>
            </a:tbl>
          </a:graphicData>
        </a:graphic>
      </p:graphicFrame>
      <p:pic>
        <p:nvPicPr>
          <p:cNvPr id="7" name="Picture 6"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09283" y="1786455"/>
            <a:ext cx="3073706" cy="1228834"/>
          </a:xfrm>
          <a:prstGeom prst="rect">
            <a:avLst/>
          </a:prstGeom>
        </p:spPr>
      </p:pic>
    </p:spTree>
    <p:extLst>
      <p:ext uri="{BB962C8B-B14F-4D97-AF65-F5344CB8AC3E}">
        <p14:creationId xmlns:p14="http://schemas.microsoft.com/office/powerpoint/2010/main" val="24927611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72900" y="601406"/>
            <a:ext cx="5915851" cy="1752845"/>
          </a:xfrm>
        </p:spPr>
      </p:pic>
      <p:sp>
        <p:nvSpPr>
          <p:cNvPr id="5" name="Rectangle 4"/>
          <p:cNvSpPr/>
          <p:nvPr/>
        </p:nvSpPr>
        <p:spPr>
          <a:xfrm>
            <a:off x="1826649" y="2665161"/>
            <a:ext cx="10038516" cy="2031325"/>
          </a:xfrm>
          <a:prstGeom prst="rect">
            <a:avLst/>
          </a:prstGeom>
        </p:spPr>
        <p:txBody>
          <a:bodyPr wrap="square">
            <a:spAutoFit/>
          </a:bodyPr>
          <a:lstStyle/>
          <a:p>
            <a:r>
              <a:rPr lang="en-US" dirty="0" smtClean="0">
                <a:latin typeface="Times New Roman" panose="02020603050405020304" pitchFamily="18" charset="0"/>
                <a:cs typeface="Times New Roman" panose="02020603050405020304" pitchFamily="18" charset="0"/>
              </a:rPr>
              <a:t>We define different methods to perform ALU  operations </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isSub method used to perform subtraction operation </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isCmp and cmpUnsigned method is used to help in compare operations of ALU</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cmpEq(compare Equals) and cmpInverted(compare Inverted) method is used to check equality between operands of ALU </a:t>
            </a:r>
          </a:p>
          <a:p>
            <a:r>
              <a:rPr lang="en-US" dirty="0" smtClean="0">
                <a:latin typeface="Times New Roman" panose="02020603050405020304" pitchFamily="18" charset="0"/>
                <a:cs typeface="Times New Roman" panose="02020603050405020304" pitchFamily="18" charset="0"/>
              </a:rPr>
              <a:t>isMULFN takes two parameter fn and </a:t>
            </a:r>
            <a:r>
              <a:rPr lang="en-US" dirty="0" err="1" smtClean="0">
                <a:latin typeface="Times New Roman" panose="02020603050405020304" pitchFamily="18" charset="0"/>
                <a:cs typeface="Times New Roman" panose="02020603050405020304" pitchFamily="18" charset="0"/>
              </a:rPr>
              <a:t>cmp</a:t>
            </a:r>
            <a:r>
              <a:rPr lang="en-US" dirty="0" smtClean="0">
                <a:latin typeface="Times New Roman" panose="02020603050405020304" pitchFamily="18" charset="0"/>
                <a:cs typeface="Times New Roman" panose="02020603050405020304" pitchFamily="18" charset="0"/>
              </a:rPr>
              <a:t> as input where fn is </a:t>
            </a:r>
            <a:r>
              <a:rPr lang="en-US" dirty="0" err="1" smtClean="0">
                <a:latin typeface="Times New Roman" panose="02020603050405020304" pitchFamily="18" charset="0"/>
                <a:cs typeface="Times New Roman" panose="02020603050405020304" pitchFamily="18" charset="0"/>
              </a:rPr>
              <a:t>ALUop</a:t>
            </a:r>
            <a:r>
              <a:rPr lang="en-US" dirty="0" smtClean="0">
                <a:latin typeface="Times New Roman" panose="02020603050405020304" pitchFamily="18" charset="0"/>
                <a:cs typeface="Times New Roman" panose="02020603050405020304" pitchFamily="18" charset="0"/>
              </a:rPr>
              <a:t> bits and </a:t>
            </a:r>
            <a:r>
              <a:rPr lang="en-US" dirty="0" err="1" smtClean="0">
                <a:latin typeface="Times New Roman" panose="02020603050405020304" pitchFamily="18" charset="0"/>
                <a:cs typeface="Times New Roman" panose="02020603050405020304" pitchFamily="18" charset="0"/>
              </a:rPr>
              <a:t>cmp</a:t>
            </a:r>
            <a:r>
              <a:rPr lang="en-US" dirty="0" smtClean="0">
                <a:latin typeface="Times New Roman" panose="02020603050405020304" pitchFamily="18" charset="0"/>
                <a:cs typeface="Times New Roman" panose="02020603050405020304" pitchFamily="18" charset="0"/>
              </a:rPr>
              <a:t> is compare bits.</a:t>
            </a:r>
            <a:br>
              <a:rPr lang="en-US" dirty="0" smtClean="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891798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00569" y="229533"/>
            <a:ext cx="5839640" cy="3179711"/>
          </a:xfrm>
        </p:spPr>
      </p:pic>
      <p:sp>
        <p:nvSpPr>
          <p:cNvPr id="5" name="Rectangle 4"/>
          <p:cNvSpPr/>
          <p:nvPr/>
        </p:nvSpPr>
        <p:spPr>
          <a:xfrm>
            <a:off x="1027289" y="1395526"/>
            <a:ext cx="4773280" cy="1477328"/>
          </a:xfrm>
          <a:prstGeom prst="rect">
            <a:avLst/>
          </a:prstGeom>
        </p:spPr>
        <p:txBody>
          <a:bodyPr wrap="square">
            <a:spAutoFit/>
          </a:bodyPr>
          <a:lstStyle/>
          <a:p>
            <a:pPr marL="285750" indent="-285750">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We create a class ALU and takes implicit parameter. Our class ALU is extend by main class Core Module</a:t>
            </a:r>
          </a:p>
          <a:p>
            <a:pPr marL="285750" indent="-285750">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We have three inputs and three outputs</a:t>
            </a:r>
          </a:p>
          <a:p>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2670965607"/>
              </p:ext>
            </p:extLst>
          </p:nvPr>
        </p:nvGraphicFramePr>
        <p:xfrm>
          <a:off x="925000" y="3891280"/>
          <a:ext cx="10532536" cy="2900680"/>
        </p:xfrm>
        <a:graphic>
          <a:graphicData uri="http://schemas.openxmlformats.org/drawingml/2006/table">
            <a:tbl>
              <a:tblPr firstRow="1" bandRow="1">
                <a:tableStyleId>{5C22544A-7EE6-4342-B048-85BDC9FD1C3A}</a:tableStyleId>
              </a:tblPr>
              <a:tblGrid>
                <a:gridCol w="2184611"/>
                <a:gridCol w="8347925"/>
              </a:tblGrid>
              <a:tr h="370840">
                <a:tc>
                  <a:txBody>
                    <a:bodyPr/>
                    <a:lstStyle/>
                    <a:p>
                      <a:r>
                        <a:rPr lang="en-US" sz="1400" b="1" dirty="0" smtClean="0">
                          <a:latin typeface="Times New Roman" panose="02020603050405020304" pitchFamily="18" charset="0"/>
                          <a:cs typeface="Times New Roman" panose="02020603050405020304" pitchFamily="18" charset="0"/>
                        </a:rPr>
                        <a:t>ALU</a:t>
                      </a:r>
                      <a:r>
                        <a:rPr lang="en-US" sz="1400" b="1" baseline="0" dirty="0" smtClean="0">
                          <a:latin typeface="Times New Roman" panose="02020603050405020304" pitchFamily="18" charset="0"/>
                          <a:cs typeface="Times New Roman" panose="02020603050405020304" pitchFamily="18" charset="0"/>
                        </a:rPr>
                        <a:t> </a:t>
                      </a:r>
                      <a:r>
                        <a:rPr lang="en-US" sz="1400" b="1" dirty="0" smtClean="0">
                          <a:latin typeface="Times New Roman" panose="02020603050405020304" pitchFamily="18" charset="0"/>
                          <a:cs typeface="Times New Roman" panose="02020603050405020304" pitchFamily="18" charset="0"/>
                        </a:rPr>
                        <a:t>I/O</a:t>
                      </a:r>
                      <a:endParaRPr lang="en-US" sz="1400" b="1" dirty="0">
                        <a:latin typeface="Times New Roman" panose="02020603050405020304" pitchFamily="18" charset="0"/>
                        <a:cs typeface="Times New Roman" panose="02020603050405020304" pitchFamily="18" charset="0"/>
                      </a:endParaRPr>
                    </a:p>
                  </a:txBody>
                  <a:tcPr>
                    <a:solidFill>
                      <a:srgbClr val="0070C0"/>
                    </a:solidFill>
                  </a:tcPr>
                </a:tc>
                <a:tc>
                  <a:txBody>
                    <a:bodyPr/>
                    <a:lstStyle/>
                    <a:p>
                      <a:r>
                        <a:rPr lang="en-US" sz="1400" b="1" dirty="0" err="1" smtClean="0">
                          <a:latin typeface="Times New Roman" panose="02020603050405020304" pitchFamily="18" charset="0"/>
                          <a:cs typeface="Times New Roman" panose="02020603050405020304" pitchFamily="18" charset="0"/>
                        </a:rPr>
                        <a:t>Discription</a:t>
                      </a:r>
                      <a:endParaRPr lang="en-US" sz="1400" b="1" dirty="0">
                        <a:latin typeface="Times New Roman" panose="02020603050405020304" pitchFamily="18" charset="0"/>
                        <a:cs typeface="Times New Roman" panose="02020603050405020304" pitchFamily="18" charset="0"/>
                      </a:endParaRPr>
                    </a:p>
                  </a:txBody>
                  <a:tcPr>
                    <a:solidFill>
                      <a:srgbClr val="0070C0"/>
                    </a:solidFill>
                  </a:tcPr>
                </a:tc>
              </a:tr>
              <a:tr h="370840">
                <a:tc>
                  <a:txBody>
                    <a:bodyPr/>
                    <a:lstStyle/>
                    <a:p>
                      <a:r>
                        <a:rPr lang="en-US" sz="1400" b="1" dirty="0" smtClean="0">
                          <a:latin typeface="Times New Roman" panose="02020603050405020304" pitchFamily="18" charset="0"/>
                          <a:cs typeface="Times New Roman" panose="02020603050405020304" pitchFamily="18" charset="0"/>
                        </a:rPr>
                        <a:t>dw</a:t>
                      </a:r>
                      <a:endParaRPr lang="en-US" sz="1400" b="1" dirty="0">
                        <a:latin typeface="Times New Roman" panose="02020603050405020304" pitchFamily="18" charset="0"/>
                        <a:cs typeface="Times New Roman" panose="02020603050405020304" pitchFamily="18" charset="0"/>
                      </a:endParaRPr>
                    </a:p>
                  </a:txBody>
                  <a:tcPr>
                    <a:solidFill>
                      <a:schemeClr val="tx2">
                        <a:lumMod val="20000"/>
                        <a:lumOff val="80000"/>
                      </a:schemeClr>
                    </a:solidFill>
                  </a:tcPr>
                </a:tc>
                <a:tc>
                  <a:txBody>
                    <a:bodyPr/>
                    <a:lstStyle/>
                    <a:p>
                      <a:r>
                        <a:rPr lang="en-US" sz="1400" b="1" dirty="0" smtClean="0">
                          <a:latin typeface="Times New Roman" panose="02020603050405020304" pitchFamily="18" charset="0"/>
                          <a:cs typeface="Times New Roman" panose="02020603050405020304" pitchFamily="18" charset="0"/>
                        </a:rPr>
                        <a:t>Data width which can be 32bit or 64 bit</a:t>
                      </a:r>
                      <a:endParaRPr lang="en-US" sz="1400" b="1" dirty="0">
                        <a:latin typeface="Times New Roman" panose="02020603050405020304" pitchFamily="18" charset="0"/>
                        <a:cs typeface="Times New Roman" panose="02020603050405020304" pitchFamily="18" charset="0"/>
                      </a:endParaRPr>
                    </a:p>
                  </a:txBody>
                  <a:tcPr>
                    <a:solidFill>
                      <a:schemeClr val="tx2">
                        <a:lumMod val="20000"/>
                        <a:lumOff val="80000"/>
                      </a:schemeClr>
                    </a:solidFill>
                  </a:tcPr>
                </a:tc>
              </a:tr>
              <a:tr h="370840">
                <a:tc>
                  <a:txBody>
                    <a:bodyPr/>
                    <a:lstStyle/>
                    <a:p>
                      <a:r>
                        <a:rPr lang="en-US" sz="1400" b="1" dirty="0" smtClean="0">
                          <a:latin typeface="Times New Roman" panose="02020603050405020304" pitchFamily="18" charset="0"/>
                          <a:cs typeface="Times New Roman" panose="02020603050405020304" pitchFamily="18" charset="0"/>
                        </a:rPr>
                        <a:t>fn</a:t>
                      </a:r>
                      <a:endParaRPr lang="en-US" sz="1400" b="1" dirty="0">
                        <a:latin typeface="Times New Roman" panose="02020603050405020304" pitchFamily="18" charset="0"/>
                        <a:cs typeface="Times New Roman" panose="02020603050405020304" pitchFamily="18" charset="0"/>
                      </a:endParaRPr>
                    </a:p>
                  </a:txBody>
                  <a:tcPr>
                    <a:solidFill>
                      <a:schemeClr val="tx2">
                        <a:lumMod val="20000"/>
                        <a:lumOff val="80000"/>
                      </a:schemeClr>
                    </a:solidFill>
                  </a:tcPr>
                </a:tc>
                <a:tc>
                  <a:txBody>
                    <a:bodyPr/>
                    <a:lstStyle/>
                    <a:p>
                      <a:r>
                        <a:rPr lang="en-US" sz="1400" b="1" dirty="0" smtClean="0">
                          <a:latin typeface="Times New Roman" panose="02020603050405020304" pitchFamily="18" charset="0"/>
                          <a:cs typeface="Times New Roman" panose="02020603050405020304" pitchFamily="18" charset="0"/>
                        </a:rPr>
                        <a:t>We take Aluop bits as input, width</a:t>
                      </a:r>
                      <a:r>
                        <a:rPr lang="en-US" sz="1400" b="1" baseline="0" dirty="0" smtClean="0">
                          <a:latin typeface="Times New Roman" panose="02020603050405020304" pitchFamily="18" charset="0"/>
                          <a:cs typeface="Times New Roman" panose="02020603050405020304" pitchFamily="18" charset="0"/>
                        </a:rPr>
                        <a:t> is predefined by 4</a:t>
                      </a:r>
                      <a:endParaRPr lang="en-US" sz="1400" b="1" dirty="0">
                        <a:latin typeface="Times New Roman" panose="02020603050405020304" pitchFamily="18" charset="0"/>
                        <a:cs typeface="Times New Roman" panose="02020603050405020304" pitchFamily="18" charset="0"/>
                      </a:endParaRPr>
                    </a:p>
                  </a:txBody>
                  <a:tcPr>
                    <a:solidFill>
                      <a:schemeClr val="tx2">
                        <a:lumMod val="20000"/>
                        <a:lumOff val="80000"/>
                      </a:schemeClr>
                    </a:solidFill>
                  </a:tcPr>
                </a:tc>
              </a:tr>
              <a:tr h="370840">
                <a:tc>
                  <a:txBody>
                    <a:bodyPr/>
                    <a:lstStyle/>
                    <a:p>
                      <a:r>
                        <a:rPr lang="en-US" sz="1400" b="1" dirty="0" smtClean="0">
                          <a:latin typeface="Times New Roman" panose="02020603050405020304" pitchFamily="18" charset="0"/>
                          <a:cs typeface="Times New Roman" panose="02020603050405020304" pitchFamily="18" charset="0"/>
                        </a:rPr>
                        <a:t>in2</a:t>
                      </a:r>
                      <a:endParaRPr lang="en-US" sz="1400" b="1" dirty="0">
                        <a:latin typeface="Times New Roman" panose="02020603050405020304" pitchFamily="18" charset="0"/>
                        <a:cs typeface="Times New Roman" panose="02020603050405020304" pitchFamily="18" charset="0"/>
                      </a:endParaRPr>
                    </a:p>
                  </a:txBody>
                  <a:tcPr>
                    <a:solidFill>
                      <a:schemeClr val="tx2">
                        <a:lumMod val="20000"/>
                        <a:lumOff val="80000"/>
                      </a:schemeClr>
                    </a:solidFill>
                  </a:tcPr>
                </a:tc>
                <a:tc>
                  <a:txBody>
                    <a:bodyPr/>
                    <a:lstStyle/>
                    <a:p>
                      <a:r>
                        <a:rPr lang="en-US" sz="1400" b="1" dirty="0" smtClean="0">
                          <a:latin typeface="Times New Roman" panose="02020603050405020304" pitchFamily="18" charset="0"/>
                          <a:cs typeface="Times New Roman" panose="02020603050405020304" pitchFamily="18" charset="0"/>
                        </a:rPr>
                        <a:t>Operand</a:t>
                      </a:r>
                      <a:r>
                        <a:rPr lang="en-US" sz="1400" b="1" baseline="0" dirty="0" smtClean="0">
                          <a:latin typeface="Times New Roman" panose="02020603050405020304" pitchFamily="18" charset="0"/>
                          <a:cs typeface="Times New Roman" panose="02020603050405020304" pitchFamily="18" charset="0"/>
                        </a:rPr>
                        <a:t> B input, here xLen  can be changed to 32 or 64bits</a:t>
                      </a:r>
                      <a:endParaRPr lang="en-US" sz="1400" b="1" dirty="0">
                        <a:latin typeface="Times New Roman" panose="02020603050405020304" pitchFamily="18" charset="0"/>
                        <a:cs typeface="Times New Roman" panose="02020603050405020304" pitchFamily="18" charset="0"/>
                      </a:endParaRPr>
                    </a:p>
                  </a:txBody>
                  <a:tcPr>
                    <a:solidFill>
                      <a:schemeClr val="tx2">
                        <a:lumMod val="20000"/>
                        <a:lumOff val="80000"/>
                      </a:schemeClr>
                    </a:solidFill>
                  </a:tcPr>
                </a:tc>
              </a:tr>
              <a:tr h="370840">
                <a:tc>
                  <a:txBody>
                    <a:bodyPr/>
                    <a:lstStyle/>
                    <a:p>
                      <a:r>
                        <a:rPr lang="en-US" sz="1400" b="1" dirty="0" smtClean="0">
                          <a:latin typeface="Times New Roman" panose="02020603050405020304" pitchFamily="18" charset="0"/>
                          <a:cs typeface="Times New Roman" panose="02020603050405020304" pitchFamily="18" charset="0"/>
                        </a:rPr>
                        <a:t>in1</a:t>
                      </a:r>
                      <a:endParaRPr lang="en-US" sz="1400" b="1" dirty="0">
                        <a:latin typeface="Times New Roman" panose="02020603050405020304" pitchFamily="18" charset="0"/>
                        <a:cs typeface="Times New Roman" panose="02020603050405020304" pitchFamily="18" charset="0"/>
                      </a:endParaRPr>
                    </a:p>
                  </a:txBody>
                  <a:tcPr>
                    <a:solidFill>
                      <a:schemeClr val="tx2">
                        <a:lumMod val="20000"/>
                        <a:lumOff val="80000"/>
                      </a:schemeClr>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b="1" dirty="0" smtClean="0">
                          <a:latin typeface="Times New Roman" panose="02020603050405020304" pitchFamily="18" charset="0"/>
                          <a:cs typeface="Times New Roman" panose="02020603050405020304" pitchFamily="18" charset="0"/>
                        </a:rPr>
                        <a:t>Operand</a:t>
                      </a:r>
                      <a:r>
                        <a:rPr lang="en-US" sz="1400" b="1" baseline="0" dirty="0" smtClean="0">
                          <a:latin typeface="Times New Roman" panose="02020603050405020304" pitchFamily="18" charset="0"/>
                          <a:cs typeface="Times New Roman" panose="02020603050405020304" pitchFamily="18" charset="0"/>
                        </a:rPr>
                        <a:t> A input, here xLen  can be changed to 32 or 64bits</a:t>
                      </a:r>
                      <a:endParaRPr lang="en-US" sz="1400" b="1" dirty="0" smtClean="0">
                        <a:latin typeface="Times New Roman" panose="02020603050405020304" pitchFamily="18" charset="0"/>
                        <a:cs typeface="Times New Roman" panose="02020603050405020304" pitchFamily="18" charset="0"/>
                      </a:endParaRPr>
                    </a:p>
                  </a:txBody>
                  <a:tcPr>
                    <a:solidFill>
                      <a:schemeClr val="tx2">
                        <a:lumMod val="20000"/>
                        <a:lumOff val="80000"/>
                      </a:schemeClr>
                    </a:solidFill>
                  </a:tcPr>
                </a:tc>
              </a:tr>
              <a:tr h="370840">
                <a:tc>
                  <a:txBody>
                    <a:bodyPr/>
                    <a:lstStyle/>
                    <a:p>
                      <a:r>
                        <a:rPr lang="en-US" sz="1400" b="1" dirty="0" smtClean="0">
                          <a:latin typeface="Times New Roman" panose="02020603050405020304" pitchFamily="18" charset="0"/>
                          <a:cs typeface="Times New Roman" panose="02020603050405020304" pitchFamily="18" charset="0"/>
                        </a:rPr>
                        <a:t>out</a:t>
                      </a:r>
                      <a:endParaRPr lang="en-US" sz="1400" b="1" dirty="0">
                        <a:latin typeface="Times New Roman" panose="02020603050405020304" pitchFamily="18" charset="0"/>
                        <a:cs typeface="Times New Roman" panose="02020603050405020304" pitchFamily="18" charset="0"/>
                      </a:endParaRPr>
                    </a:p>
                  </a:txBody>
                  <a:tcPr>
                    <a:solidFill>
                      <a:schemeClr val="tx2">
                        <a:lumMod val="20000"/>
                        <a:lumOff val="80000"/>
                      </a:schemeClr>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b="1" dirty="0" smtClean="0">
                          <a:latin typeface="Times New Roman" panose="02020603050405020304" pitchFamily="18" charset="0"/>
                          <a:cs typeface="Times New Roman" panose="02020603050405020304" pitchFamily="18" charset="0"/>
                        </a:rPr>
                        <a:t>It is the ALU result output, generated</a:t>
                      </a:r>
                      <a:r>
                        <a:rPr lang="en-US" sz="1400" b="1" baseline="0" dirty="0" smtClean="0">
                          <a:latin typeface="Times New Roman" panose="02020603050405020304" pitchFamily="18" charset="0"/>
                          <a:cs typeface="Times New Roman" panose="02020603050405020304" pitchFamily="18" charset="0"/>
                        </a:rPr>
                        <a:t> by the ALU</a:t>
                      </a:r>
                      <a:endParaRPr lang="en-US" sz="1400" b="1" dirty="0" smtClean="0">
                        <a:latin typeface="Times New Roman" panose="02020603050405020304" pitchFamily="18" charset="0"/>
                        <a:cs typeface="Times New Roman" panose="02020603050405020304" pitchFamily="18" charset="0"/>
                      </a:endParaRPr>
                    </a:p>
                  </a:txBody>
                  <a:tcPr>
                    <a:solidFill>
                      <a:schemeClr val="tx2">
                        <a:lumMod val="20000"/>
                        <a:lumOff val="80000"/>
                      </a:schemeClr>
                    </a:solidFill>
                  </a:tcPr>
                </a:tc>
              </a:tr>
              <a:tr h="0">
                <a:tc>
                  <a:txBody>
                    <a:bodyPr/>
                    <a:lstStyle/>
                    <a:p>
                      <a:r>
                        <a:rPr lang="en-US" sz="1400" b="1" dirty="0" smtClean="0">
                          <a:latin typeface="Times New Roman" panose="02020603050405020304" pitchFamily="18" charset="0"/>
                          <a:cs typeface="Times New Roman" panose="02020603050405020304" pitchFamily="18" charset="0"/>
                        </a:rPr>
                        <a:t>adder_out</a:t>
                      </a:r>
                      <a:endParaRPr lang="en-US" sz="1400" b="1" dirty="0">
                        <a:latin typeface="Times New Roman" panose="02020603050405020304" pitchFamily="18" charset="0"/>
                        <a:cs typeface="Times New Roman" panose="02020603050405020304" pitchFamily="18" charset="0"/>
                      </a:endParaRPr>
                    </a:p>
                  </a:txBody>
                  <a:tcPr>
                    <a:solidFill>
                      <a:schemeClr val="tx2">
                        <a:lumMod val="20000"/>
                        <a:lumOff val="80000"/>
                      </a:schemeClr>
                    </a:solidFill>
                  </a:tcPr>
                </a:tc>
                <a:tc>
                  <a:txBody>
                    <a:bodyPr/>
                    <a:lstStyle/>
                    <a:p>
                      <a:r>
                        <a:rPr lang="en-US" sz="1400" b="1" dirty="0" smtClean="0">
                          <a:latin typeface="Times New Roman" panose="02020603050405020304" pitchFamily="18" charset="0"/>
                          <a:cs typeface="Times New Roman" panose="02020603050405020304" pitchFamily="18" charset="0"/>
                        </a:rPr>
                        <a:t>It is the ALU result output, generated</a:t>
                      </a:r>
                      <a:r>
                        <a:rPr lang="en-US" sz="1400" b="1" baseline="0" dirty="0" smtClean="0">
                          <a:latin typeface="Times New Roman" panose="02020603050405020304" pitchFamily="18" charset="0"/>
                          <a:cs typeface="Times New Roman" panose="02020603050405020304" pitchFamily="18" charset="0"/>
                        </a:rPr>
                        <a:t> by the ALU</a:t>
                      </a:r>
                      <a:endParaRPr lang="en-US" sz="1400" b="1" dirty="0">
                        <a:latin typeface="Times New Roman" panose="02020603050405020304" pitchFamily="18" charset="0"/>
                        <a:cs typeface="Times New Roman" panose="02020603050405020304" pitchFamily="18" charset="0"/>
                      </a:endParaRPr>
                    </a:p>
                  </a:txBody>
                  <a:tcPr>
                    <a:solidFill>
                      <a:schemeClr val="tx2">
                        <a:lumMod val="20000"/>
                        <a:lumOff val="80000"/>
                      </a:schemeClr>
                    </a:solidFill>
                  </a:tcPr>
                </a:tc>
              </a:tr>
              <a:tr h="370840">
                <a:tc>
                  <a:txBody>
                    <a:bodyPr/>
                    <a:lstStyle/>
                    <a:p>
                      <a:r>
                        <a:rPr lang="en-US" sz="1400" b="1" dirty="0" smtClean="0">
                          <a:latin typeface="Times New Roman" panose="02020603050405020304" pitchFamily="18" charset="0"/>
                          <a:cs typeface="Times New Roman" panose="02020603050405020304" pitchFamily="18" charset="0"/>
                        </a:rPr>
                        <a:t>cmp_out</a:t>
                      </a:r>
                      <a:endParaRPr lang="en-US" sz="1400" b="1" dirty="0">
                        <a:latin typeface="Times New Roman" panose="02020603050405020304" pitchFamily="18" charset="0"/>
                        <a:cs typeface="Times New Roman" panose="02020603050405020304" pitchFamily="18" charset="0"/>
                      </a:endParaRPr>
                    </a:p>
                  </a:txBody>
                  <a:tcPr>
                    <a:solidFill>
                      <a:schemeClr val="tx2">
                        <a:lumMod val="20000"/>
                        <a:lumOff val="80000"/>
                      </a:schemeClr>
                    </a:solidFill>
                  </a:tcPr>
                </a:tc>
                <a:tc>
                  <a:txBody>
                    <a:bodyPr/>
                    <a:lstStyle/>
                    <a:p>
                      <a:r>
                        <a:rPr lang="en-US" sz="1400" b="1" dirty="0" smtClean="0">
                          <a:latin typeface="Times New Roman" panose="02020603050405020304" pitchFamily="18" charset="0"/>
                          <a:cs typeface="Times New Roman" panose="02020603050405020304" pitchFamily="18" charset="0"/>
                        </a:rPr>
                        <a:t>Branch output weather branch condition True or False</a:t>
                      </a:r>
                      <a:endParaRPr lang="en-US" sz="1400" b="1" dirty="0">
                        <a:latin typeface="Times New Roman" panose="02020603050405020304" pitchFamily="18" charset="0"/>
                        <a:cs typeface="Times New Roman" panose="02020603050405020304" pitchFamily="18" charset="0"/>
                      </a:endParaRPr>
                    </a:p>
                  </a:txBody>
                  <a:tcPr>
                    <a:solidFill>
                      <a:schemeClr val="tx2">
                        <a:lumMod val="20000"/>
                        <a:lumOff val="80000"/>
                      </a:schemeClr>
                    </a:solidFill>
                  </a:tcPr>
                </a:tc>
              </a:tr>
            </a:tbl>
          </a:graphicData>
        </a:graphic>
      </p:graphicFrame>
    </p:spTree>
    <p:extLst>
      <p:ext uri="{BB962C8B-B14F-4D97-AF65-F5344CB8AC3E}">
        <p14:creationId xmlns:p14="http://schemas.microsoft.com/office/powerpoint/2010/main" val="27326900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5812" y="95300"/>
            <a:ext cx="8911687" cy="317597"/>
          </a:xfrm>
        </p:spPr>
        <p:txBody>
          <a:bodyPr>
            <a:normAutofit fontScale="90000"/>
          </a:bodyPr>
          <a:lstStyle/>
          <a:p>
            <a:r>
              <a:rPr lang="en-US" sz="1800" b="1" dirty="0" smtClean="0">
                <a:latin typeface="Times New Roman" panose="02020603050405020304" pitchFamily="18" charset="0"/>
                <a:cs typeface="Times New Roman" panose="02020603050405020304" pitchFamily="18" charset="0"/>
              </a:rPr>
              <a:t>ADD &amp;SUB   SLT&amp; SLTU</a:t>
            </a:r>
            <a:endParaRPr lang="en-US" sz="1800" b="1" dirty="0">
              <a:latin typeface="Times New Roman" panose="02020603050405020304" pitchFamily="18" charset="0"/>
              <a:cs typeface="Times New Roman" panose="02020603050405020304" pitchFamily="18" charset="0"/>
            </a:endParaRPr>
          </a:p>
        </p:txBody>
      </p:sp>
      <p:pic>
        <p:nvPicPr>
          <p:cNvPr id="5" name="Content Placeholder 4" descr="Screen Clipping"/>
          <p:cNvPicPr>
            <a:picLocks noGrp="1" noChangeAspect="1"/>
          </p:cNvPicPr>
          <p:nvPr>
            <p:ph idx="1"/>
          </p:nvPr>
        </p:nvPicPr>
        <p:blipFill rotWithShape="1">
          <a:blip r:embed="rId3">
            <a:extLst>
              <a:ext uri="{28A0092B-C50C-407E-A947-70E740481C1C}">
                <a14:useLocalDpi xmlns:a14="http://schemas.microsoft.com/office/drawing/2010/main" val="0"/>
              </a:ext>
            </a:extLst>
          </a:blip>
          <a:srcRect b="17384"/>
          <a:stretch/>
        </p:blipFill>
        <p:spPr>
          <a:xfrm>
            <a:off x="2018773" y="362899"/>
            <a:ext cx="4810796" cy="1204160"/>
          </a:xfrm>
        </p:spPr>
      </p:pic>
      <p:sp>
        <p:nvSpPr>
          <p:cNvPr id="6" name="Rectangle 5"/>
          <p:cNvSpPr/>
          <p:nvPr/>
        </p:nvSpPr>
        <p:spPr>
          <a:xfrm>
            <a:off x="462518" y="1556772"/>
            <a:ext cx="11718274" cy="1569660"/>
          </a:xfrm>
          <a:prstGeom prst="rect">
            <a:avLst/>
          </a:prstGeom>
        </p:spPr>
        <p:txBody>
          <a:bodyPr wrap="square">
            <a:spAutoFit/>
          </a:bodyPr>
          <a:lstStyle/>
          <a:p>
            <a:pPr marL="285750" indent="-285750">
              <a:buFont typeface="Wingdings" panose="05000000000000000000" pitchFamily="2" charset="2"/>
              <a:buChar char="q"/>
            </a:pPr>
            <a:r>
              <a:rPr lang="en-US" sz="1600" dirty="0" smtClean="0">
                <a:latin typeface="Times New Roman" panose="02020603050405020304" pitchFamily="18" charset="0"/>
                <a:cs typeface="Times New Roman" panose="02020603050405020304" pitchFamily="18" charset="0"/>
              </a:rPr>
              <a:t>We create a variable val in2_inv which have MUX condition. Mux Condition has 1</a:t>
            </a:r>
            <a:r>
              <a:rPr lang="en-US" sz="1600" baseline="30000" dirty="0" smtClean="0">
                <a:latin typeface="Times New Roman" panose="02020603050405020304" pitchFamily="18" charset="0"/>
                <a:cs typeface="Times New Roman" panose="02020603050405020304" pitchFamily="18" charset="0"/>
              </a:rPr>
              <a:t>st</a:t>
            </a:r>
            <a:r>
              <a:rPr lang="en-US" sz="1600" dirty="0" smtClean="0">
                <a:latin typeface="Times New Roman" panose="02020603050405020304" pitchFamily="18" charset="0"/>
                <a:cs typeface="Times New Roman" panose="02020603050405020304" pitchFamily="18" charset="0"/>
              </a:rPr>
              <a:t> parameter as Bool in which we have isSub method as input with fn as a parameter in it.If the condition true we get the complement output of ALU second operand input otherwise ALU second operand input will be selected as it is.</a:t>
            </a:r>
          </a:p>
          <a:p>
            <a:pPr marL="285750" indent="-285750">
              <a:buFont typeface="Wingdings" panose="05000000000000000000" pitchFamily="2" charset="2"/>
              <a:buChar char="q"/>
            </a:pPr>
            <a:r>
              <a:rPr lang="en-US" sz="1600" dirty="0" smtClean="0">
                <a:latin typeface="Times New Roman" panose="02020603050405020304" pitchFamily="18" charset="0"/>
                <a:cs typeface="Times New Roman" panose="02020603050405020304" pitchFamily="18" charset="0"/>
              </a:rPr>
              <a:t>In the next step we take XOR operation  between operand (in1) and in2_inv(MUX selection output)</a:t>
            </a:r>
          </a:p>
          <a:p>
            <a:pPr marL="285750" indent="-285750">
              <a:buFont typeface="Wingdings" panose="05000000000000000000" pitchFamily="2" charset="2"/>
              <a:buChar char="q"/>
            </a:pPr>
            <a:r>
              <a:rPr lang="en-US" sz="1600" dirty="0" smtClean="0">
                <a:latin typeface="Times New Roman" panose="02020603050405020304" pitchFamily="18" charset="0"/>
                <a:cs typeface="Times New Roman" panose="02020603050405020304" pitchFamily="18" charset="0"/>
              </a:rPr>
              <a:t>We   then add in1(operand A of ALU),</a:t>
            </a:r>
            <a:r>
              <a:rPr lang="en-US" sz="1600" dirty="0">
                <a:latin typeface="Times New Roman" panose="02020603050405020304" pitchFamily="18" charset="0"/>
                <a:cs typeface="Times New Roman" panose="02020603050405020304" pitchFamily="18" charset="0"/>
              </a:rPr>
              <a:t> in2_inv(MUX selection output</a:t>
            </a:r>
            <a:r>
              <a:rPr lang="en-US" sz="1600" dirty="0" smtClean="0">
                <a:latin typeface="Times New Roman" panose="02020603050405020304" pitchFamily="18" charset="0"/>
                <a:cs typeface="Times New Roman" panose="02020603050405020304" pitchFamily="18" charset="0"/>
              </a:rPr>
              <a:t>) and Bool parameter of MUX .We than wired that result with wire adder_out</a:t>
            </a:r>
          </a:p>
        </p:txBody>
      </p:sp>
      <p:pic>
        <p:nvPicPr>
          <p:cNvPr id="7" name="Picture 6"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2518" y="3126432"/>
            <a:ext cx="7469434" cy="1358885"/>
          </a:xfrm>
          <a:prstGeom prst="rect">
            <a:avLst/>
          </a:prstGeom>
        </p:spPr>
      </p:pic>
      <p:sp>
        <p:nvSpPr>
          <p:cNvPr id="8" name="Rectangle 7"/>
          <p:cNvSpPr/>
          <p:nvPr/>
        </p:nvSpPr>
        <p:spPr>
          <a:xfrm>
            <a:off x="297265" y="4549676"/>
            <a:ext cx="11883527" cy="2308324"/>
          </a:xfrm>
          <a:prstGeom prst="rect">
            <a:avLst/>
          </a:prstGeom>
        </p:spPr>
        <p:txBody>
          <a:bodyPr wrap="square">
            <a:spAutoFit/>
          </a:bodyPr>
          <a:lstStyle/>
          <a:p>
            <a:pPr marL="285750" indent="-285750">
              <a:buFont typeface="Wingdings" panose="05000000000000000000" pitchFamily="2" charset="2"/>
              <a:buChar char="q"/>
            </a:pPr>
            <a:r>
              <a:rPr lang="en-US" sz="1600" dirty="0" smtClean="0">
                <a:latin typeface="Times New Roman" panose="02020603050405020304" pitchFamily="18" charset="0"/>
                <a:cs typeface="Times New Roman" panose="02020603050405020304" pitchFamily="18" charset="0"/>
              </a:rPr>
              <a:t>We created a variable slt to perform Set less than and set less than unsigned operation on </a:t>
            </a:r>
            <a:r>
              <a:rPr lang="en-US" sz="1600" dirty="0" err="1" smtClean="0">
                <a:latin typeface="Times New Roman" panose="02020603050405020304" pitchFamily="18" charset="0"/>
                <a:cs typeface="Times New Roman" panose="02020603050405020304" pitchFamily="18" charset="0"/>
              </a:rPr>
              <a:t>ALU.We</a:t>
            </a:r>
            <a:r>
              <a:rPr lang="en-US" sz="1600" dirty="0" smtClean="0">
                <a:latin typeface="Times New Roman" panose="02020603050405020304" pitchFamily="18" charset="0"/>
                <a:cs typeface="Times New Roman" panose="02020603050405020304" pitchFamily="18" charset="0"/>
              </a:rPr>
              <a:t> have our MUX in which we have Bool condition  as parameter which describes if the width of the in1 and in2 are same after subtracting from each width we have true condition and width with subtraction of 1 would be wired with adder_out.</a:t>
            </a:r>
          </a:p>
          <a:p>
            <a:pPr marL="285750" indent="-285750">
              <a:buFont typeface="Wingdings" panose="05000000000000000000" pitchFamily="2" charset="2"/>
              <a:buChar char="q"/>
            </a:pPr>
            <a:r>
              <a:rPr lang="en-US" sz="1600" dirty="0" smtClean="0">
                <a:latin typeface="Times New Roman" panose="02020603050405020304" pitchFamily="18" charset="0"/>
                <a:cs typeface="Times New Roman" panose="02020603050405020304" pitchFamily="18" charset="0"/>
              </a:rPr>
              <a:t>If our 1</a:t>
            </a:r>
            <a:r>
              <a:rPr lang="en-US" sz="1600" baseline="30000" dirty="0" smtClean="0">
                <a:latin typeface="Times New Roman" panose="02020603050405020304" pitchFamily="18" charset="0"/>
                <a:cs typeface="Times New Roman" panose="02020603050405020304" pitchFamily="18" charset="0"/>
              </a:rPr>
              <a:t>st</a:t>
            </a:r>
            <a:r>
              <a:rPr lang="en-US" sz="1600" dirty="0" smtClean="0">
                <a:latin typeface="Times New Roman" panose="02020603050405020304" pitchFamily="18" charset="0"/>
                <a:cs typeface="Times New Roman" panose="02020603050405020304" pitchFamily="18" charset="0"/>
              </a:rPr>
              <a:t> MUX condition didn’t satisfy we have 2</a:t>
            </a:r>
            <a:r>
              <a:rPr lang="en-US" sz="1600" baseline="30000" dirty="0" smtClean="0">
                <a:latin typeface="Times New Roman" panose="02020603050405020304" pitchFamily="18" charset="0"/>
                <a:cs typeface="Times New Roman" panose="02020603050405020304" pitchFamily="18" charset="0"/>
              </a:rPr>
              <a:t>nd</a:t>
            </a:r>
            <a:r>
              <a:rPr lang="en-US" sz="1600" dirty="0" smtClean="0">
                <a:latin typeface="Times New Roman" panose="02020603050405020304" pitchFamily="18" charset="0"/>
                <a:cs typeface="Times New Roman" panose="02020603050405020304" pitchFamily="18" charset="0"/>
              </a:rPr>
              <a:t> MUX in which we have function cmpUnsigned as input parameter of Bool with fn as its  parameter  if condition satisfies we select in2 with its width xlen -1 otherwise in1 will be selected with its width decrement by 1</a:t>
            </a:r>
          </a:p>
          <a:p>
            <a:pPr marL="285750" indent="-285750">
              <a:buFont typeface="Wingdings" panose="05000000000000000000" pitchFamily="2" charset="2"/>
              <a:buChar char="q"/>
            </a:pPr>
            <a:r>
              <a:rPr lang="en-US" sz="1600" dirty="0" smtClean="0">
                <a:latin typeface="Times New Roman" panose="02020603050405020304" pitchFamily="18" charset="0"/>
                <a:cs typeface="Times New Roman" panose="02020603050405020304" pitchFamily="18" charset="0"/>
              </a:rPr>
              <a:t>We than use method cmpInverted and takes fn as parameter. We use MUX in order to compare operands and takes cmpEq as Bool parameter Mux input if condition satisfies  we select xor result between in1 and in2 and compare it with UINT(0) if result is 0 it outputs 1 otherwise 0,thus if Mux condition did not satisfies slt will be selected and we than take XOR with the condition result of MUX with cmpInverted result</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21929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68924" y="0"/>
            <a:ext cx="7772531" cy="2339249"/>
          </a:xfrm>
        </p:spPr>
      </p:pic>
      <p:sp>
        <p:nvSpPr>
          <p:cNvPr id="5" name="Rectangle 4"/>
          <p:cNvSpPr/>
          <p:nvPr/>
        </p:nvSpPr>
        <p:spPr>
          <a:xfrm>
            <a:off x="363557" y="2355774"/>
            <a:ext cx="11589743" cy="5262979"/>
          </a:xfrm>
          <a:prstGeom prst="rect">
            <a:avLst/>
          </a:prstGeom>
        </p:spPr>
        <p:txBody>
          <a:bodyPr wrap="square">
            <a:spAutoFit/>
          </a:bodyPr>
          <a:lstStyle/>
          <a:p>
            <a:r>
              <a:rPr lang="en-US" sz="1200" dirty="0" smtClean="0">
                <a:solidFill>
                  <a:srgbClr val="24292E"/>
                </a:solidFill>
                <a:latin typeface="Times New Roman" panose="02020603050405020304" pitchFamily="18" charset="0"/>
                <a:cs typeface="Times New Roman" panose="02020603050405020304" pitchFamily="18" charset="0"/>
              </a:rPr>
              <a:t>We create variables shamt and shin_r and assign them values using if condition.</a:t>
            </a:r>
            <a:endParaRPr lang="en-US" sz="1200" dirty="0">
              <a:solidFill>
                <a:srgbClr val="24292E"/>
              </a:solidFill>
              <a:latin typeface="Times New Roman" panose="02020603050405020304" pitchFamily="18" charset="0"/>
              <a:cs typeface="Times New Roman" panose="02020603050405020304" pitchFamily="18" charset="0"/>
            </a:endParaRPr>
          </a:p>
          <a:p>
            <a:endParaRPr lang="en-US" sz="1200" dirty="0" smtClean="0">
              <a:solidFill>
                <a:srgbClr val="24292E"/>
              </a:solidFill>
              <a:latin typeface="Times New Roman" panose="02020603050405020304" pitchFamily="18" charset="0"/>
              <a:cs typeface="Times New Roman" panose="02020603050405020304" pitchFamily="18" charset="0"/>
            </a:endParaRPr>
          </a:p>
          <a:p>
            <a:r>
              <a:rPr lang="en-US" sz="1200" dirty="0" smtClean="0">
                <a:solidFill>
                  <a:srgbClr val="24292E"/>
                </a:solidFill>
                <a:latin typeface="Times New Roman" panose="02020603050405020304" pitchFamily="18" charset="0"/>
                <a:cs typeface="Times New Roman" panose="02020603050405020304" pitchFamily="18" charset="0"/>
              </a:rPr>
              <a:t>If xLen is equals to 32 shamt will be equals to in2(operand B 5 bits) and shin_r is equals in1(operand A)</a:t>
            </a:r>
          </a:p>
          <a:p>
            <a:endParaRPr lang="en-US" sz="1200" dirty="0">
              <a:solidFill>
                <a:srgbClr val="24292E"/>
              </a:solidFill>
              <a:latin typeface="Times New Roman" panose="02020603050405020304" pitchFamily="18" charset="0"/>
              <a:cs typeface="Times New Roman" panose="02020603050405020304" pitchFamily="18" charset="0"/>
            </a:endParaRPr>
          </a:p>
          <a:p>
            <a:r>
              <a:rPr lang="en-US" sz="1200" dirty="0">
                <a:solidFill>
                  <a:srgbClr val="24292E"/>
                </a:solidFill>
                <a:latin typeface="Times New Roman" panose="02020603050405020304" pitchFamily="18" charset="0"/>
                <a:cs typeface="Times New Roman" panose="02020603050405020304" pitchFamily="18" charset="0"/>
              </a:rPr>
              <a:t>I</a:t>
            </a:r>
            <a:r>
              <a:rPr lang="en-US" sz="1200" dirty="0" smtClean="0">
                <a:solidFill>
                  <a:srgbClr val="24292E"/>
                </a:solidFill>
                <a:latin typeface="Times New Roman" panose="02020603050405020304" pitchFamily="18" charset="0"/>
                <a:cs typeface="Times New Roman" panose="02020603050405020304" pitchFamily="18" charset="0"/>
              </a:rPr>
              <a:t>f xLen is not equals to 32 we have else condition and execute require method (if xlen is equals to 64)</a:t>
            </a:r>
          </a:p>
          <a:p>
            <a:r>
              <a:rPr lang="en-US" sz="1200" dirty="0" smtClean="0">
                <a:solidFill>
                  <a:srgbClr val="24292E"/>
                </a:solidFill>
                <a:latin typeface="Times New Roman" panose="02020603050405020304" pitchFamily="18" charset="0"/>
                <a:cs typeface="Times New Roman" panose="02020603050405020304" pitchFamily="18" charset="0"/>
              </a:rPr>
              <a:t>We execute next line  and create an immutable variable shin_hi_32(variable which fills 32 times weather with zeros or ones depending upon the  AND condition)</a:t>
            </a:r>
          </a:p>
          <a:p>
            <a:endParaRPr lang="en-US" sz="1200" dirty="0" smtClean="0">
              <a:solidFill>
                <a:srgbClr val="24292E"/>
              </a:solidFill>
              <a:latin typeface="Times New Roman" panose="02020603050405020304" pitchFamily="18" charset="0"/>
              <a:cs typeface="Times New Roman" panose="02020603050405020304" pitchFamily="18" charset="0"/>
            </a:endParaRPr>
          </a:p>
          <a:p>
            <a:r>
              <a:rPr lang="en-US" sz="1200" dirty="0" smtClean="0">
                <a:solidFill>
                  <a:srgbClr val="24292E"/>
                </a:solidFill>
                <a:latin typeface="Times New Roman" panose="02020603050405020304" pitchFamily="18" charset="0"/>
                <a:cs typeface="Times New Roman" panose="02020603050405020304" pitchFamily="18" charset="0"/>
              </a:rPr>
              <a:t>We have created another variable shin_hi and uses Mux condition if dw (data width) equals to DW_64  in1 (63,32) bits will be extracted otherwise shin_hi_32 variable will be selected </a:t>
            </a:r>
          </a:p>
          <a:p>
            <a:endParaRPr lang="en-US" sz="1200" dirty="0" smtClean="0">
              <a:solidFill>
                <a:srgbClr val="24292E"/>
              </a:solidFill>
              <a:latin typeface="Times New Roman" panose="02020603050405020304" pitchFamily="18" charset="0"/>
              <a:cs typeface="Times New Roman" panose="02020603050405020304" pitchFamily="18" charset="0"/>
            </a:endParaRPr>
          </a:p>
          <a:p>
            <a:r>
              <a:rPr lang="en-US" sz="1200" dirty="0" smtClean="0">
                <a:solidFill>
                  <a:srgbClr val="24292E"/>
                </a:solidFill>
                <a:latin typeface="Times New Roman" panose="02020603050405020304" pitchFamily="18" charset="0"/>
                <a:cs typeface="Times New Roman" panose="02020603050405020304" pitchFamily="18" charset="0"/>
              </a:rPr>
              <a:t>We uses same variable name shamt and  concatenate bits. Bits that will concatenate are </a:t>
            </a:r>
            <a:r>
              <a:rPr lang="en-US" sz="1200" u="sng" dirty="0" smtClean="0">
                <a:solidFill>
                  <a:srgbClr val="24292E"/>
                </a:solidFill>
                <a:latin typeface="Times New Roman" panose="02020603050405020304" pitchFamily="18" charset="0"/>
                <a:cs typeface="Times New Roman" panose="02020603050405020304" pitchFamily="18" charset="0"/>
              </a:rPr>
              <a:t>the result of AND condition between in2 (operand B of ALU  5</a:t>
            </a:r>
            <a:r>
              <a:rPr lang="en-US" sz="1200" u="sng" baseline="30000" dirty="0" smtClean="0">
                <a:solidFill>
                  <a:srgbClr val="24292E"/>
                </a:solidFill>
                <a:latin typeface="Times New Roman" panose="02020603050405020304" pitchFamily="18" charset="0"/>
                <a:cs typeface="Times New Roman" panose="02020603050405020304" pitchFamily="18" charset="0"/>
              </a:rPr>
              <a:t>th</a:t>
            </a:r>
            <a:r>
              <a:rPr lang="en-US" sz="1200" u="sng" dirty="0" smtClean="0">
                <a:solidFill>
                  <a:srgbClr val="24292E"/>
                </a:solidFill>
                <a:latin typeface="Times New Roman" panose="02020603050405020304" pitchFamily="18" charset="0"/>
                <a:cs typeface="Times New Roman" panose="02020603050405020304" pitchFamily="18" charset="0"/>
              </a:rPr>
              <a:t> bit) and data width condition of 64 bits  and the other bits that will concatenate are in2(operand B bits from 0 to 4)</a:t>
            </a:r>
          </a:p>
          <a:p>
            <a:endParaRPr lang="en-US" sz="1200" u="sng" dirty="0">
              <a:solidFill>
                <a:srgbClr val="24292E"/>
              </a:solidFill>
              <a:latin typeface="Times New Roman" panose="02020603050405020304" pitchFamily="18" charset="0"/>
              <a:cs typeface="Times New Roman" panose="02020603050405020304" pitchFamily="18" charset="0"/>
            </a:endParaRPr>
          </a:p>
          <a:p>
            <a:r>
              <a:rPr lang="en-US" sz="1200" dirty="0" smtClean="0">
                <a:solidFill>
                  <a:srgbClr val="24292E"/>
                </a:solidFill>
                <a:latin typeface="Times New Roman" panose="02020603050405020304" pitchFamily="18" charset="0"/>
                <a:cs typeface="Times New Roman" panose="02020603050405020304" pitchFamily="18" charset="0"/>
              </a:rPr>
              <a:t>For  shin_r we concatenate bits of shin_hi variable and in1(operand A of ALU) bits from 0 to 31</a:t>
            </a:r>
          </a:p>
          <a:p>
            <a:endParaRPr lang="en-US" sz="1200" u="sng" dirty="0">
              <a:solidFill>
                <a:srgbClr val="24292E"/>
              </a:solidFill>
              <a:latin typeface="Times New Roman" panose="02020603050405020304" pitchFamily="18" charset="0"/>
              <a:cs typeface="Times New Roman" panose="02020603050405020304" pitchFamily="18" charset="0"/>
            </a:endParaRPr>
          </a:p>
          <a:p>
            <a:r>
              <a:rPr lang="en-US" sz="1200" dirty="0" smtClean="0">
                <a:solidFill>
                  <a:srgbClr val="24292E"/>
                </a:solidFill>
                <a:latin typeface="Times New Roman" panose="02020603050405020304" pitchFamily="18" charset="0"/>
                <a:cs typeface="Times New Roman" panose="02020603050405020304" pitchFamily="18" charset="0"/>
              </a:rPr>
              <a:t>We uses shin variable Mux and takes fn comparison with FN_SR OR FN_SRA  as Bool parameter  if condition satisfies shin_r variable will be selected  otherwise Reverse  (shin_r) will be selected </a:t>
            </a:r>
            <a:r>
              <a:rPr lang="en-US" sz="1200" dirty="0" smtClean="0"/>
              <a:t>The</a:t>
            </a:r>
            <a:r>
              <a:rPr lang="en-US" sz="1200" dirty="0"/>
              <a:t> </a:t>
            </a:r>
            <a:r>
              <a:rPr lang="en-US" sz="1200" b="1" dirty="0"/>
              <a:t>reverse</a:t>
            </a:r>
            <a:r>
              <a:rPr lang="en-US" sz="1200" dirty="0"/>
              <a:t> method will create a new sequence with the elements in </a:t>
            </a:r>
            <a:r>
              <a:rPr lang="en-US" sz="1200" b="1" dirty="0"/>
              <a:t>reversed</a:t>
            </a:r>
            <a:r>
              <a:rPr lang="en-US" sz="1200" dirty="0"/>
              <a:t> </a:t>
            </a:r>
            <a:r>
              <a:rPr lang="en-US" sz="1200" dirty="0" smtClean="0"/>
              <a:t>order</a:t>
            </a:r>
          </a:p>
          <a:p>
            <a:endParaRPr lang="en-US" sz="1200" u="sng" dirty="0">
              <a:solidFill>
                <a:srgbClr val="24292E"/>
              </a:solidFill>
              <a:latin typeface="Times New Roman" panose="02020603050405020304" pitchFamily="18" charset="0"/>
              <a:cs typeface="Times New Roman" panose="02020603050405020304" pitchFamily="18" charset="0"/>
            </a:endParaRPr>
          </a:p>
          <a:p>
            <a:r>
              <a:rPr lang="en-US" sz="1200" dirty="0" smtClean="0">
                <a:solidFill>
                  <a:srgbClr val="24292E"/>
                </a:solidFill>
                <a:latin typeface="Times New Roman" panose="02020603050405020304" pitchFamily="18" charset="0"/>
                <a:cs typeface="Times New Roman" panose="02020603050405020304" pitchFamily="18" charset="0"/>
              </a:rPr>
              <a:t>We create variable shout_r which concatenates bits and converts them to signed integer and then performs right shift operation with shamt variable </a:t>
            </a:r>
          </a:p>
          <a:p>
            <a:endParaRPr lang="en-US" sz="1200" dirty="0">
              <a:solidFill>
                <a:srgbClr val="24292E"/>
              </a:solidFill>
              <a:latin typeface="Times New Roman" panose="02020603050405020304" pitchFamily="18" charset="0"/>
              <a:cs typeface="Times New Roman" panose="02020603050405020304" pitchFamily="18" charset="0"/>
            </a:endParaRPr>
          </a:p>
          <a:p>
            <a:r>
              <a:rPr lang="en-US" sz="1200" dirty="0" smtClean="0">
                <a:solidFill>
                  <a:srgbClr val="24292E"/>
                </a:solidFill>
                <a:latin typeface="Times New Roman" panose="02020603050405020304" pitchFamily="18" charset="0"/>
                <a:cs typeface="Times New Roman" panose="02020603050405020304" pitchFamily="18" charset="0"/>
              </a:rPr>
              <a:t>We have </a:t>
            </a:r>
            <a:r>
              <a:rPr lang="en-US" sz="1200" dirty="0">
                <a:solidFill>
                  <a:srgbClr val="24292E"/>
                </a:solidFill>
                <a:latin typeface="Times New Roman" panose="02020603050405020304" pitchFamily="18" charset="0"/>
                <a:cs typeface="Times New Roman" panose="02020603050405020304" pitchFamily="18" charset="0"/>
              </a:rPr>
              <a:t>o</a:t>
            </a:r>
            <a:r>
              <a:rPr lang="en-US" sz="1200" dirty="0" smtClean="0">
                <a:solidFill>
                  <a:srgbClr val="24292E"/>
                </a:solidFill>
                <a:latin typeface="Times New Roman" panose="02020603050405020304" pitchFamily="18" charset="0"/>
                <a:cs typeface="Times New Roman" panose="02020603050405020304" pitchFamily="18" charset="0"/>
              </a:rPr>
              <a:t>ther variable shout_l which reverse the shout_r variable by using Reverse method</a:t>
            </a:r>
          </a:p>
          <a:p>
            <a:endParaRPr lang="en-US" sz="1200" dirty="0">
              <a:solidFill>
                <a:srgbClr val="24292E"/>
              </a:solidFill>
              <a:latin typeface="Times New Roman" panose="02020603050405020304" pitchFamily="18" charset="0"/>
              <a:cs typeface="Times New Roman" panose="02020603050405020304" pitchFamily="18" charset="0"/>
            </a:endParaRPr>
          </a:p>
          <a:p>
            <a:r>
              <a:rPr lang="en-US" sz="1200" dirty="0" smtClean="0">
                <a:solidFill>
                  <a:srgbClr val="24292E"/>
                </a:solidFill>
                <a:latin typeface="Times New Roman" panose="02020603050405020304" pitchFamily="18" charset="0"/>
                <a:cs typeface="Times New Roman" panose="02020603050405020304" pitchFamily="18" charset="0"/>
              </a:rPr>
              <a:t>We uses shout variable which uses MUX and compare fn with FN_SR (shift right) OR fn with FN_SRA (shift right arithmetic) if condition of Mux satisfies shout_r  variable selected </a:t>
            </a:r>
          </a:p>
          <a:p>
            <a:r>
              <a:rPr lang="en-US" sz="1200" dirty="0" smtClean="0">
                <a:solidFill>
                  <a:srgbClr val="24292E"/>
                </a:solidFill>
                <a:latin typeface="Times New Roman" panose="02020603050405020304" pitchFamily="18" charset="0"/>
                <a:cs typeface="Times New Roman" panose="02020603050405020304" pitchFamily="18" charset="0"/>
              </a:rPr>
              <a:t>otherwise UInt(0) will be selected we then uses 2</a:t>
            </a:r>
            <a:r>
              <a:rPr lang="en-US" sz="1200" baseline="30000" dirty="0" smtClean="0">
                <a:solidFill>
                  <a:srgbClr val="24292E"/>
                </a:solidFill>
                <a:latin typeface="Times New Roman" panose="02020603050405020304" pitchFamily="18" charset="0"/>
                <a:cs typeface="Times New Roman" panose="02020603050405020304" pitchFamily="18" charset="0"/>
              </a:rPr>
              <a:t>nd</a:t>
            </a:r>
            <a:r>
              <a:rPr lang="en-US" sz="1200" dirty="0" smtClean="0">
                <a:solidFill>
                  <a:srgbClr val="24292E"/>
                </a:solidFill>
                <a:latin typeface="Times New Roman" panose="02020603050405020304" pitchFamily="18" charset="0"/>
                <a:cs typeface="Times New Roman" panose="02020603050405020304" pitchFamily="18" charset="0"/>
              </a:rPr>
              <a:t> Mux which compares fn with FN_SL (shift left) if this condition satisfies shout_l will be selected otherwise UInt(0) will be chosen as output </a:t>
            </a:r>
          </a:p>
          <a:p>
            <a:endParaRPr lang="en-US" dirty="0">
              <a:solidFill>
                <a:srgbClr val="24292E"/>
              </a:solidFill>
              <a:latin typeface="SFMono-Regular"/>
            </a:endParaRPr>
          </a:p>
          <a:p>
            <a:endParaRPr lang="en-US" dirty="0" smtClean="0">
              <a:solidFill>
                <a:srgbClr val="24292E"/>
              </a:solidFill>
              <a:latin typeface="SFMono-Regular"/>
            </a:endParaRPr>
          </a:p>
        </p:txBody>
      </p:sp>
    </p:spTree>
    <p:extLst>
      <p:ext uri="{BB962C8B-B14F-4D97-AF65-F5344CB8AC3E}">
        <p14:creationId xmlns:p14="http://schemas.microsoft.com/office/powerpoint/2010/main" val="8268354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20524" y="725669"/>
            <a:ext cx="9384477" cy="2286319"/>
          </a:xfrm>
        </p:spPr>
      </p:pic>
      <p:sp>
        <p:nvSpPr>
          <p:cNvPr id="5" name="Rectangle 4"/>
          <p:cNvSpPr/>
          <p:nvPr/>
        </p:nvSpPr>
        <p:spPr>
          <a:xfrm>
            <a:off x="2060154" y="356337"/>
            <a:ext cx="6092328" cy="369332"/>
          </a:xfrm>
          <a:prstGeom prst="rect">
            <a:avLst/>
          </a:prstGeom>
        </p:spPr>
        <p:txBody>
          <a:bodyPr wrap="square">
            <a:spAutoFit/>
          </a:bodyPr>
          <a:lstStyle/>
          <a:p>
            <a:r>
              <a:rPr lang="en-US" dirty="0" smtClean="0">
                <a:latin typeface="Times New Roman" panose="02020603050405020304" pitchFamily="18" charset="0"/>
                <a:cs typeface="Times New Roman" panose="02020603050405020304" pitchFamily="18" charset="0"/>
              </a:rPr>
              <a:t>AND, OR, XOR</a:t>
            </a:r>
            <a:endParaRPr lang="en-US" dirty="0"/>
          </a:p>
        </p:txBody>
      </p:sp>
      <p:sp>
        <p:nvSpPr>
          <p:cNvPr id="6" name="Rectangle 5"/>
          <p:cNvSpPr/>
          <p:nvPr/>
        </p:nvSpPr>
        <p:spPr>
          <a:xfrm>
            <a:off x="220338" y="3144388"/>
            <a:ext cx="11971662" cy="4062651"/>
          </a:xfrm>
          <a:prstGeom prst="rect">
            <a:avLst/>
          </a:prstGeom>
        </p:spPr>
        <p:txBody>
          <a:bodyPr wrap="square">
            <a:spAutoFit/>
          </a:bodyPr>
          <a:lstStyle/>
          <a:p>
            <a:r>
              <a:rPr lang="en-US" sz="1600" dirty="0" smtClean="0">
                <a:latin typeface="Times New Roman" panose="02020603050405020304" pitchFamily="18" charset="0"/>
                <a:cs typeface="Times New Roman" panose="02020603050405020304" pitchFamily="18" charset="0"/>
              </a:rPr>
              <a:t>We  have immutable variable logic, shift logic and out variable which we uses to calculate AND,OR and XOR operations in ALU.</a:t>
            </a:r>
          </a:p>
          <a:p>
            <a:r>
              <a:rPr lang="en-US" sz="1600" dirty="0" smtClean="0">
                <a:latin typeface="Times New Roman" panose="02020603050405020304" pitchFamily="18" charset="0"/>
                <a:cs typeface="Times New Roman" panose="02020603050405020304" pitchFamily="18" charset="0"/>
              </a:rPr>
              <a:t>We have logic variable in which we uses two Muxes and between them we perform OR operations.1</a:t>
            </a:r>
            <a:r>
              <a:rPr lang="en-US" sz="1600" baseline="30000" dirty="0" smtClean="0">
                <a:latin typeface="Times New Roman" panose="02020603050405020304" pitchFamily="18" charset="0"/>
                <a:cs typeface="Times New Roman" panose="02020603050405020304" pitchFamily="18" charset="0"/>
              </a:rPr>
              <a:t>st</a:t>
            </a:r>
            <a:r>
              <a:rPr lang="en-US" sz="1600" dirty="0" smtClean="0">
                <a:latin typeface="Times New Roman" panose="02020603050405020304" pitchFamily="18" charset="0"/>
                <a:cs typeface="Times New Roman" panose="02020603050405020304" pitchFamily="18" charset="0"/>
              </a:rPr>
              <a:t>  Mux has fn (</a:t>
            </a:r>
            <a:r>
              <a:rPr lang="en-US" sz="1600" dirty="0" err="1" smtClean="0">
                <a:latin typeface="Times New Roman" panose="02020603050405020304" pitchFamily="18" charset="0"/>
                <a:cs typeface="Times New Roman" panose="02020603050405020304" pitchFamily="18" charset="0"/>
              </a:rPr>
              <a:t>ALUop</a:t>
            </a:r>
            <a:r>
              <a:rPr lang="en-US" sz="1600" dirty="0" smtClean="0">
                <a:latin typeface="Times New Roman" panose="02020603050405020304" pitchFamily="18" charset="0"/>
                <a:cs typeface="Times New Roman" panose="02020603050405020304" pitchFamily="18" charset="0"/>
              </a:rPr>
              <a:t>) as Bool parameter if fn is equals to FN_XOR </a:t>
            </a:r>
            <a:r>
              <a:rPr lang="en-US" sz="1600" b="1" u="sng" dirty="0" smtClean="0">
                <a:latin typeface="Times New Roman" panose="02020603050405020304" pitchFamily="18" charset="0"/>
                <a:cs typeface="Times New Roman" panose="02020603050405020304" pitchFamily="18" charset="0"/>
              </a:rPr>
              <a:t>or</a:t>
            </a:r>
            <a:r>
              <a:rPr lang="en-US" sz="1600" dirty="0" smtClean="0">
                <a:latin typeface="Times New Roman" panose="02020603050405020304" pitchFamily="18" charset="0"/>
                <a:cs typeface="Times New Roman" panose="02020603050405020304" pitchFamily="18" charset="0"/>
              </a:rPr>
              <a:t> fn is equals to FN_OR if this MUX condition satisfies we have </a:t>
            </a:r>
            <a:r>
              <a:rPr lang="en-US" sz="1600" b="1" u="sng" dirty="0" smtClean="0">
                <a:latin typeface="Times New Roman" panose="02020603050405020304" pitchFamily="18" charset="0"/>
                <a:cs typeface="Times New Roman" panose="02020603050405020304" pitchFamily="18" charset="0"/>
              </a:rPr>
              <a:t>XOR</a:t>
            </a:r>
            <a:r>
              <a:rPr lang="en-US" sz="1600" dirty="0" smtClean="0">
                <a:latin typeface="Times New Roman" panose="02020603050405020304" pitchFamily="18" charset="0"/>
                <a:cs typeface="Times New Roman" panose="02020603050405020304" pitchFamily="18" charset="0"/>
              </a:rPr>
              <a:t> operation result between in1(operand  A of ALU) and in2 (Operand B of ALU) as output otherwise UInt(0) will be selected if MUX Bool condition did not satisfies.</a:t>
            </a:r>
          </a:p>
          <a:p>
            <a:endParaRPr lang="en-US" sz="1600" dirty="0" smtClean="0">
              <a:latin typeface="Times New Roman" panose="02020603050405020304" pitchFamily="18" charset="0"/>
              <a:cs typeface="Times New Roman" panose="02020603050405020304" pitchFamily="18" charset="0"/>
            </a:endParaRPr>
          </a:p>
          <a:p>
            <a:r>
              <a:rPr lang="en-US" sz="1600" dirty="0" smtClean="0">
                <a:latin typeface="Times New Roman" panose="02020603050405020304" pitchFamily="18" charset="0"/>
                <a:cs typeface="Times New Roman" panose="02020603050405020304" pitchFamily="18" charset="0"/>
              </a:rPr>
              <a:t>In logic variable we have 2</a:t>
            </a:r>
            <a:r>
              <a:rPr lang="en-US" sz="1600" baseline="30000" dirty="0" smtClean="0">
                <a:latin typeface="Times New Roman" panose="02020603050405020304" pitchFamily="18" charset="0"/>
                <a:cs typeface="Times New Roman" panose="02020603050405020304" pitchFamily="18" charset="0"/>
              </a:rPr>
              <a:t>nd</a:t>
            </a:r>
            <a:r>
              <a:rPr lang="en-US" sz="1600" dirty="0" smtClean="0">
                <a:latin typeface="Times New Roman" panose="02020603050405020304" pitchFamily="18" charset="0"/>
                <a:cs typeface="Times New Roman" panose="02020603050405020304" pitchFamily="18" charset="0"/>
              </a:rPr>
              <a:t> Mux which  has fn (</a:t>
            </a:r>
            <a:r>
              <a:rPr lang="en-US" sz="1600" dirty="0" err="1" smtClean="0">
                <a:latin typeface="Times New Roman" panose="02020603050405020304" pitchFamily="18" charset="0"/>
                <a:cs typeface="Times New Roman" panose="02020603050405020304" pitchFamily="18" charset="0"/>
              </a:rPr>
              <a:t>ALUop</a:t>
            </a:r>
            <a:r>
              <a:rPr lang="en-US" sz="1600" dirty="0" smtClean="0">
                <a:latin typeface="Times New Roman" panose="02020603050405020304" pitchFamily="18" charset="0"/>
                <a:cs typeface="Times New Roman" panose="02020603050405020304" pitchFamily="18" charset="0"/>
              </a:rPr>
              <a:t>) as Bool parameter if fn is equals to FN_OR </a:t>
            </a:r>
            <a:r>
              <a:rPr lang="en-US" sz="1600" b="1" u="sng" dirty="0" smtClean="0">
                <a:latin typeface="Times New Roman" panose="02020603050405020304" pitchFamily="18" charset="0"/>
                <a:cs typeface="Times New Roman" panose="02020603050405020304" pitchFamily="18" charset="0"/>
              </a:rPr>
              <a:t>or</a:t>
            </a:r>
            <a:r>
              <a:rPr lang="en-US" sz="1600" dirty="0" smtClean="0">
                <a:latin typeface="Times New Roman" panose="02020603050405020304" pitchFamily="18" charset="0"/>
                <a:cs typeface="Times New Roman" panose="02020603050405020304" pitchFamily="18" charset="0"/>
              </a:rPr>
              <a:t> fn is equals to FN_AND we have </a:t>
            </a:r>
            <a:r>
              <a:rPr lang="en-US" sz="1600" b="1" u="sng" dirty="0" smtClean="0">
                <a:latin typeface="Times New Roman" panose="02020603050405020304" pitchFamily="18" charset="0"/>
                <a:cs typeface="Times New Roman" panose="02020603050405020304" pitchFamily="18" charset="0"/>
              </a:rPr>
              <a:t>AND</a:t>
            </a:r>
            <a:r>
              <a:rPr lang="en-US" sz="1600" dirty="0" smtClean="0">
                <a:latin typeface="Times New Roman" panose="02020603050405020304" pitchFamily="18" charset="0"/>
                <a:cs typeface="Times New Roman" panose="02020603050405020304" pitchFamily="18" charset="0"/>
              </a:rPr>
              <a:t> operation result between in1(operand  A of ALU) and in2 (Operand B of ALU) as output  otherwise UInt(0) will be selected if MUX Bool condition did not satisfies.</a:t>
            </a:r>
          </a:p>
          <a:p>
            <a:endParaRPr lang="en-US" sz="1600" dirty="0">
              <a:latin typeface="Times New Roman" panose="02020603050405020304" pitchFamily="18" charset="0"/>
              <a:cs typeface="Times New Roman" panose="02020603050405020304" pitchFamily="18" charset="0"/>
            </a:endParaRPr>
          </a:p>
          <a:p>
            <a:r>
              <a:rPr lang="en-US" sz="1600" dirty="0" smtClean="0">
                <a:latin typeface="Times New Roman" panose="02020603050405020304" pitchFamily="18" charset="0"/>
                <a:cs typeface="Times New Roman" panose="02020603050405020304" pitchFamily="18" charset="0"/>
              </a:rPr>
              <a:t>We have shift logic variable  which takes fn (</a:t>
            </a:r>
            <a:r>
              <a:rPr lang="en-US" sz="1600" dirty="0" err="1" smtClean="0">
                <a:latin typeface="Times New Roman" panose="02020603050405020304" pitchFamily="18" charset="0"/>
                <a:cs typeface="Times New Roman" panose="02020603050405020304" pitchFamily="18" charset="0"/>
              </a:rPr>
              <a:t>ALUop</a:t>
            </a:r>
            <a:r>
              <a:rPr lang="en-US" sz="1600" dirty="0" smtClean="0">
                <a:latin typeface="Times New Roman" panose="02020603050405020304" pitchFamily="18" charset="0"/>
                <a:cs typeface="Times New Roman" panose="02020603050405020304" pitchFamily="18" charset="0"/>
              </a:rPr>
              <a:t> bits) as input parameter of method isCmp  and perform AND operation with slt variable .The result of AND condition  will than </a:t>
            </a:r>
            <a:r>
              <a:rPr lang="en-US" sz="1600" dirty="0" err="1" smtClean="0">
                <a:latin typeface="Times New Roman" panose="02020603050405020304" pitchFamily="18" charset="0"/>
                <a:cs typeface="Times New Roman" panose="02020603050405020304" pitchFamily="18" charset="0"/>
              </a:rPr>
              <a:t>perfrom</a:t>
            </a:r>
            <a:r>
              <a:rPr lang="en-US" sz="1600" dirty="0" smtClean="0">
                <a:latin typeface="Times New Roman" panose="02020603050405020304" pitchFamily="18" charset="0"/>
                <a:cs typeface="Times New Roman" panose="02020603050405020304" pitchFamily="18" charset="0"/>
              </a:rPr>
              <a:t> OR bit operations with logic and shout variable</a:t>
            </a:r>
          </a:p>
          <a:p>
            <a:endParaRPr lang="en-US" sz="1600" dirty="0">
              <a:latin typeface="Times New Roman" panose="02020603050405020304" pitchFamily="18" charset="0"/>
              <a:cs typeface="Times New Roman" panose="02020603050405020304" pitchFamily="18" charset="0"/>
            </a:endParaRPr>
          </a:p>
          <a:p>
            <a:r>
              <a:rPr lang="en-US" sz="1600" dirty="0" smtClean="0">
                <a:latin typeface="Times New Roman" panose="02020603050405020304" pitchFamily="18" charset="0"/>
                <a:cs typeface="Times New Roman" panose="02020603050405020304" pitchFamily="18" charset="0"/>
              </a:rPr>
              <a:t>We have  out variable in which we uses Mux in order to compare fn with FN_ADD and FN_SUB if condition of MUX </a:t>
            </a:r>
            <a:r>
              <a:rPr lang="en-US" sz="1600" dirty="0" err="1" smtClean="0">
                <a:latin typeface="Times New Roman" panose="02020603050405020304" pitchFamily="18" charset="0"/>
                <a:cs typeface="Times New Roman" panose="02020603050405020304" pitchFamily="18" charset="0"/>
              </a:rPr>
              <a:t>sartisfies</a:t>
            </a:r>
            <a:r>
              <a:rPr lang="en-US" sz="1600" dirty="0" smtClean="0">
                <a:latin typeface="Times New Roman" panose="02020603050405020304" pitchFamily="18" charset="0"/>
                <a:cs typeface="Times New Roman" panose="02020603050405020304" pitchFamily="18" charset="0"/>
              </a:rPr>
              <a:t> adder_out will be output from variable out otherwise </a:t>
            </a:r>
            <a:r>
              <a:rPr lang="en-US" sz="1600" dirty="0" err="1" smtClean="0">
                <a:latin typeface="Times New Roman" panose="02020603050405020304" pitchFamily="18" charset="0"/>
                <a:cs typeface="Times New Roman" panose="02020603050405020304" pitchFamily="18" charset="0"/>
              </a:rPr>
              <a:t>shift_logic</a:t>
            </a:r>
            <a:r>
              <a:rPr lang="en-US" sz="1600" dirty="0" smtClean="0">
                <a:latin typeface="Times New Roman" panose="02020603050405020304" pitchFamily="18" charset="0"/>
                <a:cs typeface="Times New Roman" panose="02020603050405020304" pitchFamily="18" charset="0"/>
              </a:rPr>
              <a:t> variable will be output</a:t>
            </a:r>
          </a:p>
          <a:p>
            <a:r>
              <a:rPr lang="en-US" sz="1600" dirty="0" smtClean="0">
                <a:latin typeface="Times New Roman" panose="02020603050405020304" pitchFamily="18" charset="0"/>
                <a:cs typeface="Times New Roman" panose="02020603050405020304" pitchFamily="18" charset="0"/>
              </a:rPr>
              <a:t>Variable out output is then wired with ALU out output</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378102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26513" y="354563"/>
            <a:ext cx="8099685" cy="1695687"/>
          </a:xfrm>
        </p:spPr>
      </p:pic>
      <p:sp>
        <p:nvSpPr>
          <p:cNvPr id="5" name="Rectangle 4"/>
          <p:cNvSpPr/>
          <p:nvPr/>
        </p:nvSpPr>
        <p:spPr>
          <a:xfrm>
            <a:off x="958467" y="2290587"/>
            <a:ext cx="10906699" cy="1477328"/>
          </a:xfrm>
          <a:prstGeom prst="rect">
            <a:avLst/>
          </a:prstGeom>
        </p:spPr>
        <p:txBody>
          <a:bodyPr wrap="square">
            <a:spAutoFit/>
          </a:bodyPr>
          <a:lstStyle/>
          <a:p>
            <a:pPr marL="285750" indent="-285750">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If xLen parameter is greater than 32 we execute if block and we have require statement which ensures that if xLen is equals to 64  rest of the code below will execute otherwise it will generate an exceptional error.</a:t>
            </a:r>
          </a:p>
          <a:p>
            <a:pPr marL="285750" indent="-285750">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If require condition satisfies when </a:t>
            </a:r>
            <a:r>
              <a:rPr lang="en-US" dirty="0">
                <a:latin typeface="Times New Roman" panose="02020603050405020304" pitchFamily="18" charset="0"/>
                <a:cs typeface="Times New Roman" panose="02020603050405020304" pitchFamily="18" charset="0"/>
              </a:rPr>
              <a:t>condition will </a:t>
            </a:r>
            <a:r>
              <a:rPr lang="en-US" dirty="0" smtClean="0">
                <a:latin typeface="Times New Roman" panose="02020603050405020304" pitchFamily="18" charset="0"/>
                <a:cs typeface="Times New Roman" panose="02020603050405020304" pitchFamily="18" charset="0"/>
              </a:rPr>
              <a:t>execute if dw (data width) is equals to 32we will concatenate bits and uses Fill command to make 64 bit output </a:t>
            </a:r>
          </a:p>
          <a:p>
            <a:pPr marL="285750" indent="-285750">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Fill command used to replicate bits. In our  case we uses 31th bit and Fill it by 32 times to make 64 bit output</a:t>
            </a:r>
          </a:p>
        </p:txBody>
      </p:sp>
    </p:spTree>
    <p:extLst>
      <p:ext uri="{BB962C8B-B14F-4D97-AF65-F5344CB8AC3E}">
        <p14:creationId xmlns:p14="http://schemas.microsoft.com/office/powerpoint/2010/main" val="119890826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647252"/>
      </a:dk2>
      <a:lt2>
        <a:srgbClr val="EAE8CF"/>
      </a:lt2>
      <a:accent1>
        <a:srgbClr val="E78712"/>
      </a:accent1>
      <a:accent2>
        <a:srgbClr val="B73C26"/>
      </a:accent2>
      <a:accent3>
        <a:srgbClr val="865331"/>
      </a:accent3>
      <a:accent4>
        <a:srgbClr val="B38648"/>
      </a:accent4>
      <a:accent5>
        <a:srgbClr val="BBB473"/>
      </a:accent5>
      <a:accent6>
        <a:srgbClr val="849276"/>
      </a:accent6>
      <a:hlink>
        <a:srgbClr val="FDAB2A"/>
      </a:hlink>
      <a:folHlink>
        <a:srgbClr val="CCB182"/>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54F6613E-5ED7-40ED-90A8-F639BE712C0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2556</TotalTime>
  <Words>1317</Words>
  <Application>Microsoft Office PowerPoint</Application>
  <PresentationFormat>Widescreen</PresentationFormat>
  <Paragraphs>121</Paragraphs>
  <Slides>9</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Arial</vt:lpstr>
      <vt:lpstr>Calibri</vt:lpstr>
      <vt:lpstr>Century Gothic</vt:lpstr>
      <vt:lpstr>SFMono-Regular</vt:lpstr>
      <vt:lpstr>Tahoma</vt:lpstr>
      <vt:lpstr>Times New Roman</vt:lpstr>
      <vt:lpstr>Wingdings</vt:lpstr>
      <vt:lpstr>Wingdings 3</vt:lpstr>
      <vt:lpstr>Wisp</vt:lpstr>
      <vt:lpstr>PowerPoint Presentation</vt:lpstr>
      <vt:lpstr>PowerPoint Presentation</vt:lpstr>
      <vt:lpstr>PowerPoint Presentation</vt:lpstr>
      <vt:lpstr>PowerPoint Presentation</vt:lpstr>
      <vt:lpstr>PowerPoint Presentation</vt:lpstr>
      <vt:lpstr>ADD &amp;SUB   SLT&amp; SLTU</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uzair</dc:creator>
  <cp:lastModifiedBy>uzair</cp:lastModifiedBy>
  <cp:revision>51</cp:revision>
  <dcterms:created xsi:type="dcterms:W3CDTF">2020-04-22T14:39:01Z</dcterms:created>
  <dcterms:modified xsi:type="dcterms:W3CDTF">2020-09-27T07:23:21Z</dcterms:modified>
</cp:coreProperties>
</file>