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84" r:id="rId2"/>
    <p:sldId id="285" r:id="rId3"/>
    <p:sldId id="283" r:id="rId4"/>
    <p:sldId id="256" r:id="rId5"/>
    <p:sldId id="257" r:id="rId6"/>
    <p:sldId id="258" r:id="rId7"/>
    <p:sldId id="259" r:id="rId8"/>
    <p:sldId id="260" r:id="rId9"/>
    <p:sldId id="261" r:id="rId10"/>
    <p:sldId id="263" r:id="rId11"/>
    <p:sldId id="262"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94630" autoAdjust="0"/>
  </p:normalViewPr>
  <p:slideViewPr>
    <p:cSldViewPr snapToGrid="0">
      <p:cViewPr varScale="1">
        <p:scale>
          <a:sx n="85" d="100"/>
          <a:sy n="85" d="100"/>
        </p:scale>
        <p:origin x="1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6856B-4B06-41C0-A50F-00ABCD4A8951}"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0C22A-DF08-47A3-A916-10D2943FEB6C}" type="slidenum">
              <a:rPr lang="en-US" smtClean="0"/>
              <a:t>‹#›</a:t>
            </a:fld>
            <a:endParaRPr lang="en-US"/>
          </a:p>
        </p:txBody>
      </p:sp>
    </p:spTree>
    <p:extLst>
      <p:ext uri="{BB962C8B-B14F-4D97-AF65-F5344CB8AC3E}">
        <p14:creationId xmlns:p14="http://schemas.microsoft.com/office/powerpoint/2010/main" val="548320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0C22A-DF08-47A3-A916-10D2943FEB6C}" type="slidenum">
              <a:rPr lang="en-US" smtClean="0"/>
              <a:t>16</a:t>
            </a:fld>
            <a:endParaRPr lang="en-US"/>
          </a:p>
        </p:txBody>
      </p:sp>
    </p:spTree>
    <p:extLst>
      <p:ext uri="{BB962C8B-B14F-4D97-AF65-F5344CB8AC3E}">
        <p14:creationId xmlns:p14="http://schemas.microsoft.com/office/powerpoint/2010/main" val="10408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306025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4C17F-BC9D-4E42-97F0-3C10B54A3191}"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226519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3849605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383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1214107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196088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235735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3576053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1831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242231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42261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C17F-BC9D-4E42-97F0-3C10B54A3191}"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203469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C17F-BC9D-4E42-97F0-3C10B54A3191}"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395001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33670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268952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194C17F-BC9D-4E42-97F0-3C10B54A3191}" type="datetimeFigureOut">
              <a:rPr lang="en-US" smtClean="0"/>
              <a:t>9/29/2020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266368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4C17F-BC9D-4E42-97F0-3C10B54A3191}"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91D2F-6DB2-47FA-B9E1-4947CA0B8BFC}" type="slidenum">
              <a:rPr lang="en-US" smtClean="0"/>
              <a:t>‹#›</a:t>
            </a:fld>
            <a:endParaRPr lang="en-US"/>
          </a:p>
        </p:txBody>
      </p:sp>
    </p:spTree>
    <p:extLst>
      <p:ext uri="{BB962C8B-B14F-4D97-AF65-F5344CB8AC3E}">
        <p14:creationId xmlns:p14="http://schemas.microsoft.com/office/powerpoint/2010/main" val="20608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94C17F-BC9D-4E42-97F0-3C10B54A3191}" type="datetimeFigureOut">
              <a:rPr lang="en-US" smtClean="0"/>
              <a:t>9/29/2020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691D2F-6DB2-47FA-B9E1-4947CA0B8BFC}" type="slidenum">
              <a:rPr lang="en-US" smtClean="0"/>
              <a:t>‹#›</a:t>
            </a:fld>
            <a:endParaRPr lang="en-US"/>
          </a:p>
        </p:txBody>
      </p:sp>
    </p:spTree>
    <p:extLst>
      <p:ext uri="{BB962C8B-B14F-4D97-AF65-F5344CB8AC3E}">
        <p14:creationId xmlns:p14="http://schemas.microsoft.com/office/powerpoint/2010/main" val="6117849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cala-option/" TargetMode="External"/><Relationship Id="rId2" Type="http://schemas.openxmlformats.org/officeDocument/2006/relationships/image" Target="../media/image16.tmp"/><Relationship Id="rId1" Type="http://schemas.openxmlformats.org/officeDocument/2006/relationships/slideLayout" Target="../slideLayouts/slideLayout2.xml"/><Relationship Id="rId4" Type="http://schemas.openxmlformats.org/officeDocument/2006/relationships/hyperlink" Target="https://alvinalexander.com/scala/using-scala-option-some-none-idiom-function-java-nul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lvinalexander.com/scala/examples-scala-sequences-collection-methods-seq-list-array-buff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reechipsproject/chisel3/wiki/Interfaces-Bulk-Connections" TargetMode="External"/><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58" y="278922"/>
            <a:ext cx="5911703" cy="6265097"/>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548" y="278921"/>
            <a:ext cx="5827922" cy="6265097"/>
          </a:xfrm>
          <a:prstGeom prst="rect">
            <a:avLst/>
          </a:prstGeom>
        </p:spPr>
      </p:pic>
    </p:spTree>
    <p:extLst>
      <p:ext uri="{BB962C8B-B14F-4D97-AF65-F5344CB8AC3E}">
        <p14:creationId xmlns:p14="http://schemas.microsoft.com/office/powerpoint/2010/main" val="326975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01" y="237809"/>
            <a:ext cx="9887227" cy="1026547"/>
          </a:xfrm>
        </p:spPr>
      </p:pic>
      <p:sp>
        <p:nvSpPr>
          <p:cNvPr id="7" name="Rectangle 6"/>
          <p:cNvSpPr/>
          <p:nvPr/>
        </p:nvSpPr>
        <p:spPr>
          <a:xfrm>
            <a:off x="97971" y="1591733"/>
            <a:ext cx="11887200" cy="1200329"/>
          </a:xfrm>
          <a:prstGeom prst="rect">
            <a:avLst/>
          </a:prstGeom>
        </p:spPr>
        <p:txBody>
          <a:bodyPr wrap="square">
            <a:spAutoFit/>
          </a:bodyPr>
          <a:lstStyle/>
          <a:p>
            <a:r>
              <a:rPr lang="en-US" dirty="0" smtClean="0"/>
              <a:t>We add eight variables (states) in our list by using cons operator and Enum command indicated how many states we have in our list</a:t>
            </a:r>
          </a:p>
          <a:p>
            <a:r>
              <a:rPr lang="en-US" dirty="0" smtClean="0"/>
              <a:t>We creates variable state and initializes it as register by using RegInit command and takes s_ready state variable as input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43853497"/>
              </p:ext>
            </p:extLst>
          </p:nvPr>
        </p:nvGraphicFramePr>
        <p:xfrm>
          <a:off x="819878" y="2997430"/>
          <a:ext cx="6946878" cy="3625520"/>
        </p:xfrm>
        <a:graphic>
          <a:graphicData uri="http://schemas.openxmlformats.org/drawingml/2006/table">
            <a:tbl>
              <a:tblPr firstRow="1" bandRow="1">
                <a:tableStyleId>{5C22544A-7EE6-4342-B048-85BDC9FD1C3A}</a:tableStyleId>
              </a:tblPr>
              <a:tblGrid>
                <a:gridCol w="1760036"/>
                <a:gridCol w="5186842"/>
              </a:tblGrid>
              <a:tr h="413271">
                <a:tc>
                  <a:txBody>
                    <a:bodyPr/>
                    <a:lstStyle/>
                    <a:p>
                      <a:r>
                        <a:rPr lang="en-US" sz="1400" b="1" dirty="0" smtClean="0">
                          <a:latin typeface="Times New Roman" panose="02020603050405020304" pitchFamily="18" charset="0"/>
                          <a:cs typeface="Times New Roman" panose="02020603050405020304" pitchFamily="18" charset="0"/>
                        </a:rPr>
                        <a:t>States</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b="1" dirty="0" smtClean="0">
                          <a:latin typeface="Times New Roman" panose="02020603050405020304" pitchFamily="18" charset="0"/>
                          <a:cs typeface="Times New Roman" panose="02020603050405020304" pitchFamily="18" charset="0"/>
                        </a:rPr>
                        <a:t>Description</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r>
              <a:tr h="262628">
                <a:tc>
                  <a:txBody>
                    <a:bodyPr/>
                    <a:lstStyle/>
                    <a:p>
                      <a:r>
                        <a:rPr lang="en-US" sz="1400" b="1" dirty="0" smtClean="0">
                          <a:latin typeface="Times New Roman" panose="02020603050405020304" pitchFamily="18" charset="0"/>
                          <a:cs typeface="Times New Roman" panose="02020603050405020304" pitchFamily="18" charset="0"/>
                        </a:rPr>
                        <a:t>s_ready</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This states indicates ready state</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391407">
                <a:tc>
                  <a:txBody>
                    <a:bodyPr/>
                    <a:lstStyle/>
                    <a:p>
                      <a:r>
                        <a:rPr lang="en-US" sz="1400" b="1" dirty="0" smtClean="0">
                          <a:latin typeface="Times New Roman" panose="02020603050405020304" pitchFamily="18" charset="0"/>
                          <a:cs typeface="Times New Roman" panose="02020603050405020304" pitchFamily="18" charset="0"/>
                        </a:rPr>
                        <a:t>s_neg_inputs</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This states indicates the status if</a:t>
                      </a:r>
                      <a:r>
                        <a:rPr lang="en-US" sz="1400" b="1" baseline="0" dirty="0" smtClean="0">
                          <a:latin typeface="Times New Roman" panose="02020603050405020304" pitchFamily="18" charset="0"/>
                          <a:cs typeface="Times New Roman" panose="02020603050405020304" pitchFamily="18" charset="0"/>
                        </a:rPr>
                        <a:t> we have negative input</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262628">
                <a:tc>
                  <a:txBody>
                    <a:bodyPr/>
                    <a:lstStyle/>
                    <a:p>
                      <a:r>
                        <a:rPr lang="en-US" sz="1400" b="1" dirty="0" smtClean="0">
                          <a:latin typeface="Times New Roman" panose="02020603050405020304" pitchFamily="18" charset="0"/>
                          <a:cs typeface="Times New Roman" panose="02020603050405020304" pitchFamily="18" charset="0"/>
                        </a:rPr>
                        <a:t>s_mul</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This states indicates the status of multiplication</a:t>
                      </a:r>
                      <a:r>
                        <a:rPr lang="en-US" sz="1400" b="1" baseline="0" dirty="0" smtClean="0">
                          <a:latin typeface="Times New Roman" panose="02020603050405020304" pitchFamily="18" charset="0"/>
                          <a:cs typeface="Times New Roman" panose="02020603050405020304" pitchFamily="18" charset="0"/>
                        </a:rPr>
                        <a:t> state</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262628">
                <a:tc>
                  <a:txBody>
                    <a:bodyPr/>
                    <a:lstStyle/>
                    <a:p>
                      <a:r>
                        <a:rPr lang="en-US" sz="1400" b="1" dirty="0" smtClean="0">
                          <a:latin typeface="Times New Roman" panose="02020603050405020304" pitchFamily="18" charset="0"/>
                          <a:cs typeface="Times New Roman" panose="02020603050405020304" pitchFamily="18" charset="0"/>
                        </a:rPr>
                        <a:t>s_div</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This states indicates the status of</a:t>
                      </a:r>
                      <a:r>
                        <a:rPr lang="en-US" sz="1400" b="1" baseline="0" dirty="0" smtClean="0">
                          <a:latin typeface="Times New Roman" panose="02020603050405020304" pitchFamily="18" charset="0"/>
                          <a:cs typeface="Times New Roman" panose="02020603050405020304" pitchFamily="18" charset="0"/>
                        </a:rPr>
                        <a:t> division state</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351962">
                <a:tc>
                  <a:txBody>
                    <a:bodyPr/>
                    <a:lstStyle/>
                    <a:p>
                      <a:r>
                        <a:rPr lang="en-US" sz="1400" b="1" dirty="0" smtClean="0">
                          <a:latin typeface="Times New Roman" panose="02020603050405020304" pitchFamily="18" charset="0"/>
                          <a:cs typeface="Times New Roman" panose="02020603050405020304" pitchFamily="18" charset="0"/>
                        </a:rPr>
                        <a:t>s_dummy</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This states indicates the status of dummy</a:t>
                      </a:r>
                      <a:r>
                        <a:rPr lang="en-US" sz="1400" b="1" baseline="0" dirty="0" smtClean="0">
                          <a:latin typeface="Times New Roman" panose="02020603050405020304" pitchFamily="18" charset="0"/>
                          <a:cs typeface="Times New Roman" panose="02020603050405020304" pitchFamily="18" charset="0"/>
                        </a:rPr>
                        <a:t> state</a:t>
                      </a:r>
                    </a:p>
                  </a:txBody>
                  <a:tcPr>
                    <a:solidFill>
                      <a:schemeClr val="tx1">
                        <a:lumMod val="85000"/>
                      </a:schemeClr>
                    </a:solidFill>
                  </a:tcPr>
                </a:tc>
              </a:tr>
              <a:tr h="351962">
                <a:tc>
                  <a:txBody>
                    <a:bodyPr/>
                    <a:lstStyle/>
                    <a:p>
                      <a:r>
                        <a:rPr lang="en-US" sz="1400" b="1" dirty="0" smtClean="0">
                          <a:latin typeface="Times New Roman" panose="02020603050405020304" pitchFamily="18" charset="0"/>
                          <a:cs typeface="Times New Roman" panose="02020603050405020304" pitchFamily="18" charset="0"/>
                        </a:rPr>
                        <a:t>s_neg_output</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This states indicates</a:t>
                      </a:r>
                      <a:r>
                        <a:rPr lang="en-US" sz="1400" b="1" baseline="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the status of negative output</a:t>
                      </a:r>
                    </a:p>
                    <a:p>
                      <a:endParaRPr lang="en-US" sz="1400" b="1" baseline="0" dirty="0" smtClean="0">
                        <a:latin typeface="Times New Roman" panose="02020603050405020304" pitchFamily="18" charset="0"/>
                        <a:cs typeface="Times New Roman" panose="02020603050405020304" pitchFamily="18" charset="0"/>
                      </a:endParaRPr>
                    </a:p>
                  </a:txBody>
                  <a:tcPr>
                    <a:solidFill>
                      <a:schemeClr val="tx1">
                        <a:lumMod val="85000"/>
                      </a:schemeClr>
                    </a:solidFill>
                  </a:tcPr>
                </a:tc>
              </a:tr>
              <a:tr h="351962">
                <a:tc>
                  <a:txBody>
                    <a:bodyPr/>
                    <a:lstStyle/>
                    <a:p>
                      <a:r>
                        <a:rPr lang="en-US" sz="1400" b="1" dirty="0" smtClean="0">
                          <a:latin typeface="Times New Roman" panose="02020603050405020304" pitchFamily="18" charset="0"/>
                          <a:cs typeface="Times New Roman" panose="02020603050405020304" pitchFamily="18" charset="0"/>
                        </a:rPr>
                        <a:t>s_done_mul</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This states indicates</a:t>
                      </a:r>
                      <a:r>
                        <a:rPr lang="en-US" sz="1400" b="1" baseline="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the status of multiplication</a:t>
                      </a:r>
                      <a:r>
                        <a:rPr lang="en-US" sz="1400" b="1" baseline="0" dirty="0" smtClean="0">
                          <a:latin typeface="Times New Roman" panose="02020603050405020304" pitchFamily="18" charset="0"/>
                          <a:cs typeface="Times New Roman" panose="02020603050405020304" pitchFamily="18" charset="0"/>
                        </a:rPr>
                        <a:t> operation completion</a:t>
                      </a:r>
                      <a:endParaRPr lang="en-US" sz="1400" b="1" dirty="0" smtClean="0">
                        <a:latin typeface="Times New Roman" panose="02020603050405020304" pitchFamily="18" charset="0"/>
                        <a:cs typeface="Times New Roman" panose="02020603050405020304" pitchFamily="18" charset="0"/>
                      </a:endParaRPr>
                    </a:p>
                    <a:p>
                      <a:endParaRPr lang="en-US" sz="1400" b="1" baseline="0" dirty="0" smtClean="0">
                        <a:latin typeface="Times New Roman" panose="02020603050405020304" pitchFamily="18" charset="0"/>
                        <a:cs typeface="Times New Roman" panose="02020603050405020304" pitchFamily="18" charset="0"/>
                      </a:endParaRPr>
                    </a:p>
                  </a:txBody>
                  <a:tcPr>
                    <a:solidFill>
                      <a:schemeClr val="tx1">
                        <a:lumMod val="85000"/>
                      </a:schemeClr>
                    </a:solidFill>
                  </a:tcPr>
                </a:tc>
              </a:tr>
              <a:tr h="261947">
                <a:tc>
                  <a:txBody>
                    <a:bodyPr/>
                    <a:lstStyle/>
                    <a:p>
                      <a:r>
                        <a:rPr lang="en-US" sz="1400" b="1" dirty="0" smtClean="0">
                          <a:latin typeface="Times New Roman" panose="02020603050405020304" pitchFamily="18" charset="0"/>
                          <a:cs typeface="Times New Roman" panose="02020603050405020304" pitchFamily="18" charset="0"/>
                        </a:rPr>
                        <a:t>s_done_div</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This states indicates the status of</a:t>
                      </a:r>
                      <a:r>
                        <a:rPr lang="en-US" sz="1400" b="1" baseline="0" dirty="0" smtClean="0">
                          <a:latin typeface="Times New Roman" panose="02020603050405020304" pitchFamily="18" charset="0"/>
                          <a:cs typeface="Times New Roman" panose="02020603050405020304" pitchFamily="18" charset="0"/>
                        </a:rPr>
                        <a:t> division operation completion</a:t>
                      </a:r>
                      <a:endParaRPr lang="en-US" sz="1400" b="1" dirty="0" smtClean="0">
                        <a:latin typeface="Times New Roman" panose="02020603050405020304" pitchFamily="18" charset="0"/>
                        <a:cs typeface="Times New Roman" panose="02020603050405020304" pitchFamily="18" charset="0"/>
                      </a:endParaRPr>
                    </a:p>
                  </a:txBody>
                  <a:tcPr>
                    <a:solidFill>
                      <a:schemeClr val="tx1">
                        <a:lumMod val="85000"/>
                      </a:schemeClr>
                    </a:solidFill>
                  </a:tcPr>
                </a:tc>
              </a:tr>
            </a:tbl>
          </a:graphicData>
        </a:graphic>
      </p:graphicFrame>
    </p:spTree>
    <p:extLst>
      <p:ext uri="{BB962C8B-B14F-4D97-AF65-F5344CB8AC3E}">
        <p14:creationId xmlns:p14="http://schemas.microsoft.com/office/powerpoint/2010/main" val="355228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86" y="82794"/>
            <a:ext cx="9480599" cy="1571844"/>
          </a:xfrm>
        </p:spPr>
      </p:pic>
      <p:sp>
        <p:nvSpPr>
          <p:cNvPr id="5" name="Rectangle 4"/>
          <p:cNvSpPr/>
          <p:nvPr/>
        </p:nvSpPr>
        <p:spPr>
          <a:xfrm>
            <a:off x="273001" y="1786050"/>
            <a:ext cx="11313430" cy="4893647"/>
          </a:xfrm>
          <a:prstGeom prst="rect">
            <a:avLst/>
          </a:prstGeom>
        </p:spPr>
        <p:txBody>
          <a:bodyPr wrap="square">
            <a:spAutoFit/>
          </a:bodyPr>
          <a:lstStyle/>
          <a:p>
            <a:r>
              <a:rPr lang="en-US" sz="1300" dirty="0" smtClean="0"/>
              <a:t>We initializes a variable req and created a register using Reg .ChiselTypeOf object in Scala returns the type  of required bits</a:t>
            </a:r>
            <a:br>
              <a:rPr lang="en-US" sz="1300" dirty="0" smtClean="0"/>
            </a:br>
            <a:endParaRPr lang="en-US" sz="1300" dirty="0" smtClean="0"/>
          </a:p>
          <a:p>
            <a:r>
              <a:rPr lang="en-US" sz="1300" dirty="0" smtClean="0"/>
              <a:t>In  count variable we have the number of register bits. If the register bits  is of 4 then multiplication should be complete in 4 cycles, If our count value is 0 we get our result and we end the operation</a:t>
            </a:r>
          </a:p>
          <a:p>
            <a:r>
              <a:rPr lang="en-US" sz="1300" dirty="0" smtClean="0"/>
              <a:t/>
            </a:r>
            <a:br>
              <a:rPr lang="en-US" sz="1300" dirty="0" smtClean="0"/>
            </a:br>
            <a:r>
              <a:rPr lang="en-US" sz="1300" dirty="0" smtClean="0"/>
              <a:t>log2Ceil function of chisel is used to take log2 </a:t>
            </a:r>
            <a:r>
              <a:rPr lang="en-US" sz="1300" dirty="0"/>
              <a:t>of a Scala integer, rounded up. Useful for getting the number of bits needed to represent some number of </a:t>
            </a:r>
            <a:r>
              <a:rPr lang="en-US" sz="1300" dirty="0" smtClean="0"/>
              <a:t>states</a:t>
            </a:r>
          </a:p>
          <a:p>
            <a:endParaRPr lang="en-US" sz="1300" dirty="0"/>
          </a:p>
          <a:p>
            <a:r>
              <a:rPr lang="en-US" sz="1300" dirty="0" smtClean="0"/>
              <a:t>We have declared divUnroll variable as 1  so we have true condition .</a:t>
            </a:r>
          </a:p>
          <a:p>
            <a:endParaRPr lang="en-US" sz="1300" dirty="0">
              <a:latin typeface="Times New Roman" panose="02020603050405020304" pitchFamily="18" charset="0"/>
              <a:cs typeface="Times New Roman" panose="02020603050405020304" pitchFamily="18" charset="0"/>
            </a:endParaRPr>
          </a:p>
          <a:p>
            <a:pPr lvl="0" fontAlgn="base"/>
            <a:r>
              <a:rPr lang="en-US" sz="1300" dirty="0" smtClean="0">
                <a:latin typeface="Times New Roman" panose="02020603050405020304" pitchFamily="18" charset="0"/>
                <a:cs typeface="Times New Roman" panose="02020603050405020304" pitchFamily="18" charset="0"/>
              </a:rPr>
              <a:t>Use</a:t>
            </a:r>
            <a:r>
              <a:rPr lang="en-US" sz="1300" dirty="0">
                <a:latin typeface="Times New Roman" panose="02020603050405020304" pitchFamily="18" charset="0"/>
                <a:cs typeface="Times New Roman" panose="02020603050405020304" pitchFamily="18" charset="0"/>
              </a:rPr>
              <a:t> Option class when returning a value from a function that can be null .</a:t>
            </a:r>
            <a:r>
              <a:rPr lang="en-US" sz="1300" dirty="0" smtClean="0">
                <a:latin typeface="Times New Roman" panose="02020603050405020304" pitchFamily="18" charset="0"/>
                <a:cs typeface="Times New Roman" panose="02020603050405020304" pitchFamily="18" charset="0"/>
              </a:rPr>
              <a:t>The</a:t>
            </a:r>
            <a:r>
              <a:rPr lang="en-US" sz="1300" dirty="0">
                <a:latin typeface="Times New Roman" panose="02020603050405020304" pitchFamily="18" charset="0"/>
                <a:cs typeface="Times New Roman" panose="02020603050405020304" pitchFamily="18" charset="0"/>
              </a:rPr>
              <a:t> </a:t>
            </a:r>
            <a:r>
              <a:rPr lang="en-US" sz="1300" b="1" i="1" dirty="0">
                <a:latin typeface="Times New Roman" panose="02020603050405020304" pitchFamily="18" charset="0"/>
                <a:cs typeface="Times New Roman" panose="02020603050405020304" pitchFamily="18" charset="0"/>
              </a:rPr>
              <a:t>Option</a:t>
            </a:r>
            <a:r>
              <a:rPr lang="en-US" sz="1300" dirty="0">
                <a:latin typeface="Times New Roman" panose="02020603050405020304" pitchFamily="18" charset="0"/>
                <a:cs typeface="Times New Roman" panose="02020603050405020304" pitchFamily="18" charset="0"/>
              </a:rPr>
              <a:t> in Scala is referred to a carrier of single </a:t>
            </a:r>
            <a:r>
              <a:rPr lang="en-US" sz="1300" dirty="0"/>
              <a:t>or no element for a stated type. When a method returns a value which can even be null then Option is utilized </a:t>
            </a:r>
            <a:r>
              <a:rPr lang="en-US" sz="1300" dirty="0" err="1"/>
              <a:t>i.e</a:t>
            </a:r>
            <a:r>
              <a:rPr lang="en-US" sz="1300" dirty="0"/>
              <a:t>, the method defined returns an instance of an Option, in place of returning a single object or a null</a:t>
            </a:r>
            <a:r>
              <a:rPr lang="en-US" sz="1300" dirty="0" smtClean="0"/>
              <a:t>.</a:t>
            </a:r>
          </a:p>
          <a:p>
            <a:endParaRPr lang="en-US" sz="1300" dirty="0"/>
          </a:p>
          <a:p>
            <a:r>
              <a:rPr lang="en-US" sz="1300" dirty="0" smtClean="0"/>
              <a:t>We uses </a:t>
            </a:r>
            <a:r>
              <a:rPr lang="en-US" sz="1300" dirty="0"/>
              <a:t>t</a:t>
            </a:r>
            <a:r>
              <a:rPr lang="en-US" sz="1300" dirty="0" smtClean="0"/>
              <a:t>he</a:t>
            </a:r>
            <a:r>
              <a:rPr lang="en-US" sz="1300" dirty="0"/>
              <a:t> </a:t>
            </a:r>
            <a:r>
              <a:rPr lang="en-US" sz="1300" b="1" dirty="0" err="1"/>
              <a:t>toSeq</a:t>
            </a:r>
            <a:r>
              <a:rPr lang="en-US" sz="1300" b="1" dirty="0"/>
              <a:t>()</a:t>
            </a:r>
            <a:r>
              <a:rPr lang="en-US" sz="1300" dirty="0"/>
              <a:t> </a:t>
            </a:r>
            <a:r>
              <a:rPr lang="en-US" sz="1300" dirty="0" smtClean="0"/>
              <a:t>method which </a:t>
            </a:r>
            <a:r>
              <a:rPr lang="en-US" sz="1300" dirty="0"/>
              <a:t>is utilized to display a sequence from the Scala map.</a:t>
            </a:r>
            <a:endParaRPr lang="en-US" sz="1300" dirty="0" smtClean="0"/>
          </a:p>
          <a:p>
            <a:endParaRPr lang="en-US" sz="1300" dirty="0" smtClean="0"/>
          </a:p>
          <a:p>
            <a:r>
              <a:rPr lang="en-US" sz="1300" dirty="0"/>
              <a:t>We have declared </a:t>
            </a:r>
            <a:r>
              <a:rPr lang="en-US" sz="1300" dirty="0" smtClean="0"/>
              <a:t>mulUnroll </a:t>
            </a:r>
            <a:r>
              <a:rPr lang="en-US" sz="1300" dirty="0"/>
              <a:t>variable as </a:t>
            </a:r>
            <a:r>
              <a:rPr lang="en-US" sz="1300" dirty="0" smtClean="0"/>
              <a:t>1 so </a:t>
            </a:r>
            <a:r>
              <a:rPr lang="en-US" sz="1300" dirty="0"/>
              <a:t>we have true condition  .We uses the Reduce </a:t>
            </a:r>
            <a:r>
              <a:rPr lang="en-US" sz="1300" dirty="0" smtClean="0"/>
              <a:t>function which </a:t>
            </a:r>
            <a:r>
              <a:rPr lang="en-US" sz="1300" dirty="0"/>
              <a:t>is applied on collection data structure in </a:t>
            </a:r>
            <a:r>
              <a:rPr lang="en-US" sz="1300" dirty="0" smtClean="0"/>
              <a:t>Scala </a:t>
            </a:r>
            <a:r>
              <a:rPr lang="en-US" sz="1300" dirty="0"/>
              <a:t>that contains lists, sets, maps, sequence and </a:t>
            </a:r>
            <a:r>
              <a:rPr lang="en-US" sz="1300" dirty="0" smtClean="0"/>
              <a:t>tuples </a:t>
            </a:r>
            <a:r>
              <a:rPr lang="en-US" sz="1300" dirty="0"/>
              <a:t> and combines them using a binary operation to produce a single value. </a:t>
            </a:r>
            <a:endParaRPr lang="en-US" sz="1300" dirty="0" smtClean="0"/>
          </a:p>
          <a:p>
            <a:endParaRPr lang="en-US" sz="1300" dirty="0"/>
          </a:p>
          <a:p>
            <a:r>
              <a:rPr lang="en-US" sz="1300" dirty="0" smtClean="0"/>
              <a:t>We uses max function which will generate the maximum number of the given to conditions</a:t>
            </a:r>
          </a:p>
          <a:p>
            <a:endParaRPr lang="en-US" sz="1300" dirty="0"/>
          </a:p>
          <a:p>
            <a:r>
              <a:rPr lang="en-US" sz="1300" dirty="0">
                <a:hlinkClick r:id="rId3"/>
              </a:rPr>
              <a:t>https://www.geeksforgeeks.org/scala-option</a:t>
            </a:r>
            <a:r>
              <a:rPr lang="en-US" sz="1300" dirty="0" smtClean="0">
                <a:hlinkClick r:id="rId3"/>
              </a:rPr>
              <a:t>/</a:t>
            </a:r>
            <a:r>
              <a:rPr lang="en-US" sz="1300" dirty="0" smtClean="0"/>
              <a:t/>
            </a:r>
            <a:br>
              <a:rPr lang="en-US" sz="1300" dirty="0" smtClean="0"/>
            </a:br>
            <a:r>
              <a:rPr lang="en-US" sz="1300" dirty="0">
                <a:hlinkClick r:id="rId4"/>
              </a:rPr>
              <a:t>https://alvinalexander.com/scala/using-scala-option-some-none-idiom-function-java-null</a:t>
            </a:r>
            <a:r>
              <a:rPr lang="en-US" sz="1300" dirty="0" smtClean="0">
                <a:hlinkClick r:id="rId4"/>
              </a:rPr>
              <a:t>/</a:t>
            </a:r>
            <a:endParaRPr lang="en-US" sz="1300" dirty="0"/>
          </a:p>
        </p:txBody>
      </p:sp>
    </p:spTree>
    <p:extLst>
      <p:ext uri="{BB962C8B-B14F-4D97-AF65-F5344CB8AC3E}">
        <p14:creationId xmlns:p14="http://schemas.microsoft.com/office/powerpoint/2010/main" val="257958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668" y="691753"/>
            <a:ext cx="7735380" cy="1800476"/>
          </a:xfrm>
        </p:spPr>
      </p:pic>
      <p:sp>
        <p:nvSpPr>
          <p:cNvPr id="5" name="Rectangle 4"/>
          <p:cNvSpPr/>
          <p:nvPr/>
        </p:nvSpPr>
        <p:spPr>
          <a:xfrm>
            <a:off x="315817" y="2901234"/>
            <a:ext cx="11461214" cy="2031325"/>
          </a:xfrm>
          <a:prstGeom prst="rect">
            <a:avLst/>
          </a:prstGeom>
        </p:spPr>
        <p:txBody>
          <a:bodyPr wrap="square">
            <a:spAutoFit/>
          </a:bodyPr>
          <a:lstStyle/>
          <a:p>
            <a:r>
              <a:rPr lang="en-US" dirty="0" smtClean="0"/>
              <a:t>We created four registers without initialization and declared their type as Bool. Variables included neg_out(negative output),isHi(is High), resHi(result high). We uses these register later in our code below</a:t>
            </a:r>
          </a:p>
          <a:p>
            <a:r>
              <a:rPr lang="en-US" dirty="0" smtClean="0"/>
              <a:t>We have divisor variable in which we creates divisor register by using Reg command and having w+1 width</a:t>
            </a:r>
          </a:p>
          <a:p>
            <a:r>
              <a:rPr lang="en-US" dirty="0"/>
              <a:t>We have </a:t>
            </a:r>
            <a:r>
              <a:rPr lang="en-US" dirty="0" smtClean="0"/>
              <a:t>remainder </a:t>
            </a:r>
            <a:r>
              <a:rPr lang="en-US" dirty="0"/>
              <a:t>variable in which we creates </a:t>
            </a:r>
            <a:r>
              <a:rPr lang="en-US" dirty="0" smtClean="0"/>
              <a:t>remainder </a:t>
            </a:r>
            <a:r>
              <a:rPr lang="en-US" dirty="0"/>
              <a:t>register by using Reg command and having </a:t>
            </a:r>
            <a:r>
              <a:rPr lang="en-US" dirty="0" smtClean="0"/>
              <a:t>2*mulw+2 </a:t>
            </a:r>
            <a:r>
              <a:rPr lang="en-US" dirty="0"/>
              <a:t>width where </a:t>
            </a:r>
            <a:r>
              <a:rPr lang="en-US" dirty="0" smtClean="0"/>
              <a:t>mulw </a:t>
            </a:r>
            <a:r>
              <a:rPr lang="en-US" dirty="0"/>
              <a:t>is used to calculate multiplication </a:t>
            </a:r>
            <a:r>
              <a:rPr lang="en-US" dirty="0" smtClean="0"/>
              <a:t>width</a:t>
            </a:r>
            <a:endParaRPr lang="en-US" dirty="0"/>
          </a:p>
        </p:txBody>
      </p:sp>
    </p:spTree>
    <p:extLst>
      <p:ext uri="{BB962C8B-B14F-4D97-AF65-F5344CB8AC3E}">
        <p14:creationId xmlns:p14="http://schemas.microsoft.com/office/powerpoint/2010/main" val="294419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66" y="159047"/>
            <a:ext cx="5324751" cy="3553321"/>
          </a:xfrm>
        </p:spPr>
      </p:pic>
      <p:sp>
        <p:nvSpPr>
          <p:cNvPr id="5" name="Rectangle 4"/>
          <p:cNvSpPr/>
          <p:nvPr/>
        </p:nvSpPr>
        <p:spPr>
          <a:xfrm>
            <a:off x="238765" y="3969870"/>
            <a:ext cx="11736569" cy="3139321"/>
          </a:xfrm>
          <a:prstGeom prst="rect">
            <a:avLst/>
          </a:prstGeom>
        </p:spPr>
        <p:txBody>
          <a:bodyPr wrap="square">
            <a:spAutoFit/>
          </a:bodyPr>
          <a:lstStyle/>
          <a:p>
            <a:r>
              <a:rPr lang="en-US" dirty="0" smtClean="0"/>
              <a:t>We have created variable mulDecode  in which we create List and assign key with values .We have different multiplication operation which we define in our ALU block we assign them with different List values. Values in our list is compared by the command of BitPat command in our Decode block. X,Y and N are methods define in Constants block</a:t>
            </a:r>
          </a:p>
          <a:p>
            <a:endParaRPr lang="en-US" dirty="0"/>
          </a:p>
          <a:p>
            <a:r>
              <a:rPr lang="en-US" dirty="0"/>
              <a:t>We have created variable </a:t>
            </a:r>
            <a:r>
              <a:rPr lang="en-US" dirty="0" smtClean="0"/>
              <a:t>divDecode  </a:t>
            </a:r>
            <a:r>
              <a:rPr lang="en-US" dirty="0"/>
              <a:t>in which we create List and assign key with values we have different </a:t>
            </a:r>
            <a:r>
              <a:rPr lang="en-US" dirty="0" smtClean="0"/>
              <a:t>division </a:t>
            </a:r>
            <a:r>
              <a:rPr lang="en-US" dirty="0"/>
              <a:t>operation which we define in our  ALU block we assign them with different List </a:t>
            </a:r>
            <a:r>
              <a:rPr lang="en-US" dirty="0" smtClean="0"/>
              <a:t>values. Values </a:t>
            </a:r>
            <a:r>
              <a:rPr lang="en-US" dirty="0"/>
              <a:t>in our list is compared by the command of BitPat command in our Decode block. X,Y and N are methods define in Constants block</a:t>
            </a:r>
          </a:p>
          <a:p>
            <a:endParaRPr lang="en-US" dirty="0"/>
          </a:p>
          <a:p>
            <a:endParaRPr lang="en-US" dirty="0"/>
          </a:p>
        </p:txBody>
      </p:sp>
    </p:spTree>
    <p:extLst>
      <p:ext uri="{BB962C8B-B14F-4D97-AF65-F5344CB8AC3E}">
        <p14:creationId xmlns:p14="http://schemas.microsoft.com/office/powerpoint/2010/main" val="163678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24" y="249923"/>
            <a:ext cx="8947150" cy="1375927"/>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25" y="4648668"/>
            <a:ext cx="7713590" cy="794189"/>
          </a:xfrm>
          <a:prstGeom prst="rect">
            <a:avLst/>
          </a:prstGeom>
        </p:spPr>
      </p:pic>
      <p:sp>
        <p:nvSpPr>
          <p:cNvPr id="6" name="Rectangle 5"/>
          <p:cNvSpPr/>
          <p:nvPr/>
        </p:nvSpPr>
        <p:spPr>
          <a:xfrm>
            <a:off x="276524" y="5609289"/>
            <a:ext cx="11773962" cy="1077218"/>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We have require method which will only execute if w is equals to 32 or 64.</a:t>
            </a:r>
          </a:p>
          <a:p>
            <a:r>
              <a:rPr lang="en-US" sz="1600" dirty="0" smtClean="0">
                <a:latin typeface="Times New Roman" panose="02020603050405020304" pitchFamily="18" charset="0"/>
                <a:cs typeface="Times New Roman" panose="02020603050405020304" pitchFamily="18" charset="0"/>
              </a:rPr>
              <a:t>We have halfWidth method which takes MultiplierReq class as input parameter and returns some result by executing AND  condition .If we have w greater than 32 result  will output as Bool and </a:t>
            </a:r>
            <a:r>
              <a:rPr lang="en-US" sz="1600" dirty="0" err="1" smtClean="0">
                <a:latin typeface="Times New Roman" panose="02020603050405020304" pitchFamily="18" charset="0"/>
                <a:cs typeface="Times New Roman" panose="02020603050405020304" pitchFamily="18" charset="0"/>
              </a:rPr>
              <a:t>req.dw</a:t>
            </a:r>
            <a:r>
              <a:rPr lang="en-US" sz="1600" dirty="0" smtClean="0">
                <a:latin typeface="Times New Roman" panose="02020603050405020304" pitchFamily="18" charset="0"/>
                <a:cs typeface="Times New Roman" panose="02020603050405020304" pitchFamily="18" charset="0"/>
              </a:rPr>
              <a:t>(data width )=32  it will outputs true than we perform AND condition between them</a:t>
            </a:r>
            <a:endParaRPr lang="en-US" sz="1600" dirty="0">
              <a:latin typeface="Times New Roman" panose="02020603050405020304" pitchFamily="18" charset="0"/>
              <a:cs typeface="Times New Roman" panose="02020603050405020304" pitchFamily="18" charset="0"/>
            </a:endParaRPr>
          </a:p>
        </p:txBody>
      </p:sp>
      <p:sp>
        <p:nvSpPr>
          <p:cNvPr id="7" name="Rectangle 6"/>
          <p:cNvSpPr/>
          <p:nvPr/>
        </p:nvSpPr>
        <p:spPr>
          <a:xfrm>
            <a:off x="276524" y="1792282"/>
            <a:ext cx="11773962" cy="2800767"/>
          </a:xfrm>
          <a:prstGeom prst="rect">
            <a:avLst/>
          </a:prstGeom>
        </p:spPr>
        <p:txBody>
          <a:bodyPr wrap="square">
            <a:spAutoFit/>
          </a:bodyPr>
          <a:lstStyle/>
          <a:p>
            <a:r>
              <a:rPr lang="en-US" sz="1600" dirty="0"/>
              <a:t>We add </a:t>
            </a:r>
            <a:r>
              <a:rPr lang="en-US" sz="1600" dirty="0" smtClean="0"/>
              <a:t>four variables to the list cmdMul, cmdHi, lhsSigned and rhsSigned by </a:t>
            </a:r>
            <a:r>
              <a:rPr lang="en-US" sz="1600" dirty="0"/>
              <a:t>using cons </a:t>
            </a:r>
            <a:r>
              <a:rPr lang="en-US" sz="1600" dirty="0" smtClean="0"/>
              <a:t>operator (::)</a:t>
            </a:r>
            <a:endParaRPr lang="en-US" sz="1600" dirty="0"/>
          </a:p>
          <a:p>
            <a:endParaRPr lang="en-US" sz="1600" dirty="0" smtClean="0"/>
          </a:p>
          <a:p>
            <a:r>
              <a:rPr lang="en-US" sz="1600" dirty="0" smtClean="0"/>
              <a:t>We uses Decode Logic class and takes  fn(Aluop)bits as input with List(X,X,X,X) where X is a method define in Const block of and this X uses BitPat command of Scala for bit matching .</a:t>
            </a:r>
          </a:p>
          <a:p>
            <a:endParaRPr lang="en-US" sz="1600" dirty="0" smtClean="0"/>
          </a:p>
          <a:p>
            <a:r>
              <a:rPr lang="en-US" sz="1600" dirty="0" smtClean="0"/>
              <a:t>We have if condition in which if divUnroll is not equals to 0 we will select divDecode else Nil will be selected, we have another if condition which indicates if mulUnroll is not equals to 0 we will select mulDecode else Nil will be output  in both the condition we uses _.asBool to  get output of all  condition as true or false</a:t>
            </a:r>
          </a:p>
          <a:p>
            <a:endParaRPr lang="en-US" sz="1600" dirty="0" smtClean="0"/>
          </a:p>
          <a:p>
            <a:r>
              <a:rPr lang="en-US" sz="1600" dirty="0" smtClean="0"/>
              <a:t>The</a:t>
            </a:r>
            <a:r>
              <a:rPr lang="en-US" sz="1600" dirty="0"/>
              <a:t> </a:t>
            </a:r>
            <a:r>
              <a:rPr lang="en-US" sz="1600" b="1" dirty="0"/>
              <a:t>map</a:t>
            </a:r>
            <a:r>
              <a:rPr lang="en-US" sz="1600" dirty="0"/>
              <a:t> method takes a predicate function and applies it to every element in the collection. It creates a new collection with the result of the predicate function applied to each and every element of the collection.</a:t>
            </a:r>
          </a:p>
        </p:txBody>
      </p:sp>
    </p:spTree>
    <p:extLst>
      <p:ext uri="{BB962C8B-B14F-4D97-AF65-F5344CB8AC3E}">
        <p14:creationId xmlns:p14="http://schemas.microsoft.com/office/powerpoint/2010/main" val="394060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263" y="1177899"/>
            <a:ext cx="5640652" cy="1608843"/>
          </a:xfrm>
        </p:spPr>
      </p:pic>
      <p:sp>
        <p:nvSpPr>
          <p:cNvPr id="5" name="Rectangle 4"/>
          <p:cNvSpPr/>
          <p:nvPr/>
        </p:nvSpPr>
        <p:spPr>
          <a:xfrm>
            <a:off x="168139" y="3338369"/>
            <a:ext cx="11681552" cy="2308324"/>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We have define a method sext and takes three parameters as input which includes x(number of Bits), halfw (half width) and signed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(weather number is signed or unsigned)</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We created variable sign and uses Mux and AND condition in it which means this variable will return the result from these condition, In sign variable(w/2 -1) will gives the half width if we have w=32 this formulation will gives 15 which means 0 to 15 bits</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We created a variable hi which main purpose is to fill the MSB of sign variable result obtain in above line of code</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We than concatenate the result of  hi ,x(w/2-1,0) and sign variable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68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504" y="116255"/>
            <a:ext cx="8947150" cy="1979953"/>
          </a:xfrm>
        </p:spPr>
      </p:pic>
      <p:sp>
        <p:nvSpPr>
          <p:cNvPr id="5" name="Rectangle 4"/>
          <p:cNvSpPr/>
          <p:nvPr/>
        </p:nvSpPr>
        <p:spPr>
          <a:xfrm>
            <a:off x="169504" y="2477208"/>
            <a:ext cx="11446526" cy="4031873"/>
          </a:xfrm>
          <a:prstGeom prst="rect">
            <a:avLst/>
          </a:prstGeom>
        </p:spPr>
        <p:txBody>
          <a:bodyPr wrap="square">
            <a:spAutoFit/>
          </a:bodyPr>
          <a:lstStyle/>
          <a:p>
            <a:r>
              <a:rPr lang="en-US" sz="1600" dirty="0" smtClean="0">
                <a:latin typeface="SFMono-Regular"/>
              </a:rPr>
              <a:t>We created a variable lhs_in(left hand side input) and </a:t>
            </a:r>
            <a:r>
              <a:rPr lang="en-US" sz="1600" dirty="0">
                <a:latin typeface="SFMono-Regular"/>
              </a:rPr>
              <a:t>lhs_sign(left hand side </a:t>
            </a:r>
            <a:r>
              <a:rPr lang="en-US" sz="1600" dirty="0" smtClean="0">
                <a:latin typeface="SFMono-Regular"/>
              </a:rPr>
              <a:t>signed) by using method sext define above, it takes in1(operand of ALU) bits as 1</a:t>
            </a:r>
            <a:r>
              <a:rPr lang="en-US" sz="1600" baseline="30000" dirty="0" smtClean="0">
                <a:latin typeface="SFMono-Regular"/>
              </a:rPr>
              <a:t>st</a:t>
            </a:r>
            <a:r>
              <a:rPr lang="en-US" sz="1600" dirty="0" smtClean="0">
                <a:latin typeface="SFMono-Regular"/>
              </a:rPr>
              <a:t> input parameter and 2</a:t>
            </a:r>
            <a:r>
              <a:rPr lang="en-US" sz="1600" baseline="30000" dirty="0" smtClean="0">
                <a:latin typeface="SFMono-Regular"/>
              </a:rPr>
              <a:t>nd</a:t>
            </a:r>
            <a:r>
              <a:rPr lang="en-US" sz="1600" dirty="0" smtClean="0">
                <a:latin typeface="SFMono-Regular"/>
              </a:rPr>
              <a:t> input parameter of sext method will be the result of halfWidth method which takes req bits as input and 3</a:t>
            </a:r>
            <a:r>
              <a:rPr lang="en-US" sz="1600" baseline="30000" dirty="0" smtClean="0">
                <a:latin typeface="SFMono-Regular"/>
              </a:rPr>
              <a:t>rd</a:t>
            </a:r>
            <a:r>
              <a:rPr lang="en-US" sz="1600" dirty="0" smtClean="0">
                <a:latin typeface="SFMono-Regular"/>
              </a:rPr>
              <a:t> parameter is lhsSigned</a:t>
            </a:r>
          </a:p>
          <a:p>
            <a:endParaRPr lang="en-US" sz="1600" dirty="0" smtClean="0"/>
          </a:p>
          <a:p>
            <a:r>
              <a:rPr lang="en-US" sz="1600" dirty="0">
                <a:latin typeface="SFMono-Regular"/>
              </a:rPr>
              <a:t>We created a variable </a:t>
            </a:r>
            <a:r>
              <a:rPr lang="en-US" sz="1600" dirty="0" smtClean="0">
                <a:latin typeface="SFMono-Regular"/>
              </a:rPr>
              <a:t>rhs_in(right </a:t>
            </a:r>
            <a:r>
              <a:rPr lang="en-US" sz="1600" dirty="0">
                <a:latin typeface="SFMono-Regular"/>
              </a:rPr>
              <a:t>hand side input) and </a:t>
            </a:r>
            <a:r>
              <a:rPr lang="en-US" sz="1600" dirty="0" smtClean="0">
                <a:latin typeface="SFMono-Regular"/>
              </a:rPr>
              <a:t>rhs_sign(right hand side signed) </a:t>
            </a:r>
            <a:r>
              <a:rPr lang="en-US" sz="1600" dirty="0">
                <a:latin typeface="SFMono-Regular"/>
              </a:rPr>
              <a:t>by using method sext define above, we take </a:t>
            </a:r>
            <a:r>
              <a:rPr lang="en-US" sz="1600" dirty="0" smtClean="0">
                <a:latin typeface="SFMono-Regular"/>
              </a:rPr>
              <a:t>in2(operand of ALU) </a:t>
            </a:r>
            <a:r>
              <a:rPr lang="en-US" sz="1600" dirty="0">
                <a:latin typeface="SFMono-Regular"/>
              </a:rPr>
              <a:t>bits as 1</a:t>
            </a:r>
            <a:r>
              <a:rPr lang="en-US" sz="1600" baseline="30000" dirty="0">
                <a:latin typeface="SFMono-Regular"/>
              </a:rPr>
              <a:t>st</a:t>
            </a:r>
            <a:r>
              <a:rPr lang="en-US" sz="1600" dirty="0">
                <a:latin typeface="SFMono-Regular"/>
              </a:rPr>
              <a:t> input parameter and 2</a:t>
            </a:r>
            <a:r>
              <a:rPr lang="en-US" sz="1600" baseline="30000" dirty="0">
                <a:latin typeface="SFMono-Regular"/>
              </a:rPr>
              <a:t>nd</a:t>
            </a:r>
            <a:r>
              <a:rPr lang="en-US" sz="1600" dirty="0">
                <a:latin typeface="SFMono-Regular"/>
              </a:rPr>
              <a:t> input parameter of sext method will be the result of halfWidth method which takes req bits as input and 3</a:t>
            </a:r>
            <a:r>
              <a:rPr lang="en-US" sz="1600" baseline="30000" dirty="0">
                <a:latin typeface="SFMono-Regular"/>
              </a:rPr>
              <a:t>rd</a:t>
            </a:r>
            <a:r>
              <a:rPr lang="en-US" sz="1600" dirty="0">
                <a:latin typeface="SFMono-Regular"/>
              </a:rPr>
              <a:t> parameter is </a:t>
            </a:r>
            <a:r>
              <a:rPr lang="en-US" sz="1600" dirty="0" smtClean="0">
                <a:latin typeface="SFMono-Regular"/>
              </a:rPr>
              <a:t>rhsSigned</a:t>
            </a:r>
          </a:p>
          <a:p>
            <a:endParaRPr lang="en-US" sz="1600" dirty="0">
              <a:latin typeface="SFMono-Regular"/>
            </a:endParaRPr>
          </a:p>
          <a:p>
            <a:r>
              <a:rPr lang="en-US" sz="1600" dirty="0" smtClean="0">
                <a:latin typeface="SFMono-Regular"/>
              </a:rPr>
              <a:t>We create variable subtractor which subtract divisor from remainder by taking double of width and width as remainder method parameter</a:t>
            </a:r>
          </a:p>
          <a:p>
            <a:r>
              <a:rPr lang="en-US" sz="1600" dirty="0" smtClean="0">
                <a:latin typeface="SFMono-Regular"/>
              </a:rPr>
              <a:t/>
            </a:r>
            <a:br>
              <a:rPr lang="en-US" sz="1600" dirty="0" smtClean="0">
                <a:latin typeface="SFMono-Regular"/>
              </a:rPr>
            </a:br>
            <a:r>
              <a:rPr lang="en-US" sz="1600" dirty="0" smtClean="0">
                <a:latin typeface="SFMono-Regular"/>
              </a:rPr>
              <a:t>We have result variable in which we uses Mux condition of resHi(result High Bool parameter of Mux) if this is high we have remainder double of width, width with add 1 will be selected otherwise we have remainder with width subtraction of 1, 0 will be  selected</a:t>
            </a:r>
          </a:p>
          <a:p>
            <a:r>
              <a:rPr lang="en-US" sz="1600" dirty="0" smtClean="0">
                <a:latin typeface="SFMono-Regular"/>
              </a:rPr>
              <a:t/>
            </a:r>
            <a:br>
              <a:rPr lang="en-US" sz="1600" dirty="0" smtClean="0">
                <a:latin typeface="SFMono-Regular"/>
              </a:rPr>
            </a:br>
            <a:r>
              <a:rPr lang="en-US" sz="1600" dirty="0" smtClean="0">
                <a:latin typeface="SFMono-Regular"/>
              </a:rPr>
              <a:t>We have negated_remainder  variable in which store result with negative sign</a:t>
            </a:r>
            <a:endParaRPr lang="en-US" sz="1600" dirty="0">
              <a:latin typeface="SFMono-Regular"/>
            </a:endParaRPr>
          </a:p>
        </p:txBody>
      </p:sp>
    </p:spTree>
    <p:extLst>
      <p:ext uri="{BB962C8B-B14F-4D97-AF65-F5344CB8AC3E}">
        <p14:creationId xmlns:p14="http://schemas.microsoft.com/office/powerpoint/2010/main" val="90801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4277"/>
            <a:ext cx="5328755" cy="4256059"/>
          </a:xfrm>
        </p:spPr>
      </p:pic>
      <p:sp>
        <p:nvSpPr>
          <p:cNvPr id="5" name="Rectangle 4"/>
          <p:cNvSpPr/>
          <p:nvPr/>
        </p:nvSpPr>
        <p:spPr>
          <a:xfrm>
            <a:off x="5486400" y="1104704"/>
            <a:ext cx="6487886" cy="5078313"/>
          </a:xfrm>
          <a:prstGeom prst="rect">
            <a:avLst/>
          </a:prstGeom>
        </p:spPr>
        <p:txBody>
          <a:bodyPr wrap="square">
            <a:spAutoFit/>
          </a:bodyPr>
          <a:lstStyle/>
          <a:p>
            <a:r>
              <a:rPr lang="en-US" dirty="0" smtClean="0">
                <a:latin typeface="SFMono-Regular"/>
              </a:rPr>
              <a:t>We have if condition in which we check if divUnroll is not equals to 0 we execute further code and check state when state is equals to s_neg_inputs (negative input state)  we have two conditions as follows</a:t>
            </a:r>
            <a:br>
              <a:rPr lang="en-US" dirty="0" smtClean="0">
                <a:latin typeface="SFMono-Regular"/>
              </a:rPr>
            </a:br>
            <a:endParaRPr lang="en-US" dirty="0" smtClean="0">
              <a:latin typeface="SFMono-Regular"/>
            </a:endParaRPr>
          </a:p>
          <a:p>
            <a:r>
              <a:rPr lang="en-US" dirty="0" smtClean="0">
                <a:latin typeface="SFMono-Regular"/>
              </a:rPr>
              <a:t>We wired negated_remainder result to the remainder by taking w-1 as remainder parameter</a:t>
            </a:r>
          </a:p>
          <a:p>
            <a:r>
              <a:rPr lang="en-US" dirty="0" smtClean="0">
                <a:latin typeface="SFMono-Regular"/>
              </a:rPr>
              <a:t>We </a:t>
            </a:r>
            <a:r>
              <a:rPr lang="en-US" dirty="0">
                <a:latin typeface="SFMono-Regular"/>
              </a:rPr>
              <a:t>wired </a:t>
            </a:r>
            <a:r>
              <a:rPr lang="en-US" dirty="0" smtClean="0">
                <a:latin typeface="SFMono-Regular"/>
              </a:rPr>
              <a:t>subtractor </a:t>
            </a:r>
            <a:r>
              <a:rPr lang="en-US" dirty="0">
                <a:latin typeface="SFMono-Regular"/>
              </a:rPr>
              <a:t>result to the </a:t>
            </a:r>
            <a:r>
              <a:rPr lang="en-US" dirty="0" smtClean="0">
                <a:latin typeface="SFMono-Regular"/>
              </a:rPr>
              <a:t>divisor </a:t>
            </a:r>
            <a:r>
              <a:rPr lang="en-US" dirty="0">
                <a:latin typeface="SFMono-Regular"/>
              </a:rPr>
              <a:t>by taking w-1 </a:t>
            </a:r>
            <a:r>
              <a:rPr lang="en-US" dirty="0" smtClean="0">
                <a:latin typeface="SFMono-Regular"/>
              </a:rPr>
              <a:t>as divisor parameter. We than finally wired s_div(</a:t>
            </a:r>
            <a:r>
              <a:rPr lang="en-US" dirty="0" err="1" smtClean="0">
                <a:latin typeface="SFMono-Regular"/>
              </a:rPr>
              <a:t>state_div</a:t>
            </a:r>
            <a:r>
              <a:rPr lang="en-US" dirty="0" smtClean="0">
                <a:latin typeface="SFMono-Regular"/>
              </a:rPr>
              <a:t>) with state output</a:t>
            </a:r>
          </a:p>
          <a:p>
            <a:endParaRPr lang="en-US" dirty="0" smtClean="0">
              <a:latin typeface="SFMono-Regular"/>
            </a:endParaRPr>
          </a:p>
          <a:p>
            <a:r>
              <a:rPr lang="en-US" dirty="0" smtClean="0">
                <a:latin typeface="SFMono-Regular"/>
              </a:rPr>
              <a:t>We have second condition of if in </a:t>
            </a:r>
            <a:r>
              <a:rPr lang="en-US" dirty="0">
                <a:latin typeface="SFMono-Regular"/>
              </a:rPr>
              <a:t>which we check if divUnroll is not equals to 0 we execute further code and check state when state is equals to </a:t>
            </a:r>
            <a:r>
              <a:rPr lang="en-US" dirty="0" smtClean="0">
                <a:latin typeface="SFMono-Regular"/>
              </a:rPr>
              <a:t>s_neg_output (negative output) </a:t>
            </a:r>
          </a:p>
          <a:p>
            <a:r>
              <a:rPr lang="en-US" dirty="0" smtClean="0">
                <a:latin typeface="SFMono-Regular"/>
              </a:rPr>
              <a:t>We </a:t>
            </a:r>
            <a:r>
              <a:rPr lang="en-US" dirty="0">
                <a:latin typeface="SFMono-Regular"/>
              </a:rPr>
              <a:t>wired negated_remainder </a:t>
            </a:r>
            <a:r>
              <a:rPr lang="en-US" dirty="0" smtClean="0">
                <a:latin typeface="SFMono-Regular"/>
              </a:rPr>
              <a:t>variable result </a:t>
            </a:r>
            <a:r>
              <a:rPr lang="en-US" dirty="0">
                <a:latin typeface="SFMono-Regular"/>
              </a:rPr>
              <a:t>to the </a:t>
            </a:r>
            <a:r>
              <a:rPr lang="en-US" dirty="0" smtClean="0">
                <a:latin typeface="SFMono-Regular"/>
              </a:rPr>
              <a:t>remainder</a:t>
            </a:r>
          </a:p>
          <a:p>
            <a:r>
              <a:rPr lang="en-US" dirty="0" smtClean="0">
                <a:latin typeface="SFMono-Regular"/>
              </a:rPr>
              <a:t>We </a:t>
            </a:r>
            <a:r>
              <a:rPr lang="en-US" dirty="0">
                <a:latin typeface="SFMono-Regular"/>
              </a:rPr>
              <a:t>wired </a:t>
            </a:r>
            <a:r>
              <a:rPr lang="en-US" dirty="0" smtClean="0">
                <a:latin typeface="SFMono-Regular"/>
              </a:rPr>
              <a:t>s_done_div (state of completion of division operation) with state output. </a:t>
            </a:r>
            <a:r>
              <a:rPr lang="en-US" dirty="0">
                <a:latin typeface="SFMono-Regular"/>
              </a:rPr>
              <a:t>r</a:t>
            </a:r>
            <a:r>
              <a:rPr lang="en-US" dirty="0" smtClean="0">
                <a:latin typeface="SFMono-Regular"/>
              </a:rPr>
              <a:t>esHi(result High) will be wired with False Bool</a:t>
            </a:r>
            <a:endParaRPr lang="en-US" dirty="0">
              <a:latin typeface="SFMono-Regular"/>
            </a:endParaRPr>
          </a:p>
        </p:txBody>
      </p:sp>
    </p:spTree>
    <p:extLst>
      <p:ext uri="{BB962C8B-B14F-4D97-AF65-F5344CB8AC3E}">
        <p14:creationId xmlns:p14="http://schemas.microsoft.com/office/powerpoint/2010/main" val="63540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b="60773"/>
          <a:stretch/>
        </p:blipFill>
        <p:spPr>
          <a:xfrm>
            <a:off x="133815" y="670152"/>
            <a:ext cx="6190784" cy="2911249"/>
          </a:xfrm>
        </p:spPr>
      </p:pic>
      <p:sp>
        <p:nvSpPr>
          <p:cNvPr id="5" name="Rectangle 4"/>
          <p:cNvSpPr/>
          <p:nvPr/>
        </p:nvSpPr>
        <p:spPr>
          <a:xfrm>
            <a:off x="133815" y="3731897"/>
            <a:ext cx="5788014" cy="1200329"/>
          </a:xfrm>
          <a:prstGeom prst="rect">
            <a:avLst/>
          </a:prstGeom>
        </p:spPr>
        <p:txBody>
          <a:bodyPr wrap="square">
            <a:spAutoFit/>
          </a:bodyPr>
          <a:lstStyle/>
          <a:p>
            <a:r>
              <a:rPr lang="en-US" dirty="0">
                <a:latin typeface="SFMono-Regular"/>
              </a:rPr>
              <a:t>We have if condition in which we check if </a:t>
            </a:r>
            <a:r>
              <a:rPr lang="en-US" dirty="0" smtClean="0">
                <a:latin typeface="SFMono-Regular"/>
              </a:rPr>
              <a:t>mulUnroll </a:t>
            </a:r>
            <a:r>
              <a:rPr lang="en-US" dirty="0">
                <a:latin typeface="SFMono-Regular"/>
              </a:rPr>
              <a:t>is not equals to 0 we execute further code and check state when state is equals to </a:t>
            </a:r>
            <a:r>
              <a:rPr lang="en-US" dirty="0" smtClean="0">
                <a:latin typeface="SFMono-Regular"/>
              </a:rPr>
              <a:t>s_mul (state of multiplication) we declared these variables</a:t>
            </a:r>
            <a:endParaRPr lang="en-US" dirty="0">
              <a:latin typeface="SFMono-Regular"/>
            </a:endParaRPr>
          </a:p>
        </p:txBody>
      </p:sp>
      <p:graphicFrame>
        <p:nvGraphicFramePr>
          <p:cNvPr id="6" name="Table 5"/>
          <p:cNvGraphicFramePr>
            <a:graphicFrameLocks noGrp="1"/>
          </p:cNvGraphicFramePr>
          <p:nvPr>
            <p:extLst>
              <p:ext uri="{D42A27DB-BD31-4B8C-83A1-F6EECF244321}">
                <p14:modId xmlns:p14="http://schemas.microsoft.com/office/powerpoint/2010/main" val="959018879"/>
              </p:ext>
            </p:extLst>
          </p:nvPr>
        </p:nvGraphicFramePr>
        <p:xfrm>
          <a:off x="6400800" y="185322"/>
          <a:ext cx="5698273" cy="6156960"/>
        </p:xfrm>
        <a:graphic>
          <a:graphicData uri="http://schemas.openxmlformats.org/drawingml/2006/table">
            <a:tbl>
              <a:tblPr firstRow="1" bandRow="1">
                <a:tableStyleId>{5C22544A-7EE6-4342-B048-85BDC9FD1C3A}</a:tableStyleId>
              </a:tblPr>
              <a:tblGrid>
                <a:gridCol w="1367938"/>
                <a:gridCol w="4330335"/>
              </a:tblGrid>
              <a:tr h="232074">
                <a:tc>
                  <a:txBody>
                    <a:bodyPr/>
                    <a:lstStyle/>
                    <a:p>
                      <a:r>
                        <a:rPr lang="en-US" sz="1400" b="1" dirty="0" smtClean="0">
                          <a:latin typeface="Times New Roman" panose="02020603050405020304" pitchFamily="18" charset="0"/>
                          <a:cs typeface="Times New Roman" panose="02020603050405020304" pitchFamily="18" charset="0"/>
                        </a:rPr>
                        <a:t>Variables</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b="1" dirty="0" smtClean="0">
                          <a:latin typeface="Times New Roman" panose="02020603050405020304" pitchFamily="18" charset="0"/>
                          <a:cs typeface="Times New Roman" panose="02020603050405020304" pitchFamily="18" charset="0"/>
                        </a:rPr>
                        <a:t>Description</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r>
              <a:tr h="262628">
                <a:tc>
                  <a:txBody>
                    <a:bodyPr/>
                    <a:lstStyle/>
                    <a:p>
                      <a:r>
                        <a:rPr lang="en-US" sz="1400" b="1" dirty="0" smtClean="0">
                          <a:latin typeface="Times New Roman" panose="02020603050405020304" pitchFamily="18" charset="0"/>
                          <a:cs typeface="Times New Roman" panose="02020603050405020304" pitchFamily="18" charset="0"/>
                        </a:rPr>
                        <a:t>mulReg</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Multiplication register variable</a:t>
                      </a:r>
                      <a:r>
                        <a:rPr lang="en-US" sz="1400" b="1" baseline="0" dirty="0" smtClean="0">
                          <a:latin typeface="Times New Roman" panose="02020603050405020304" pitchFamily="18" charset="0"/>
                          <a:cs typeface="Times New Roman" panose="02020603050405020304" pitchFamily="18" charset="0"/>
                        </a:rPr>
                        <a:t> in which we</a:t>
                      </a:r>
                      <a:r>
                        <a:rPr lang="en-US" sz="1400" b="1" dirty="0" smtClean="0">
                          <a:latin typeface="Times New Roman" panose="02020603050405020304" pitchFamily="18" charset="0"/>
                          <a:cs typeface="Times New Roman" panose="02020603050405020304" pitchFamily="18" charset="0"/>
                        </a:rPr>
                        <a:t> have concatenated</a:t>
                      </a:r>
                      <a:r>
                        <a:rPr lang="en-US" sz="1400" b="1" baseline="0" dirty="0" smtClean="0">
                          <a:latin typeface="Times New Roman" panose="02020603050405020304" pitchFamily="18" charset="0"/>
                          <a:cs typeface="Times New Roman" panose="02020603050405020304" pitchFamily="18" charset="0"/>
                        </a:rPr>
                        <a:t> remainder (remainder is the register) bits by applying operations with w(width)</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391407">
                <a:tc>
                  <a:txBody>
                    <a:bodyPr/>
                    <a:lstStyle/>
                    <a:p>
                      <a:r>
                        <a:rPr lang="en-US" sz="1400" b="1" dirty="0" smtClean="0">
                          <a:latin typeface="Times New Roman" panose="02020603050405020304" pitchFamily="18" charset="0"/>
                          <a:cs typeface="Times New Roman" panose="02020603050405020304" pitchFamily="18" charset="0"/>
                        </a:rPr>
                        <a:t>mplierSign</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We have </a:t>
                      </a:r>
                      <a:r>
                        <a:rPr lang="en-US" sz="1400" b="1" dirty="0" err="1" smtClean="0">
                          <a:latin typeface="Times New Roman" panose="02020603050405020304" pitchFamily="18" charset="0"/>
                          <a:cs typeface="Times New Roman" panose="02020603050405020304" pitchFamily="18" charset="0"/>
                        </a:rPr>
                        <a:t>multiplierSign</a:t>
                      </a:r>
                      <a:r>
                        <a:rPr lang="en-US" sz="1400" b="1" dirty="0" smtClean="0">
                          <a:latin typeface="Times New Roman" panose="02020603050405020304" pitchFamily="18" charset="0"/>
                          <a:cs typeface="Times New Roman" panose="02020603050405020304" pitchFamily="18" charset="0"/>
                        </a:rPr>
                        <a:t> variable in which we have remainder</a:t>
                      </a:r>
                      <a:r>
                        <a:rPr lang="en-US" sz="1400" b="1" baseline="0" dirty="0" smtClean="0">
                          <a:latin typeface="Times New Roman" panose="02020603050405020304" pitchFamily="18" charset="0"/>
                          <a:cs typeface="Times New Roman" panose="02020603050405020304" pitchFamily="18" charset="0"/>
                        </a:rPr>
                        <a:t> register having width as its input</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262628">
                <a:tc>
                  <a:txBody>
                    <a:bodyPr/>
                    <a:lstStyle/>
                    <a:p>
                      <a:r>
                        <a:rPr lang="en-US" sz="1400" b="1" dirty="0" smtClean="0">
                          <a:latin typeface="Times New Roman" panose="02020603050405020304" pitchFamily="18" charset="0"/>
                          <a:cs typeface="Times New Roman" panose="02020603050405020304" pitchFamily="18" charset="0"/>
                        </a:rPr>
                        <a:t>mplier</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We have multiplier variable in which we uses mulReg variable as input</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262628">
                <a:tc>
                  <a:txBody>
                    <a:bodyPr/>
                    <a:lstStyle/>
                    <a:p>
                      <a:r>
                        <a:rPr lang="en-US" sz="1400" b="1" dirty="0" smtClean="0">
                          <a:latin typeface="Times New Roman" panose="02020603050405020304" pitchFamily="18" charset="0"/>
                          <a:cs typeface="Times New Roman" panose="02020603050405020304" pitchFamily="18" charset="0"/>
                        </a:rPr>
                        <a:t>accum</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Accumulator variable uses mulReg variable and converts it as Signed Integer</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351962">
                <a:tc>
                  <a:txBody>
                    <a:bodyPr/>
                    <a:lstStyle/>
                    <a:p>
                      <a:r>
                        <a:rPr lang="en-US" sz="1400" b="1" dirty="0" smtClean="0">
                          <a:latin typeface="Times New Roman" panose="02020603050405020304" pitchFamily="18" charset="0"/>
                          <a:cs typeface="Times New Roman" panose="02020603050405020304" pitchFamily="18" charset="0"/>
                        </a:rPr>
                        <a:t>mpcand</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Multiplicand</a:t>
                      </a:r>
                      <a:r>
                        <a:rPr lang="en-US" sz="1400" b="1" baseline="0" dirty="0" smtClean="0">
                          <a:latin typeface="Times New Roman" panose="02020603050405020304" pitchFamily="18" charset="0"/>
                          <a:cs typeface="Times New Roman" panose="02020603050405020304" pitchFamily="18" charset="0"/>
                        </a:rPr>
                        <a:t> variable is used to convert divisor variable as signed Integer</a:t>
                      </a:r>
                    </a:p>
                  </a:txBody>
                  <a:tcPr>
                    <a:solidFill>
                      <a:schemeClr val="tx1">
                        <a:lumMod val="85000"/>
                      </a:schemeClr>
                    </a:solidFill>
                  </a:tcPr>
                </a:tc>
              </a:tr>
              <a:tr h="351962">
                <a:tc>
                  <a:txBody>
                    <a:bodyPr/>
                    <a:lstStyle/>
                    <a:p>
                      <a:r>
                        <a:rPr lang="en-US" sz="1400" b="1" dirty="0" smtClean="0">
                          <a:latin typeface="Times New Roman" panose="02020603050405020304" pitchFamily="18" charset="0"/>
                          <a:cs typeface="Times New Roman" panose="02020603050405020304" pitchFamily="18" charset="0"/>
                        </a:rPr>
                        <a:t>prod</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In product Variable  we uses</a:t>
                      </a:r>
                      <a:r>
                        <a:rPr lang="en-US" sz="1400" b="1" baseline="0" dirty="0" smtClean="0">
                          <a:latin typeface="Times New Roman" panose="02020603050405020304" pitchFamily="18" charset="0"/>
                          <a:cs typeface="Times New Roman" panose="02020603050405020304" pitchFamily="18" charset="0"/>
                        </a:rPr>
                        <a:t> Cat function  to concatenate bits and then perform multiplication operation between multiplier and multiplicand  and converts the result to Singed Integer and than add accumulator variable with the result </a:t>
                      </a:r>
                      <a:endParaRPr lang="en-US" sz="1400" b="1" dirty="0" smtClean="0">
                        <a:latin typeface="Times New Roman" panose="02020603050405020304" pitchFamily="18" charset="0"/>
                        <a:cs typeface="Times New Roman" panose="02020603050405020304" pitchFamily="18" charset="0"/>
                      </a:endParaRPr>
                    </a:p>
                  </a:txBody>
                  <a:tcPr>
                    <a:solidFill>
                      <a:schemeClr val="tx1">
                        <a:lumMod val="85000"/>
                      </a:schemeClr>
                    </a:solidFill>
                  </a:tcPr>
                </a:tc>
              </a:tr>
              <a:tr h="351962">
                <a:tc>
                  <a:txBody>
                    <a:bodyPr/>
                    <a:lstStyle/>
                    <a:p>
                      <a:r>
                        <a:rPr lang="en-US" sz="1400" b="1" dirty="0" smtClean="0">
                          <a:latin typeface="Times New Roman" panose="02020603050405020304" pitchFamily="18" charset="0"/>
                          <a:cs typeface="Times New Roman" panose="02020603050405020304" pitchFamily="18" charset="0"/>
                        </a:rPr>
                        <a:t>nextMulReg</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baseline="0" dirty="0" smtClean="0">
                          <a:latin typeface="Times New Roman" panose="02020603050405020304" pitchFamily="18" charset="0"/>
                          <a:cs typeface="Times New Roman" panose="02020603050405020304" pitchFamily="18" charset="0"/>
                        </a:rPr>
                        <a:t>Next Multiplication Register variable uses Cat function and concatenate product, multiplier and mulUnroll variable</a:t>
                      </a:r>
                    </a:p>
                  </a:txBody>
                  <a:tcPr>
                    <a:solidFill>
                      <a:schemeClr val="tx1">
                        <a:lumMod val="85000"/>
                      </a:schemeClr>
                    </a:solidFill>
                  </a:tcPr>
                </a:tc>
              </a:tr>
              <a:tr h="261947">
                <a:tc>
                  <a:txBody>
                    <a:bodyPr/>
                    <a:lstStyle/>
                    <a:p>
                      <a:r>
                        <a:rPr lang="en-US" sz="1400" b="1" dirty="0" smtClean="0">
                          <a:latin typeface="Times New Roman" panose="02020603050405020304" pitchFamily="18" charset="0"/>
                          <a:cs typeface="Times New Roman" panose="02020603050405020304" pitchFamily="18" charset="0"/>
                        </a:rPr>
                        <a:t>nextMplierSign</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Next Multiplier Sign uses count register</a:t>
                      </a:r>
                      <a:r>
                        <a:rPr lang="en-US" sz="1400" b="1" baseline="0" dirty="0" smtClean="0">
                          <a:latin typeface="Times New Roman" panose="02020603050405020304" pitchFamily="18" charset="0"/>
                          <a:cs typeface="Times New Roman" panose="02020603050405020304" pitchFamily="18" charset="0"/>
                        </a:rPr>
                        <a:t> and compares it result with mulw/cfg.mulUnroll-2 expression if it satisfies we apply AND condition with neg_out(negative output) and saves the result in the nextMplierSign variable</a:t>
                      </a:r>
                      <a:endParaRPr lang="en-US" sz="1400" b="1" dirty="0" smtClean="0">
                        <a:latin typeface="Times New Roman" panose="02020603050405020304" pitchFamily="18" charset="0"/>
                        <a:cs typeface="Times New Roman" panose="02020603050405020304" pitchFamily="18" charset="0"/>
                      </a:endParaRPr>
                    </a:p>
                  </a:txBody>
                  <a:tcPr>
                    <a:solidFill>
                      <a:schemeClr val="tx1">
                        <a:lumMod val="85000"/>
                      </a:schemeClr>
                    </a:solidFill>
                  </a:tcPr>
                </a:tc>
              </a:tr>
            </a:tbl>
          </a:graphicData>
        </a:graphic>
      </p:graphicFrame>
    </p:spTree>
    <p:extLst>
      <p:ext uri="{BB962C8B-B14F-4D97-AF65-F5344CB8AC3E}">
        <p14:creationId xmlns:p14="http://schemas.microsoft.com/office/powerpoint/2010/main" val="598254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727" y="275593"/>
            <a:ext cx="8947150" cy="1795099"/>
          </a:xfrm>
        </p:spPr>
      </p:pic>
    </p:spTree>
    <p:extLst>
      <p:ext uri="{BB962C8B-B14F-4D97-AF65-F5344CB8AC3E}">
        <p14:creationId xmlns:p14="http://schemas.microsoft.com/office/powerpoint/2010/main" val="77521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Flow chart above shows </a:t>
            </a:r>
            <a:r>
              <a:rPr lang="en-US" dirty="0"/>
              <a:t>the three basic steps needed for each bit. The least significant bit of the multiplier (Multiplier0) determines whether the multiplicand is added to the Product register. The left shift in step 2 has the effect of moving the intermediate operands to the left, just as when multiplying with paper and pencil. The shift right in step 3 gives us the next bit of the multiplier to examine in the following iteration. These three steps are repeated 64 times to obtain the product</a:t>
            </a:r>
            <a:r>
              <a:rPr lang="en-US" dirty="0" smtClean="0"/>
              <a:t>.</a:t>
            </a:r>
          </a:p>
          <a:p>
            <a:r>
              <a:rPr lang="en-US" dirty="0"/>
              <a:t>The first operand is called the multiplicand and the second the multiplier. The final result is called the product. As you may recall, the algorithm learned in grammar school is to take the digits of the multiplier one at a time from right to left, multiplying the multiplicand by the single digit of the multiplier, and shifting the intermediate product one digit to the left of the earlier intermediate products. The first observation is that the number of digits in the product is considerably larger than the number in either the multiplicand or the multiplier. In fact, if we ignore the sign bits, the length of the multiplication of an n-bit multiplicand and an m-bit multiplier is a product that is </a:t>
            </a:r>
            <a:r>
              <a:rPr lang="en-US" dirty="0" err="1"/>
              <a:t>n+m</a:t>
            </a:r>
            <a:r>
              <a:rPr lang="en-US" dirty="0"/>
              <a:t> bits long. That is, </a:t>
            </a:r>
            <a:r>
              <a:rPr lang="en-US" dirty="0" err="1"/>
              <a:t>n+m</a:t>
            </a:r>
            <a:r>
              <a:rPr lang="en-US" dirty="0"/>
              <a:t> bits are required to represent all possible products. Hence, like add, multiply must cope with overflow because we frequently want a 64-bit product as the result of multiplying two 64-bit numbers.</a:t>
            </a:r>
          </a:p>
        </p:txBody>
      </p:sp>
    </p:spTree>
    <p:extLst>
      <p:ext uri="{BB962C8B-B14F-4D97-AF65-F5344CB8AC3E}">
        <p14:creationId xmlns:p14="http://schemas.microsoft.com/office/powerpoint/2010/main" val="3514214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228" y="1094591"/>
            <a:ext cx="6204858" cy="1733792"/>
          </a:xfrm>
        </p:spPr>
      </p:pic>
      <p:sp>
        <p:nvSpPr>
          <p:cNvPr id="5" name="Rectangle 4"/>
          <p:cNvSpPr/>
          <p:nvPr/>
        </p:nvSpPr>
        <p:spPr>
          <a:xfrm>
            <a:off x="359228" y="3733514"/>
            <a:ext cx="11527971" cy="1754326"/>
          </a:xfrm>
          <a:prstGeom prst="rect">
            <a:avLst/>
          </a:prstGeom>
        </p:spPr>
        <p:txBody>
          <a:bodyPr wrap="square">
            <a:spAutoFit/>
          </a:bodyPr>
          <a:lstStyle/>
          <a:p>
            <a:r>
              <a:rPr lang="en-US" dirty="0" smtClean="0"/>
              <a:t>We wired count with count+1</a:t>
            </a:r>
            <a:br>
              <a:rPr lang="en-US" dirty="0" smtClean="0"/>
            </a:br>
            <a:endParaRPr lang="en-US" dirty="0" smtClean="0"/>
          </a:p>
          <a:p>
            <a:r>
              <a:rPr lang="en-US" dirty="0" smtClean="0"/>
              <a:t>We have when condition which will execute when eout or count is equals to mulw/cfg.mulUnroll-1 if this condition satisfies we execute when  block.</a:t>
            </a:r>
          </a:p>
          <a:p>
            <a:r>
              <a:rPr lang="en-US" dirty="0" smtClean="0"/>
              <a:t>In when block we wired state with s_done_mul(state of done multiplication operation) and resHi(result high) get wired with isHi.</a:t>
            </a:r>
            <a:endParaRPr lang="en-US" dirty="0"/>
          </a:p>
        </p:txBody>
      </p:sp>
    </p:spTree>
    <p:extLst>
      <p:ext uri="{BB962C8B-B14F-4D97-AF65-F5344CB8AC3E}">
        <p14:creationId xmlns:p14="http://schemas.microsoft.com/office/powerpoint/2010/main" val="298129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t="2621"/>
          <a:stretch/>
        </p:blipFill>
        <p:spPr>
          <a:xfrm>
            <a:off x="157957" y="185058"/>
            <a:ext cx="9976643" cy="2166256"/>
          </a:xfrm>
          <a:prstGeom prst="rect">
            <a:avLst/>
          </a:prstGeom>
        </p:spPr>
      </p:pic>
      <p:sp>
        <p:nvSpPr>
          <p:cNvPr id="5" name="Rectangle 4"/>
          <p:cNvSpPr/>
          <p:nvPr/>
        </p:nvSpPr>
        <p:spPr>
          <a:xfrm>
            <a:off x="157957" y="2603128"/>
            <a:ext cx="11914300" cy="341632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We have if condition in which we compares divUnroll variable if its not equals to 0 we have when condition in which we compare state with s_div(state of division operation) if that condition satisfies </a:t>
            </a:r>
          </a:p>
          <a:p>
            <a:pPr lvl="0"/>
            <a:r>
              <a:rPr lang="en-US" dirty="0" smtClean="0">
                <a:latin typeface="Times New Roman" panose="02020603050405020304" pitchFamily="18" charset="0"/>
                <a:cs typeface="Times New Roman" panose="02020603050405020304" pitchFamily="18" charset="0"/>
              </a:rPr>
              <a:t>We use until keyword in unroll variable, so that 1 will not  included which is the value of divUnroll variable.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We also uses scanLeft function. ScanLeft</a:t>
            </a:r>
            <a:r>
              <a:rPr lang="en-US" dirty="0">
                <a:latin typeface="Times New Roman" panose="02020603050405020304" pitchFamily="18" charset="0"/>
                <a:cs typeface="Times New Roman" panose="02020603050405020304" pitchFamily="18" charset="0"/>
              </a:rPr>
              <a:t> and scanRight walk through a sequence in a manner similar to reduceLeft and reduceRight, but they return a sequence instead of a single value. </a:t>
            </a:r>
            <a:r>
              <a:rPr lang="en-US" dirty="0" smtClean="0">
                <a:latin typeface="Times New Roman" panose="02020603050405020304" pitchFamily="18" charset="0"/>
                <a:cs typeface="Times New Roman" panose="02020603050405020304" pitchFamily="18" charset="0"/>
              </a:rPr>
              <a:t>We have remainder variable as scanLeft parameter</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uses case and takes rem and I as its input for matching</a:t>
            </a:r>
          </a:p>
          <a:p>
            <a:r>
              <a:rPr lang="en-US" dirty="0" smtClean="0">
                <a:latin typeface="Times New Roman" panose="02020603050405020304" pitchFamily="18" charset="0"/>
                <a:cs typeface="Times New Roman" panose="02020603050405020304" pitchFamily="18" charset="0"/>
              </a:rPr>
              <a:t>We have difference variable in which we have if condition which compares I with 0 if this condition satisfies subtractor will be selected otherwise rem-divisor result will be selected</a:t>
            </a:r>
          </a:p>
          <a:p>
            <a:r>
              <a:rPr lang="en-US" dirty="0" smtClean="0">
                <a:latin typeface="Times New Roman" panose="02020603050405020304" pitchFamily="18" charset="0"/>
                <a:cs typeface="Times New Roman" panose="02020603050405020304" pitchFamily="18" charset="0"/>
              </a:rPr>
              <a:t>We  have less variable in which we have difference variable which takes w variable as input</a:t>
            </a:r>
          </a:p>
          <a:p>
            <a:r>
              <a:rPr lang="en-US" dirty="0" smtClean="0">
                <a:latin typeface="Times New Roman" panose="02020603050405020304" pitchFamily="18" charset="0"/>
                <a:cs typeface="Times New Roman" panose="02020603050405020304" pitchFamily="18" charset="0"/>
              </a:rPr>
              <a:t>We than concatenate  on the bases of  Mux bool parameter we will select rem (w-1) or variable of less as inverse.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tail method returns a collection consisting of all elements except the first one.</a:t>
            </a:r>
          </a:p>
        </p:txBody>
      </p:sp>
    </p:spTree>
    <p:extLst>
      <p:ext uri="{BB962C8B-B14F-4D97-AF65-F5344CB8AC3E}">
        <p14:creationId xmlns:p14="http://schemas.microsoft.com/office/powerpoint/2010/main" val="4032388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96" y="315173"/>
            <a:ext cx="5296639" cy="2467319"/>
          </a:xfrm>
        </p:spPr>
      </p:pic>
      <p:sp>
        <p:nvSpPr>
          <p:cNvPr id="5" name="Rectangle 4"/>
          <p:cNvSpPr/>
          <p:nvPr/>
        </p:nvSpPr>
        <p:spPr>
          <a:xfrm>
            <a:off x="380999" y="3105835"/>
            <a:ext cx="11625943" cy="3139321"/>
          </a:xfrm>
          <a:prstGeom prst="rect">
            <a:avLst/>
          </a:prstGeom>
        </p:spPr>
        <p:txBody>
          <a:bodyPr wrap="square">
            <a:spAutoFit/>
          </a:bodyPr>
          <a:lstStyle/>
          <a:p>
            <a:pPr lvl="0"/>
            <a:r>
              <a:rPr lang="en-US" dirty="0" smtClean="0"/>
              <a:t>We wired unrolls.last result with remainder </a:t>
            </a:r>
            <a:br>
              <a:rPr lang="en-US" dirty="0" smtClean="0"/>
            </a:br>
            <a:r>
              <a:rPr lang="en-US" dirty="0" smtClean="0"/>
              <a:t>We have when condition in which we compare count with w/divUnroll variable if that satisfies we check Mux condition  and neg_out(negative output) is as Bool parameter on this Bool  Parameter we decide weather s_neg_output(state of negative output) or s_done_div(state of division done is selected)</a:t>
            </a:r>
            <a:br>
              <a:rPr lang="en-US" dirty="0" smtClean="0"/>
            </a:br>
            <a:r>
              <a:rPr lang="en-US" dirty="0" smtClean="0"/>
              <a:t>isHi will be wired with resHi(result High)</a:t>
            </a:r>
          </a:p>
          <a:p>
            <a:pPr lvl="0"/>
            <a:r>
              <a:rPr lang="en-US" dirty="0" smtClean="0"/>
              <a:t>We have If condition in which we check less than operation between the remainder of (w and divUnroll variable) and divUnroll variable with subtraction of 1</a:t>
            </a:r>
          </a:p>
          <a:p>
            <a:pPr lvl="0"/>
            <a:r>
              <a:rPr lang="en-US" dirty="0" smtClean="0"/>
              <a:t>We  take remainder result of  w and divUnroll and inputs that in unrolls variable and wired that result with remainder</a:t>
            </a:r>
          </a:p>
          <a:p>
            <a:pPr lvl="0"/>
            <a:r>
              <a:rPr lang="en-US" dirty="0" smtClean="0"/>
              <a:t>We finally wired between count +1 result with count</a:t>
            </a:r>
          </a:p>
        </p:txBody>
      </p:sp>
    </p:spTree>
    <p:extLst>
      <p:ext uri="{BB962C8B-B14F-4D97-AF65-F5344CB8AC3E}">
        <p14:creationId xmlns:p14="http://schemas.microsoft.com/office/powerpoint/2010/main" val="68245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06" y="-1"/>
            <a:ext cx="6051823" cy="2889801"/>
          </a:xfrm>
        </p:spPr>
      </p:pic>
      <p:sp>
        <p:nvSpPr>
          <p:cNvPr id="5" name="Rectangle 4"/>
          <p:cNvSpPr/>
          <p:nvPr/>
        </p:nvSpPr>
        <p:spPr>
          <a:xfrm>
            <a:off x="98606" y="2889801"/>
            <a:ext cx="11843023" cy="3816429"/>
          </a:xfrm>
          <a:prstGeom prst="rect">
            <a:avLst/>
          </a:prstGeom>
        </p:spPr>
        <p:txBody>
          <a:bodyPr wrap="square">
            <a:spAutoFit/>
          </a:bodyPr>
          <a:lstStyle/>
          <a:p>
            <a:pPr lvl="0"/>
            <a:r>
              <a:rPr lang="en-US" sz="1400" dirty="0"/>
              <a:t>d</a:t>
            </a:r>
            <a:r>
              <a:rPr lang="en-US" sz="1400" dirty="0" smtClean="0"/>
              <a:t>ivby0 variable will have AND condition between count and notsubtractor which takes w as a parameter</a:t>
            </a:r>
          </a:p>
          <a:p>
            <a:pPr lvl="0"/>
            <a:r>
              <a:rPr lang="en-US" sz="1400" dirty="0" smtClean="0"/>
              <a:t>We have divEarlyOut variable in if condition if its true if condition  executed</a:t>
            </a:r>
            <a:br>
              <a:rPr lang="en-US" sz="1400" dirty="0" smtClean="0"/>
            </a:br>
            <a:r>
              <a:rPr lang="en-US" sz="1400" dirty="0" smtClean="0"/>
              <a:t>We have align variable in which we use log2Floor which compute </a:t>
            </a:r>
            <a:r>
              <a:rPr lang="en-US" sz="1400" dirty="0"/>
              <a:t>the log2 of a Scala integer, rounded </a:t>
            </a:r>
            <a:r>
              <a:rPr lang="en-US" sz="1400" dirty="0" smtClean="0"/>
              <a:t>down. We uses max function which return maximum value between divEarlyOutGranularity and divUnroll variable</a:t>
            </a:r>
            <a:br>
              <a:rPr lang="en-US" sz="1400" dirty="0" smtClean="0"/>
            </a:br>
            <a:r>
              <a:rPr lang="en-US" sz="1400" dirty="0" smtClean="0"/>
              <a:t>We have alignMask variable in which we use ~. Binary </a:t>
            </a:r>
            <a:r>
              <a:rPr lang="en-US" sz="1400" dirty="0"/>
              <a:t>Ones Complement Operator is unary and has the effect of 'flipping' </a:t>
            </a:r>
            <a:r>
              <a:rPr lang="en-US" sz="1400" dirty="0" smtClean="0"/>
              <a:t>bits.log2Ceil command also uses to compute </a:t>
            </a:r>
            <a:r>
              <a:rPr lang="en-US" sz="1400" dirty="0"/>
              <a:t>the log2 of a Scala integer, rounded up. Useful for getting the number of bits needed to represent some number of states </a:t>
            </a:r>
            <a:r>
              <a:rPr lang="en-US" sz="1400" dirty="0" smtClean="0"/>
              <a:t/>
            </a:r>
            <a:br>
              <a:rPr lang="en-US" sz="1400" dirty="0" smtClean="0"/>
            </a:br>
            <a:r>
              <a:rPr lang="en-US" sz="1400" dirty="0" smtClean="0"/>
              <a:t>We uses divisor MSB variable to extract MSB of divisor</a:t>
            </a:r>
            <a:br>
              <a:rPr lang="en-US" sz="1400" dirty="0" smtClean="0"/>
            </a:br>
            <a:r>
              <a:rPr lang="en-US" sz="1400" dirty="0" smtClean="0"/>
              <a:t>We uses Dividend MSB to extract MSB of dividend</a:t>
            </a:r>
          </a:p>
          <a:p>
            <a:pPr lvl="0"/>
            <a:r>
              <a:rPr lang="en-US" sz="1400" dirty="0" smtClean="0"/>
              <a:t>We have eoutPos variable in which we subtract dividend MSB with divisor MSB and takes the complement</a:t>
            </a:r>
          </a:p>
          <a:p>
            <a:pPr lvl="0"/>
            <a:r>
              <a:rPr lang="en-US" sz="1400" dirty="0" smtClean="0"/>
              <a:t>We have eOut variable  which have AND and equals condition through which it returns 1 or 0</a:t>
            </a:r>
            <a:br>
              <a:rPr lang="en-US" sz="1400" dirty="0" smtClean="0"/>
            </a:br>
            <a:r>
              <a:rPr lang="en-US" sz="1400" dirty="0" smtClean="0"/>
              <a:t>Furthermore we have when condition which executes only of eout is 1 or true</a:t>
            </a:r>
            <a:br>
              <a:rPr lang="en-US" sz="1400" dirty="0" smtClean="0"/>
            </a:br>
            <a:r>
              <a:rPr lang="en-US" sz="1400" dirty="0" smtClean="0"/>
              <a:t>In when statement we wired remainder  and count variable</a:t>
            </a:r>
            <a:br>
              <a:rPr lang="en-US" sz="1400" dirty="0" smtClean="0"/>
            </a:br>
            <a:r>
              <a:rPr lang="en-US" sz="1400" dirty="0" smtClean="0"/>
              <a:t>We have another when in which we have AND condition between divby0 and </a:t>
            </a:r>
            <a:r>
              <a:rPr lang="en-US" sz="1400" dirty="0" err="1" smtClean="0"/>
              <a:t>notisHi</a:t>
            </a:r>
            <a:r>
              <a:rPr lang="en-US" sz="1400" dirty="0" smtClean="0"/>
              <a:t> variable if that satisfies neg_out(negative output) will be wired as false</a:t>
            </a:r>
          </a:p>
          <a:p>
            <a:pPr lvl="0"/>
            <a:r>
              <a:rPr lang="en-US" sz="1400" dirty="0" smtClean="0"/>
              <a:t>We have another when which have OR condition between kill and resp fire variable id condition satisfies we wired state with s_ready where </a:t>
            </a:r>
            <a:r>
              <a:rPr lang="en-US" sz="1400" dirty="0"/>
              <a:t>If ready and valid are both high, a transaction occurred (sometime called fire)</a:t>
            </a:r>
          </a:p>
        </p:txBody>
      </p:sp>
    </p:spTree>
    <p:extLst>
      <p:ext uri="{BB962C8B-B14F-4D97-AF65-F5344CB8AC3E}">
        <p14:creationId xmlns:p14="http://schemas.microsoft.com/office/powerpoint/2010/main" val="340855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2945545"/>
            <a:ext cx="11974285" cy="3781826"/>
          </a:xfrm>
        </p:spPr>
        <p:txBody>
          <a:bodyPr/>
          <a:lstStyle/>
          <a:p>
            <a:r>
              <a:rPr lang="en-US" sz="1700" dirty="0" smtClean="0"/>
              <a:t>We have when condition if we have  valid  and ready state of request  we execute further instructions</a:t>
            </a:r>
            <a:br>
              <a:rPr lang="en-US" sz="1700" dirty="0" smtClean="0"/>
            </a:br>
            <a:r>
              <a:rPr lang="en-US" sz="1700" dirty="0" smtClean="0"/>
              <a:t>We have state variable which uses Mux condition and cmdMul act as Bool parameter of Mux if condition satisfies s_mul(state of multiplication) is selected otherwise we have 2</a:t>
            </a:r>
            <a:r>
              <a:rPr lang="en-US" sz="1700" baseline="30000" dirty="0" smtClean="0"/>
              <a:t>nd</a:t>
            </a:r>
            <a:r>
              <a:rPr lang="en-US" sz="1700" dirty="0" smtClean="0"/>
              <a:t> Mux which has OR condition between </a:t>
            </a:r>
            <a:r>
              <a:rPr lang="en-US" sz="1700" dirty="0"/>
              <a:t>l</a:t>
            </a:r>
            <a:r>
              <a:rPr lang="en-US" sz="1700" dirty="0" smtClean="0"/>
              <a:t>hs_sign and rhs_sign as Bool parameter of Mux which decides  weather s_neg_inputs is selected or  s_div</a:t>
            </a:r>
            <a:br>
              <a:rPr lang="en-US" sz="1700" dirty="0" smtClean="0"/>
            </a:br>
            <a:r>
              <a:rPr lang="en-US" sz="1700" dirty="0" smtClean="0"/>
              <a:t>We have isHi  variable which is wired with cmdHi, whereas resHi output is wired as false</a:t>
            </a:r>
            <a:br>
              <a:rPr lang="en-US" sz="1700" dirty="0" smtClean="0"/>
            </a:br>
            <a:r>
              <a:rPr lang="en-US" sz="1700" dirty="0" smtClean="0"/>
              <a:t>count is wired by executing if condition if fastMulw is true we have further code of lines executed below .</a:t>
            </a:r>
            <a:br>
              <a:rPr lang="en-US" sz="1700" dirty="0" smtClean="0"/>
            </a:br>
            <a:r>
              <a:rPr lang="en-US" sz="1700" dirty="0" smtClean="0"/>
              <a:t>We have Mux which returns UInt type by executing its Bool operator AND condition between cmdMul and halfWidth. If condition satisfies we select w/mulUnroll/2 otherwise 0</a:t>
            </a:r>
            <a:br>
              <a:rPr lang="en-US" sz="1700" dirty="0" smtClean="0"/>
            </a:br>
            <a:r>
              <a:rPr lang="en-US" sz="1700" dirty="0" smtClean="0"/>
              <a:t>We have else clause wh9ch returns 0</a:t>
            </a:r>
            <a:br>
              <a:rPr lang="en-US" sz="1700" dirty="0" smtClean="0"/>
            </a:br>
            <a:r>
              <a:rPr lang="en-US" sz="1700" dirty="0" smtClean="0"/>
              <a:t>We have neg_out output which is wired by using Mux condition in which we have cmdHi as Bool parameter which decides </a:t>
            </a:r>
            <a:r>
              <a:rPr lang="en-US" sz="1700" dirty="0" err="1" smtClean="0"/>
              <a:t>wether</a:t>
            </a:r>
            <a:r>
              <a:rPr lang="en-US" sz="1700" dirty="0" smtClean="0"/>
              <a:t> lhs_sign selected or comparison result of lhs_sign and rhs_sign is selected</a:t>
            </a:r>
            <a:br>
              <a:rPr lang="en-US" sz="1700" dirty="0" smtClean="0"/>
            </a:br>
            <a:r>
              <a:rPr lang="en-US" sz="1700" dirty="0" smtClean="0"/>
              <a:t>Divisor output is wired with rhs_sign and rhs_in   by using </a:t>
            </a:r>
            <a:r>
              <a:rPr lang="en-US" sz="1700" dirty="0"/>
              <a:t>C</a:t>
            </a:r>
            <a:r>
              <a:rPr lang="en-US" sz="1700" dirty="0" smtClean="0"/>
              <a:t>at function</a:t>
            </a:r>
            <a:br>
              <a:rPr lang="en-US" sz="1700" dirty="0" smtClean="0"/>
            </a:br>
            <a:r>
              <a:rPr lang="en-US" sz="1700" dirty="0" smtClean="0"/>
              <a:t>remainder is wired with lhs_in and req is wired with request bits.</a:t>
            </a:r>
            <a:endParaRPr lang="en-US" sz="17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352" y="108415"/>
            <a:ext cx="8947150" cy="2728437"/>
          </a:xfrm>
        </p:spPr>
      </p:pic>
    </p:spTree>
    <p:extLst>
      <p:ext uri="{BB962C8B-B14F-4D97-AF65-F5344CB8AC3E}">
        <p14:creationId xmlns:p14="http://schemas.microsoft.com/office/powerpoint/2010/main" val="1308064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48" y="43711"/>
            <a:ext cx="8726118" cy="2810267"/>
          </a:xfrm>
        </p:spPr>
      </p:pic>
      <p:sp>
        <p:nvSpPr>
          <p:cNvPr id="5" name="Rectangle 4"/>
          <p:cNvSpPr/>
          <p:nvPr/>
        </p:nvSpPr>
        <p:spPr>
          <a:xfrm>
            <a:off x="141512" y="2910422"/>
            <a:ext cx="11963401" cy="3416320"/>
          </a:xfrm>
          <a:prstGeom prst="rect">
            <a:avLst/>
          </a:prstGeom>
        </p:spPr>
        <p:txBody>
          <a:bodyPr wrap="square">
            <a:spAutoFit/>
          </a:bodyPr>
          <a:lstStyle/>
          <a:p>
            <a:r>
              <a:rPr lang="en-US" dirty="0" smtClean="0"/>
              <a:t>We have variable outMul in which we compares to condition 1</a:t>
            </a:r>
            <a:r>
              <a:rPr lang="en-US" baseline="30000" dirty="0" smtClean="0"/>
              <a:t>st</a:t>
            </a:r>
            <a:r>
              <a:rPr lang="en-US" dirty="0" smtClean="0"/>
              <a:t> condition is we take xor between s_done_mul and s_done_div and than takes AND with state variable 2</a:t>
            </a:r>
            <a:r>
              <a:rPr lang="en-US" baseline="30000" dirty="0" smtClean="0"/>
              <a:t>nd</a:t>
            </a:r>
            <a:r>
              <a:rPr lang="en-US" dirty="0" smtClean="0"/>
              <a:t> condition is we take AND between s_done_mul and compliment of s_done_div</a:t>
            </a:r>
            <a:br>
              <a:rPr lang="en-US" dirty="0" smtClean="0"/>
            </a:br>
            <a:r>
              <a:rPr lang="en-US" dirty="0" smtClean="0"/>
              <a:t>We have  loOut variable which outputs the low  bits result  by executing Mux and AND conditions between fastMulw, halfWidth and outMul.On that basis result of half of width will be selected</a:t>
            </a:r>
          </a:p>
          <a:p>
            <a:r>
              <a:rPr lang="en-US" dirty="0"/>
              <a:t>We have  </a:t>
            </a:r>
            <a:r>
              <a:rPr lang="en-US" dirty="0" smtClean="0"/>
              <a:t>hiOut </a:t>
            </a:r>
            <a:r>
              <a:rPr lang="en-US" dirty="0"/>
              <a:t>variable which outputs the </a:t>
            </a:r>
            <a:r>
              <a:rPr lang="en-US" dirty="0" smtClean="0"/>
              <a:t>high bits </a:t>
            </a:r>
            <a:r>
              <a:rPr lang="en-US" dirty="0"/>
              <a:t>result  by executing Mux </a:t>
            </a:r>
            <a:r>
              <a:rPr lang="en-US" dirty="0" smtClean="0"/>
              <a:t>and Fill command. HalfWidth act as a Bool parameter of Mux.On </a:t>
            </a:r>
            <a:r>
              <a:rPr lang="en-US" dirty="0"/>
              <a:t>that basis result of half of width will be </a:t>
            </a:r>
            <a:r>
              <a:rPr lang="en-US" dirty="0" smtClean="0"/>
              <a:t>selected</a:t>
            </a:r>
            <a:br>
              <a:rPr lang="en-US" dirty="0" smtClean="0"/>
            </a:br>
            <a:r>
              <a:rPr lang="en-US" dirty="0" smtClean="0"/>
              <a:t>resp bits tag gets wired with req.tag</a:t>
            </a:r>
            <a:br>
              <a:rPr lang="en-US" dirty="0" smtClean="0"/>
            </a:br>
            <a:r>
              <a:rPr lang="en-US" dirty="0" smtClean="0"/>
              <a:t>response data bits wires with hiOut and loOut by using Cat function</a:t>
            </a:r>
            <a:br>
              <a:rPr lang="en-US" dirty="0" smtClean="0"/>
            </a:br>
            <a:r>
              <a:rPr lang="en-US" dirty="0" smtClean="0"/>
              <a:t>response valid and req ready is  also wired by comparing states with multiplication, division and ready respectively</a:t>
            </a:r>
            <a:br>
              <a:rPr lang="en-US" dirty="0" smtClean="0"/>
            </a:br>
            <a:endParaRPr lang="en-US" dirty="0" smtClean="0"/>
          </a:p>
        </p:txBody>
      </p:sp>
    </p:spTree>
    <p:extLst>
      <p:ext uri="{BB962C8B-B14F-4D97-AF65-F5344CB8AC3E}">
        <p14:creationId xmlns:p14="http://schemas.microsoft.com/office/powerpoint/2010/main" val="1817501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227" y="1520505"/>
            <a:ext cx="8947150" cy="1799638"/>
          </a:xfrm>
        </p:spPr>
      </p:pic>
      <p:sp>
        <p:nvSpPr>
          <p:cNvPr id="5" name="Rectangle 4"/>
          <p:cNvSpPr/>
          <p:nvPr/>
        </p:nvSpPr>
        <p:spPr>
          <a:xfrm>
            <a:off x="330427" y="3701533"/>
            <a:ext cx="11665630" cy="1754326"/>
          </a:xfrm>
          <a:prstGeom prst="rect">
            <a:avLst/>
          </a:prstGeom>
        </p:spPr>
        <p:txBody>
          <a:bodyPr wrap="square">
            <a:spAutoFit/>
          </a:bodyPr>
          <a:lstStyle/>
          <a:p>
            <a:r>
              <a:rPr lang="en-US" dirty="0" smtClean="0"/>
              <a:t>We create a class PipelinedMultiplier and takes width latency and nXpr=32 as input parameter</a:t>
            </a:r>
          </a:p>
          <a:p>
            <a:pPr lvl="0"/>
            <a:r>
              <a:rPr lang="en-US" dirty="0" smtClean="0"/>
              <a:t>We have variable req in which we creates object of class MultiplierReq and takes width and nXpr value log as input parameter.</a:t>
            </a:r>
            <a:r>
              <a:rPr lang="en-US" dirty="0">
                <a:latin typeface="Open Sans" panose="020B0606030504020204" pitchFamily="34" charset="0"/>
                <a:cs typeface="Open Sans" panose="020B0606030504020204" pitchFamily="34" charset="0"/>
              </a:rPr>
              <a:t> A bit that will be asserted when </a:t>
            </a:r>
            <a:r>
              <a:rPr lang="en-US" dirty="0">
                <a:latin typeface="Source Code Pro"/>
              </a:rPr>
              <a:t>bits</a:t>
            </a:r>
            <a:r>
              <a:rPr lang="en-US" dirty="0">
                <a:latin typeface="Open Sans" panose="020B0606030504020204" pitchFamily="34" charset="0"/>
                <a:cs typeface="Open Sans" panose="020B0606030504020204" pitchFamily="34" charset="0"/>
              </a:rPr>
              <a:t> is </a:t>
            </a:r>
            <a:r>
              <a:rPr lang="en-US" dirty="0" err="1" smtClean="0">
                <a:latin typeface="Open Sans" panose="020B0606030504020204" pitchFamily="34" charset="0"/>
                <a:cs typeface="Open Sans" panose="020B0606030504020204" pitchFamily="34" charset="0"/>
              </a:rPr>
              <a:t>valid</a:t>
            </a:r>
            <a:r>
              <a:rPr lang="en-US" dirty="0" err="1" smtClean="0"/>
              <a:t>.We</a:t>
            </a:r>
            <a:r>
              <a:rPr lang="en-US" dirty="0" smtClean="0"/>
              <a:t> have Flipped that valid bits using flipped command</a:t>
            </a:r>
            <a:br>
              <a:rPr lang="en-US" dirty="0" smtClean="0"/>
            </a:br>
            <a:r>
              <a:rPr lang="en-US" dirty="0" smtClean="0"/>
              <a:t>We have resp variable which do same operation as resp variable instead this cannot flipped valid bits result</a:t>
            </a:r>
            <a:endParaRPr lang="en-US" sz="4400" dirty="0">
              <a:latin typeface="Arial" panose="020B0604020202020204" pitchFamily="34" charset="0"/>
            </a:endParaRPr>
          </a:p>
        </p:txBody>
      </p:sp>
    </p:spTree>
    <p:extLst>
      <p:ext uri="{BB962C8B-B14F-4D97-AF65-F5344CB8AC3E}">
        <p14:creationId xmlns:p14="http://schemas.microsoft.com/office/powerpoint/2010/main" val="184184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41" y="108857"/>
            <a:ext cx="6756173" cy="3113313"/>
          </a:xfrm>
        </p:spPr>
      </p:pic>
      <p:sp>
        <p:nvSpPr>
          <p:cNvPr id="5" name="Rectangle 4"/>
          <p:cNvSpPr/>
          <p:nvPr/>
        </p:nvSpPr>
        <p:spPr>
          <a:xfrm>
            <a:off x="0" y="3222171"/>
            <a:ext cx="11850687" cy="3416320"/>
          </a:xfrm>
          <a:prstGeom prst="rect">
            <a:avLst/>
          </a:prstGeom>
        </p:spPr>
        <p:txBody>
          <a:bodyPr wrap="square">
            <a:spAutoFit/>
          </a:bodyPr>
          <a:lstStyle/>
          <a:p>
            <a:r>
              <a:rPr lang="en-US" dirty="0" smtClean="0"/>
              <a:t>We have variable in  in which we take uses Pipe method and takes io.req as input</a:t>
            </a:r>
            <a:br>
              <a:rPr lang="en-US" dirty="0" smtClean="0"/>
            </a:br>
            <a:r>
              <a:rPr lang="en-US" dirty="0"/>
              <a:t>We have created variable </a:t>
            </a:r>
            <a:r>
              <a:rPr lang="en-US" dirty="0" smtClean="0"/>
              <a:t>decode  </a:t>
            </a:r>
            <a:r>
              <a:rPr lang="en-US" dirty="0"/>
              <a:t>in which we create List and assign key with values we have different multiplication operation which we define in our  ALU block we assign them with different List values. Values in our list is compared by the command of BitPat command in our Decode block. X,Y and N are methods define in Constants </a:t>
            </a:r>
            <a:r>
              <a:rPr lang="en-US" dirty="0" smtClean="0"/>
              <a:t>block</a:t>
            </a:r>
            <a:br>
              <a:rPr lang="en-US" dirty="0" smtClean="0"/>
            </a:br>
            <a:r>
              <a:rPr lang="en-US" dirty="0"/>
              <a:t>We add </a:t>
            </a:r>
            <a:r>
              <a:rPr lang="en-US" dirty="0" smtClean="0"/>
              <a:t>three </a:t>
            </a:r>
            <a:r>
              <a:rPr lang="en-US" dirty="0"/>
              <a:t>variables to the list </a:t>
            </a:r>
            <a:r>
              <a:rPr lang="en-US" dirty="0" smtClean="0"/>
              <a:t>cmdHi</a:t>
            </a:r>
            <a:r>
              <a:rPr lang="en-US" dirty="0"/>
              <a:t>, lhsSigned and rhsSigned in our list by using cons operator</a:t>
            </a:r>
          </a:p>
          <a:p>
            <a:r>
              <a:rPr lang="en-US" dirty="0"/>
              <a:t>We uses Decode Logic class and takes  fn(Aluop)bits as </a:t>
            </a:r>
            <a:r>
              <a:rPr lang="en-US" dirty="0" smtClean="0"/>
              <a:t>input with List(X,X,X) </a:t>
            </a:r>
            <a:r>
              <a:rPr lang="en-US" dirty="0"/>
              <a:t>where X is a </a:t>
            </a:r>
            <a:r>
              <a:rPr lang="en-US" dirty="0" smtClean="0"/>
              <a:t>(method </a:t>
            </a:r>
            <a:r>
              <a:rPr lang="en-US" dirty="0"/>
              <a:t>define in Const block of Scala  and this X uses </a:t>
            </a:r>
            <a:r>
              <a:rPr lang="en-US" dirty="0" smtClean="0"/>
              <a:t>BitPat </a:t>
            </a:r>
            <a:r>
              <a:rPr lang="en-US" dirty="0"/>
              <a:t>command of </a:t>
            </a:r>
            <a:r>
              <a:rPr lang="en-US" dirty="0" smtClean="0"/>
              <a:t>Scala </a:t>
            </a:r>
            <a:r>
              <a:rPr lang="en-US" dirty="0"/>
              <a:t>for bit </a:t>
            </a:r>
            <a:r>
              <a:rPr lang="en-US" dirty="0" smtClean="0"/>
              <a:t>matching)and decode.map.</a:t>
            </a:r>
            <a:br>
              <a:rPr lang="en-US" dirty="0" smtClean="0"/>
            </a:br>
            <a:r>
              <a:rPr lang="en-US" dirty="0" smtClean="0"/>
              <a:t>We have variable </a:t>
            </a:r>
            <a:r>
              <a:rPr lang="en-US" dirty="0" err="1" smtClean="0"/>
              <a:t>cmdHalf</a:t>
            </a:r>
            <a:r>
              <a:rPr lang="en-US" dirty="0" smtClean="0"/>
              <a:t> in which we compare width with  32 and than apply AND condition with equals condition of data width of 32 and bits.dw</a:t>
            </a:r>
            <a:br>
              <a:rPr lang="en-US" dirty="0" smtClean="0"/>
            </a:br>
            <a:r>
              <a:rPr lang="en-US" dirty="0" smtClean="0"/>
              <a:t>We have lhs and rhs variable  which we uses to multiply and stores the result in prod variable.</a:t>
            </a:r>
            <a:br>
              <a:rPr lang="en-US" dirty="0" smtClean="0"/>
            </a:br>
            <a:r>
              <a:rPr lang="en-US" dirty="0" smtClean="0"/>
              <a:t>We than uses muxed variable in which we used Mux  cmdHi as Bool parameter of Mux</a:t>
            </a:r>
            <a:endParaRPr lang="en-US" dirty="0"/>
          </a:p>
        </p:txBody>
      </p:sp>
    </p:spTree>
    <p:extLst>
      <p:ext uri="{BB962C8B-B14F-4D97-AF65-F5344CB8AC3E}">
        <p14:creationId xmlns:p14="http://schemas.microsoft.com/office/powerpoint/2010/main" val="2262245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752" y="384651"/>
            <a:ext cx="6068272" cy="1305107"/>
          </a:xfrm>
        </p:spPr>
      </p:pic>
      <p:sp>
        <p:nvSpPr>
          <p:cNvPr id="5" name="Rectangle 4"/>
          <p:cNvSpPr/>
          <p:nvPr/>
        </p:nvSpPr>
        <p:spPr>
          <a:xfrm>
            <a:off x="115238" y="2018437"/>
            <a:ext cx="11554248" cy="646331"/>
          </a:xfrm>
          <a:prstGeom prst="rect">
            <a:avLst/>
          </a:prstGeom>
        </p:spPr>
        <p:txBody>
          <a:bodyPr wrap="square">
            <a:spAutoFit/>
          </a:bodyPr>
          <a:lstStyle/>
          <a:p>
            <a:r>
              <a:rPr lang="en-US" dirty="0" smtClean="0"/>
              <a:t>We have wired response valid, bit tags and bit data with io.resp.valid,io.resp.bits.tag,io.resp.bots.data</a:t>
            </a:r>
            <a:br>
              <a:rPr lang="en-US" dirty="0" smtClean="0"/>
            </a:br>
            <a:endParaRPr lang="en-US" dirty="0"/>
          </a:p>
        </p:txBody>
      </p:sp>
    </p:spTree>
    <p:extLst>
      <p:ext uri="{BB962C8B-B14F-4D97-AF65-F5344CB8AC3E}">
        <p14:creationId xmlns:p14="http://schemas.microsoft.com/office/powerpoint/2010/main" val="2599936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 and 57</a:t>
            </a:r>
            <a:endParaRPr lang="en-US" dirty="0"/>
          </a:p>
        </p:txBody>
      </p:sp>
      <p:sp>
        <p:nvSpPr>
          <p:cNvPr id="3" name="Content Placeholder 2"/>
          <p:cNvSpPr>
            <a:spLocks noGrp="1"/>
          </p:cNvSpPr>
          <p:nvPr>
            <p:ph idx="1"/>
          </p:nvPr>
        </p:nvSpPr>
        <p:spPr/>
        <p:txBody>
          <a:bodyPr/>
          <a:lstStyle/>
          <a:p>
            <a:r>
              <a:rPr lang="en-US" dirty="0">
                <a:hlinkClick r:id="rId2"/>
              </a:rPr>
              <a:t>https://alvinalexander.com/scala/examples-scala-sequences-collection-methods-seq-list-array-buffer</a:t>
            </a:r>
            <a:r>
              <a:rPr lang="en-US" dirty="0" smtClean="0">
                <a:hlinkClick r:id="rId2"/>
              </a:rPr>
              <a:t>/</a:t>
            </a:r>
            <a:r>
              <a:rPr lang="en-US" dirty="0" smtClean="0"/>
              <a:t> </a:t>
            </a:r>
            <a:br>
              <a:rPr lang="en-US" dirty="0" smtClean="0"/>
            </a:br>
            <a:r>
              <a:rPr lang="en-US" dirty="0" smtClean="0"/>
              <a:t>scan left</a:t>
            </a:r>
            <a:endParaRPr lang="en-US" dirty="0"/>
          </a:p>
        </p:txBody>
      </p:sp>
    </p:spTree>
    <p:extLst>
      <p:ext uri="{BB962C8B-B14F-4D97-AF65-F5344CB8AC3E}">
        <p14:creationId xmlns:p14="http://schemas.microsoft.com/office/powerpoint/2010/main" val="378932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1000486"/>
              </p:ext>
            </p:extLst>
          </p:nvPr>
        </p:nvGraphicFramePr>
        <p:xfrm>
          <a:off x="4869456" y="2769810"/>
          <a:ext cx="7246345" cy="3850640"/>
        </p:xfrm>
        <a:graphic>
          <a:graphicData uri="http://schemas.openxmlformats.org/drawingml/2006/table">
            <a:tbl>
              <a:tblPr firstRow="1" bandRow="1">
                <a:tableStyleId>{5C22544A-7EE6-4342-B048-85BDC9FD1C3A}</a:tableStyleId>
              </a:tblPr>
              <a:tblGrid>
                <a:gridCol w="4403760"/>
                <a:gridCol w="2842585"/>
              </a:tblGrid>
              <a:tr h="0">
                <a:tc>
                  <a:txBody>
                    <a:bodyPr/>
                    <a:lstStyle/>
                    <a:p>
                      <a:r>
                        <a:rPr lang="en-US" sz="1800" dirty="0" smtClean="0"/>
                        <a:t>Inputs</a:t>
                      </a:r>
                      <a:endParaRPr lang="en-US" sz="1800" dirty="0"/>
                    </a:p>
                  </a:txBody>
                  <a:tcPr>
                    <a:solidFill>
                      <a:schemeClr val="tx1">
                        <a:lumMod val="75000"/>
                      </a:schemeClr>
                    </a:solidFill>
                  </a:tcPr>
                </a:tc>
                <a:tc>
                  <a:txBody>
                    <a:bodyPr/>
                    <a:lstStyle/>
                    <a:p>
                      <a:r>
                        <a:rPr lang="en-US" sz="1800" dirty="0" smtClean="0"/>
                        <a:t>Outputs</a:t>
                      </a:r>
                      <a:endParaRPr lang="en-US" sz="1800" dirty="0"/>
                    </a:p>
                  </a:txBody>
                  <a:tcPr>
                    <a:solidFill>
                      <a:schemeClr val="tx1">
                        <a:lumMod val="75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fn (Aluop</a:t>
                      </a:r>
                      <a:r>
                        <a:rPr lang="en-US" sz="1400" b="1" baseline="0" dirty="0" smtClean="0">
                          <a:latin typeface="Times New Roman" panose="02020603050405020304" pitchFamily="18" charset="0"/>
                          <a:cs typeface="Times New Roman" panose="02020603050405020304" pitchFamily="18" charset="0"/>
                        </a:rPr>
                        <a:t> bits</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remainder (remainder result)</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dw (data width)</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divisor (divisor result)</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In1(operand A of ALU)</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state (in</a:t>
                      </a:r>
                      <a:r>
                        <a:rPr lang="en-US" sz="1400" b="1" baseline="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which</a:t>
                      </a:r>
                      <a:r>
                        <a:rPr lang="en-US" sz="1400" b="1" baseline="0" dirty="0" smtClean="0">
                          <a:latin typeface="Times New Roman" panose="02020603050405020304" pitchFamily="18" charset="0"/>
                          <a:cs typeface="Times New Roman" panose="02020603050405020304" pitchFamily="18" charset="0"/>
                        </a:rPr>
                        <a:t> state our Multiplier is</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In2(operand</a:t>
                      </a:r>
                      <a:r>
                        <a:rPr lang="en-US" sz="1400" b="1" baseline="0" dirty="0" smtClean="0">
                          <a:latin typeface="Times New Roman" panose="02020603050405020304" pitchFamily="18" charset="0"/>
                          <a:cs typeface="Times New Roman" panose="02020603050405020304" pitchFamily="18" charset="0"/>
                        </a:rPr>
                        <a:t> B of ALU</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resHi (result High)</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Kill (Multiplier Input)</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count (count register)</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valid(req)</a:t>
                      </a: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neg_out (negative</a:t>
                      </a:r>
                      <a:r>
                        <a:rPr lang="en-US" sz="1400" b="1" baseline="0" dirty="0" smtClean="0">
                          <a:latin typeface="Times New Roman" panose="02020603050405020304" pitchFamily="18" charset="0"/>
                          <a:cs typeface="Times New Roman" panose="02020603050405020304" pitchFamily="18" charset="0"/>
                        </a:rPr>
                        <a:t> output</a:t>
                      </a:r>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ready(req)</a:t>
                      </a: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valid(resp)</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data(req)</a:t>
                      </a: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ready(resp)</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370840">
                <a:tc>
                  <a:txBody>
                    <a:bodyPr/>
                    <a:lstStyle/>
                    <a:p>
                      <a:r>
                        <a:rPr lang="en-US" sz="1400" b="1" dirty="0" smtClean="0">
                          <a:latin typeface="Times New Roman" panose="02020603050405020304" pitchFamily="18" charset="0"/>
                          <a:cs typeface="Times New Roman" panose="02020603050405020304" pitchFamily="18" charset="0"/>
                        </a:rPr>
                        <a:t>-</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US" sz="1400" b="1" dirty="0" smtClean="0">
                          <a:latin typeface="Times New Roman" panose="02020603050405020304" pitchFamily="18" charset="0"/>
                          <a:cs typeface="Times New Roman" panose="02020603050405020304" pitchFamily="18" charset="0"/>
                        </a:rPr>
                        <a:t>data(resp)</a:t>
                      </a:r>
                      <a:endParaRPr lang="en-US" sz="14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bl>
          </a:graphicData>
        </a:graphic>
      </p:graphicFrame>
      <p:sp>
        <p:nvSpPr>
          <p:cNvPr id="9" name="Content Placeholder 2"/>
          <p:cNvSpPr>
            <a:spLocks noGrp="1"/>
          </p:cNvSpPr>
          <p:nvPr>
            <p:ph idx="1"/>
          </p:nvPr>
        </p:nvSpPr>
        <p:spPr>
          <a:xfrm>
            <a:off x="4428780" y="88135"/>
            <a:ext cx="4840471" cy="2644048"/>
          </a:xfrm>
        </p:spPr>
        <p:txBody>
          <a:bodyPr>
            <a:noAutofit/>
          </a:bodyPr>
          <a:lstStyle/>
          <a:p>
            <a:pPr marL="0" indent="0">
              <a:buNone/>
            </a:pPr>
            <a:r>
              <a:rPr lang="en-US" sz="1400" dirty="0" smtClean="0">
                <a:latin typeface="Times New Roman" panose="02020603050405020304" pitchFamily="18" charset="0"/>
                <a:cs typeface="Times New Roman" panose="02020603050405020304" pitchFamily="18" charset="0"/>
              </a:rPr>
              <a:t>In this  Multiplier block we have five number of classes</a:t>
            </a:r>
          </a:p>
          <a:p>
            <a:pPr>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MultiplierReq (multiplier request)</a:t>
            </a:r>
          </a:p>
          <a:p>
            <a:pPr>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MultiplierResp(Multiplier response)</a:t>
            </a:r>
          </a:p>
          <a:p>
            <a:pPr>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MultiplierIO (Multiplier Input/Output)</a:t>
            </a:r>
          </a:p>
          <a:p>
            <a:pPr>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MulDiv</a:t>
            </a:r>
          </a:p>
          <a:p>
            <a:pPr>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PipelinedMultiplier</a:t>
            </a:r>
          </a:p>
          <a:p>
            <a:pPr marL="0" indent="0">
              <a:buNone/>
            </a:pPr>
            <a:r>
              <a:rPr lang="en-US" sz="1400" dirty="0" smtClean="0">
                <a:latin typeface="Times New Roman" panose="02020603050405020304" pitchFamily="18" charset="0"/>
                <a:cs typeface="Times New Roman" panose="02020603050405020304" pitchFamily="18" charset="0"/>
              </a:rPr>
              <a:t>We have one case class name</a:t>
            </a:r>
          </a:p>
          <a:p>
            <a:pPr>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MulDivParams</a:t>
            </a:r>
          </a:p>
        </p:txBody>
      </p:sp>
      <p:sp>
        <p:nvSpPr>
          <p:cNvPr id="10" name="Rectangle 9"/>
          <p:cNvSpPr/>
          <p:nvPr/>
        </p:nvSpPr>
        <p:spPr>
          <a:xfrm>
            <a:off x="385591" y="521457"/>
            <a:ext cx="4043189"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Block Diagram of Multiplier</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9" y="890789"/>
            <a:ext cx="4285902" cy="5611008"/>
          </a:xfrm>
          <a:prstGeom prst="rect">
            <a:avLst/>
          </a:prstGeom>
        </p:spPr>
      </p:pic>
    </p:spTree>
    <p:extLst>
      <p:ext uri="{BB962C8B-B14F-4D97-AF65-F5344CB8AC3E}">
        <p14:creationId xmlns:p14="http://schemas.microsoft.com/office/powerpoint/2010/main" val="140825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7" y="486383"/>
            <a:ext cx="5983975" cy="3681927"/>
          </a:xfrm>
          <a:prstGeom prst="rect">
            <a:avLst/>
          </a:prstGeom>
        </p:spPr>
      </p:pic>
      <p:sp>
        <p:nvSpPr>
          <p:cNvPr id="5" name="Rectangle 4"/>
          <p:cNvSpPr/>
          <p:nvPr/>
        </p:nvSpPr>
        <p:spPr>
          <a:xfrm>
            <a:off x="6710847" y="1230153"/>
            <a:ext cx="5199961" cy="5016758"/>
          </a:xfrm>
          <a:prstGeom prst="rect">
            <a:avLst/>
          </a:prstGeom>
        </p:spPr>
        <p:txBody>
          <a:bodyPr wrap="square">
            <a:spAutoFit/>
          </a:bodyPr>
          <a:lstStyle/>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  Multiplier Block we import  ALU block  to use functions and input/outputs which we define  in our ALU Block earlier.</a:t>
            </a:r>
          </a:p>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We create a class MultiplierReq (Multiplier Request) and takes databits and tagbits as input parameter</a:t>
            </a:r>
          </a:p>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We create method cloneType with override keyword (override allows you to use same method as defined in superclass)</a:t>
            </a:r>
          </a:p>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cloneType method created an object of MultiplierReq class and clone its variable type using instanceof [this.type] command </a:t>
            </a: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sz="1600" cap="none" dirty="0" err="1" smtClean="0">
                <a:latin typeface="Times New Roman" panose="02020603050405020304" pitchFamily="18" charset="0"/>
                <a:cs typeface="Times New Roman" panose="02020603050405020304" pitchFamily="18" charset="0"/>
              </a:rPr>
              <a:t>Scala’s</a:t>
            </a:r>
            <a:r>
              <a:rPr lang="en-US" sz="1600" cap="none" dirty="0" smtClean="0">
                <a:latin typeface="Times New Roman" panose="02020603050405020304" pitchFamily="18" charset="0"/>
                <a:cs typeface="Times New Roman" panose="02020603050405020304" pitchFamily="18" charset="0"/>
              </a:rPr>
              <a:t> asInstanceOf method to cast an instance to the desired type. </a:t>
            </a:r>
            <a:r>
              <a:rPr lang="en-US" sz="1600" dirty="0" smtClean="0">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isInstanceOf method can be a simpler approach to determining whether an object matches a type </a:t>
            </a:r>
            <a:endParaRPr lang="en-US" sz="1600" cap="none"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this</a:t>
            </a:r>
            <a:r>
              <a:rPr lang="en-US" sz="1600" dirty="0">
                <a:latin typeface="Times New Roman" panose="02020603050405020304" pitchFamily="18" charset="0"/>
                <a:cs typeface="Times New Roman" panose="02020603050405020304" pitchFamily="18" charset="0"/>
              </a:rPr>
              <a:t> keyword in Scala is used to refer to the object of the current class. Using this keyword you can access the members of the class like variables, methods, </a:t>
            </a:r>
            <a:r>
              <a:rPr lang="en-US" sz="1600" dirty="0" smtClean="0">
                <a:latin typeface="Times New Roman" panose="02020603050405020304" pitchFamily="18" charset="0"/>
                <a:cs typeface="Times New Roman" panose="02020603050405020304" pitchFamily="18" charset="0"/>
              </a:rPr>
              <a:t>constructors</a:t>
            </a:r>
          </a:p>
          <a:p>
            <a:pPr marL="285750" indent="-285750">
              <a:buFont typeface="Wingdings" panose="05000000000000000000" pitchFamily="2" charset="2"/>
              <a:buChar char="q"/>
            </a:pPr>
            <a:r>
              <a:rPr lang="en-US" sz="1600" cap="none" dirty="0" smtClean="0">
                <a:latin typeface="Times New Roman" panose="02020603050405020304" pitchFamily="18" charset="0"/>
                <a:cs typeface="Times New Roman" panose="02020603050405020304" pitchFamily="18" charset="0"/>
              </a:rPr>
              <a:t>Here this keyword returns the type.</a:t>
            </a:r>
          </a:p>
        </p:txBody>
      </p:sp>
      <p:graphicFrame>
        <p:nvGraphicFramePr>
          <p:cNvPr id="6" name="Table 5"/>
          <p:cNvGraphicFramePr>
            <a:graphicFrameLocks noGrp="1"/>
          </p:cNvGraphicFramePr>
          <p:nvPr>
            <p:extLst>
              <p:ext uri="{D42A27DB-BD31-4B8C-83A1-F6EECF244321}">
                <p14:modId xmlns:p14="http://schemas.microsoft.com/office/powerpoint/2010/main" val="2737014294"/>
              </p:ext>
            </p:extLst>
          </p:nvPr>
        </p:nvGraphicFramePr>
        <p:xfrm>
          <a:off x="95719" y="4310775"/>
          <a:ext cx="6371903" cy="2435078"/>
        </p:xfrm>
        <a:graphic>
          <a:graphicData uri="http://schemas.openxmlformats.org/drawingml/2006/table">
            <a:tbl>
              <a:tblPr firstRow="1" bandRow="1">
                <a:tableStyleId>{5C22544A-7EE6-4342-B048-85BDC9FD1C3A}</a:tableStyleId>
              </a:tblPr>
              <a:tblGrid>
                <a:gridCol w="1276067"/>
                <a:gridCol w="5095836"/>
              </a:tblGrid>
              <a:tr h="507143">
                <a:tc>
                  <a:txBody>
                    <a:bodyPr/>
                    <a:lstStyle/>
                    <a:p>
                      <a:r>
                        <a:rPr lang="en-US" sz="1400" b="1" dirty="0" smtClean="0">
                          <a:latin typeface="Times New Roman" panose="02020603050405020304" pitchFamily="18" charset="0"/>
                          <a:cs typeface="Times New Roman" panose="02020603050405020304" pitchFamily="18" charset="0"/>
                        </a:rPr>
                        <a:t>MultiplierReq variables</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b="1" dirty="0" smtClean="0">
                          <a:latin typeface="Times New Roman" panose="02020603050405020304" pitchFamily="18" charset="0"/>
                          <a:cs typeface="Times New Roman" panose="02020603050405020304" pitchFamily="18" charset="0"/>
                        </a:rPr>
                        <a:t>Description</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r>
              <a:tr h="322283">
                <a:tc>
                  <a:txBody>
                    <a:bodyPr/>
                    <a:lstStyle/>
                    <a:p>
                      <a:r>
                        <a:rPr lang="en-US" sz="1400" b="1" dirty="0" smtClean="0">
                          <a:latin typeface="Times New Roman" panose="02020603050405020304" pitchFamily="18" charset="0"/>
                          <a:cs typeface="Times New Roman" panose="02020603050405020304" pitchFamily="18" charset="0"/>
                        </a:rPr>
                        <a:t>dw</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Data width which can be 32bit or 64 bit</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480313">
                <a:tc>
                  <a:txBody>
                    <a:bodyPr/>
                    <a:lstStyle/>
                    <a:p>
                      <a:r>
                        <a:rPr lang="en-US" sz="1400" b="1" dirty="0" smtClean="0">
                          <a:latin typeface="Times New Roman" panose="02020603050405020304" pitchFamily="18" charset="0"/>
                          <a:cs typeface="Times New Roman" panose="02020603050405020304" pitchFamily="18" charset="0"/>
                        </a:rPr>
                        <a:t>fn</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We take Aluop bits as input, width</a:t>
                      </a:r>
                      <a:r>
                        <a:rPr lang="en-US" sz="1400" b="1" baseline="0" dirty="0" smtClean="0">
                          <a:latin typeface="Times New Roman" panose="02020603050405020304" pitchFamily="18" charset="0"/>
                          <a:cs typeface="Times New Roman" panose="02020603050405020304" pitchFamily="18" charset="0"/>
                        </a:rPr>
                        <a:t> is predefined by 4 in ALU Block</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322283">
                <a:tc>
                  <a:txBody>
                    <a:bodyPr/>
                    <a:lstStyle/>
                    <a:p>
                      <a:r>
                        <a:rPr lang="en-US" sz="1400" b="1" dirty="0" smtClean="0">
                          <a:latin typeface="Times New Roman" panose="02020603050405020304" pitchFamily="18" charset="0"/>
                          <a:cs typeface="Times New Roman" panose="02020603050405020304" pitchFamily="18" charset="0"/>
                        </a:rPr>
                        <a:t>in2</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Operand</a:t>
                      </a:r>
                      <a:r>
                        <a:rPr lang="en-US" sz="1400" b="1" baseline="0" dirty="0" smtClean="0">
                          <a:latin typeface="Times New Roman" panose="02020603050405020304" pitchFamily="18" charset="0"/>
                          <a:cs typeface="Times New Roman" panose="02020603050405020304" pitchFamily="18" charset="0"/>
                        </a:rPr>
                        <a:t> B input.in2 length would be defined by databits</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322283">
                <a:tc>
                  <a:txBody>
                    <a:bodyPr/>
                    <a:lstStyle/>
                    <a:p>
                      <a:r>
                        <a:rPr lang="en-US" sz="1400" b="1" dirty="0" smtClean="0">
                          <a:latin typeface="Times New Roman" panose="02020603050405020304" pitchFamily="18" charset="0"/>
                          <a:cs typeface="Times New Roman" panose="02020603050405020304" pitchFamily="18" charset="0"/>
                        </a:rPr>
                        <a:t>in1</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Operand</a:t>
                      </a:r>
                      <a:r>
                        <a:rPr lang="en-US" sz="1400" b="1" baseline="0" dirty="0" smtClean="0">
                          <a:latin typeface="Times New Roman" panose="02020603050405020304" pitchFamily="18" charset="0"/>
                          <a:cs typeface="Times New Roman" panose="02020603050405020304" pitchFamily="18" charset="0"/>
                        </a:rPr>
                        <a:t> A input, in2 length would be defined by databits</a:t>
                      </a:r>
                      <a:endParaRPr lang="en-US" sz="1400" b="1" dirty="0" smtClean="0">
                        <a:latin typeface="Times New Roman" panose="02020603050405020304" pitchFamily="18" charset="0"/>
                        <a:cs typeface="Times New Roman" panose="02020603050405020304" pitchFamily="18" charset="0"/>
                      </a:endParaRPr>
                    </a:p>
                  </a:txBody>
                  <a:tcPr>
                    <a:solidFill>
                      <a:schemeClr val="tx1">
                        <a:lumMod val="85000"/>
                      </a:schemeClr>
                    </a:solidFill>
                  </a:tcPr>
                </a:tc>
              </a:tr>
              <a:tr h="431909">
                <a:tc>
                  <a:txBody>
                    <a:bodyPr/>
                    <a:lstStyle/>
                    <a:p>
                      <a:r>
                        <a:rPr lang="en-US" sz="1400" b="1" dirty="0" smtClean="0">
                          <a:latin typeface="Times New Roman" panose="02020603050405020304" pitchFamily="18" charset="0"/>
                          <a:cs typeface="Times New Roman" panose="02020603050405020304" pitchFamily="18" charset="0"/>
                        </a:rPr>
                        <a:t>tag</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Tagbits</a:t>
                      </a:r>
                      <a:r>
                        <a:rPr lang="en-US" sz="1400" b="1" baseline="0" dirty="0" smtClean="0">
                          <a:latin typeface="Times New Roman" panose="02020603050405020304" pitchFamily="18" charset="0"/>
                          <a:cs typeface="Times New Roman" panose="02020603050405020304" pitchFamily="18" charset="0"/>
                        </a:rPr>
                        <a:t> used to define the width of tag variable</a:t>
                      </a:r>
                      <a:endParaRPr lang="en-US" sz="1400" b="1" dirty="0" smtClean="0">
                        <a:latin typeface="Times New Roman" panose="02020603050405020304" pitchFamily="18" charset="0"/>
                        <a:cs typeface="Times New Roman" panose="02020603050405020304" pitchFamily="18" charset="0"/>
                      </a:endParaRPr>
                    </a:p>
                  </a:txBody>
                  <a:tcPr>
                    <a:solidFill>
                      <a:schemeClr val="tx1">
                        <a:lumMod val="85000"/>
                      </a:schemeClr>
                    </a:solidFill>
                  </a:tcPr>
                </a:tc>
              </a:tr>
            </a:tbl>
          </a:graphicData>
        </a:graphic>
      </p:graphicFrame>
    </p:spTree>
    <p:extLst>
      <p:ext uri="{BB962C8B-B14F-4D97-AF65-F5344CB8AC3E}">
        <p14:creationId xmlns:p14="http://schemas.microsoft.com/office/powerpoint/2010/main" val="1495853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398" y="1127080"/>
            <a:ext cx="9502775" cy="1730222"/>
          </a:xfrm>
        </p:spPr>
      </p:pic>
      <p:sp>
        <p:nvSpPr>
          <p:cNvPr id="4" name="Rectangle 3"/>
          <p:cNvSpPr/>
          <p:nvPr/>
        </p:nvSpPr>
        <p:spPr>
          <a:xfrm>
            <a:off x="1159917" y="3509375"/>
            <a:ext cx="9159739" cy="3139321"/>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create a class </a:t>
            </a:r>
            <a:r>
              <a:rPr lang="en-US" dirty="0" smtClean="0">
                <a:latin typeface="Times New Roman" panose="02020603050405020304" pitchFamily="18" charset="0"/>
                <a:cs typeface="Times New Roman" panose="02020603050405020304" pitchFamily="18" charset="0"/>
              </a:rPr>
              <a:t>MultiplierResp </a:t>
            </a:r>
            <a:r>
              <a:rPr lang="en-US" dirty="0">
                <a:latin typeface="Times New Roman" panose="02020603050405020304" pitchFamily="18" charset="0"/>
                <a:cs typeface="Times New Roman" panose="02020603050405020304" pitchFamily="18" charset="0"/>
              </a:rPr>
              <a:t>(Multiplier </a:t>
            </a:r>
            <a:r>
              <a:rPr lang="en-US" dirty="0" smtClean="0">
                <a:latin typeface="Times New Roman" panose="02020603050405020304" pitchFamily="18" charset="0"/>
                <a:cs typeface="Times New Roman" panose="02020603050405020304" pitchFamily="18" charset="0"/>
              </a:rPr>
              <a:t>Response) </a:t>
            </a:r>
            <a:r>
              <a:rPr lang="en-US" dirty="0">
                <a:latin typeface="Times New Roman" panose="02020603050405020304" pitchFamily="18" charset="0"/>
                <a:cs typeface="Times New Roman" panose="02020603050405020304" pitchFamily="18" charset="0"/>
              </a:rPr>
              <a:t>and takes databits and tagbits as input </a:t>
            </a:r>
            <a:r>
              <a:rPr lang="en-US" dirty="0" smtClean="0">
                <a:latin typeface="Times New Roman" panose="02020603050405020304" pitchFamily="18" charset="0"/>
                <a:cs typeface="Times New Roman" panose="02020603050405020304" pitchFamily="18" charset="0"/>
              </a:rPr>
              <a:t>parameter</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create method cloneType with override keyword (override allows you to use same method as defined in </a:t>
            </a:r>
            <a:r>
              <a:rPr lang="en-US" dirty="0" smtClean="0">
                <a:latin typeface="Times New Roman" panose="02020603050405020304" pitchFamily="18" charset="0"/>
                <a:cs typeface="Times New Roman" panose="02020603050405020304" pitchFamily="18" charset="0"/>
              </a:rPr>
              <a:t>superclass)</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cloneType </a:t>
            </a:r>
            <a:r>
              <a:rPr lang="en-US" dirty="0">
                <a:latin typeface="Times New Roman" panose="02020603050405020304" pitchFamily="18" charset="0"/>
                <a:cs typeface="Times New Roman" panose="02020603050405020304" pitchFamily="18" charset="0"/>
              </a:rPr>
              <a:t>method created an object of MultiplierReq class and </a:t>
            </a:r>
            <a:r>
              <a:rPr lang="en-US" dirty="0" smtClean="0">
                <a:latin typeface="Times New Roman" panose="02020603050405020304" pitchFamily="18" charset="0"/>
                <a:cs typeface="Times New Roman" panose="02020603050405020304" pitchFamily="18" charset="0"/>
              </a:rPr>
              <a:t>clone </a:t>
            </a:r>
            <a:r>
              <a:rPr lang="en-US" dirty="0">
                <a:latin typeface="Times New Roman" panose="02020603050405020304" pitchFamily="18" charset="0"/>
                <a:cs typeface="Times New Roman" panose="02020603050405020304" pitchFamily="18" charset="0"/>
              </a:rPr>
              <a:t>its variable type using instanceof [this.type] command </a:t>
            </a:r>
            <a:endParaRPr lang="en-US"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Scala’s</a:t>
            </a:r>
            <a:r>
              <a:rPr lang="en-US" dirty="0">
                <a:latin typeface="Times New Roman" panose="02020603050405020304" pitchFamily="18" charset="0"/>
                <a:cs typeface="Times New Roman" panose="02020603050405020304" pitchFamily="18" charset="0"/>
              </a:rPr>
              <a:t> asInstanceOf method to cast an instance to the desired type . The isInstanceOf method can be a simpler approach to determining whether an object matches a type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keyword in Scala is used to refer to the object of the current class. Using this keyword you can access the members of the class like variables, methods, </a:t>
            </a:r>
            <a:r>
              <a:rPr lang="en-US" dirty="0" smtClean="0">
                <a:latin typeface="Times New Roman" panose="02020603050405020304" pitchFamily="18" charset="0"/>
                <a:cs typeface="Times New Roman" panose="02020603050405020304" pitchFamily="18" charset="0"/>
              </a:rPr>
              <a:t>constructors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Here this keyword returns the type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81490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42" y="1045029"/>
            <a:ext cx="5206673" cy="1849654"/>
          </a:xfrm>
        </p:spPr>
      </p:pic>
      <p:sp>
        <p:nvSpPr>
          <p:cNvPr id="5" name="Rectangle 4"/>
          <p:cNvSpPr/>
          <p:nvPr/>
        </p:nvSpPr>
        <p:spPr>
          <a:xfrm>
            <a:off x="5838939" y="1352691"/>
            <a:ext cx="6191479" cy="5355312"/>
          </a:xfrm>
          <a:prstGeom prst="rect">
            <a:avLst/>
          </a:prstGeom>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create a class </a:t>
            </a:r>
            <a:r>
              <a:rPr lang="en-US" dirty="0" smtClean="0">
                <a:latin typeface="Times New Roman" panose="02020603050405020304" pitchFamily="18" charset="0"/>
                <a:cs typeface="Times New Roman" panose="02020603050405020304" pitchFamily="18" charset="0"/>
              </a:rPr>
              <a:t>MultiplierIO </a:t>
            </a:r>
            <a:r>
              <a:rPr lang="en-US" dirty="0">
                <a:latin typeface="Times New Roman" panose="02020603050405020304" pitchFamily="18" charset="0"/>
                <a:cs typeface="Times New Roman" panose="02020603050405020304" pitchFamily="18" charset="0"/>
              </a:rPr>
              <a:t>(Multiplier </a:t>
            </a:r>
            <a:r>
              <a:rPr lang="en-US" dirty="0" smtClean="0">
                <a:latin typeface="Times New Roman" panose="02020603050405020304" pitchFamily="18" charset="0"/>
                <a:cs typeface="Times New Roman" panose="02020603050405020304" pitchFamily="18" charset="0"/>
              </a:rPr>
              <a:t>input and output) which takes </a:t>
            </a:r>
            <a:r>
              <a:rPr lang="en-US" dirty="0">
                <a:latin typeface="Times New Roman" panose="02020603050405020304" pitchFamily="18" charset="0"/>
                <a:cs typeface="Times New Roman" panose="02020603050405020304" pitchFamily="18" charset="0"/>
              </a:rPr>
              <a:t>databits and tagbits as input </a:t>
            </a:r>
            <a:r>
              <a:rPr lang="en-US" dirty="0" smtClean="0">
                <a:latin typeface="Times New Roman" panose="02020603050405020304" pitchFamily="18" charset="0"/>
                <a:cs typeface="Times New Roman" panose="02020603050405020304" pitchFamily="18" charset="0"/>
              </a:rPr>
              <a:t>parameter.</a:t>
            </a:r>
          </a:p>
          <a:p>
            <a:pPr marL="285750" lvl="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use Decoupled and Flipped commands in order to use input and output readyvalidinterface. Chisel </a:t>
            </a:r>
            <a:r>
              <a:rPr lang="en-US" dirty="0">
                <a:latin typeface="Times New Roman" panose="02020603050405020304" pitchFamily="18" charset="0"/>
                <a:cs typeface="Times New Roman" panose="02020603050405020304" pitchFamily="18" charset="0"/>
              </a:rPr>
              <a:t>provides a standard interface for ready-valid </a:t>
            </a:r>
            <a:r>
              <a:rPr lang="en-US" dirty="0" smtClean="0">
                <a:latin typeface="Times New Roman" panose="02020603050405020304" pitchFamily="18" charset="0"/>
                <a:cs typeface="Times New Roman" panose="02020603050405020304" pitchFamily="18" charset="0"/>
              </a:rPr>
              <a:t>interfaces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use the utility function Decoupled</a:t>
            </a: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turn any type into a ready-valid interface rather than directly using </a:t>
            </a:r>
            <a:r>
              <a:rPr lang="en-US" dirty="0" smtClean="0">
                <a:latin typeface="Times New Roman" panose="02020603050405020304" pitchFamily="18" charset="0"/>
                <a:cs typeface="Times New Roman" panose="02020603050405020304" pitchFamily="18" charset="0"/>
              </a:rPr>
              <a:t>ReadyValidIO</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Decoupled</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creates a </a:t>
            </a:r>
            <a:r>
              <a:rPr lang="en-US" dirty="0" smtClean="0">
                <a:latin typeface="Times New Roman" panose="02020603050405020304" pitchFamily="18" charset="0"/>
                <a:cs typeface="Times New Roman" panose="02020603050405020304" pitchFamily="18" charset="0"/>
              </a:rPr>
              <a:t>producer(which outputs data) </a:t>
            </a:r>
            <a:r>
              <a:rPr lang="en-US" dirty="0">
                <a:latin typeface="Times New Roman" panose="02020603050405020304" pitchFamily="18" charset="0"/>
                <a:cs typeface="Times New Roman" panose="02020603050405020304" pitchFamily="18" charset="0"/>
              </a:rPr>
              <a:t>/ output ready-valid interface (i.e. bits is an output).</a:t>
            </a:r>
          </a:p>
          <a:p>
            <a:pPr marL="285750" lvl="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Flipped(Decoupled</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creates a consumer </a:t>
            </a:r>
            <a:r>
              <a:rPr lang="en-US" dirty="0" smtClean="0">
                <a:latin typeface="Times New Roman" panose="02020603050405020304" pitchFamily="18" charset="0"/>
                <a:cs typeface="Times New Roman" panose="02020603050405020304" pitchFamily="18" charset="0"/>
              </a:rPr>
              <a:t>(which receives data)/ </a:t>
            </a:r>
            <a:r>
              <a:rPr lang="en-US" dirty="0">
                <a:latin typeface="Times New Roman" panose="02020603050405020304" pitchFamily="18" charset="0"/>
                <a:cs typeface="Times New Roman" panose="02020603050405020304" pitchFamily="18" charset="0"/>
              </a:rPr>
              <a:t>input ready-valid interface (i.e. bits is an input</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a ready-valid interface consists of a ready signal, a valid signal, and some data stored in </a:t>
            </a:r>
            <a:r>
              <a:rPr lang="en-US" dirty="0" smtClean="0">
                <a:latin typeface="Times New Roman" panose="02020603050405020304" pitchFamily="18" charset="0"/>
                <a:cs typeface="Times New Roman" panose="02020603050405020304" pitchFamily="18" charset="0"/>
              </a:rPr>
              <a:t>bits</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hlinkClick r:id="rId3"/>
              </a:rPr>
              <a:t>https://github.com/freechipsproject/chisel3/wiki/Interfaces-Bulk-Connections</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13618603"/>
              </p:ext>
            </p:extLst>
          </p:nvPr>
        </p:nvGraphicFramePr>
        <p:xfrm>
          <a:off x="165385" y="3401713"/>
          <a:ext cx="5486400" cy="1945665"/>
        </p:xfrm>
        <a:graphic>
          <a:graphicData uri="http://schemas.openxmlformats.org/drawingml/2006/table">
            <a:tbl>
              <a:tblPr firstRow="1" bandRow="1">
                <a:tableStyleId>{5C22544A-7EE6-4342-B048-85BDC9FD1C3A}</a:tableStyleId>
              </a:tblPr>
              <a:tblGrid>
                <a:gridCol w="1345720"/>
                <a:gridCol w="4140680"/>
              </a:tblGrid>
              <a:tr h="507143">
                <a:tc>
                  <a:txBody>
                    <a:bodyPr/>
                    <a:lstStyle/>
                    <a:p>
                      <a:r>
                        <a:rPr lang="en-US" sz="1400" b="1" dirty="0" smtClean="0">
                          <a:latin typeface="Times New Roman" panose="02020603050405020304" pitchFamily="18" charset="0"/>
                          <a:cs typeface="Times New Roman" panose="02020603050405020304" pitchFamily="18" charset="0"/>
                        </a:rPr>
                        <a:t>MultiplierIO</a:t>
                      </a:r>
                      <a:r>
                        <a:rPr lang="en-US" sz="1400" b="1" baseline="0" dirty="0" smtClean="0">
                          <a:latin typeface="Times New Roman" panose="02020603050405020304" pitchFamily="18" charset="0"/>
                          <a:cs typeface="Times New Roman" panose="02020603050405020304" pitchFamily="18" charset="0"/>
                        </a:rPr>
                        <a:t> variables</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b="1" dirty="0" smtClean="0">
                          <a:latin typeface="Times New Roman" panose="02020603050405020304" pitchFamily="18" charset="0"/>
                          <a:cs typeface="Times New Roman" panose="02020603050405020304" pitchFamily="18" charset="0"/>
                        </a:rPr>
                        <a:t>Description</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r>
              <a:tr h="322283">
                <a:tc>
                  <a:txBody>
                    <a:bodyPr/>
                    <a:lstStyle/>
                    <a:p>
                      <a:r>
                        <a:rPr lang="en-US" sz="1400" b="1" dirty="0" smtClean="0">
                          <a:latin typeface="Times New Roman" panose="02020603050405020304" pitchFamily="18" charset="0"/>
                          <a:cs typeface="Times New Roman" panose="02020603050405020304" pitchFamily="18" charset="0"/>
                        </a:rPr>
                        <a:t>req</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req</a:t>
                      </a:r>
                      <a:r>
                        <a:rPr lang="en-US" sz="1400" b="1" baseline="0" dirty="0" smtClean="0">
                          <a:latin typeface="Times New Roman" panose="02020603050405020304" pitchFamily="18" charset="0"/>
                          <a:cs typeface="Times New Roman" panose="02020603050405020304" pitchFamily="18" charset="0"/>
                        </a:rPr>
                        <a:t> variable is an input readyvalidinterface which we uses by creating an object of MultiplierReq</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391185">
                <a:tc>
                  <a:txBody>
                    <a:bodyPr/>
                    <a:lstStyle/>
                    <a:p>
                      <a:r>
                        <a:rPr lang="en-US" sz="1400" b="1" dirty="0" smtClean="0">
                          <a:latin typeface="Times New Roman" panose="02020603050405020304" pitchFamily="18" charset="0"/>
                          <a:cs typeface="Times New Roman" panose="02020603050405020304" pitchFamily="18" charset="0"/>
                        </a:rPr>
                        <a:t>kill</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kill is an input Bool variable</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322283">
                <a:tc>
                  <a:txBody>
                    <a:bodyPr/>
                    <a:lstStyle/>
                    <a:p>
                      <a:r>
                        <a:rPr lang="en-US" sz="1400" b="1" dirty="0" smtClean="0">
                          <a:latin typeface="Times New Roman" panose="02020603050405020304" pitchFamily="18" charset="0"/>
                          <a:cs typeface="Times New Roman" panose="02020603050405020304" pitchFamily="18" charset="0"/>
                        </a:rPr>
                        <a:t>resp</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resp</a:t>
                      </a:r>
                      <a:r>
                        <a:rPr lang="en-US" sz="1400" b="1" baseline="0" dirty="0" smtClean="0">
                          <a:latin typeface="Times New Roman" panose="02020603050405020304" pitchFamily="18" charset="0"/>
                          <a:cs typeface="Times New Roman" panose="02020603050405020304" pitchFamily="18" charset="0"/>
                        </a:rPr>
                        <a:t> variable is an output readyvalidinterface which we uses by creating an object of MultiplierResp</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bl>
          </a:graphicData>
        </a:graphic>
      </p:graphicFrame>
    </p:spTree>
    <p:extLst>
      <p:ext uri="{BB962C8B-B14F-4D97-AF65-F5344CB8AC3E}">
        <p14:creationId xmlns:p14="http://schemas.microsoft.com/office/powerpoint/2010/main" val="389592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43" y="259675"/>
            <a:ext cx="3886200" cy="2265811"/>
          </a:xfrm>
        </p:spPr>
      </p:pic>
      <p:sp>
        <p:nvSpPr>
          <p:cNvPr id="5" name="Rectangle 4"/>
          <p:cNvSpPr/>
          <p:nvPr/>
        </p:nvSpPr>
        <p:spPr>
          <a:xfrm>
            <a:off x="4005943" y="1086846"/>
            <a:ext cx="7643082" cy="1754326"/>
          </a:xfrm>
          <a:prstGeom prst="rect">
            <a:avLst/>
          </a:prstGeom>
        </p:spPr>
        <p:txBody>
          <a:bodyPr wrap="square">
            <a:spAutoFit/>
          </a:bodyPr>
          <a:lstStyle/>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created a case class MulDivParams(Multiplication Division Parameter).We creates case class as they </a:t>
            </a:r>
            <a:r>
              <a:rPr lang="en-US" dirty="0">
                <a:latin typeface="Times New Roman" panose="02020603050405020304" pitchFamily="18" charset="0"/>
                <a:cs typeface="Times New Roman" panose="02020603050405020304" pitchFamily="18" charset="0"/>
              </a:rPr>
              <a:t>are good for modeling immutable </a:t>
            </a:r>
            <a:r>
              <a:rPr lang="en-US" dirty="0" smtClean="0">
                <a:latin typeface="Times New Roman" panose="02020603050405020304" pitchFamily="18" charset="0"/>
                <a:cs typeface="Times New Roman" panose="02020603050405020304" pitchFamily="18" charset="0"/>
              </a:rPr>
              <a:t>data.</a:t>
            </a:r>
            <a:endParaRPr lang="en-US" dirty="0" smtClean="0">
              <a:solidFill>
                <a:srgbClr val="4A565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keyword</a:t>
            </a:r>
            <a:r>
              <a:rPr lang="en-US" dirty="0">
                <a:latin typeface="Times New Roman" panose="02020603050405020304" pitchFamily="18" charset="0"/>
                <a:cs typeface="Times New Roman" panose="02020603050405020304" pitchFamily="18" charset="0"/>
              </a:rPr>
              <a:t> new was not used to instantiate </a:t>
            </a:r>
            <a:r>
              <a:rPr lang="en-US" dirty="0" smtClean="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case class. This is because case classes have an apply method by default which takes care of object construction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00317511"/>
              </p:ext>
            </p:extLst>
          </p:nvPr>
        </p:nvGraphicFramePr>
        <p:xfrm>
          <a:off x="503757" y="3157284"/>
          <a:ext cx="6698554" cy="3312018"/>
        </p:xfrm>
        <a:graphic>
          <a:graphicData uri="http://schemas.openxmlformats.org/drawingml/2006/table">
            <a:tbl>
              <a:tblPr firstRow="1" bandRow="1">
                <a:tableStyleId>{5C22544A-7EE6-4342-B048-85BDC9FD1C3A}</a:tableStyleId>
              </a:tblPr>
              <a:tblGrid>
                <a:gridCol w="1235059"/>
                <a:gridCol w="5463495"/>
              </a:tblGrid>
              <a:tr h="570273">
                <a:tc>
                  <a:txBody>
                    <a:bodyPr/>
                    <a:lstStyle/>
                    <a:p>
                      <a:r>
                        <a:rPr lang="en-US" sz="1400" b="1" dirty="0" smtClean="0">
                          <a:latin typeface="Times New Roman" panose="02020603050405020304" pitchFamily="18" charset="0"/>
                          <a:cs typeface="Times New Roman" panose="02020603050405020304" pitchFamily="18" charset="0"/>
                        </a:rPr>
                        <a:t>MulDivParams variables</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c>
                  <a:txBody>
                    <a:bodyPr/>
                    <a:lstStyle/>
                    <a:p>
                      <a:r>
                        <a:rPr lang="en-US" sz="1400" b="1" dirty="0" smtClean="0">
                          <a:latin typeface="Times New Roman" panose="02020603050405020304" pitchFamily="18" charset="0"/>
                          <a:cs typeface="Times New Roman" panose="02020603050405020304" pitchFamily="18" charset="0"/>
                        </a:rPr>
                        <a:t>Description</a:t>
                      </a:r>
                      <a:endParaRPr lang="en-US" sz="1400" b="1" dirty="0">
                        <a:latin typeface="Times New Roman" panose="02020603050405020304" pitchFamily="18" charset="0"/>
                        <a:cs typeface="Times New Roman" panose="02020603050405020304" pitchFamily="18" charset="0"/>
                      </a:endParaRPr>
                    </a:p>
                  </a:txBody>
                  <a:tcPr>
                    <a:solidFill>
                      <a:srgbClr val="0070C0"/>
                    </a:solidFill>
                  </a:tcPr>
                </a:tc>
              </a:tr>
              <a:tr h="362401">
                <a:tc>
                  <a:txBody>
                    <a:bodyPr/>
                    <a:lstStyle/>
                    <a:p>
                      <a:r>
                        <a:rPr lang="en-US" sz="1400" b="1" dirty="0" smtClean="0">
                          <a:latin typeface="Times New Roman" panose="02020603050405020304" pitchFamily="18" charset="0"/>
                          <a:cs typeface="Times New Roman" panose="02020603050405020304" pitchFamily="18" charset="0"/>
                        </a:rPr>
                        <a:t>mulUnroll</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This variable is  used for calculating minimum multiply</a:t>
                      </a:r>
                      <a:r>
                        <a:rPr lang="en-US" sz="1400" b="1" baseline="0" dirty="0" smtClean="0">
                          <a:latin typeface="Times New Roman" panose="02020603050405020304" pitchFamily="18" charset="0"/>
                          <a:cs typeface="Times New Roman" panose="02020603050405020304" pitchFamily="18" charset="0"/>
                        </a:rPr>
                        <a:t> latency. We initializes it with 1.</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540103">
                <a:tc>
                  <a:txBody>
                    <a:bodyPr/>
                    <a:lstStyle/>
                    <a:p>
                      <a:r>
                        <a:rPr lang="en-US" sz="1400" b="1" dirty="0" smtClean="0">
                          <a:latin typeface="Times New Roman" panose="02020603050405020304" pitchFamily="18" charset="0"/>
                          <a:cs typeface="Times New Roman" panose="02020603050405020304" pitchFamily="18" charset="0"/>
                        </a:rPr>
                        <a:t>divUnroll</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latin typeface="Times New Roman" panose="02020603050405020304" pitchFamily="18" charset="0"/>
                          <a:cs typeface="Times New Roman" panose="02020603050405020304" pitchFamily="18" charset="0"/>
                        </a:rPr>
                        <a:t>This variable is  used for calculating minimum division </a:t>
                      </a:r>
                      <a:r>
                        <a:rPr lang="en-US" sz="1400" b="1" baseline="0" dirty="0" smtClean="0">
                          <a:latin typeface="Times New Roman" panose="02020603050405020304" pitchFamily="18" charset="0"/>
                          <a:cs typeface="Times New Roman" panose="02020603050405020304" pitchFamily="18" charset="0"/>
                        </a:rPr>
                        <a:t>latency. We initializes it with 1.</a:t>
                      </a:r>
                      <a:endParaRPr lang="en-US" sz="1400" b="1" dirty="0" smtClean="0">
                        <a:latin typeface="Times New Roman" panose="02020603050405020304" pitchFamily="18" charset="0"/>
                        <a:cs typeface="Times New Roman" panose="02020603050405020304" pitchFamily="18" charset="0"/>
                      </a:endParaRPr>
                    </a:p>
                  </a:txBody>
                  <a:tcPr>
                    <a:solidFill>
                      <a:schemeClr val="tx1">
                        <a:lumMod val="85000"/>
                      </a:schemeClr>
                    </a:solidFill>
                  </a:tcPr>
                </a:tc>
              </a:tr>
              <a:tr h="582661">
                <a:tc>
                  <a:txBody>
                    <a:bodyPr/>
                    <a:lstStyle/>
                    <a:p>
                      <a:r>
                        <a:rPr lang="en-US" sz="1400" b="1" dirty="0" smtClean="0">
                          <a:latin typeface="Times New Roman" panose="02020603050405020304" pitchFamily="18" charset="0"/>
                          <a:cs typeface="Times New Roman" panose="02020603050405020304" pitchFamily="18" charset="0"/>
                        </a:rPr>
                        <a:t>mulEarlyOut</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Multiplication early output which is false by default. This variable is  used for calculating minimum multiply </a:t>
                      </a:r>
                      <a:r>
                        <a:rPr lang="en-US" sz="1400" b="1" baseline="0" dirty="0" smtClean="0">
                          <a:latin typeface="Times New Roman" panose="02020603050405020304" pitchFamily="18" charset="0"/>
                          <a:cs typeface="Times New Roman" panose="02020603050405020304" pitchFamily="18" charset="0"/>
                        </a:rPr>
                        <a:t>latency</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582661">
                <a:tc>
                  <a:txBody>
                    <a:bodyPr/>
                    <a:lstStyle/>
                    <a:p>
                      <a:r>
                        <a:rPr lang="en-US" sz="1400" b="1" dirty="0" smtClean="0">
                          <a:latin typeface="Times New Roman" panose="02020603050405020304" pitchFamily="18" charset="0"/>
                          <a:cs typeface="Times New Roman" panose="02020603050405020304" pitchFamily="18" charset="0"/>
                        </a:rPr>
                        <a:t>divEarlyOut</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1" dirty="0" smtClean="0">
                          <a:latin typeface="Times New Roman" panose="02020603050405020304" pitchFamily="18" charset="0"/>
                          <a:cs typeface="Times New Roman" panose="02020603050405020304" pitchFamily="18" charset="0"/>
                        </a:rPr>
                        <a:t>division early output which is false by default. This variable is  used for calculating minimum division </a:t>
                      </a:r>
                      <a:r>
                        <a:rPr lang="en-US" sz="1400" b="1" baseline="0" dirty="0" smtClean="0">
                          <a:latin typeface="Times New Roman" panose="02020603050405020304" pitchFamily="18" charset="0"/>
                          <a:cs typeface="Times New Roman" panose="02020603050405020304" pitchFamily="18" charset="0"/>
                        </a:rPr>
                        <a:t>latency</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r>
              <a:tr h="485674">
                <a:tc>
                  <a:txBody>
                    <a:bodyPr/>
                    <a:lstStyle/>
                    <a:p>
                      <a:r>
                        <a:rPr lang="en-US" sz="1400" b="1" dirty="0" smtClean="0">
                          <a:latin typeface="Times New Roman" panose="02020603050405020304" pitchFamily="18" charset="0"/>
                          <a:cs typeface="Times New Roman" panose="02020603050405020304" pitchFamily="18" charset="0"/>
                        </a:rPr>
                        <a:t>divEarlyOutGranularity</a:t>
                      </a:r>
                      <a:endParaRPr lang="en-US" sz="1400" b="1"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dk1"/>
                          </a:solidFill>
                          <a:effectLst/>
                          <a:latin typeface="Times New Roman" panose="02020603050405020304" pitchFamily="18" charset="0"/>
                          <a:ea typeface="+mn-ea"/>
                          <a:cs typeface="Times New Roman" panose="02020603050405020304" pitchFamily="18" charset="0"/>
                        </a:rPr>
                        <a:t>divEarlyOutGranularity parameter to tune size/delay of early-out circuit</a:t>
                      </a:r>
                    </a:p>
                  </a:txBody>
                  <a:tcPr>
                    <a:solidFill>
                      <a:schemeClr val="tx1">
                        <a:lumMod val="85000"/>
                      </a:schemeClr>
                    </a:solidFill>
                  </a:tcPr>
                </a:tc>
              </a:tr>
            </a:tbl>
          </a:graphicData>
        </a:graphic>
      </p:graphicFrame>
    </p:spTree>
    <p:extLst>
      <p:ext uri="{BB962C8B-B14F-4D97-AF65-F5344CB8AC3E}">
        <p14:creationId xmlns:p14="http://schemas.microsoft.com/office/powerpoint/2010/main" val="323409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33" y="640290"/>
            <a:ext cx="7961996" cy="1471539"/>
          </a:xfrm>
        </p:spPr>
      </p:pic>
      <p:sp>
        <p:nvSpPr>
          <p:cNvPr id="5" name="Rectangle 4"/>
          <p:cNvSpPr/>
          <p:nvPr/>
        </p:nvSpPr>
        <p:spPr>
          <a:xfrm>
            <a:off x="242371" y="2291507"/>
            <a:ext cx="11818999" cy="4524315"/>
          </a:xfrm>
          <a:prstGeom prst="rect">
            <a:avLst/>
          </a:prstGeom>
        </p:spPr>
        <p:txBody>
          <a:bodyPr wrap="square">
            <a:spAutoFit/>
          </a:bodyPr>
          <a:lstStyle/>
          <a:p>
            <a:endParaRPr lang="en-US" dirty="0">
              <a:solidFill>
                <a:srgbClr val="4A565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created a class MulDiv which creates an object of case class MulDivParams by assigning reference variable </a:t>
            </a:r>
            <a:r>
              <a:rPr lang="en-US" dirty="0" err="1" smtClean="0">
                <a:latin typeface="Times New Roman" panose="02020603050405020304" pitchFamily="18" charset="0"/>
                <a:cs typeface="Times New Roman" panose="02020603050405020304" pitchFamily="18" charset="0"/>
              </a:rPr>
              <a:t>cfg</a:t>
            </a:r>
            <a:r>
              <a:rPr lang="en-US" dirty="0" smtClean="0">
                <a:latin typeface="Times New Roman" panose="02020603050405020304" pitchFamily="18" charset="0"/>
                <a:cs typeface="Times New Roman" panose="02020603050405020304" pitchFamily="18" charset="0"/>
              </a:rPr>
              <a:t> and takes as input parameter ,width and nXpr (nXpr is used for tagbits of class </a:t>
            </a:r>
            <a:r>
              <a:rPr lang="en-US" dirty="0">
                <a:latin typeface="Times New Roman" panose="02020603050405020304" pitchFamily="18" charset="0"/>
                <a:cs typeface="Times New Roman" panose="02020603050405020304" pitchFamily="18" charset="0"/>
              </a:rPr>
              <a:t>MultiplierIO</a:t>
            </a:r>
            <a:r>
              <a:rPr lang="en-US" dirty="0" smtClean="0">
                <a:latin typeface="Times New Roman" panose="02020603050405020304" pitchFamily="18" charset="0"/>
                <a:cs typeface="Times New Roman" panose="02020603050405020304" pitchFamily="18" charset="0"/>
              </a:rPr>
              <a:t>) is also taken as input parameter</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created private minDivLatency function which means this function cannot be used outside of this class. This method implements that divUnroll will always be greater than 0</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have uses the option method of </a:t>
            </a:r>
            <a:r>
              <a:rPr lang="en-US" dirty="0" err="1" smtClean="0">
                <a:latin typeface="Times New Roman" panose="02020603050405020304" pitchFamily="18" charset="0"/>
                <a:cs typeface="Times New Roman" panose="02020603050405020304" pitchFamily="18" charset="0"/>
              </a:rPr>
              <a:t>scala</a:t>
            </a:r>
            <a:r>
              <a:rPr lang="en-US" dirty="0" smtClean="0">
                <a:latin typeface="Times New Roman" panose="02020603050405020304" pitchFamily="18" charset="0"/>
                <a:cs typeface="Times New Roman" panose="02020603050405020304" pitchFamily="18" charset="0"/>
              </a:rPr>
              <a:t> which means It </a:t>
            </a:r>
            <a:r>
              <a:rPr lang="en-US" dirty="0">
                <a:latin typeface="Times New Roman" panose="02020603050405020304" pitchFamily="18" charset="0"/>
                <a:cs typeface="Times New Roman" panose="02020603050405020304" pitchFamily="18" charset="0"/>
              </a:rPr>
              <a:t>returns </a:t>
            </a:r>
            <a:r>
              <a:rPr lang="en-US" dirty="0" smtClean="0">
                <a:latin typeface="Times New Roman" panose="02020603050405020304" pitchFamily="18" charset="0"/>
                <a:cs typeface="Times New Roman" panose="02020603050405020304" pitchFamily="18" charset="0"/>
              </a:rPr>
              <a:t>Some(Result) </a:t>
            </a:r>
            <a:r>
              <a:rPr lang="en-US" dirty="0">
                <a:latin typeface="Times New Roman" panose="02020603050405020304" pitchFamily="18" charset="0"/>
                <a:cs typeface="Times New Roman" panose="02020603050405020304" pitchFamily="18" charset="0"/>
              </a:rPr>
              <a:t>if </a:t>
            </a:r>
            <a:r>
              <a:rPr lang="en-US" dirty="0" smtClean="0">
                <a:latin typeface="Times New Roman" panose="02020603050405020304" pitchFamily="18" charset="0"/>
                <a:cs typeface="Times New Roman" panose="02020603050405020304" pitchFamily="18" charset="0"/>
              </a:rPr>
              <a:t>condition </a:t>
            </a:r>
            <a:r>
              <a:rPr lang="en-US" dirty="0">
                <a:latin typeface="Times New Roman" panose="02020603050405020304" pitchFamily="18" charset="0"/>
                <a:cs typeface="Times New Roman" panose="02020603050405020304" pitchFamily="18" charset="0"/>
              </a:rPr>
              <a:t>succeeds with result R and None if </a:t>
            </a:r>
            <a:r>
              <a:rPr lang="en-US" dirty="0" smtClean="0">
                <a:latin typeface="Times New Roman" panose="02020603050405020304" pitchFamily="18" charset="0"/>
                <a:cs typeface="Times New Roman" panose="02020603050405020304" pitchFamily="18" charset="0"/>
              </a:rPr>
              <a:t>condition </a:t>
            </a:r>
            <a:r>
              <a:rPr lang="en-US" dirty="0">
                <a:latin typeface="Times New Roman" panose="02020603050405020304" pitchFamily="18" charset="0"/>
                <a:cs typeface="Times New Roman" panose="02020603050405020304" pitchFamily="18" charset="0"/>
              </a:rPr>
              <a:t>fails. </a:t>
            </a:r>
            <a:r>
              <a:rPr lang="en-US" dirty="0" smtClean="0">
                <a:latin typeface="Times New Roman" panose="02020603050405020304" pitchFamily="18" charset="0"/>
                <a:cs typeface="Times New Roman" panose="02020603050405020304" pitchFamily="18" charset="0"/>
              </a:rPr>
              <a:t>In option we have if condition which returns 3  if divEarlyOut is true otherwise it will calculate value by using w(variable which return width length which is either 32 or 64) and divUnroll variable which we declare as 1 and add result to 1.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created private </a:t>
            </a:r>
            <a:r>
              <a:rPr lang="en-US" dirty="0" smtClean="0">
                <a:latin typeface="Times New Roman" panose="02020603050405020304" pitchFamily="18" charset="0"/>
                <a:cs typeface="Times New Roman" panose="02020603050405020304" pitchFamily="18" charset="0"/>
              </a:rPr>
              <a:t>minMulLatency </a:t>
            </a:r>
            <a:r>
              <a:rPr lang="en-US" dirty="0">
                <a:latin typeface="Times New Roman" panose="02020603050405020304" pitchFamily="18" charset="0"/>
                <a:cs typeface="Times New Roman" panose="02020603050405020304" pitchFamily="18" charset="0"/>
              </a:rPr>
              <a:t>function which means this function cannot be used outside of this </a:t>
            </a:r>
            <a:r>
              <a:rPr lang="en-US" dirty="0" smtClean="0">
                <a:latin typeface="Times New Roman" panose="02020603050405020304" pitchFamily="18" charset="0"/>
                <a:cs typeface="Times New Roman" panose="02020603050405020304" pitchFamily="18" charset="0"/>
              </a:rPr>
              <a:t>class. This </a:t>
            </a:r>
            <a:r>
              <a:rPr lang="en-US" dirty="0">
                <a:latin typeface="Times New Roman" panose="02020603050405020304" pitchFamily="18" charset="0"/>
                <a:cs typeface="Times New Roman" panose="02020603050405020304" pitchFamily="18" charset="0"/>
              </a:rPr>
              <a:t>method implements that </a:t>
            </a:r>
            <a:r>
              <a:rPr lang="en-US" dirty="0" smtClean="0">
                <a:latin typeface="Times New Roman" panose="02020603050405020304" pitchFamily="18" charset="0"/>
                <a:cs typeface="Times New Roman" panose="02020603050405020304" pitchFamily="18" charset="0"/>
              </a:rPr>
              <a:t>mulUnroll </a:t>
            </a:r>
            <a:r>
              <a:rPr lang="en-US" dirty="0">
                <a:latin typeface="Times New Roman" panose="02020603050405020304" pitchFamily="18" charset="0"/>
                <a:cs typeface="Times New Roman" panose="02020603050405020304" pitchFamily="18" charset="0"/>
              </a:rPr>
              <a:t>will always be greater than 0</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have uses the option </a:t>
            </a:r>
            <a:r>
              <a:rPr lang="en-US" dirty="0" smtClean="0">
                <a:latin typeface="Times New Roman" panose="02020603050405020304" pitchFamily="18" charset="0"/>
                <a:cs typeface="Times New Roman" panose="02020603050405020304" pitchFamily="18" charset="0"/>
              </a:rPr>
              <a:t>of Scala </a:t>
            </a:r>
            <a:r>
              <a:rPr lang="en-US" dirty="0">
                <a:latin typeface="Times New Roman" panose="02020603050405020304" pitchFamily="18" charset="0"/>
                <a:cs typeface="Times New Roman" panose="02020603050405020304" pitchFamily="18" charset="0"/>
              </a:rPr>
              <a:t>which means It returns Some(Result) if condition succeeds with result R and None if condition fails. In option we have if condition which returns </a:t>
            </a: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if </a:t>
            </a:r>
            <a:r>
              <a:rPr lang="en-US" dirty="0" smtClean="0">
                <a:latin typeface="Times New Roman" panose="02020603050405020304" pitchFamily="18" charset="0"/>
                <a:cs typeface="Times New Roman" panose="02020603050405020304" pitchFamily="18" charset="0"/>
              </a:rPr>
              <a:t>mulEarlyOut </a:t>
            </a:r>
            <a:r>
              <a:rPr lang="en-US" dirty="0">
                <a:latin typeface="Times New Roman" panose="02020603050405020304" pitchFamily="18" charset="0"/>
                <a:cs typeface="Times New Roman" panose="02020603050405020304" pitchFamily="18" charset="0"/>
              </a:rPr>
              <a:t>is true otherwise it will calculate value by using w(variable which return width length) and </a:t>
            </a:r>
            <a:r>
              <a:rPr lang="en-US" dirty="0" smtClean="0">
                <a:latin typeface="Times New Roman" panose="02020603050405020304" pitchFamily="18" charset="0"/>
                <a:cs typeface="Times New Roman" panose="02020603050405020304" pitchFamily="18" charset="0"/>
              </a:rPr>
              <a:t>mulUnroll </a:t>
            </a:r>
            <a:r>
              <a:rPr lang="en-US" dirty="0">
                <a:latin typeface="Times New Roman" panose="02020603050405020304" pitchFamily="18" charset="0"/>
                <a:cs typeface="Times New Roman" panose="02020603050405020304" pitchFamily="18" charset="0"/>
              </a:rPr>
              <a:t>variable which we declare </a:t>
            </a:r>
            <a:r>
              <a:rPr lang="en-US" dirty="0" smtClean="0">
                <a:latin typeface="Times New Roman" panose="02020603050405020304" pitchFamily="18" charset="0"/>
                <a:cs typeface="Times New Roman" panose="02020603050405020304" pitchFamily="18" charset="0"/>
              </a:rPr>
              <a:t>1.</a:t>
            </a:r>
          </a:p>
          <a:p>
            <a:pPr marL="285750" indent="-285750">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define a method </a:t>
            </a:r>
            <a:r>
              <a:rPr lang="en-US" dirty="0" err="1" smtClean="0">
                <a:latin typeface="Times New Roman" panose="02020603050405020304" pitchFamily="18" charset="0"/>
                <a:cs typeface="Times New Roman" panose="02020603050405020304" pitchFamily="18" charset="0"/>
              </a:rPr>
              <a:t>minLatency</a:t>
            </a:r>
            <a:r>
              <a:rPr lang="en-US" dirty="0" smtClean="0">
                <a:latin typeface="Times New Roman" panose="02020603050405020304" pitchFamily="18" charset="0"/>
                <a:cs typeface="Times New Roman" panose="02020603050405020304" pitchFamily="18" charset="0"/>
              </a:rPr>
              <a:t> which tells  which  method has minimum latency between minDivLatency and minMulLatency.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13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756" y="581622"/>
            <a:ext cx="8947150" cy="1210720"/>
          </a:xfrm>
        </p:spPr>
      </p:pic>
      <p:sp>
        <p:nvSpPr>
          <p:cNvPr id="5" name="Rectangle 4"/>
          <p:cNvSpPr/>
          <p:nvPr/>
        </p:nvSpPr>
        <p:spPr>
          <a:xfrm>
            <a:off x="602255" y="2008867"/>
            <a:ext cx="10910372" cy="4247317"/>
          </a:xfrm>
          <a:prstGeom prst="rect">
            <a:avLst/>
          </a:prstGeom>
        </p:spPr>
        <p:txBody>
          <a:bodyPr wrap="square">
            <a:spAutoFit/>
          </a:bodyPr>
          <a:lstStyle/>
          <a:p>
            <a:r>
              <a:rPr lang="en-US" dirty="0" smtClean="0"/>
              <a:t>We initializes reference variable </a:t>
            </a:r>
            <a:r>
              <a:rPr lang="en-US" dirty="0" err="1" smtClean="0"/>
              <a:t>io</a:t>
            </a:r>
            <a:r>
              <a:rPr lang="en-US" dirty="0" smtClean="0"/>
              <a:t> and creates a new object of  class MultiplierIO in it by taking width and nXpr log2up as its input  parameter, Width which is data bits and log2up(nXpr) which is our tag bits of MultiplierIO class</a:t>
            </a:r>
          </a:p>
          <a:p>
            <a:r>
              <a:rPr lang="en-US" dirty="0" smtClean="0"/>
              <a:t>We created a variable w which gives the width of require bits of  in1(operand A of ALU) by using getWidth function</a:t>
            </a:r>
          </a:p>
          <a:p>
            <a:endParaRPr lang="en-US" dirty="0"/>
          </a:p>
          <a:p>
            <a:r>
              <a:rPr lang="en-US" dirty="0"/>
              <a:t>m</a:t>
            </a:r>
            <a:r>
              <a:rPr lang="en-US" dirty="0" smtClean="0"/>
              <a:t>ulw variable is used to calculate multiplication width. We have uses if condition which says  if mulUnroll is equals to 0 we will have w variable in mulw otherwise  we will execute else statement which makes the w (width) value as it is define above by subtraction and multiplication and division operation</a:t>
            </a:r>
          </a:p>
          <a:p>
            <a:endParaRPr lang="en-US" dirty="0" smtClean="0"/>
          </a:p>
          <a:p>
            <a:r>
              <a:rPr lang="en-US" dirty="0" smtClean="0"/>
              <a:t>fastMulw </a:t>
            </a:r>
            <a:r>
              <a:rPr lang="en-US" dirty="0"/>
              <a:t>variable is used to calculate multiplication </a:t>
            </a:r>
            <a:r>
              <a:rPr lang="en-US" dirty="0" smtClean="0"/>
              <a:t>width for faster multiplication computation. We </a:t>
            </a:r>
            <a:r>
              <a:rPr lang="en-US" dirty="0"/>
              <a:t>have u</a:t>
            </a:r>
            <a:r>
              <a:rPr lang="en-US" dirty="0" smtClean="0"/>
              <a:t>ses </a:t>
            </a:r>
            <a:r>
              <a:rPr lang="en-US" dirty="0"/>
              <a:t>if condition which says </a:t>
            </a:r>
            <a:r>
              <a:rPr lang="en-US" dirty="0" smtClean="0"/>
              <a:t>if mulUnroll variable </a:t>
            </a:r>
            <a:r>
              <a:rPr lang="en-US" dirty="0"/>
              <a:t>is equals to 0 we will  </a:t>
            </a:r>
            <a:r>
              <a:rPr lang="en-US" dirty="0" smtClean="0"/>
              <a:t>have false as output in fastMulw, </a:t>
            </a:r>
            <a:r>
              <a:rPr lang="en-US" dirty="0"/>
              <a:t>otherwise  we will execute else statement which </a:t>
            </a:r>
            <a:r>
              <a:rPr lang="en-US" dirty="0" smtClean="0"/>
              <a:t>uses And condition and result with 0 or 1</a:t>
            </a:r>
            <a:endParaRPr lang="en-US" dirty="0"/>
          </a:p>
        </p:txBody>
      </p:sp>
    </p:spTree>
    <p:extLst>
      <p:ext uri="{BB962C8B-B14F-4D97-AF65-F5344CB8AC3E}">
        <p14:creationId xmlns:p14="http://schemas.microsoft.com/office/powerpoint/2010/main" val="4004166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6738</TotalTime>
  <Words>2341</Words>
  <Application>Microsoft Office PowerPoint</Application>
  <PresentationFormat>Widescreen</PresentationFormat>
  <Paragraphs>219</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Century Gothic</vt:lpstr>
      <vt:lpstr>Open Sans</vt:lpstr>
      <vt:lpstr>SFMono-Regular</vt:lpstr>
      <vt:lpstr>Source Code Pro</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have when condition if we have  valid  and ready state of request  we execute further instructions We have state variable which uses Mux condition and cmdMul act as Bool parameter of Mux if condition satisfies s_mul(state of multiplication) is selected otherwise we have 2nd Mux which has OR condition between lhs_sign and rhs_sign as Bool parameter of Mux which decides  weather s_neg_inputs is selected or  s_div We have isHi  variable which is wired with cmdHi, whereas resHi output is wired as false count is wired by executing if condition if fastMulw is true we have further code of lines executed below . We have Mux which returns UInt type by executing its Bool operator AND condition between cmdMul and halfWidth. If condition satisfies we select w/mulUnroll/2 otherwise 0 We have else clause wh9ch returns 0 We have neg_out output which is wired by using Mux condition in which we have cmdHi as Bool parameter which decides wether lhs_sign selected or comparison result of lhs_sign and rhs_sign is selected Divisor output is wired with rhs_sign and rhs_in   by using Cat function remainder is wired with lhs_in and req is wired with request bits.</vt:lpstr>
      <vt:lpstr>PowerPoint Presentation</vt:lpstr>
      <vt:lpstr>PowerPoint Presentation</vt:lpstr>
      <vt:lpstr>PowerPoint Presentation</vt:lpstr>
      <vt:lpstr>PowerPoint Presentation</vt:lpstr>
      <vt:lpstr>56 and 57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Execute Block Multiplier</dc:title>
  <dc:creator>uzair</dc:creator>
  <cp:lastModifiedBy>uzair</cp:lastModifiedBy>
  <cp:revision>153</cp:revision>
  <dcterms:created xsi:type="dcterms:W3CDTF">2020-04-26T17:12:57Z</dcterms:created>
  <dcterms:modified xsi:type="dcterms:W3CDTF">2020-09-29T16:51:08Z</dcterms:modified>
</cp:coreProperties>
</file>