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57"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034FE1-D81A-45AA-BC5F-8EEE492921D5}"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44561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34FE1-D81A-45AA-BC5F-8EEE492921D5}"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151596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34FE1-D81A-45AA-BC5F-8EEE492921D5}"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41617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34FE1-D81A-45AA-BC5F-8EEE492921D5}"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209879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34FE1-D81A-45AA-BC5F-8EEE492921D5}"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217776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034FE1-D81A-45AA-BC5F-8EEE492921D5}"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76207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034FE1-D81A-45AA-BC5F-8EEE492921D5}"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117509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034FE1-D81A-45AA-BC5F-8EEE492921D5}"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175342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34FE1-D81A-45AA-BC5F-8EEE492921D5}"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28364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34FE1-D81A-45AA-BC5F-8EEE492921D5}"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228535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34FE1-D81A-45AA-BC5F-8EEE492921D5}"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FC23-1E0F-4282-9EF6-250E700C2067}" type="slidenum">
              <a:rPr lang="en-US" smtClean="0"/>
              <a:t>‹#›</a:t>
            </a:fld>
            <a:endParaRPr lang="en-US"/>
          </a:p>
        </p:txBody>
      </p:sp>
    </p:spTree>
    <p:extLst>
      <p:ext uri="{BB962C8B-B14F-4D97-AF65-F5344CB8AC3E}">
        <p14:creationId xmlns:p14="http://schemas.microsoft.com/office/powerpoint/2010/main" val="137728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34FE1-D81A-45AA-BC5F-8EEE492921D5}" type="datetimeFigureOut">
              <a:rPr lang="en-US" smtClean="0"/>
              <a:t>7/6/2020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8FC23-1E0F-4282-9EF6-250E700C2067}" type="slidenum">
              <a:rPr lang="en-US" smtClean="0"/>
              <a:t>‹#›</a:t>
            </a:fld>
            <a:endParaRPr lang="en-US"/>
          </a:p>
        </p:txBody>
      </p:sp>
    </p:spTree>
    <p:extLst>
      <p:ext uri="{BB962C8B-B14F-4D97-AF65-F5344CB8AC3E}">
        <p14:creationId xmlns:p14="http://schemas.microsoft.com/office/powerpoint/2010/main" val="397981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Tomasulo’s Algorithm</a:t>
            </a:r>
            <a:endParaRPr lang="en-US" dirty="0"/>
          </a:p>
        </p:txBody>
      </p:sp>
      <p:sp>
        <p:nvSpPr>
          <p:cNvPr id="3" name="Content Placeholder 2"/>
          <p:cNvSpPr>
            <a:spLocks noGrp="1"/>
          </p:cNvSpPr>
          <p:nvPr>
            <p:ph idx="1"/>
          </p:nvPr>
        </p:nvSpPr>
        <p:spPr/>
        <p:txBody>
          <a:bodyPr>
            <a:normAutofit fontScale="92500"/>
          </a:bodyPr>
          <a:lstStyle/>
          <a:p>
            <a:r>
              <a:rPr lang="en-US" dirty="0" smtClean="0"/>
              <a:t>More sophisticated technique major enhancement over score boarding</a:t>
            </a:r>
          </a:p>
          <a:p>
            <a:r>
              <a:rPr lang="en-US" dirty="0" smtClean="0"/>
              <a:t>It introduces the concept of register renaming</a:t>
            </a:r>
          </a:p>
          <a:p>
            <a:r>
              <a:rPr lang="en-US" dirty="0" smtClean="0"/>
              <a:t>Instruction waits for the operands in reservation status which overcome RAW hazard </a:t>
            </a:r>
          </a:p>
          <a:p>
            <a:r>
              <a:rPr lang="en-US" dirty="0" smtClean="0"/>
              <a:t>Updated value of operands comes in reservation status through common data bus</a:t>
            </a:r>
          </a:p>
          <a:p>
            <a:r>
              <a:rPr lang="en-US" dirty="0" smtClean="0"/>
              <a:t>Registers in instruction whose value not produced yet is replaced by  values produces after some computation</a:t>
            </a:r>
          </a:p>
          <a:p>
            <a:r>
              <a:rPr lang="en-US" dirty="0" smtClean="0"/>
              <a:t>Once the operands are available they are dispatched to Functional Units for computations and </a:t>
            </a:r>
            <a:r>
              <a:rPr lang="en-US" dirty="0" err="1" smtClean="0"/>
              <a:t>ther</a:t>
            </a:r>
            <a:r>
              <a:rPr lang="en-US" dirty="0" smtClean="0"/>
              <a:t> </a:t>
            </a:r>
            <a:r>
              <a:rPr lang="en-US" dirty="0" err="1" smtClean="0"/>
              <a:t>esult</a:t>
            </a:r>
            <a:r>
              <a:rPr lang="en-US" dirty="0" smtClean="0"/>
              <a:t> is written on the common data bus</a:t>
            </a:r>
          </a:p>
          <a:p>
            <a:endParaRPr lang="en-US" dirty="0"/>
          </a:p>
        </p:txBody>
      </p:sp>
    </p:spTree>
    <p:extLst>
      <p:ext uri="{BB962C8B-B14F-4D97-AF65-F5344CB8AC3E}">
        <p14:creationId xmlns:p14="http://schemas.microsoft.com/office/powerpoint/2010/main" val="79875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Cycle 4</a:t>
            </a:r>
            <a:endParaRPr lang="en-US" dirty="0"/>
          </a:p>
        </p:txBody>
      </p:sp>
      <p:sp>
        <p:nvSpPr>
          <p:cNvPr id="3" name="Content Placeholder 2"/>
          <p:cNvSpPr>
            <a:spLocks noGrp="1"/>
          </p:cNvSpPr>
          <p:nvPr>
            <p:ph idx="1"/>
          </p:nvPr>
        </p:nvSpPr>
        <p:spPr>
          <a:xfrm>
            <a:off x="838200" y="1825625"/>
            <a:ext cx="4149436" cy="4351338"/>
          </a:xfrm>
        </p:spPr>
        <p:txBody>
          <a:bodyPr>
            <a:normAutofit lnSpcReduction="10000"/>
          </a:bodyPr>
          <a:lstStyle/>
          <a:p>
            <a:r>
              <a:rPr lang="en-US" dirty="0" smtClean="0"/>
              <a:t>As in clock cycle 4 we have second load instruction completed thus we have F2 register value written in it.</a:t>
            </a:r>
          </a:p>
          <a:p>
            <a:r>
              <a:rPr lang="en-US" dirty="0" smtClean="0"/>
              <a:t>We are using Common data bus thus when the result writes in register F2 it will also updated the value of F2 in Multiplier reservation station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687" y="809715"/>
            <a:ext cx="7068536" cy="4906060"/>
          </a:xfrm>
          <a:prstGeom prst="rect">
            <a:avLst/>
          </a:prstGeom>
        </p:spPr>
      </p:pic>
    </p:spTree>
    <p:extLst>
      <p:ext uri="{BB962C8B-B14F-4D97-AF65-F5344CB8AC3E}">
        <p14:creationId xmlns:p14="http://schemas.microsoft.com/office/powerpoint/2010/main" val="291184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Cycle 4 Continued</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6407" y="1690688"/>
            <a:ext cx="6217393" cy="4351338"/>
          </a:xfrm>
        </p:spPr>
      </p:pic>
      <p:sp>
        <p:nvSpPr>
          <p:cNvPr id="5" name="Content Placeholder 2"/>
          <p:cNvSpPr txBox="1">
            <a:spLocks/>
          </p:cNvSpPr>
          <p:nvPr/>
        </p:nvSpPr>
        <p:spPr>
          <a:xfrm>
            <a:off x="838200" y="1825625"/>
            <a:ext cx="4149436"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 in clock cycle 4 we have Sub instruction thus we uses FP adder reservation station</a:t>
            </a:r>
          </a:p>
          <a:p>
            <a:r>
              <a:rPr lang="en-US" dirty="0" smtClean="0"/>
              <a:t>In reservation station for sub instruction We can write F1 register value as it is not busy but unable  to write F2 value as it is still </a:t>
            </a:r>
            <a:r>
              <a:rPr lang="en-US" dirty="0" smtClean="0"/>
              <a:t>busy and used by MUL instruction.</a:t>
            </a:r>
            <a:endParaRPr lang="en-US" dirty="0" smtClean="0"/>
          </a:p>
          <a:p>
            <a:r>
              <a:rPr lang="en-US" dirty="0" smtClean="0"/>
              <a:t>We need to mark the destination register F5 as </a:t>
            </a:r>
            <a:r>
              <a:rPr lang="en-US" dirty="0" smtClean="0"/>
              <a:t>busy for sub instruction </a:t>
            </a:r>
            <a:endParaRPr lang="en-US" dirty="0" smtClean="0"/>
          </a:p>
          <a:p>
            <a:r>
              <a:rPr lang="en-US" dirty="0" smtClean="0"/>
              <a:t>F2 in FP registers is still busy as because data still not </a:t>
            </a:r>
            <a:r>
              <a:rPr lang="en-US" dirty="0" smtClean="0"/>
              <a:t>written </a:t>
            </a:r>
            <a:endParaRPr lang="en-US" dirty="0"/>
          </a:p>
        </p:txBody>
      </p:sp>
    </p:spTree>
    <p:extLst>
      <p:ext uri="{BB962C8B-B14F-4D97-AF65-F5344CB8AC3E}">
        <p14:creationId xmlns:p14="http://schemas.microsoft.com/office/powerpoint/2010/main" val="299807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55" y="126134"/>
            <a:ext cx="10515600" cy="964911"/>
          </a:xfrm>
        </p:spPr>
        <p:txBody>
          <a:bodyPr/>
          <a:lstStyle/>
          <a:p>
            <a:r>
              <a:rPr lang="en-US" dirty="0" smtClean="0"/>
              <a:t>Clock Cycle 5</a:t>
            </a:r>
            <a:endParaRPr lang="en-US" dirty="0"/>
          </a:p>
        </p:txBody>
      </p:sp>
      <p:sp>
        <p:nvSpPr>
          <p:cNvPr id="3" name="Content Placeholder 2"/>
          <p:cNvSpPr>
            <a:spLocks noGrp="1"/>
          </p:cNvSpPr>
          <p:nvPr>
            <p:ph idx="1"/>
          </p:nvPr>
        </p:nvSpPr>
        <p:spPr>
          <a:xfrm>
            <a:off x="204355" y="1316470"/>
            <a:ext cx="4918363" cy="5333712"/>
          </a:xfrm>
        </p:spPr>
        <p:txBody>
          <a:bodyPr/>
          <a:lstStyle/>
          <a:p>
            <a:r>
              <a:rPr lang="en-US" dirty="0" smtClean="0"/>
              <a:t>In clock cycle 5 data of F2 will  be written in reservation station for sub instruction as F2 is free from FP Register</a:t>
            </a:r>
          </a:p>
          <a:p>
            <a:r>
              <a:rPr lang="en-US" dirty="0" smtClean="0"/>
              <a:t>Subtraction operation didn’t wait for the multiplier operation to be finished, this is because chip has more than one ALU along with the reservation stations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455" y="1629806"/>
            <a:ext cx="6826827" cy="5020376"/>
          </a:xfrm>
          <a:prstGeom prst="rect">
            <a:avLst/>
          </a:prstGeom>
        </p:spPr>
      </p:pic>
    </p:spTree>
    <p:extLst>
      <p:ext uri="{BB962C8B-B14F-4D97-AF65-F5344CB8AC3E}">
        <p14:creationId xmlns:p14="http://schemas.microsoft.com/office/powerpoint/2010/main" val="118174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292389"/>
            <a:ext cx="3567546" cy="1325563"/>
          </a:xfrm>
        </p:spPr>
        <p:txBody>
          <a:bodyPr/>
          <a:lstStyle/>
          <a:p>
            <a:r>
              <a:rPr lang="en-US" dirty="0" smtClean="0"/>
              <a:t>Clock Cycle 6</a:t>
            </a:r>
            <a:endParaRPr lang="en-US" dirty="0"/>
          </a:p>
        </p:txBody>
      </p:sp>
      <p:sp>
        <p:nvSpPr>
          <p:cNvPr id="3" name="Content Placeholder 2"/>
          <p:cNvSpPr>
            <a:spLocks noGrp="1"/>
          </p:cNvSpPr>
          <p:nvPr>
            <p:ph idx="1"/>
          </p:nvPr>
        </p:nvSpPr>
        <p:spPr>
          <a:xfrm>
            <a:off x="228600" y="2334779"/>
            <a:ext cx="4810991" cy="1998230"/>
          </a:xfrm>
        </p:spPr>
        <p:txBody>
          <a:bodyPr/>
          <a:lstStyle/>
          <a:p>
            <a:r>
              <a:rPr lang="en-US" dirty="0" smtClean="0"/>
              <a:t>In Clock Cycle 6 both reservation stations get free as Sub and Mul instruction completed</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206" y="1182483"/>
            <a:ext cx="7106642" cy="4991797"/>
          </a:xfrm>
          <a:prstGeom prst="rect">
            <a:avLst/>
          </a:prstGeom>
        </p:spPr>
      </p:pic>
    </p:spTree>
    <p:extLst>
      <p:ext uri="{BB962C8B-B14F-4D97-AF65-F5344CB8AC3E}">
        <p14:creationId xmlns:p14="http://schemas.microsoft.com/office/powerpoint/2010/main" val="167987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Cycle 7</a:t>
            </a:r>
            <a:endParaRPr lang="en-US" dirty="0"/>
          </a:p>
        </p:txBody>
      </p:sp>
      <p:sp>
        <p:nvSpPr>
          <p:cNvPr id="3" name="Content Placeholder 2"/>
          <p:cNvSpPr>
            <a:spLocks noGrp="1"/>
          </p:cNvSpPr>
          <p:nvPr>
            <p:ph idx="1"/>
          </p:nvPr>
        </p:nvSpPr>
        <p:spPr>
          <a:xfrm>
            <a:off x="228601" y="1825625"/>
            <a:ext cx="4862944" cy="3224357"/>
          </a:xfrm>
        </p:spPr>
        <p:txBody>
          <a:bodyPr>
            <a:normAutofit/>
          </a:bodyPr>
          <a:lstStyle/>
          <a:p>
            <a:r>
              <a:rPr lang="en-US" dirty="0" smtClean="0"/>
              <a:t>No more instruction is in the instruction Queue</a:t>
            </a:r>
          </a:p>
          <a:p>
            <a:r>
              <a:rPr lang="en-US" dirty="0" smtClean="0"/>
              <a:t>As sub instruction completed  we have F5 result which can be written through common data bus to reservation station</a:t>
            </a:r>
          </a:p>
          <a:p>
            <a:endParaRPr lang="en-US" dirty="0" smtClean="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543" y="458154"/>
            <a:ext cx="6892273" cy="4944165"/>
          </a:xfrm>
          <a:prstGeom prst="rect">
            <a:avLst/>
          </a:prstGeom>
        </p:spPr>
      </p:pic>
    </p:spTree>
    <p:extLst>
      <p:ext uri="{BB962C8B-B14F-4D97-AF65-F5344CB8AC3E}">
        <p14:creationId xmlns:p14="http://schemas.microsoft.com/office/powerpoint/2010/main" val="339925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Tomasulos </a:t>
            </a:r>
            <a:r>
              <a:rPr lang="en-US" dirty="0"/>
              <a:t>Algorithm </a:t>
            </a:r>
            <a:r>
              <a:rPr lang="en-US" dirty="0" smtClean="0"/>
              <a:t>(1)</a:t>
            </a:r>
            <a:endParaRPr lang="en-US" dirty="0"/>
          </a:p>
        </p:txBody>
      </p:sp>
      <p:sp>
        <p:nvSpPr>
          <p:cNvPr id="3" name="Content Placeholder 2"/>
          <p:cNvSpPr>
            <a:spLocks noGrp="1"/>
          </p:cNvSpPr>
          <p:nvPr>
            <p:ph idx="1"/>
          </p:nvPr>
        </p:nvSpPr>
        <p:spPr/>
        <p:txBody>
          <a:bodyPr/>
          <a:lstStyle/>
          <a:p>
            <a:r>
              <a:rPr lang="en-US" dirty="0" smtClean="0"/>
              <a:t>Stages of Tomasulo’s Algorithm</a:t>
            </a:r>
          </a:p>
          <a:p>
            <a:r>
              <a:rPr lang="en-US" dirty="0" smtClean="0"/>
              <a:t>Issue</a:t>
            </a:r>
            <a:br>
              <a:rPr lang="en-US" dirty="0" smtClean="0"/>
            </a:br>
            <a:r>
              <a:rPr lang="en-US" dirty="0" smtClean="0"/>
              <a:t>Instruction issue to the reservation status if reservation status is free.</a:t>
            </a:r>
          </a:p>
          <a:p>
            <a:r>
              <a:rPr lang="en-US" dirty="0" smtClean="0"/>
              <a:t>Execute</a:t>
            </a:r>
            <a:br>
              <a:rPr lang="en-US" dirty="0" smtClean="0"/>
            </a:br>
            <a:r>
              <a:rPr lang="en-US" dirty="0" smtClean="0"/>
              <a:t>If operands are available  then instruction from reservation status  goes  into Functional unit.</a:t>
            </a:r>
          </a:p>
          <a:p>
            <a:r>
              <a:rPr lang="en-US" dirty="0" smtClean="0"/>
              <a:t>Write Back</a:t>
            </a:r>
            <a:br>
              <a:rPr lang="en-US" dirty="0" smtClean="0"/>
            </a:br>
            <a:r>
              <a:rPr lang="en-US" dirty="0" err="1" smtClean="0"/>
              <a:t>Ther</a:t>
            </a:r>
            <a:r>
              <a:rPr lang="en-US" dirty="0" smtClean="0"/>
              <a:t> result is  written back on the common data bus from where the result reaches to reservation stations which waiting for the results</a:t>
            </a:r>
          </a:p>
          <a:p>
            <a:endParaRPr lang="en-US" dirty="0"/>
          </a:p>
        </p:txBody>
      </p:sp>
    </p:spTree>
    <p:extLst>
      <p:ext uri="{BB962C8B-B14F-4D97-AF65-F5344CB8AC3E}">
        <p14:creationId xmlns:p14="http://schemas.microsoft.com/office/powerpoint/2010/main" val="105706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3 Parts of Tomasulos Algorithm</a:t>
            </a:r>
          </a:p>
          <a:p>
            <a:pPr marL="514350" indent="-514350">
              <a:buFont typeface="+mj-lt"/>
              <a:buAutoNum type="arabicPeriod"/>
            </a:pPr>
            <a:r>
              <a:rPr lang="en-US" dirty="0" smtClean="0"/>
              <a:t>Instruction </a:t>
            </a:r>
            <a:r>
              <a:rPr lang="en-US" dirty="0"/>
              <a:t>status (Current status of the instruction) from </a:t>
            </a:r>
            <a:r>
              <a:rPr lang="en-US" dirty="0" smtClean="0"/>
              <a:t>stages </a:t>
            </a:r>
            <a:r>
              <a:rPr lang="en-US" dirty="0"/>
              <a:t>(</a:t>
            </a:r>
            <a:r>
              <a:rPr lang="en-US" dirty="0" err="1"/>
              <a:t>Issue,EX,Write</a:t>
            </a:r>
            <a:r>
              <a:rPr lang="en-US" dirty="0"/>
              <a:t> Back</a:t>
            </a:r>
            <a:r>
              <a:rPr lang="en-US" dirty="0" smtClean="0"/>
              <a:t>)</a:t>
            </a:r>
            <a:endParaRPr lang="en-US" dirty="0"/>
          </a:p>
          <a:p>
            <a:pPr marL="514350" indent="-514350">
              <a:buFont typeface="+mj-lt"/>
              <a:buAutoNum type="arabicPeriod"/>
            </a:pPr>
            <a:r>
              <a:rPr lang="en-US" dirty="0" smtClean="0"/>
              <a:t>Reservation Station Status </a:t>
            </a:r>
            <a:r>
              <a:rPr lang="en-US" dirty="0"/>
              <a:t/>
            </a:r>
            <a:br>
              <a:rPr lang="en-US" dirty="0"/>
            </a:br>
            <a:r>
              <a:rPr lang="en-US" dirty="0"/>
              <a:t>It has busy field which tells weather functional unit is busy or not</a:t>
            </a:r>
            <a:br>
              <a:rPr lang="en-US" dirty="0"/>
            </a:br>
            <a:r>
              <a:rPr lang="en-US" dirty="0"/>
              <a:t>Op field which tells operation to be </a:t>
            </a:r>
            <a:r>
              <a:rPr lang="en-US" dirty="0" smtClean="0"/>
              <a:t>performed</a:t>
            </a:r>
            <a:r>
              <a:rPr lang="en-US" dirty="0"/>
              <a:t/>
            </a:r>
            <a:br>
              <a:rPr lang="en-US" dirty="0"/>
            </a:br>
            <a:r>
              <a:rPr lang="en-US" dirty="0" err="1"/>
              <a:t>Qj</a:t>
            </a:r>
            <a:r>
              <a:rPr lang="en-US" dirty="0"/>
              <a:t> and </a:t>
            </a:r>
            <a:r>
              <a:rPr lang="en-US" dirty="0" err="1"/>
              <a:t>Qk</a:t>
            </a:r>
            <a:r>
              <a:rPr lang="en-US" dirty="0"/>
              <a:t> functional unit going to produce source register </a:t>
            </a:r>
            <a:br>
              <a:rPr lang="en-US" dirty="0"/>
            </a:br>
            <a:r>
              <a:rPr lang="en-US" dirty="0" err="1" smtClean="0"/>
              <a:t>Vj</a:t>
            </a:r>
            <a:r>
              <a:rPr lang="en-US" dirty="0" smtClean="0"/>
              <a:t> and </a:t>
            </a:r>
            <a:r>
              <a:rPr lang="en-US" dirty="0" err="1" smtClean="0"/>
              <a:t>Vk</a:t>
            </a:r>
            <a:r>
              <a:rPr lang="en-US" dirty="0" smtClean="0"/>
              <a:t> values of source operands</a:t>
            </a:r>
          </a:p>
          <a:p>
            <a:pPr marL="514350" indent="-514350">
              <a:buFont typeface="+mj-lt"/>
              <a:buAutoNum type="arabicPeriod"/>
            </a:pPr>
            <a:r>
              <a:rPr lang="en-US" dirty="0" smtClean="0"/>
              <a:t>Register </a:t>
            </a:r>
            <a:r>
              <a:rPr lang="en-US" dirty="0"/>
              <a:t>result status </a:t>
            </a:r>
            <a:br>
              <a:rPr lang="en-US" dirty="0"/>
            </a:br>
            <a:r>
              <a:rPr lang="en-US" dirty="0"/>
              <a:t>Indicates which functional unit will write the register</a:t>
            </a:r>
            <a:br>
              <a:rPr lang="en-US" dirty="0"/>
            </a:br>
            <a:endParaRPr lang="en-US" dirty="0"/>
          </a:p>
          <a:p>
            <a:endParaRPr lang="en-US" dirty="0" smtClean="0"/>
          </a:p>
        </p:txBody>
      </p:sp>
      <p:sp>
        <p:nvSpPr>
          <p:cNvPr id="4" name="Title 1"/>
          <p:cNvSpPr>
            <a:spLocks noGrp="1"/>
          </p:cNvSpPr>
          <p:nvPr>
            <p:ph type="title"/>
          </p:nvPr>
        </p:nvSpPr>
        <p:spPr/>
        <p:txBody>
          <a:bodyPr/>
          <a:lstStyle/>
          <a:p>
            <a:r>
              <a:rPr lang="en-US" dirty="0" smtClean="0"/>
              <a:t>Tomasulos </a:t>
            </a:r>
            <a:r>
              <a:rPr lang="en-US" dirty="0"/>
              <a:t>Algorithm </a:t>
            </a:r>
            <a:r>
              <a:rPr lang="en-US" dirty="0" smtClean="0"/>
              <a:t>(2)</a:t>
            </a:r>
            <a:endParaRPr lang="en-US" dirty="0"/>
          </a:p>
        </p:txBody>
      </p:sp>
    </p:spTree>
    <p:extLst>
      <p:ext uri="{BB962C8B-B14F-4D97-AF65-F5344CB8AC3E}">
        <p14:creationId xmlns:p14="http://schemas.microsoft.com/office/powerpoint/2010/main" val="425440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220159"/>
            <a:ext cx="10515600" cy="961870"/>
          </a:xfrm>
        </p:spPr>
        <p:txBody>
          <a:bodyPr/>
          <a:lstStyle/>
          <a:p>
            <a:r>
              <a:rPr lang="en-US" dirty="0" smtClean="0"/>
              <a:t>Tomasulos Algorithm (3)</a:t>
            </a:r>
            <a:endParaRPr lang="en-US" dirty="0"/>
          </a:p>
        </p:txBody>
      </p:sp>
      <p:sp>
        <p:nvSpPr>
          <p:cNvPr id="3" name="Content Placeholder 2"/>
          <p:cNvSpPr>
            <a:spLocks noGrp="1"/>
          </p:cNvSpPr>
          <p:nvPr>
            <p:ph idx="1"/>
          </p:nvPr>
        </p:nvSpPr>
        <p:spPr>
          <a:xfrm>
            <a:off x="342901" y="1298863"/>
            <a:ext cx="11627426" cy="5291507"/>
          </a:xfrm>
        </p:spPr>
        <p:txBody>
          <a:bodyPr>
            <a:normAutofit fontScale="85000" lnSpcReduction="20000"/>
          </a:bodyPr>
          <a:lstStyle/>
          <a:p>
            <a:r>
              <a:rPr lang="en-US" dirty="0" smtClean="0"/>
              <a:t>Instruction Queue</a:t>
            </a:r>
            <a:br>
              <a:rPr lang="en-US" dirty="0" smtClean="0"/>
            </a:br>
            <a:r>
              <a:rPr lang="en-US" dirty="0" smtClean="0"/>
              <a:t>Where instruction is loaded for execution</a:t>
            </a:r>
          </a:p>
          <a:p>
            <a:r>
              <a:rPr lang="en-US" dirty="0" smtClean="0"/>
              <a:t>Floating Point Register</a:t>
            </a:r>
          </a:p>
          <a:p>
            <a:r>
              <a:rPr lang="en-US" dirty="0" smtClean="0"/>
              <a:t>Buffers</a:t>
            </a:r>
            <a:br>
              <a:rPr lang="en-US" dirty="0" smtClean="0"/>
            </a:br>
            <a:r>
              <a:rPr lang="en-US" dirty="0" smtClean="0"/>
              <a:t>Store Buffer/Load Buffer</a:t>
            </a:r>
            <a:r>
              <a:rPr lang="en-US" dirty="0"/>
              <a:t> </a:t>
            </a:r>
            <a:r>
              <a:rPr lang="en-US" dirty="0" smtClean="0"/>
              <a:t>(For Load and Store operation)</a:t>
            </a:r>
          </a:p>
          <a:p>
            <a:r>
              <a:rPr lang="en-US" dirty="0" smtClean="0"/>
              <a:t>Address Register</a:t>
            </a:r>
            <a:br>
              <a:rPr lang="en-US" dirty="0" smtClean="0"/>
            </a:br>
            <a:r>
              <a:rPr lang="en-US" dirty="0" smtClean="0"/>
              <a:t>Used to calculate Address offset in Address Unit</a:t>
            </a:r>
          </a:p>
          <a:p>
            <a:r>
              <a:rPr lang="en-US" dirty="0" smtClean="0"/>
              <a:t>Data and Address (These operation are fed into memory Unit),this helps in reading and writing data</a:t>
            </a:r>
          </a:p>
          <a:p>
            <a:r>
              <a:rPr lang="en-US" dirty="0" smtClean="0"/>
              <a:t>Reservation Status </a:t>
            </a:r>
            <a:br>
              <a:rPr lang="en-US" dirty="0" smtClean="0"/>
            </a:br>
            <a:r>
              <a:rPr lang="en-US" dirty="0" smtClean="0"/>
              <a:t>For Arithmetic Operation</a:t>
            </a:r>
            <a:br>
              <a:rPr lang="en-US" dirty="0" smtClean="0"/>
            </a:br>
            <a:r>
              <a:rPr lang="en-US" dirty="0" smtClean="0"/>
              <a:t>Reservation Status receives operation from instruction Queue and operands from Floating point registers</a:t>
            </a:r>
          </a:p>
          <a:p>
            <a:r>
              <a:rPr lang="en-US" dirty="0"/>
              <a:t>Once everything is in reservation status that goes into an Alu</a:t>
            </a:r>
          </a:p>
          <a:p>
            <a:r>
              <a:rPr lang="en-US" dirty="0"/>
              <a:t>We have three </a:t>
            </a:r>
            <a:r>
              <a:rPr lang="en-US" dirty="0" smtClean="0"/>
              <a:t>FP Adders </a:t>
            </a:r>
            <a:r>
              <a:rPr lang="en-US" dirty="0"/>
              <a:t>for 3 reservation units and Two </a:t>
            </a:r>
            <a:r>
              <a:rPr lang="en-US" dirty="0" err="1" smtClean="0"/>
              <a:t>FPMultipliers</a:t>
            </a:r>
            <a:r>
              <a:rPr lang="en-US" dirty="0" smtClean="0"/>
              <a:t> </a:t>
            </a:r>
            <a:r>
              <a:rPr lang="en-US" dirty="0"/>
              <a:t>for 2 reservation units in this Chip</a:t>
            </a:r>
          </a:p>
          <a:p>
            <a:endParaRPr lang="en-US" dirty="0" smtClean="0"/>
          </a:p>
        </p:txBody>
      </p:sp>
    </p:spTree>
    <p:extLst>
      <p:ext uri="{BB962C8B-B14F-4D97-AF65-F5344CB8AC3E}">
        <p14:creationId xmlns:p14="http://schemas.microsoft.com/office/powerpoint/2010/main" val="333305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340" y="350116"/>
            <a:ext cx="8999523" cy="6063594"/>
          </a:xfrm>
        </p:spPr>
      </p:pic>
    </p:spTree>
    <p:extLst>
      <p:ext uri="{BB962C8B-B14F-4D97-AF65-F5344CB8AC3E}">
        <p14:creationId xmlns:p14="http://schemas.microsoft.com/office/powerpoint/2010/main" val="204142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512" y="911535"/>
            <a:ext cx="3120483" cy="1325563"/>
          </a:xfrm>
        </p:spPr>
        <p:txBody>
          <a:bodyPr/>
          <a:lstStyle/>
          <a:p>
            <a:r>
              <a:rPr lang="en-US" dirty="0" smtClean="0"/>
              <a:t>Example</a:t>
            </a:r>
            <a:endParaRPr lang="en-US" dirty="0"/>
          </a:p>
        </p:txBody>
      </p:sp>
      <p:sp>
        <p:nvSpPr>
          <p:cNvPr id="3" name="Content Placeholder 2"/>
          <p:cNvSpPr>
            <a:spLocks noGrp="1"/>
          </p:cNvSpPr>
          <p:nvPr>
            <p:ph idx="1"/>
          </p:nvPr>
        </p:nvSpPr>
        <p:spPr>
          <a:xfrm>
            <a:off x="0" y="2637674"/>
            <a:ext cx="4692805" cy="2368357"/>
          </a:xfrm>
        </p:spPr>
        <p:txBody>
          <a:bodyPr>
            <a:normAutofit/>
          </a:bodyPr>
          <a:lstStyle/>
          <a:p>
            <a:r>
              <a:rPr lang="en-US" dirty="0" smtClean="0"/>
              <a:t>We put integers in Address register</a:t>
            </a:r>
            <a:r>
              <a:rPr lang="en-US" dirty="0"/>
              <a:t> </a:t>
            </a:r>
            <a:r>
              <a:rPr lang="en-US" dirty="0" smtClean="0"/>
              <a:t>(R2 and R3)</a:t>
            </a:r>
          </a:p>
          <a:p>
            <a:r>
              <a:rPr lang="en-US" dirty="0" smtClean="0"/>
              <a:t>Data in floating Point register</a:t>
            </a:r>
          </a:p>
          <a:p>
            <a:r>
              <a:rPr lang="en-US" dirty="0" smtClean="0"/>
              <a:t>We have set of instruction from instruction Unit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942" y="1027906"/>
            <a:ext cx="7068536" cy="4925112"/>
          </a:xfrm>
          <a:prstGeom prst="rect">
            <a:avLst/>
          </a:prstGeom>
        </p:spPr>
      </p:pic>
    </p:spTree>
    <p:extLst>
      <p:ext uri="{BB962C8B-B14F-4D97-AF65-F5344CB8AC3E}">
        <p14:creationId xmlns:p14="http://schemas.microsoft.com/office/powerpoint/2010/main" val="89697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8490" y="880053"/>
            <a:ext cx="4197928" cy="5375274"/>
          </a:xfrm>
        </p:spPr>
        <p:txBody>
          <a:bodyPr>
            <a:normAutofit fontScale="92500" lnSpcReduction="20000"/>
          </a:bodyPr>
          <a:lstStyle/>
          <a:p>
            <a:r>
              <a:rPr lang="en-US" dirty="0" smtClean="0"/>
              <a:t>At clock cycle 1 load operands is sent to the address unit along with the address offset of 34</a:t>
            </a:r>
          </a:p>
          <a:p>
            <a:r>
              <a:rPr lang="en-US" dirty="0" smtClean="0"/>
              <a:t>The address unit reads from the address register r2(42) and performs the add operation and the resultant value 76 is put into load buffer</a:t>
            </a:r>
          </a:p>
          <a:p>
            <a:r>
              <a:rPr lang="en-US" dirty="0" smtClean="0"/>
              <a:t>We will code load buffer red shows it is busy and do same thing for floating point register F1 shows it is busy because it is waiting for the value from the cache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60" y="677951"/>
            <a:ext cx="7087589" cy="4934639"/>
          </a:xfrm>
          <a:prstGeom prst="rect">
            <a:avLst/>
          </a:prstGeom>
        </p:spPr>
      </p:pic>
    </p:spTree>
    <p:extLst>
      <p:ext uri="{BB962C8B-B14F-4D97-AF65-F5344CB8AC3E}">
        <p14:creationId xmlns:p14="http://schemas.microsoft.com/office/powerpoint/2010/main" val="249598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64" y="589868"/>
            <a:ext cx="6161626" cy="4351338"/>
          </a:xfrm>
        </p:spPr>
      </p:pic>
      <p:sp>
        <p:nvSpPr>
          <p:cNvPr id="3" name="Content Placeholder 2"/>
          <p:cNvSpPr txBox="1">
            <a:spLocks/>
          </p:cNvSpPr>
          <p:nvPr/>
        </p:nvSpPr>
        <p:spPr>
          <a:xfrm>
            <a:off x="7668490" y="880053"/>
            <a:ext cx="4197928" cy="5375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At clock cycle 2 we have second load instruction </a:t>
            </a:r>
          </a:p>
          <a:p>
            <a:r>
              <a:rPr lang="en-US" dirty="0" smtClean="0"/>
              <a:t>F1 register is still busy as instruction 1 is not complete yet.</a:t>
            </a:r>
          </a:p>
          <a:p>
            <a:r>
              <a:rPr lang="en-US" dirty="0" smtClean="0"/>
              <a:t>F2 register get busy status as it is the destination register for 2</a:t>
            </a:r>
            <a:r>
              <a:rPr lang="en-US" baseline="30000" dirty="0" smtClean="0"/>
              <a:t>nd</a:t>
            </a:r>
            <a:r>
              <a:rPr lang="en-US" dirty="0" smtClean="0"/>
              <a:t> instruction</a:t>
            </a:r>
          </a:p>
          <a:p>
            <a:endParaRPr lang="en-US" dirty="0" smtClean="0"/>
          </a:p>
        </p:txBody>
      </p:sp>
    </p:spTree>
    <p:extLst>
      <p:ext uri="{BB962C8B-B14F-4D97-AF65-F5344CB8AC3E}">
        <p14:creationId xmlns:p14="http://schemas.microsoft.com/office/powerpoint/2010/main" val="72782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1" y="209263"/>
            <a:ext cx="11461173" cy="996084"/>
          </a:xfrm>
        </p:spPr>
        <p:txBody>
          <a:bodyPr/>
          <a:lstStyle/>
          <a:p>
            <a:r>
              <a:rPr lang="en-US" dirty="0"/>
              <a:t>Tomasulo's </a:t>
            </a:r>
            <a:r>
              <a:rPr lang="en-US" dirty="0" err="1" smtClean="0"/>
              <a:t>Algorithim</a:t>
            </a:r>
            <a:r>
              <a:rPr lang="en-US" dirty="0" smtClean="0"/>
              <a:t> (Essence of the Algorithm)</a:t>
            </a:r>
            <a:endParaRPr lang="en-US" dirty="0"/>
          </a:p>
        </p:txBody>
      </p:sp>
      <p:sp>
        <p:nvSpPr>
          <p:cNvPr id="3" name="Content Placeholder 2"/>
          <p:cNvSpPr>
            <a:spLocks noGrp="1"/>
          </p:cNvSpPr>
          <p:nvPr>
            <p:ph idx="1"/>
          </p:nvPr>
        </p:nvSpPr>
        <p:spPr>
          <a:xfrm>
            <a:off x="474518" y="1856797"/>
            <a:ext cx="4476623" cy="4351338"/>
          </a:xfrm>
        </p:spPr>
        <p:txBody>
          <a:bodyPr>
            <a:normAutofit/>
          </a:bodyPr>
          <a:lstStyle/>
          <a:p>
            <a:r>
              <a:rPr lang="en-US" dirty="0" smtClean="0"/>
              <a:t>In clock cycle 3  we have completed 1</a:t>
            </a:r>
            <a:r>
              <a:rPr lang="en-US" baseline="30000" dirty="0" smtClean="0"/>
              <a:t>st</a:t>
            </a:r>
            <a:r>
              <a:rPr lang="en-US" dirty="0" smtClean="0"/>
              <a:t> load instruction and F1 writes its result value</a:t>
            </a:r>
          </a:p>
          <a:p>
            <a:r>
              <a:rPr lang="en-US" dirty="0" smtClean="0"/>
              <a:t>As F2 is busy we don’t be able to load it in third instruction which is of Multiplication,thus we uses computation value in its place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970" y="1673025"/>
            <a:ext cx="7106642" cy="4925112"/>
          </a:xfrm>
          <a:prstGeom prst="rect">
            <a:avLst/>
          </a:prstGeom>
        </p:spPr>
      </p:pic>
    </p:spTree>
    <p:extLst>
      <p:ext uri="{BB962C8B-B14F-4D97-AF65-F5344CB8AC3E}">
        <p14:creationId xmlns:p14="http://schemas.microsoft.com/office/powerpoint/2010/main" val="4148879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542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Tomasulo’s Algorithm</vt:lpstr>
      <vt:lpstr>Tomasulos Algorithm (1)</vt:lpstr>
      <vt:lpstr>Tomasulos Algorithm (2)</vt:lpstr>
      <vt:lpstr>Tomasulos Algorithm (3)</vt:lpstr>
      <vt:lpstr>PowerPoint Presentation</vt:lpstr>
      <vt:lpstr>Example</vt:lpstr>
      <vt:lpstr>PowerPoint Presentation</vt:lpstr>
      <vt:lpstr>PowerPoint Presentation</vt:lpstr>
      <vt:lpstr>Tomasulo's Algorithim (Essence of the Algorithm)</vt:lpstr>
      <vt:lpstr>Clock Cycle 4</vt:lpstr>
      <vt:lpstr>Clock Cycle 4 Continued</vt:lpstr>
      <vt:lpstr>Clock Cycle 5</vt:lpstr>
      <vt:lpstr>Clock Cycle 6</vt:lpstr>
      <vt:lpstr>Clock Cycle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Tumasulos Algorithm</dc:title>
  <dc:creator>uzair</dc:creator>
  <cp:lastModifiedBy>uzair</cp:lastModifiedBy>
  <cp:revision>41</cp:revision>
  <dcterms:created xsi:type="dcterms:W3CDTF">2020-07-02T07:16:05Z</dcterms:created>
  <dcterms:modified xsi:type="dcterms:W3CDTF">2020-07-06T09:33:47Z</dcterms:modified>
</cp:coreProperties>
</file>