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02376D-F565-4CCE-A65D-99E112C81888}"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239879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376D-F565-4CCE-A65D-99E112C81888}"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70639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376D-F565-4CCE-A65D-99E112C81888}"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9A0-F495-4418-B47F-36B976EE5F6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889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376D-F565-4CCE-A65D-99E112C81888}"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3247769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376D-F565-4CCE-A65D-99E112C81888}"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9A0-F495-4418-B47F-36B976EE5F6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8570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376D-F565-4CCE-A65D-99E112C81888}"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1610550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2376D-F565-4CCE-A65D-99E112C81888}"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2459935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2376D-F565-4CCE-A65D-99E112C81888}"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21320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2376D-F565-4CCE-A65D-99E112C81888}"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287092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376D-F565-4CCE-A65D-99E112C81888}"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223451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2376D-F565-4CCE-A65D-99E112C81888}"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199568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02376D-F565-4CCE-A65D-99E112C81888}" type="datetimeFigureOut">
              <a:rPr lang="en-US" smtClean="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241254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2376D-F565-4CCE-A65D-99E112C81888}"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25543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2376D-F565-4CCE-A65D-99E112C81888}" type="datetimeFigureOut">
              <a:rPr lang="en-US" smtClean="0"/>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195096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2376D-F565-4CCE-A65D-99E112C81888}"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34507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02376D-F565-4CCE-A65D-99E112C81888}"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E49A0-F495-4418-B47F-36B976EE5F62}" type="slidenum">
              <a:rPr lang="en-US" smtClean="0"/>
              <a:t>‹#›</a:t>
            </a:fld>
            <a:endParaRPr lang="en-US"/>
          </a:p>
        </p:txBody>
      </p:sp>
    </p:spTree>
    <p:extLst>
      <p:ext uri="{BB962C8B-B14F-4D97-AF65-F5344CB8AC3E}">
        <p14:creationId xmlns:p14="http://schemas.microsoft.com/office/powerpoint/2010/main" val="281294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02376D-F565-4CCE-A65D-99E112C81888}" type="datetimeFigureOut">
              <a:rPr lang="en-US" smtClean="0"/>
              <a:t>10/27/2023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0E49A0-F495-4418-B47F-36B976EE5F62}" type="slidenum">
              <a:rPr lang="en-US" smtClean="0"/>
              <a:t>‹#›</a:t>
            </a:fld>
            <a:endParaRPr lang="en-US"/>
          </a:p>
        </p:txBody>
      </p:sp>
    </p:spTree>
    <p:extLst>
      <p:ext uri="{BB962C8B-B14F-4D97-AF65-F5344CB8AC3E}">
        <p14:creationId xmlns:p14="http://schemas.microsoft.com/office/powerpoint/2010/main" val="22193438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wrike.com/scrum-guide/scrum-mast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target.com/searchcio/feature/The-rise-of-modern-applications-Why-you-need-th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4056-7F6B-462F-B9C6-23AAD5CA1A22}"/>
              </a:ext>
            </a:extLst>
          </p:cNvPr>
          <p:cNvSpPr>
            <a:spLocks noGrp="1"/>
          </p:cNvSpPr>
          <p:nvPr>
            <p:ph type="ctrTitle"/>
          </p:nvPr>
        </p:nvSpPr>
        <p:spPr/>
        <p:txBody>
          <a:bodyPr/>
          <a:lstStyle/>
          <a:p>
            <a:r>
              <a:rPr lang="en-US" dirty="0"/>
              <a:t>Agile &amp; DevOps</a:t>
            </a:r>
          </a:p>
        </p:txBody>
      </p:sp>
      <p:sp>
        <p:nvSpPr>
          <p:cNvPr id="3" name="Subtitle 2">
            <a:extLst>
              <a:ext uri="{FF2B5EF4-FFF2-40B4-BE49-F238E27FC236}">
                <a16:creationId xmlns:a16="http://schemas.microsoft.com/office/drawing/2014/main" id="{07A0751A-642A-4061-B32B-D1C14517AE9D}"/>
              </a:ext>
            </a:extLst>
          </p:cNvPr>
          <p:cNvSpPr>
            <a:spLocks noGrp="1"/>
          </p:cNvSpPr>
          <p:nvPr>
            <p:ph type="subTitle" idx="1"/>
          </p:nvPr>
        </p:nvSpPr>
        <p:spPr/>
        <p:txBody>
          <a:bodyPr/>
          <a:lstStyle/>
          <a:p>
            <a:r>
              <a:rPr lang="en-US" dirty="0"/>
              <a:t>By Muhammad Muneeb Ullah Khan</a:t>
            </a:r>
          </a:p>
        </p:txBody>
      </p:sp>
    </p:spTree>
    <p:extLst>
      <p:ext uri="{BB962C8B-B14F-4D97-AF65-F5344CB8AC3E}">
        <p14:creationId xmlns:p14="http://schemas.microsoft.com/office/powerpoint/2010/main" val="4261800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4F76-85D1-4E35-9FFF-2F8529BEE439}"/>
              </a:ext>
            </a:extLst>
          </p:cNvPr>
          <p:cNvSpPr>
            <a:spLocks noGrp="1"/>
          </p:cNvSpPr>
          <p:nvPr>
            <p:ph type="title"/>
          </p:nvPr>
        </p:nvSpPr>
        <p:spPr/>
        <p:txBody>
          <a:bodyPr/>
          <a:lstStyle/>
          <a:p>
            <a:r>
              <a:rPr lang="en-US" b="1" i="0" dirty="0">
                <a:solidFill>
                  <a:srgbClr val="333333"/>
                </a:solidFill>
                <a:effectLst/>
                <a:latin typeface="inherit"/>
              </a:rPr>
              <a:t>Flexibility</a:t>
            </a:r>
            <a:br>
              <a:rPr lang="en-US" b="1" i="0" dirty="0">
                <a:solidFill>
                  <a:srgbClr val="333333"/>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1C025412-B18A-4D37-9E03-E149CF2B0676}"/>
              </a:ext>
            </a:extLst>
          </p:cNvPr>
          <p:cNvSpPr>
            <a:spLocks noGrp="1"/>
          </p:cNvSpPr>
          <p:nvPr>
            <p:ph idx="1"/>
          </p:nvPr>
        </p:nvSpPr>
        <p:spPr/>
        <p:txBody>
          <a:bodyPr/>
          <a:lstStyle/>
          <a:p>
            <a:r>
              <a:rPr lang="en-US" b="0" i="0" dirty="0">
                <a:solidFill>
                  <a:srgbClr val="4A4B4E"/>
                </a:solidFill>
                <a:effectLst/>
                <a:latin typeface="Poppins" panose="00000500000000000000" pitchFamily="2" charset="0"/>
              </a:rPr>
              <a:t>Flexibility is the ever-evolving technological landscape. In today’s dynamics, software needs to be flexible to meet changing user requirements, incorporate new features, and integrate with other systems. Well-designed software with a modular architecture and flexible components allows for easier modifications and enhancements.</a:t>
            </a:r>
            <a:endParaRPr lang="en-US" dirty="0"/>
          </a:p>
        </p:txBody>
      </p:sp>
    </p:spTree>
    <p:extLst>
      <p:ext uri="{BB962C8B-B14F-4D97-AF65-F5344CB8AC3E}">
        <p14:creationId xmlns:p14="http://schemas.microsoft.com/office/powerpoint/2010/main" val="195440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D67BE-2679-4A8A-BC2D-58330217F8B0}"/>
              </a:ext>
            </a:extLst>
          </p:cNvPr>
          <p:cNvSpPr>
            <a:spLocks noGrp="1"/>
          </p:cNvSpPr>
          <p:nvPr>
            <p:ph type="title"/>
          </p:nvPr>
        </p:nvSpPr>
        <p:spPr/>
        <p:txBody>
          <a:bodyPr/>
          <a:lstStyle/>
          <a:p>
            <a:r>
              <a:rPr lang="en-US" b="1" i="0" dirty="0">
                <a:solidFill>
                  <a:srgbClr val="333333"/>
                </a:solidFill>
                <a:effectLst/>
                <a:latin typeface="inherit"/>
              </a:rPr>
              <a:t>Reliability</a:t>
            </a:r>
            <a:br>
              <a:rPr lang="en-US" b="1" i="0" dirty="0">
                <a:solidFill>
                  <a:srgbClr val="333333"/>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6F78A002-0D71-45B4-9C34-5A28F6303398}"/>
              </a:ext>
            </a:extLst>
          </p:cNvPr>
          <p:cNvSpPr>
            <a:spLocks noGrp="1"/>
          </p:cNvSpPr>
          <p:nvPr>
            <p:ph idx="1"/>
          </p:nvPr>
        </p:nvSpPr>
        <p:spPr/>
        <p:txBody>
          <a:bodyPr/>
          <a:lstStyle/>
          <a:p>
            <a:r>
              <a:rPr lang="en-US" b="0" i="0" dirty="0">
                <a:solidFill>
                  <a:srgbClr val="4A4B4E"/>
                </a:solidFill>
                <a:effectLst/>
                <a:latin typeface="Poppins" panose="00000500000000000000" pitchFamily="2" charset="0"/>
              </a:rPr>
              <a:t>Reliability is a critical characteristic that ensures the software’s ability to perform consistently and accurately under various conditions. Reliable software minimizes the occurrence of errors, crashes, or unexpected behavior. Users rely on software to work as intended, and any unexpected downtime or data loss can have severe consequences.</a:t>
            </a:r>
            <a:endParaRPr lang="en-US" dirty="0"/>
          </a:p>
        </p:txBody>
      </p:sp>
    </p:spTree>
    <p:extLst>
      <p:ext uri="{BB962C8B-B14F-4D97-AF65-F5344CB8AC3E}">
        <p14:creationId xmlns:p14="http://schemas.microsoft.com/office/powerpoint/2010/main" val="1825582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D895-788A-4B33-98AB-575066BD2C59}"/>
              </a:ext>
            </a:extLst>
          </p:cNvPr>
          <p:cNvSpPr>
            <a:spLocks noGrp="1"/>
          </p:cNvSpPr>
          <p:nvPr>
            <p:ph type="title"/>
          </p:nvPr>
        </p:nvSpPr>
        <p:spPr/>
        <p:txBody>
          <a:bodyPr/>
          <a:lstStyle/>
          <a:p>
            <a:r>
              <a:rPr lang="en-US" b="1" i="0" dirty="0">
                <a:solidFill>
                  <a:srgbClr val="333333"/>
                </a:solidFill>
                <a:effectLst/>
                <a:latin typeface="inherit"/>
              </a:rPr>
              <a:t>Maintainability</a:t>
            </a:r>
            <a:br>
              <a:rPr lang="en-US" b="1" i="0" dirty="0">
                <a:solidFill>
                  <a:srgbClr val="333333"/>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1EF25A9F-86DA-4C83-B894-F1F3A32C4473}"/>
              </a:ext>
            </a:extLst>
          </p:cNvPr>
          <p:cNvSpPr>
            <a:spLocks noGrp="1"/>
          </p:cNvSpPr>
          <p:nvPr>
            <p:ph idx="1"/>
          </p:nvPr>
        </p:nvSpPr>
        <p:spPr/>
        <p:txBody>
          <a:bodyPr/>
          <a:lstStyle/>
          <a:p>
            <a:r>
              <a:rPr lang="en-US" b="0" i="0" dirty="0">
                <a:solidFill>
                  <a:srgbClr val="4A4B4E"/>
                </a:solidFill>
                <a:effectLst/>
                <a:latin typeface="Poppins" panose="00000500000000000000" pitchFamily="2" charset="0"/>
              </a:rPr>
              <a:t>Maintainability is the ease with which software can be modified, debugged, and enhanced throughout its lifecycle. Well-maintained software is easier to fix, update, and adapt to changing requirements.</a:t>
            </a:r>
            <a:endParaRPr lang="en-US" dirty="0"/>
          </a:p>
        </p:txBody>
      </p:sp>
    </p:spTree>
    <p:extLst>
      <p:ext uri="{BB962C8B-B14F-4D97-AF65-F5344CB8AC3E}">
        <p14:creationId xmlns:p14="http://schemas.microsoft.com/office/powerpoint/2010/main" val="16873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8932-9374-48FC-9403-6AF31563020A}"/>
              </a:ext>
            </a:extLst>
          </p:cNvPr>
          <p:cNvSpPr>
            <a:spLocks noGrp="1"/>
          </p:cNvSpPr>
          <p:nvPr>
            <p:ph type="title"/>
          </p:nvPr>
        </p:nvSpPr>
        <p:spPr/>
        <p:txBody>
          <a:bodyPr/>
          <a:lstStyle/>
          <a:p>
            <a:r>
              <a:rPr lang="en-US" b="1" i="0" dirty="0">
                <a:solidFill>
                  <a:srgbClr val="333333"/>
                </a:solidFill>
                <a:effectLst/>
                <a:latin typeface="inherit"/>
              </a:rPr>
              <a:t>Portability</a:t>
            </a:r>
            <a:br>
              <a:rPr lang="en-US" b="1" i="0" dirty="0">
                <a:solidFill>
                  <a:srgbClr val="333333"/>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B813D65D-40D4-4392-9E87-9DEADF7B05AB}"/>
              </a:ext>
            </a:extLst>
          </p:cNvPr>
          <p:cNvSpPr>
            <a:spLocks noGrp="1"/>
          </p:cNvSpPr>
          <p:nvPr>
            <p:ph idx="1"/>
          </p:nvPr>
        </p:nvSpPr>
        <p:spPr/>
        <p:txBody>
          <a:bodyPr/>
          <a:lstStyle/>
          <a:p>
            <a:r>
              <a:rPr lang="en-US" b="0" i="0" dirty="0">
                <a:solidFill>
                  <a:srgbClr val="4A4B4E"/>
                </a:solidFill>
                <a:effectLst/>
                <a:latin typeface="Poppins" panose="00000500000000000000" pitchFamily="2" charset="0"/>
              </a:rPr>
              <a:t>Portability refers to the software’s ability to run on different platforms or environments without significant modifications. With the increasing diversity of devices and operating systems, software developers must ensure that their applications can be easily deployed and executed across various platforms. Portable software enables wider adoption, reduces development costs, and allows users to choose the platform that best suits their needs.</a:t>
            </a:r>
            <a:endParaRPr lang="en-US" dirty="0"/>
          </a:p>
        </p:txBody>
      </p:sp>
    </p:spTree>
    <p:extLst>
      <p:ext uri="{BB962C8B-B14F-4D97-AF65-F5344CB8AC3E}">
        <p14:creationId xmlns:p14="http://schemas.microsoft.com/office/powerpoint/2010/main" val="139926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7B14-41DC-46AB-B803-D3F48B8CD196}"/>
              </a:ext>
            </a:extLst>
          </p:cNvPr>
          <p:cNvSpPr>
            <a:spLocks noGrp="1"/>
          </p:cNvSpPr>
          <p:nvPr>
            <p:ph type="title"/>
          </p:nvPr>
        </p:nvSpPr>
        <p:spPr/>
        <p:txBody>
          <a:bodyPr/>
          <a:lstStyle/>
          <a:p>
            <a:r>
              <a:rPr lang="en-US" b="1" i="0" dirty="0">
                <a:solidFill>
                  <a:srgbClr val="333333"/>
                </a:solidFill>
                <a:effectLst/>
                <a:latin typeface="inherit"/>
              </a:rPr>
              <a:t>Integrity</a:t>
            </a:r>
            <a:br>
              <a:rPr lang="en-US" b="1" i="0" dirty="0">
                <a:solidFill>
                  <a:srgbClr val="333333"/>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D461469D-D1BC-41EC-9BAC-6A0DDCBC27D9}"/>
              </a:ext>
            </a:extLst>
          </p:cNvPr>
          <p:cNvSpPr>
            <a:spLocks noGrp="1"/>
          </p:cNvSpPr>
          <p:nvPr>
            <p:ph idx="1"/>
          </p:nvPr>
        </p:nvSpPr>
        <p:spPr/>
        <p:txBody>
          <a:bodyPr/>
          <a:lstStyle/>
          <a:p>
            <a:r>
              <a:rPr lang="en-US" b="0" i="0" dirty="0">
                <a:solidFill>
                  <a:srgbClr val="4A4B4E"/>
                </a:solidFill>
                <a:effectLst/>
                <a:latin typeface="Poppins" panose="00000500000000000000" pitchFamily="2" charset="0"/>
              </a:rPr>
              <a:t>Data integrity is one aspect that involves maintaining the accuracy and consistency of data throughout its cycle. By ensuring data integrity, software engineers can guarantee that the information processed and stored by the software remains reliable and trustworthy.</a:t>
            </a:r>
            <a:endParaRPr lang="en-US" dirty="0"/>
          </a:p>
        </p:txBody>
      </p:sp>
    </p:spTree>
    <p:extLst>
      <p:ext uri="{BB962C8B-B14F-4D97-AF65-F5344CB8AC3E}">
        <p14:creationId xmlns:p14="http://schemas.microsoft.com/office/powerpoint/2010/main" val="7615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1DAB-8F37-4FFB-BE37-FEC0D4758B93}"/>
              </a:ext>
            </a:extLst>
          </p:cNvPr>
          <p:cNvSpPr>
            <a:spLocks noGrp="1"/>
          </p:cNvSpPr>
          <p:nvPr>
            <p:ph type="title"/>
          </p:nvPr>
        </p:nvSpPr>
        <p:spPr/>
        <p:txBody>
          <a:bodyPr/>
          <a:lstStyle/>
          <a:p>
            <a:r>
              <a:rPr lang="en-US" dirty="0"/>
              <a:t>What is SDLC?</a:t>
            </a:r>
          </a:p>
        </p:txBody>
      </p:sp>
      <p:sp>
        <p:nvSpPr>
          <p:cNvPr id="3" name="Content Placeholder 2">
            <a:extLst>
              <a:ext uri="{FF2B5EF4-FFF2-40B4-BE49-F238E27FC236}">
                <a16:creationId xmlns:a16="http://schemas.microsoft.com/office/drawing/2014/main" id="{ACF050CF-5A04-4053-9270-043B0765A258}"/>
              </a:ext>
            </a:extLst>
          </p:cNvPr>
          <p:cNvSpPr>
            <a:spLocks noGrp="1"/>
          </p:cNvSpPr>
          <p:nvPr>
            <p:ph idx="1"/>
          </p:nvPr>
        </p:nvSpPr>
        <p:spPr/>
        <p:txBody>
          <a:bodyPr/>
          <a:lstStyle/>
          <a:p>
            <a:r>
              <a:rPr lang="en-US" b="0" i="0" dirty="0">
                <a:solidFill>
                  <a:srgbClr val="333333"/>
                </a:solidFill>
                <a:effectLst/>
                <a:latin typeface="AmazonEmber"/>
              </a:rPr>
              <a:t>The software development lifecycle (SDLC) is the cost-effective and time-efficient process that development teams use to design and build high-quality software. The goal of SDLC is to minimize project risks through forward planning so that software meets customer expectations during production and beyond. This methodology outlines a series of steps that divide the software development process into tasks you can assign, complete, and measure.</a:t>
            </a:r>
          </a:p>
          <a:p>
            <a:endParaRPr lang="en-US" dirty="0">
              <a:solidFill>
                <a:srgbClr val="333333"/>
              </a:solidFill>
              <a:latin typeface="AmazonEmber"/>
            </a:endParaRPr>
          </a:p>
          <a:p>
            <a:r>
              <a:rPr lang="en-US" b="0" i="0" dirty="0">
                <a:solidFill>
                  <a:srgbClr val="2F353E"/>
                </a:solidFill>
                <a:effectLst/>
                <a:latin typeface="Rubik"/>
              </a:rPr>
              <a:t>SDLC or the Software Development Life Cycle is a process that produces software with the highest quality and lowest cost in the shortest time possible. SDLC provides a well-structured flow of phases that help an organization to quickly produce high-quality software which is well-tested and ready for production use.</a:t>
            </a:r>
            <a:endParaRPr lang="en-US" dirty="0"/>
          </a:p>
        </p:txBody>
      </p:sp>
    </p:spTree>
    <p:extLst>
      <p:ext uri="{BB962C8B-B14F-4D97-AF65-F5344CB8AC3E}">
        <p14:creationId xmlns:p14="http://schemas.microsoft.com/office/powerpoint/2010/main" val="128218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FAF1-3F6F-442B-89DA-0C143CD83AC0}"/>
              </a:ext>
            </a:extLst>
          </p:cNvPr>
          <p:cNvSpPr>
            <a:spLocks noGrp="1"/>
          </p:cNvSpPr>
          <p:nvPr>
            <p:ph type="title"/>
          </p:nvPr>
        </p:nvSpPr>
        <p:spPr/>
        <p:txBody>
          <a:bodyPr/>
          <a:lstStyle/>
          <a:p>
            <a:r>
              <a:rPr lang="en-US" dirty="0"/>
              <a:t>Steps of SDLC:</a:t>
            </a:r>
          </a:p>
        </p:txBody>
      </p:sp>
      <p:sp>
        <p:nvSpPr>
          <p:cNvPr id="3" name="Content Placeholder 2">
            <a:extLst>
              <a:ext uri="{FF2B5EF4-FFF2-40B4-BE49-F238E27FC236}">
                <a16:creationId xmlns:a16="http://schemas.microsoft.com/office/drawing/2014/main" id="{C4778B2E-9CC6-40D1-96C8-167ABC46C6C8}"/>
              </a:ext>
            </a:extLst>
          </p:cNvPr>
          <p:cNvSpPr>
            <a:spLocks noGrp="1"/>
          </p:cNvSpPr>
          <p:nvPr>
            <p:ph idx="1"/>
          </p:nvPr>
        </p:nvSpPr>
        <p:spPr/>
        <p:txBody>
          <a:bodyPr/>
          <a:lstStyle/>
          <a:p>
            <a:r>
              <a:rPr lang="en-US" b="1" i="0" dirty="0">
                <a:solidFill>
                  <a:srgbClr val="575757"/>
                </a:solidFill>
                <a:effectLst/>
                <a:latin typeface="Mulish"/>
              </a:rPr>
              <a:t>7 Stages of the System Development Life Cycle</a:t>
            </a:r>
          </a:p>
          <a:p>
            <a:endParaRPr lang="en-US" dirty="0"/>
          </a:p>
          <a:p>
            <a:pPr algn="l">
              <a:buFont typeface="Arial" panose="020B0604020202020204" pitchFamily="34" charset="0"/>
              <a:buChar char="•"/>
            </a:pPr>
            <a:r>
              <a:rPr lang="en-US" b="0" i="0" dirty="0">
                <a:effectLst/>
                <a:latin typeface="Mulish"/>
              </a:rPr>
              <a:t>Planning Stage</a:t>
            </a:r>
          </a:p>
          <a:p>
            <a:pPr algn="l">
              <a:buFont typeface="Arial" panose="020B0604020202020204" pitchFamily="34" charset="0"/>
              <a:buChar char="•"/>
            </a:pPr>
            <a:r>
              <a:rPr lang="en-US" b="0" i="0" dirty="0">
                <a:effectLst/>
                <a:latin typeface="Mulish"/>
              </a:rPr>
              <a:t>Feasibility or Requirements of Analysis Stage</a:t>
            </a:r>
          </a:p>
          <a:p>
            <a:pPr algn="l">
              <a:buFont typeface="Arial" panose="020B0604020202020204" pitchFamily="34" charset="0"/>
              <a:buChar char="•"/>
            </a:pPr>
            <a:r>
              <a:rPr lang="en-US" b="0" i="0" dirty="0">
                <a:effectLst/>
                <a:latin typeface="Mulish"/>
              </a:rPr>
              <a:t>Design and Prototyping Stage</a:t>
            </a:r>
          </a:p>
          <a:p>
            <a:pPr algn="l">
              <a:buFont typeface="Arial" panose="020B0604020202020204" pitchFamily="34" charset="0"/>
              <a:buChar char="•"/>
            </a:pPr>
            <a:r>
              <a:rPr lang="en-US" b="0" i="0" dirty="0">
                <a:effectLst/>
                <a:latin typeface="Mulish"/>
              </a:rPr>
              <a:t>Software Development Stage</a:t>
            </a:r>
          </a:p>
          <a:p>
            <a:pPr algn="l">
              <a:buFont typeface="Arial" panose="020B0604020202020204" pitchFamily="34" charset="0"/>
              <a:buChar char="•"/>
            </a:pPr>
            <a:r>
              <a:rPr lang="en-US" b="0" i="0" dirty="0">
                <a:effectLst/>
                <a:latin typeface="Mulish"/>
              </a:rPr>
              <a:t>Software Testing Stage</a:t>
            </a:r>
          </a:p>
          <a:p>
            <a:pPr algn="l">
              <a:buFont typeface="Arial" panose="020B0604020202020204" pitchFamily="34" charset="0"/>
              <a:buChar char="•"/>
            </a:pPr>
            <a:r>
              <a:rPr lang="en-US" b="0" i="0" dirty="0">
                <a:effectLst/>
                <a:latin typeface="Mulish"/>
              </a:rPr>
              <a:t>Implementation and Integration</a:t>
            </a:r>
          </a:p>
          <a:p>
            <a:pPr algn="l">
              <a:buFont typeface="Arial" panose="020B0604020202020204" pitchFamily="34" charset="0"/>
              <a:buChar char="•"/>
            </a:pPr>
            <a:r>
              <a:rPr lang="en-US" b="0" i="0" dirty="0">
                <a:effectLst/>
                <a:latin typeface="Mulish"/>
              </a:rPr>
              <a:t>Operations and Maintenance Stage</a:t>
            </a:r>
          </a:p>
          <a:p>
            <a:endParaRPr lang="en-US" dirty="0"/>
          </a:p>
        </p:txBody>
      </p:sp>
    </p:spTree>
    <p:extLst>
      <p:ext uri="{BB962C8B-B14F-4D97-AF65-F5344CB8AC3E}">
        <p14:creationId xmlns:p14="http://schemas.microsoft.com/office/powerpoint/2010/main" val="409388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A528-7945-4708-9389-6469C64F0F94}"/>
              </a:ext>
            </a:extLst>
          </p:cNvPr>
          <p:cNvSpPr>
            <a:spLocks noGrp="1"/>
          </p:cNvSpPr>
          <p:nvPr>
            <p:ph type="title"/>
          </p:nvPr>
        </p:nvSpPr>
        <p:spPr/>
        <p:txBody>
          <a:bodyPr/>
          <a:lstStyle/>
          <a:p>
            <a:r>
              <a:rPr lang="en-US" dirty="0"/>
              <a:t>Process Models:</a:t>
            </a:r>
          </a:p>
        </p:txBody>
      </p:sp>
      <p:sp>
        <p:nvSpPr>
          <p:cNvPr id="3" name="Content Placeholder 2">
            <a:extLst>
              <a:ext uri="{FF2B5EF4-FFF2-40B4-BE49-F238E27FC236}">
                <a16:creationId xmlns:a16="http://schemas.microsoft.com/office/drawing/2014/main" id="{5197B8F8-464E-455D-ADDA-4A3A0688C060}"/>
              </a:ext>
            </a:extLst>
          </p:cNvPr>
          <p:cNvSpPr>
            <a:spLocks noGrp="1"/>
          </p:cNvSpPr>
          <p:nvPr>
            <p:ph idx="1"/>
          </p:nvPr>
        </p:nvSpPr>
        <p:spPr/>
        <p:txBody>
          <a:bodyPr>
            <a:normAutofit/>
          </a:bodyPr>
          <a:lstStyle/>
          <a:p>
            <a:r>
              <a:rPr lang="en-US" sz="2000" dirty="0"/>
              <a:t>1. Linear Process Model</a:t>
            </a:r>
          </a:p>
          <a:p>
            <a:r>
              <a:rPr lang="en-US" sz="2000" dirty="0"/>
              <a:t>2. Iterative Process Model</a:t>
            </a:r>
          </a:p>
        </p:txBody>
      </p:sp>
    </p:spTree>
    <p:extLst>
      <p:ext uri="{BB962C8B-B14F-4D97-AF65-F5344CB8AC3E}">
        <p14:creationId xmlns:p14="http://schemas.microsoft.com/office/powerpoint/2010/main" val="3753654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6B10-6109-4CF0-B42F-C9E3CE5456B7}"/>
              </a:ext>
            </a:extLst>
          </p:cNvPr>
          <p:cNvSpPr>
            <a:spLocks noGrp="1"/>
          </p:cNvSpPr>
          <p:nvPr>
            <p:ph type="title"/>
          </p:nvPr>
        </p:nvSpPr>
        <p:spPr>
          <a:xfrm>
            <a:off x="677334" y="634701"/>
            <a:ext cx="8596668" cy="871370"/>
          </a:xfrm>
        </p:spPr>
        <p:txBody>
          <a:bodyPr/>
          <a:lstStyle/>
          <a:p>
            <a:r>
              <a:rPr lang="en-US" dirty="0"/>
              <a:t>Linear Process Model:</a:t>
            </a:r>
          </a:p>
        </p:txBody>
      </p:sp>
      <p:sp>
        <p:nvSpPr>
          <p:cNvPr id="3" name="Content Placeholder 2">
            <a:extLst>
              <a:ext uri="{FF2B5EF4-FFF2-40B4-BE49-F238E27FC236}">
                <a16:creationId xmlns:a16="http://schemas.microsoft.com/office/drawing/2014/main" id="{AFF364D4-CC2C-4B15-9605-862F6726B984}"/>
              </a:ext>
            </a:extLst>
          </p:cNvPr>
          <p:cNvSpPr>
            <a:spLocks noGrp="1"/>
          </p:cNvSpPr>
          <p:nvPr>
            <p:ph idx="1"/>
          </p:nvPr>
        </p:nvSpPr>
        <p:spPr>
          <a:xfrm>
            <a:off x="677334" y="1753496"/>
            <a:ext cx="8596668" cy="4287867"/>
          </a:xfrm>
        </p:spPr>
        <p:txBody>
          <a:bodyPr/>
          <a:lstStyle/>
          <a:p>
            <a:r>
              <a:rPr lang="en-US" b="0" i="0" dirty="0">
                <a:solidFill>
                  <a:srgbClr val="242424"/>
                </a:solidFill>
                <a:effectLst/>
                <a:latin typeface="source-serif-pro"/>
              </a:rPr>
              <a:t>Linear process models follow a pattern of phases completed one after another without repeating prior phases. The product is designed, developed, and released without revisiting earlier phases. This is a process which is not supporting looping within or between process phases. Process models which allow for looping are called iterative models. Linear models also require that phases be done sequentially, with no overlap between phases.</a:t>
            </a:r>
            <a:endParaRPr lang="en-US" dirty="0"/>
          </a:p>
        </p:txBody>
      </p:sp>
      <p:pic>
        <p:nvPicPr>
          <p:cNvPr id="5" name="Picture 4">
            <a:extLst>
              <a:ext uri="{FF2B5EF4-FFF2-40B4-BE49-F238E27FC236}">
                <a16:creationId xmlns:a16="http://schemas.microsoft.com/office/drawing/2014/main" id="{9283C13D-0880-429A-A1BE-B524A23460D8}"/>
              </a:ext>
            </a:extLst>
          </p:cNvPr>
          <p:cNvPicPr>
            <a:picLocks noChangeAspect="1"/>
          </p:cNvPicPr>
          <p:nvPr/>
        </p:nvPicPr>
        <p:blipFill>
          <a:blip r:embed="rId2"/>
          <a:stretch>
            <a:fillRect/>
          </a:stretch>
        </p:blipFill>
        <p:spPr>
          <a:xfrm>
            <a:off x="817581" y="4338965"/>
            <a:ext cx="7863840" cy="1702398"/>
          </a:xfrm>
          <a:prstGeom prst="rect">
            <a:avLst/>
          </a:prstGeom>
        </p:spPr>
      </p:pic>
    </p:spTree>
    <p:extLst>
      <p:ext uri="{BB962C8B-B14F-4D97-AF65-F5344CB8AC3E}">
        <p14:creationId xmlns:p14="http://schemas.microsoft.com/office/powerpoint/2010/main" val="1376304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6D93-AC47-414C-BE38-8C17781049A2}"/>
              </a:ext>
            </a:extLst>
          </p:cNvPr>
          <p:cNvSpPr>
            <a:spLocks noGrp="1"/>
          </p:cNvSpPr>
          <p:nvPr>
            <p:ph type="title"/>
          </p:nvPr>
        </p:nvSpPr>
        <p:spPr/>
        <p:txBody>
          <a:bodyPr/>
          <a:lstStyle/>
          <a:p>
            <a:r>
              <a:rPr lang="en-US" dirty="0"/>
              <a:t>Iterative</a:t>
            </a:r>
            <a:r>
              <a:rPr lang="en-US" b="1" i="0" dirty="0">
                <a:solidFill>
                  <a:srgbClr val="2D2D2D"/>
                </a:solidFill>
                <a:effectLst/>
                <a:latin typeface="Noto Sans" panose="020B0502040504020204" pitchFamily="34" charset="0"/>
              </a:rPr>
              <a:t> </a:t>
            </a:r>
            <a:r>
              <a:rPr lang="en-US" dirty="0"/>
              <a:t>Process Model:</a:t>
            </a:r>
            <a:br>
              <a:rPr lang="en-US" b="1" i="0" dirty="0">
                <a:solidFill>
                  <a:srgbClr val="2D2D2D"/>
                </a:solidFill>
                <a:effectLst/>
                <a:latin typeface="Noto Sans" panose="020B0502040504020204" pitchFamily="34" charset="0"/>
              </a:rPr>
            </a:br>
            <a:endParaRPr lang="en-US" dirty="0"/>
          </a:p>
        </p:txBody>
      </p:sp>
      <p:sp>
        <p:nvSpPr>
          <p:cNvPr id="3" name="Content Placeholder 2">
            <a:extLst>
              <a:ext uri="{FF2B5EF4-FFF2-40B4-BE49-F238E27FC236}">
                <a16:creationId xmlns:a16="http://schemas.microsoft.com/office/drawing/2014/main" id="{018E4A6E-A472-440B-94EE-28E6C09E1ACB}"/>
              </a:ext>
            </a:extLst>
          </p:cNvPr>
          <p:cNvSpPr>
            <a:spLocks noGrp="1"/>
          </p:cNvSpPr>
          <p:nvPr>
            <p:ph idx="1"/>
          </p:nvPr>
        </p:nvSpPr>
        <p:spPr>
          <a:xfrm>
            <a:off x="677334" y="1818043"/>
            <a:ext cx="8596668" cy="4223320"/>
          </a:xfrm>
        </p:spPr>
        <p:txBody>
          <a:bodyPr/>
          <a:lstStyle/>
          <a:p>
            <a:r>
              <a:rPr lang="en-US" b="0" i="0" dirty="0">
                <a:solidFill>
                  <a:srgbClr val="2D2D2D"/>
                </a:solidFill>
                <a:effectLst/>
                <a:latin typeface="Noto Sans" panose="020B0502040504020204" pitchFamily="34" charset="0"/>
              </a:rPr>
              <a:t>An iterative process is a system that you repeat until you reach your goal. Iterative processes are common in professional roles, but also in everyday life. Any time you repeat an action or learn from previous attempts, you're engaging in an iterative process. In the professional world, many companies integrate iterative processes as part of their training, project development or investing strategies.</a:t>
            </a:r>
            <a:endParaRPr lang="en-US" dirty="0"/>
          </a:p>
        </p:txBody>
      </p:sp>
      <p:pic>
        <p:nvPicPr>
          <p:cNvPr id="5" name="Picture 4">
            <a:extLst>
              <a:ext uri="{FF2B5EF4-FFF2-40B4-BE49-F238E27FC236}">
                <a16:creationId xmlns:a16="http://schemas.microsoft.com/office/drawing/2014/main" id="{A747611F-355B-40FD-841C-DCA1D09FBD6E}"/>
              </a:ext>
            </a:extLst>
          </p:cNvPr>
          <p:cNvPicPr>
            <a:picLocks noChangeAspect="1"/>
          </p:cNvPicPr>
          <p:nvPr/>
        </p:nvPicPr>
        <p:blipFill>
          <a:blip r:embed="rId2"/>
          <a:stretch>
            <a:fillRect/>
          </a:stretch>
        </p:blipFill>
        <p:spPr>
          <a:xfrm>
            <a:off x="1118738" y="4079876"/>
            <a:ext cx="7562683" cy="2168524"/>
          </a:xfrm>
          <a:prstGeom prst="rect">
            <a:avLst/>
          </a:prstGeom>
        </p:spPr>
      </p:pic>
    </p:spTree>
    <p:extLst>
      <p:ext uri="{BB962C8B-B14F-4D97-AF65-F5344CB8AC3E}">
        <p14:creationId xmlns:p14="http://schemas.microsoft.com/office/powerpoint/2010/main" val="356485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E2AD-281A-4B0F-95C6-0DFEF3D1CD81}"/>
              </a:ext>
            </a:extLst>
          </p:cNvPr>
          <p:cNvSpPr>
            <a:spLocks noGrp="1"/>
          </p:cNvSpPr>
          <p:nvPr>
            <p:ph type="title"/>
          </p:nvPr>
        </p:nvSpPr>
        <p:spPr/>
        <p:txBody>
          <a:bodyPr/>
          <a:lstStyle/>
          <a:p>
            <a:r>
              <a:rPr lang="en-US" dirty="0"/>
              <a:t>What is Software? Types of Software.</a:t>
            </a:r>
          </a:p>
        </p:txBody>
      </p:sp>
      <p:sp>
        <p:nvSpPr>
          <p:cNvPr id="3" name="Content Placeholder 2">
            <a:extLst>
              <a:ext uri="{FF2B5EF4-FFF2-40B4-BE49-F238E27FC236}">
                <a16:creationId xmlns:a16="http://schemas.microsoft.com/office/drawing/2014/main" id="{D90D8403-09F9-4CEF-848D-6E17E2247C67}"/>
              </a:ext>
            </a:extLst>
          </p:cNvPr>
          <p:cNvSpPr>
            <a:spLocks noGrp="1"/>
          </p:cNvSpPr>
          <p:nvPr>
            <p:ph idx="1"/>
          </p:nvPr>
        </p:nvSpPr>
        <p:spPr/>
        <p:txBody>
          <a:bodyPr/>
          <a:lstStyle/>
          <a:p>
            <a:r>
              <a:rPr lang="en-US" b="0" i="0" dirty="0">
                <a:solidFill>
                  <a:schemeClr val="tx1"/>
                </a:solidFill>
                <a:effectLst/>
                <a:latin typeface="Google Sans"/>
              </a:rPr>
              <a:t>In a computer system, the software is basically a set of instructions or commands that tell a computer what to do.</a:t>
            </a:r>
          </a:p>
          <a:p>
            <a:endParaRPr lang="en-US" dirty="0">
              <a:solidFill>
                <a:schemeClr val="tx1"/>
              </a:solidFill>
              <a:latin typeface="Google Sans"/>
            </a:endParaRPr>
          </a:p>
          <a:p>
            <a:r>
              <a:rPr lang="en-US" b="0" i="0" dirty="0">
                <a:solidFill>
                  <a:schemeClr val="tx1"/>
                </a:solidFill>
                <a:effectLst/>
                <a:latin typeface="Google Sans"/>
              </a:rPr>
              <a:t> For example like MS-Word, MS-Excel, PowerPoint, etc.</a:t>
            </a:r>
          </a:p>
          <a:p>
            <a:endParaRPr lang="en-US" dirty="0">
              <a:solidFill>
                <a:schemeClr val="tx1"/>
              </a:solidFill>
              <a:latin typeface="Google Sans"/>
            </a:endParaRPr>
          </a:p>
          <a:p>
            <a:r>
              <a:rPr lang="en-US" b="0" i="0" dirty="0">
                <a:solidFill>
                  <a:schemeClr val="tx1"/>
                </a:solidFill>
                <a:effectLst/>
                <a:latin typeface="Georgia" panose="02040502050405020303" pitchFamily="18" charset="0"/>
              </a:rPr>
              <a:t>The two main types of software are system software and application software.</a:t>
            </a:r>
            <a:endParaRPr lang="en-US" dirty="0">
              <a:solidFill>
                <a:schemeClr val="tx1"/>
              </a:solidFill>
            </a:endParaRPr>
          </a:p>
        </p:txBody>
      </p:sp>
    </p:spTree>
    <p:extLst>
      <p:ext uri="{BB962C8B-B14F-4D97-AF65-F5344CB8AC3E}">
        <p14:creationId xmlns:p14="http://schemas.microsoft.com/office/powerpoint/2010/main" val="108298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6324-1443-4EE8-9FB0-02D6BB85B007}"/>
              </a:ext>
            </a:extLst>
          </p:cNvPr>
          <p:cNvSpPr>
            <a:spLocks noGrp="1"/>
          </p:cNvSpPr>
          <p:nvPr>
            <p:ph type="title"/>
          </p:nvPr>
        </p:nvSpPr>
        <p:spPr/>
        <p:txBody>
          <a:bodyPr>
            <a:normAutofit fontScale="90000"/>
          </a:bodyPr>
          <a:lstStyle/>
          <a:p>
            <a:r>
              <a:rPr lang="en-US" dirty="0"/>
              <a:t>SCRUM:</a:t>
            </a:r>
            <a:br>
              <a:rPr lang="en-US" dirty="0"/>
            </a:br>
            <a:r>
              <a:rPr lang="en-US" b="1" i="0" dirty="0">
                <a:effectLst/>
                <a:latin typeface="TT_Norms_Pro"/>
              </a:rPr>
              <a:t>What Is Scrum in Agile?</a:t>
            </a:r>
            <a:br>
              <a:rPr lang="en-US" b="1" i="0" dirty="0">
                <a:effectLst/>
                <a:latin typeface="TT_Norms_Pro"/>
              </a:rPr>
            </a:br>
            <a:endParaRPr lang="en-US" dirty="0"/>
          </a:p>
        </p:txBody>
      </p:sp>
      <p:sp>
        <p:nvSpPr>
          <p:cNvPr id="3" name="Content Placeholder 2">
            <a:extLst>
              <a:ext uri="{FF2B5EF4-FFF2-40B4-BE49-F238E27FC236}">
                <a16:creationId xmlns:a16="http://schemas.microsoft.com/office/drawing/2014/main" id="{9C082F4B-8F40-449E-ACCE-ABD682A9496F}"/>
              </a:ext>
            </a:extLst>
          </p:cNvPr>
          <p:cNvSpPr>
            <a:spLocks noGrp="1"/>
          </p:cNvSpPr>
          <p:nvPr>
            <p:ph idx="1"/>
          </p:nvPr>
        </p:nvSpPr>
        <p:spPr/>
        <p:txBody>
          <a:bodyPr/>
          <a:lstStyle/>
          <a:p>
            <a:pPr algn="l"/>
            <a:r>
              <a:rPr lang="en-US" b="0" i="0" dirty="0">
                <a:effectLst/>
                <a:latin typeface="TT_Norms_Pro"/>
              </a:rPr>
              <a:t>The Agile methodology is a widely used approach in software development and other industries where project requirements can change rapidly. One of the most popular frameworks used in Agile project management is Scrum. </a:t>
            </a:r>
          </a:p>
          <a:p>
            <a:pPr algn="l"/>
            <a:r>
              <a:rPr lang="en-US" b="0" i="0" dirty="0">
                <a:effectLst/>
                <a:latin typeface="TT_Norms_Pro"/>
              </a:rPr>
              <a:t>Scrum is an iterative and incremental framework that helps teams deliver high-quality products in a timely manner. It is based on the principles of transparency, inspection, and adaptation, and provides a flexible and collaborative approach to project management. </a:t>
            </a:r>
          </a:p>
          <a:p>
            <a:endParaRPr lang="en-US" dirty="0"/>
          </a:p>
          <a:p>
            <a:r>
              <a:rPr lang="en-US" b="0" i="0" dirty="0">
                <a:solidFill>
                  <a:srgbClr val="2B3857"/>
                </a:solidFill>
                <a:effectLst/>
                <a:latin typeface="TT_Norms_Pro"/>
              </a:rPr>
              <a:t>Scrum was designed using a software model that follows a set of roles, responsibilities, and meetings. It can be used for any complex project but works best when the result is a concrete product rather than a service. Jeff Sutherland and Ken </a:t>
            </a:r>
            <a:r>
              <a:rPr lang="en-US" b="0" i="0" dirty="0" err="1">
                <a:solidFill>
                  <a:srgbClr val="2B3857"/>
                </a:solidFill>
                <a:effectLst/>
                <a:latin typeface="TT_Norms_Pro"/>
              </a:rPr>
              <a:t>Schwaber</a:t>
            </a:r>
            <a:r>
              <a:rPr lang="en-US" b="0" i="0" dirty="0">
                <a:solidFill>
                  <a:srgbClr val="2B3857"/>
                </a:solidFill>
                <a:effectLst/>
                <a:latin typeface="TT_Norms_Pro"/>
              </a:rPr>
              <a:t> are credited with creating Scrum as a framework for project management.</a:t>
            </a:r>
            <a:endParaRPr lang="en-US" dirty="0"/>
          </a:p>
        </p:txBody>
      </p:sp>
    </p:spTree>
    <p:extLst>
      <p:ext uri="{BB962C8B-B14F-4D97-AF65-F5344CB8AC3E}">
        <p14:creationId xmlns:p14="http://schemas.microsoft.com/office/powerpoint/2010/main" val="333752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F1E2-A3BB-4624-B6E6-A70631992170}"/>
              </a:ext>
            </a:extLst>
          </p:cNvPr>
          <p:cNvSpPr>
            <a:spLocks noGrp="1"/>
          </p:cNvSpPr>
          <p:nvPr>
            <p:ph type="title"/>
          </p:nvPr>
        </p:nvSpPr>
        <p:spPr>
          <a:xfrm>
            <a:off x="677334" y="306593"/>
            <a:ext cx="8596668" cy="898263"/>
          </a:xfrm>
        </p:spPr>
        <p:txBody>
          <a:bodyPr>
            <a:normAutofit fontScale="90000"/>
          </a:bodyPr>
          <a:lstStyle/>
          <a:p>
            <a:r>
              <a:rPr lang="en-US" b="1" i="0" dirty="0">
                <a:effectLst/>
                <a:latin typeface="TT_Norms_Pro"/>
              </a:rPr>
              <a:t>The Scrum process</a:t>
            </a:r>
            <a:br>
              <a:rPr lang="en-US" b="1" i="0" dirty="0">
                <a:effectLst/>
                <a:latin typeface="TT_Norms_Pro"/>
              </a:rPr>
            </a:br>
            <a:endParaRPr lang="en-US" dirty="0"/>
          </a:p>
        </p:txBody>
      </p:sp>
      <p:sp>
        <p:nvSpPr>
          <p:cNvPr id="3" name="Content Placeholder 2">
            <a:extLst>
              <a:ext uri="{FF2B5EF4-FFF2-40B4-BE49-F238E27FC236}">
                <a16:creationId xmlns:a16="http://schemas.microsoft.com/office/drawing/2014/main" id="{4DB17B51-AC37-4A72-91F0-0CCEA3F7BB86}"/>
              </a:ext>
            </a:extLst>
          </p:cNvPr>
          <p:cNvSpPr>
            <a:spLocks noGrp="1"/>
          </p:cNvSpPr>
          <p:nvPr>
            <p:ph idx="1"/>
          </p:nvPr>
        </p:nvSpPr>
        <p:spPr>
          <a:xfrm>
            <a:off x="387275" y="1065006"/>
            <a:ext cx="8886727" cy="5626249"/>
          </a:xfrm>
        </p:spPr>
        <p:txBody>
          <a:bodyPr>
            <a:normAutofit/>
          </a:bodyPr>
          <a:lstStyle/>
          <a:p>
            <a:pPr algn="l">
              <a:buFont typeface="Arial" panose="020B0604020202020204" pitchFamily="34" charset="0"/>
              <a:buChar char="•"/>
            </a:pPr>
            <a:r>
              <a:rPr lang="en-US" b="1" i="0" dirty="0">
                <a:solidFill>
                  <a:srgbClr val="000000"/>
                </a:solidFill>
                <a:effectLst/>
                <a:latin typeface="TT_Norms_Pro"/>
              </a:rPr>
              <a:t>Product owner</a:t>
            </a:r>
            <a:r>
              <a:rPr lang="en-US" b="0" i="0" dirty="0">
                <a:solidFill>
                  <a:srgbClr val="000000"/>
                </a:solidFill>
                <a:effectLst/>
                <a:latin typeface="TT_Norms_Pro"/>
              </a:rPr>
              <a:t>:</a:t>
            </a:r>
            <a:r>
              <a:rPr lang="en-US" b="1" i="0" dirty="0">
                <a:solidFill>
                  <a:srgbClr val="000000"/>
                </a:solidFill>
                <a:effectLst/>
                <a:latin typeface="TT_Norms_Pro"/>
              </a:rPr>
              <a:t> </a:t>
            </a:r>
            <a:r>
              <a:rPr lang="en-US" b="0" i="0" dirty="0">
                <a:solidFill>
                  <a:srgbClr val="000000"/>
                </a:solidFill>
                <a:effectLst/>
                <a:latin typeface="TT_Norms_Pro"/>
              </a:rPr>
              <a:t>The product owner represents the customer’s best interest. This person has the ultimate authority over the final product.</a:t>
            </a:r>
          </a:p>
          <a:p>
            <a:pPr algn="l">
              <a:buFont typeface="Arial" panose="020B0604020202020204" pitchFamily="34" charset="0"/>
              <a:buChar char="•"/>
            </a:pPr>
            <a:r>
              <a:rPr lang="en-US" b="1" i="0" dirty="0">
                <a:solidFill>
                  <a:srgbClr val="000000"/>
                </a:solidFill>
                <a:effectLst/>
                <a:latin typeface="TT_Norms_Pro"/>
              </a:rPr>
              <a:t>Scrum master</a:t>
            </a:r>
            <a:r>
              <a:rPr lang="en-US" b="0" i="0" dirty="0">
                <a:solidFill>
                  <a:srgbClr val="000000"/>
                </a:solidFill>
                <a:effectLst/>
                <a:latin typeface="TT_Norms_Pro"/>
              </a:rPr>
              <a:t>: This person is a facilitator, responsible for arranging the daily meetings, improving team interactions, and maximizing productivity. The project manager often takes on the role of </a:t>
            </a:r>
            <a:r>
              <a:rPr lang="en-US" b="0" i="0" u="none" strike="noStrike" dirty="0">
                <a:solidFill>
                  <a:srgbClr val="000000"/>
                </a:solidFill>
                <a:effectLst/>
                <a:latin typeface="inherit"/>
                <a:hlinkClick r:id="rId2"/>
              </a:rPr>
              <a:t>Scrum master</a:t>
            </a:r>
            <a:r>
              <a:rPr lang="en-US" b="0" i="0" dirty="0">
                <a:solidFill>
                  <a:srgbClr val="000000"/>
                </a:solidFill>
                <a:effectLst/>
                <a:latin typeface="TT_Norms_Pro"/>
              </a:rPr>
              <a:t>, but they can delegate it to anyone on the team who is a Scrum expert and strong facilitator. </a:t>
            </a:r>
          </a:p>
          <a:p>
            <a:pPr algn="l">
              <a:buFont typeface="Arial" panose="020B0604020202020204" pitchFamily="34" charset="0"/>
              <a:buChar char="•"/>
            </a:pPr>
            <a:r>
              <a:rPr lang="en-US" b="1" i="0" dirty="0">
                <a:solidFill>
                  <a:srgbClr val="000000"/>
                </a:solidFill>
                <a:effectLst/>
                <a:latin typeface="TT_Norms_Pro"/>
              </a:rPr>
              <a:t>Backlog</a:t>
            </a:r>
            <a:r>
              <a:rPr lang="en-US" b="0" i="0" dirty="0">
                <a:solidFill>
                  <a:srgbClr val="000000"/>
                </a:solidFill>
                <a:effectLst/>
                <a:latin typeface="TT_Norms_Pro"/>
              </a:rPr>
              <a:t>: The backlog is a prioritized list of tasks and requirements included in the final product. It’s the responsibility of the product owner to create the backlog. </a:t>
            </a:r>
            <a:endParaRPr lang="en-US" dirty="0"/>
          </a:p>
          <a:p>
            <a:pPr algn="l">
              <a:buFont typeface="Arial" panose="020B0604020202020204" pitchFamily="34" charset="0"/>
              <a:buChar char="•"/>
            </a:pPr>
            <a:r>
              <a:rPr lang="en-US" b="1" i="0" dirty="0">
                <a:solidFill>
                  <a:srgbClr val="000000"/>
                </a:solidFill>
                <a:effectLst/>
                <a:latin typeface="TT_Norms_Pro"/>
              </a:rPr>
              <a:t>Sprint</a:t>
            </a:r>
            <a:r>
              <a:rPr lang="en-US" b="0" i="0" dirty="0">
                <a:solidFill>
                  <a:srgbClr val="000000"/>
                </a:solidFill>
                <a:effectLst/>
                <a:latin typeface="TT_Norms_Pro"/>
              </a:rPr>
              <a:t>: A sprint is a set timeframe for completing each set of tasks from the backlog. Every sprint should be the same length. Two weeks is typical, but a sprint can be anywhere between one to four weeks long, depending on the team and project needs.  </a:t>
            </a:r>
          </a:p>
          <a:p>
            <a:pPr algn="l">
              <a:buFont typeface="Arial" panose="020B0604020202020204" pitchFamily="34" charset="0"/>
              <a:buChar char="•"/>
            </a:pPr>
            <a:r>
              <a:rPr lang="en-US" b="1" i="0" dirty="0">
                <a:solidFill>
                  <a:srgbClr val="000000"/>
                </a:solidFill>
                <a:effectLst/>
                <a:latin typeface="TT_Norms_Pro"/>
              </a:rPr>
              <a:t>Daily meetings</a:t>
            </a:r>
            <a:r>
              <a:rPr lang="en-US" b="0" i="0" dirty="0">
                <a:solidFill>
                  <a:srgbClr val="000000"/>
                </a:solidFill>
                <a:effectLst/>
                <a:latin typeface="TT_Norms_Pro"/>
              </a:rPr>
              <a:t>: A Scrum project team is expected to meet every day to discuss progress. These meetings are typically referred to as a daily Scrum or daily stand-up.</a:t>
            </a:r>
          </a:p>
          <a:p>
            <a:pPr algn="l">
              <a:buFont typeface="Arial" panose="020B0604020202020204" pitchFamily="34" charset="0"/>
              <a:buChar char="•"/>
            </a:pPr>
            <a:r>
              <a:rPr lang="en-US" b="1" i="0" dirty="0">
                <a:solidFill>
                  <a:srgbClr val="000000"/>
                </a:solidFill>
                <a:effectLst/>
                <a:latin typeface="TT_Norms_Pro"/>
              </a:rPr>
              <a:t>Review: </a:t>
            </a:r>
            <a:r>
              <a:rPr lang="en-US" b="0" i="0" dirty="0">
                <a:solidFill>
                  <a:srgbClr val="000000"/>
                </a:solidFill>
                <a:effectLst/>
                <a:latin typeface="TT_Norms_Pro"/>
              </a:rPr>
              <a:t>This is a meeting where development teams show the work that was completed in an individual sprint and focus on how they can deliver a better product.</a:t>
            </a:r>
          </a:p>
          <a:p>
            <a:pPr algn="l">
              <a:buFont typeface="Arial" panose="020B0604020202020204" pitchFamily="34" charset="0"/>
              <a:buChar char="•"/>
            </a:pPr>
            <a:r>
              <a:rPr lang="en-US" b="1" i="0" dirty="0">
                <a:solidFill>
                  <a:srgbClr val="000000"/>
                </a:solidFill>
                <a:effectLst/>
                <a:latin typeface="TT_Norms_Pro"/>
              </a:rPr>
              <a:t>Retrospective</a:t>
            </a:r>
            <a:r>
              <a:rPr lang="en-US" b="0" i="0" dirty="0">
                <a:solidFill>
                  <a:srgbClr val="000000"/>
                </a:solidFill>
                <a:effectLst/>
                <a:latin typeface="TT_Norms_Pro"/>
              </a:rPr>
              <a:t>: In the retrospective meeting, the team reviews their overall system and processes and how they can be improved for the next sprint.</a:t>
            </a:r>
          </a:p>
          <a:p>
            <a:endParaRPr lang="en-US" dirty="0"/>
          </a:p>
        </p:txBody>
      </p:sp>
    </p:spTree>
    <p:extLst>
      <p:ext uri="{BB962C8B-B14F-4D97-AF65-F5344CB8AC3E}">
        <p14:creationId xmlns:p14="http://schemas.microsoft.com/office/powerpoint/2010/main" val="1244369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90CB-9B92-4975-93BC-F30AF0112F5A}"/>
              </a:ext>
            </a:extLst>
          </p:cNvPr>
          <p:cNvSpPr>
            <a:spLocks noGrp="1"/>
          </p:cNvSpPr>
          <p:nvPr>
            <p:ph type="title"/>
          </p:nvPr>
        </p:nvSpPr>
        <p:spPr/>
        <p:txBody>
          <a:bodyPr/>
          <a:lstStyle/>
          <a:p>
            <a:r>
              <a:rPr lang="en-US" dirty="0"/>
              <a:t>UML Diagrams:</a:t>
            </a:r>
          </a:p>
        </p:txBody>
      </p:sp>
      <p:sp>
        <p:nvSpPr>
          <p:cNvPr id="3" name="Content Placeholder 2">
            <a:extLst>
              <a:ext uri="{FF2B5EF4-FFF2-40B4-BE49-F238E27FC236}">
                <a16:creationId xmlns:a16="http://schemas.microsoft.com/office/drawing/2014/main" id="{58EC76F8-124B-4CE3-AA6C-3AC7EA1289A9}"/>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UML (Unified Modeling Language) is a standard language for specifying, visualizing, constructing, and documenting the artifacts of software systems.</a:t>
            </a:r>
          </a:p>
          <a:p>
            <a:r>
              <a:rPr lang="en-US" b="0" i="0" dirty="0">
                <a:solidFill>
                  <a:srgbClr val="000000"/>
                </a:solidFill>
                <a:effectLst/>
                <a:latin typeface="Verdana" panose="020B0604030504040204" pitchFamily="34" charset="0"/>
              </a:rPr>
              <a:t>UML diagrams are not only made for developers but also for business users, common people, and anybody interested to understand the system. The system can be a software or non-software system. Thus it must be clear that UML is not a development method rather it accompanies with processes to make it a successful system.</a:t>
            </a:r>
            <a:endParaRPr lang="en-US" dirty="0"/>
          </a:p>
        </p:txBody>
      </p:sp>
    </p:spTree>
    <p:extLst>
      <p:ext uri="{BB962C8B-B14F-4D97-AF65-F5344CB8AC3E}">
        <p14:creationId xmlns:p14="http://schemas.microsoft.com/office/powerpoint/2010/main" val="357689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7582-8394-4AE0-9CA6-BEA96B96229B}"/>
              </a:ext>
            </a:extLst>
          </p:cNvPr>
          <p:cNvSpPr>
            <a:spLocks noGrp="1"/>
          </p:cNvSpPr>
          <p:nvPr>
            <p:ph type="title"/>
          </p:nvPr>
        </p:nvSpPr>
        <p:spPr/>
        <p:txBody>
          <a:bodyPr/>
          <a:lstStyle/>
          <a:p>
            <a:r>
              <a:rPr lang="en-US" dirty="0"/>
              <a:t>UML Diagrams:</a:t>
            </a:r>
          </a:p>
        </p:txBody>
      </p:sp>
      <p:sp>
        <p:nvSpPr>
          <p:cNvPr id="3" name="Content Placeholder 2">
            <a:extLst>
              <a:ext uri="{FF2B5EF4-FFF2-40B4-BE49-F238E27FC236}">
                <a16:creationId xmlns:a16="http://schemas.microsoft.com/office/drawing/2014/main" id="{12F9028E-A35B-4084-9703-87E7168EC96D}"/>
              </a:ext>
            </a:extLst>
          </p:cNvPr>
          <p:cNvSpPr>
            <a:spLocks noGrp="1"/>
          </p:cNvSpPr>
          <p:nvPr>
            <p:ph idx="1"/>
          </p:nvPr>
        </p:nvSpPr>
        <p:spPr/>
        <p:txBody>
          <a:bodyPr/>
          <a:lstStyle/>
          <a:p>
            <a:r>
              <a:rPr lang="en-US" dirty="0"/>
              <a:t>There are many UML diagrams some of them are given as following:</a:t>
            </a:r>
          </a:p>
          <a:p>
            <a:endParaRPr lang="en-US" dirty="0"/>
          </a:p>
          <a:p>
            <a:r>
              <a:rPr lang="en-US" dirty="0"/>
              <a:t>Use Case Diagram</a:t>
            </a:r>
          </a:p>
          <a:p>
            <a:r>
              <a:rPr lang="en-US" dirty="0"/>
              <a:t>Activity Diagram</a:t>
            </a:r>
          </a:p>
          <a:p>
            <a:r>
              <a:rPr lang="en-US" dirty="0"/>
              <a:t>Sequence Diagram</a:t>
            </a:r>
          </a:p>
          <a:p>
            <a:r>
              <a:rPr lang="en-US" dirty="0"/>
              <a:t>Class Diagram</a:t>
            </a:r>
          </a:p>
        </p:txBody>
      </p:sp>
    </p:spTree>
    <p:extLst>
      <p:ext uri="{BB962C8B-B14F-4D97-AF65-F5344CB8AC3E}">
        <p14:creationId xmlns:p14="http://schemas.microsoft.com/office/powerpoint/2010/main" val="103581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93A4A-C042-49B4-90A3-87ACBE81C3BB}"/>
              </a:ext>
            </a:extLst>
          </p:cNvPr>
          <p:cNvSpPr>
            <a:spLocks noGrp="1"/>
          </p:cNvSpPr>
          <p:nvPr>
            <p:ph type="title"/>
          </p:nvPr>
        </p:nvSpPr>
        <p:spPr>
          <a:xfrm>
            <a:off x="677334" y="252806"/>
            <a:ext cx="8596668" cy="1677594"/>
          </a:xfrm>
        </p:spPr>
        <p:txBody>
          <a:bodyPr/>
          <a:lstStyle/>
          <a:p>
            <a:r>
              <a:rPr lang="en-US" dirty="0"/>
              <a:t>Use Case Diagram</a:t>
            </a:r>
            <a:br>
              <a:rPr lang="en-US" dirty="0"/>
            </a:br>
            <a:endParaRPr lang="en-US" dirty="0"/>
          </a:p>
        </p:txBody>
      </p:sp>
      <p:sp>
        <p:nvSpPr>
          <p:cNvPr id="3" name="Content Placeholder 2">
            <a:extLst>
              <a:ext uri="{FF2B5EF4-FFF2-40B4-BE49-F238E27FC236}">
                <a16:creationId xmlns:a16="http://schemas.microsoft.com/office/drawing/2014/main" id="{21B053FB-E271-4ACD-A366-F74F2F18FEC2}"/>
              </a:ext>
            </a:extLst>
          </p:cNvPr>
          <p:cNvSpPr>
            <a:spLocks noGrp="1"/>
          </p:cNvSpPr>
          <p:nvPr>
            <p:ph idx="1"/>
          </p:nvPr>
        </p:nvSpPr>
        <p:spPr>
          <a:xfrm>
            <a:off x="677334" y="1011219"/>
            <a:ext cx="8596668" cy="5030143"/>
          </a:xfrm>
        </p:spPr>
        <p:txBody>
          <a:bodyPr/>
          <a:lstStyle/>
          <a:p>
            <a:r>
              <a:rPr lang="en-US" b="0" i="0" dirty="0">
                <a:solidFill>
                  <a:srgbClr val="4D5156"/>
                </a:solidFill>
                <a:effectLst/>
                <a:latin typeface="Google Sans"/>
              </a:rPr>
              <a:t>Use-case diagrams </a:t>
            </a:r>
            <a:r>
              <a:rPr lang="en-US" b="0" i="0" dirty="0">
                <a:solidFill>
                  <a:srgbClr val="040C28"/>
                </a:solidFill>
                <a:effectLst/>
                <a:latin typeface="Google Sans"/>
              </a:rPr>
              <a:t>describe the high-level functions and scope of a system</a:t>
            </a:r>
            <a:r>
              <a:rPr lang="en-US" b="0" i="0" dirty="0">
                <a:solidFill>
                  <a:srgbClr val="4D5156"/>
                </a:solidFill>
                <a:effectLst/>
                <a:latin typeface="Google Sans"/>
              </a:rPr>
              <a:t>. These diagrams also identify the interactions between the system and its actors. The use cases and actors in use-case diagrams describe what the system does and how the actors use it.</a:t>
            </a:r>
            <a:endParaRPr lang="en-US" dirty="0"/>
          </a:p>
        </p:txBody>
      </p:sp>
      <p:sp>
        <p:nvSpPr>
          <p:cNvPr id="4" name="AutoShape 2" descr="Use case diagram for amazon online shopping [classic] | Creately">
            <a:extLst>
              <a:ext uri="{FF2B5EF4-FFF2-40B4-BE49-F238E27FC236}">
                <a16:creationId xmlns:a16="http://schemas.microsoft.com/office/drawing/2014/main" id="{C19348E9-A17B-4E27-8922-86C21413D35E}"/>
              </a:ext>
            </a:extLst>
          </p:cNvPr>
          <p:cNvSpPr>
            <a:spLocks noChangeAspect="1" noChangeArrowheads="1"/>
          </p:cNvSpPr>
          <p:nvPr/>
        </p:nvSpPr>
        <p:spPr bwMode="auto">
          <a:xfrm>
            <a:off x="3195021" y="3276600"/>
            <a:ext cx="3053379" cy="19731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Use Case vs Test Case: Core Differences | BrowserStack">
            <a:extLst>
              <a:ext uri="{FF2B5EF4-FFF2-40B4-BE49-F238E27FC236}">
                <a16:creationId xmlns:a16="http://schemas.microsoft.com/office/drawing/2014/main" id="{C1272372-4C98-4EF4-B84F-BC3C34D21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38" y="2388199"/>
            <a:ext cx="6486861" cy="429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76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8F9F-1CD6-4E59-8135-EFD0C83E4403}"/>
              </a:ext>
            </a:extLst>
          </p:cNvPr>
          <p:cNvSpPr>
            <a:spLocks noGrp="1"/>
          </p:cNvSpPr>
          <p:nvPr>
            <p:ph type="title"/>
          </p:nvPr>
        </p:nvSpPr>
        <p:spPr>
          <a:xfrm>
            <a:off x="677334" y="586292"/>
            <a:ext cx="8596668" cy="1134932"/>
          </a:xfrm>
        </p:spPr>
        <p:txBody>
          <a:bodyPr>
            <a:normAutofit fontScale="90000"/>
          </a:bodyPr>
          <a:lstStyle/>
          <a:p>
            <a:r>
              <a:rPr lang="en-US" dirty="0"/>
              <a:t>Activity Diagram</a:t>
            </a:r>
            <a:br>
              <a:rPr lang="en-US" dirty="0"/>
            </a:br>
            <a:endParaRPr lang="en-US" dirty="0"/>
          </a:p>
        </p:txBody>
      </p:sp>
      <p:sp>
        <p:nvSpPr>
          <p:cNvPr id="3" name="Content Placeholder 2">
            <a:extLst>
              <a:ext uri="{FF2B5EF4-FFF2-40B4-BE49-F238E27FC236}">
                <a16:creationId xmlns:a16="http://schemas.microsoft.com/office/drawing/2014/main" id="{D33C4B6E-2340-48AD-B277-C8A5B71CCDA7}"/>
              </a:ext>
            </a:extLst>
          </p:cNvPr>
          <p:cNvSpPr>
            <a:spLocks noGrp="1"/>
          </p:cNvSpPr>
          <p:nvPr>
            <p:ph idx="1"/>
          </p:nvPr>
        </p:nvSpPr>
        <p:spPr>
          <a:xfrm>
            <a:off x="677334" y="1484556"/>
            <a:ext cx="8596668" cy="4787152"/>
          </a:xfrm>
        </p:spPr>
        <p:txBody>
          <a:bodyPr/>
          <a:lstStyle/>
          <a:p>
            <a:r>
              <a:rPr lang="en-US" b="0" i="0" dirty="0">
                <a:solidFill>
                  <a:srgbClr val="000000"/>
                </a:solidFill>
                <a:effectLst/>
                <a:latin typeface="verdana" panose="020B0604030504040204" pitchFamily="34" charset="0"/>
              </a:rPr>
              <a:t>The activity diagram used to describe flow of activity through a series of actions. Activity diagram is a important diagram to describe the system.</a:t>
            </a:r>
          </a:p>
        </p:txBody>
      </p:sp>
    </p:spTree>
    <p:extLst>
      <p:ext uri="{BB962C8B-B14F-4D97-AF65-F5344CB8AC3E}">
        <p14:creationId xmlns:p14="http://schemas.microsoft.com/office/powerpoint/2010/main" val="4227447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8A2B-0488-4A60-B56A-9A9FA8EEAEA3}"/>
              </a:ext>
            </a:extLst>
          </p:cNvPr>
          <p:cNvSpPr>
            <a:spLocks noGrp="1"/>
          </p:cNvSpPr>
          <p:nvPr>
            <p:ph type="title"/>
          </p:nvPr>
        </p:nvSpPr>
        <p:spPr>
          <a:xfrm>
            <a:off x="677334" y="107576"/>
            <a:ext cx="8596668" cy="742278"/>
          </a:xfrm>
        </p:spPr>
        <p:txBody>
          <a:bodyPr>
            <a:normAutofit fontScale="90000"/>
          </a:bodyPr>
          <a:lstStyle/>
          <a:p>
            <a:r>
              <a:rPr lang="en-US" dirty="0"/>
              <a:t>Activity Diagram</a:t>
            </a:r>
            <a:br>
              <a:rPr lang="en-US" dirty="0"/>
            </a:br>
            <a:endParaRPr lang="en-US" dirty="0"/>
          </a:p>
        </p:txBody>
      </p:sp>
      <p:pic>
        <p:nvPicPr>
          <p:cNvPr id="9" name="Content Placeholder 8">
            <a:extLst>
              <a:ext uri="{FF2B5EF4-FFF2-40B4-BE49-F238E27FC236}">
                <a16:creationId xmlns:a16="http://schemas.microsoft.com/office/drawing/2014/main" id="{B1AC2D95-2C33-4DEB-ADA3-2275A3521573}"/>
              </a:ext>
            </a:extLst>
          </p:cNvPr>
          <p:cNvPicPr>
            <a:picLocks noGrp="1" noChangeAspect="1"/>
          </p:cNvPicPr>
          <p:nvPr>
            <p:ph idx="1"/>
          </p:nvPr>
        </p:nvPicPr>
        <p:blipFill>
          <a:blip r:embed="rId2"/>
          <a:stretch>
            <a:fillRect/>
          </a:stretch>
        </p:blipFill>
        <p:spPr>
          <a:xfrm>
            <a:off x="925158" y="742278"/>
            <a:ext cx="7551868" cy="6008146"/>
          </a:xfrm>
        </p:spPr>
      </p:pic>
    </p:spTree>
    <p:extLst>
      <p:ext uri="{BB962C8B-B14F-4D97-AF65-F5344CB8AC3E}">
        <p14:creationId xmlns:p14="http://schemas.microsoft.com/office/powerpoint/2010/main" val="1841483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3314-0427-42EE-8CCD-DEFA02850623}"/>
              </a:ext>
            </a:extLst>
          </p:cNvPr>
          <p:cNvSpPr>
            <a:spLocks noGrp="1"/>
          </p:cNvSpPr>
          <p:nvPr>
            <p:ph type="title"/>
          </p:nvPr>
        </p:nvSpPr>
        <p:spPr>
          <a:xfrm>
            <a:off x="677334" y="118334"/>
            <a:ext cx="8596668" cy="473337"/>
          </a:xfrm>
        </p:spPr>
        <p:txBody>
          <a:bodyPr>
            <a:normAutofit fontScale="90000"/>
          </a:bodyPr>
          <a:lstStyle/>
          <a:p>
            <a:r>
              <a:rPr lang="en-US" dirty="0"/>
              <a:t>Activity Diagram</a:t>
            </a:r>
            <a:br>
              <a:rPr lang="en-US" dirty="0"/>
            </a:br>
            <a:endParaRPr lang="en-US" dirty="0"/>
          </a:p>
        </p:txBody>
      </p:sp>
      <p:pic>
        <p:nvPicPr>
          <p:cNvPr id="6" name="Content Placeholder 5">
            <a:extLst>
              <a:ext uri="{FF2B5EF4-FFF2-40B4-BE49-F238E27FC236}">
                <a16:creationId xmlns:a16="http://schemas.microsoft.com/office/drawing/2014/main" id="{81804726-04B4-4124-9B34-A52FEA65ABD5}"/>
              </a:ext>
            </a:extLst>
          </p:cNvPr>
          <p:cNvPicPr>
            <a:picLocks noGrp="1" noChangeAspect="1"/>
          </p:cNvPicPr>
          <p:nvPr>
            <p:ph idx="1"/>
          </p:nvPr>
        </p:nvPicPr>
        <p:blipFill>
          <a:blip r:embed="rId2"/>
          <a:stretch>
            <a:fillRect/>
          </a:stretch>
        </p:blipFill>
        <p:spPr>
          <a:xfrm>
            <a:off x="946446" y="720762"/>
            <a:ext cx="7466033" cy="6018904"/>
          </a:xfrm>
          <a:prstGeom prst="rect">
            <a:avLst/>
          </a:prstGeom>
        </p:spPr>
      </p:pic>
    </p:spTree>
    <p:extLst>
      <p:ext uri="{BB962C8B-B14F-4D97-AF65-F5344CB8AC3E}">
        <p14:creationId xmlns:p14="http://schemas.microsoft.com/office/powerpoint/2010/main" val="1783470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A004-2C78-477F-B33F-C082C2E931D6}"/>
              </a:ext>
            </a:extLst>
          </p:cNvPr>
          <p:cNvSpPr>
            <a:spLocks noGrp="1"/>
          </p:cNvSpPr>
          <p:nvPr>
            <p:ph type="title"/>
          </p:nvPr>
        </p:nvSpPr>
        <p:spPr>
          <a:xfrm>
            <a:off x="677334" y="236668"/>
            <a:ext cx="8596668" cy="731520"/>
          </a:xfrm>
        </p:spPr>
        <p:txBody>
          <a:bodyPr>
            <a:normAutofit fontScale="90000"/>
          </a:bodyPr>
          <a:lstStyle/>
          <a:p>
            <a:r>
              <a:rPr lang="en-US" dirty="0"/>
              <a:t>Activity Diagram</a:t>
            </a:r>
            <a:br>
              <a:rPr lang="en-US" dirty="0"/>
            </a:br>
            <a:endParaRPr lang="en-US" dirty="0"/>
          </a:p>
        </p:txBody>
      </p:sp>
      <p:pic>
        <p:nvPicPr>
          <p:cNvPr id="5" name="Content Placeholder 4">
            <a:extLst>
              <a:ext uri="{FF2B5EF4-FFF2-40B4-BE49-F238E27FC236}">
                <a16:creationId xmlns:a16="http://schemas.microsoft.com/office/drawing/2014/main" id="{F7130F24-83FF-4AA1-8C20-7E9D5E837208}"/>
              </a:ext>
            </a:extLst>
          </p:cNvPr>
          <p:cNvPicPr>
            <a:picLocks noGrp="1" noChangeAspect="1"/>
          </p:cNvPicPr>
          <p:nvPr>
            <p:ph idx="1"/>
          </p:nvPr>
        </p:nvPicPr>
        <p:blipFill>
          <a:blip r:embed="rId2"/>
          <a:stretch>
            <a:fillRect/>
          </a:stretch>
        </p:blipFill>
        <p:spPr>
          <a:xfrm>
            <a:off x="795669" y="1097280"/>
            <a:ext cx="7326355" cy="5303520"/>
          </a:xfrm>
        </p:spPr>
      </p:pic>
    </p:spTree>
    <p:extLst>
      <p:ext uri="{BB962C8B-B14F-4D97-AF65-F5344CB8AC3E}">
        <p14:creationId xmlns:p14="http://schemas.microsoft.com/office/powerpoint/2010/main" val="1662673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3FDE-891B-4805-AC97-81F027CDA37F}"/>
              </a:ext>
            </a:extLst>
          </p:cNvPr>
          <p:cNvSpPr>
            <a:spLocks noGrp="1"/>
          </p:cNvSpPr>
          <p:nvPr>
            <p:ph type="title"/>
          </p:nvPr>
        </p:nvSpPr>
        <p:spPr>
          <a:xfrm>
            <a:off x="677334" y="323386"/>
            <a:ext cx="8596668" cy="747132"/>
          </a:xfrm>
        </p:spPr>
        <p:txBody>
          <a:bodyPr>
            <a:normAutofit fontScale="90000"/>
          </a:bodyPr>
          <a:lstStyle/>
          <a:p>
            <a:r>
              <a:rPr lang="en-US" dirty="0"/>
              <a:t>Activity Diagram</a:t>
            </a:r>
            <a:br>
              <a:rPr lang="en-US" dirty="0"/>
            </a:br>
            <a:endParaRPr lang="en-US" dirty="0"/>
          </a:p>
        </p:txBody>
      </p:sp>
      <p:pic>
        <p:nvPicPr>
          <p:cNvPr id="5" name="Content Placeholder 4">
            <a:extLst>
              <a:ext uri="{FF2B5EF4-FFF2-40B4-BE49-F238E27FC236}">
                <a16:creationId xmlns:a16="http://schemas.microsoft.com/office/drawing/2014/main" id="{1CC4712A-D3E7-49DC-91A3-D1CCAA2C368F}"/>
              </a:ext>
            </a:extLst>
          </p:cNvPr>
          <p:cNvPicPr>
            <a:picLocks noGrp="1" noChangeAspect="1"/>
          </p:cNvPicPr>
          <p:nvPr>
            <p:ph idx="1"/>
          </p:nvPr>
        </p:nvPicPr>
        <p:blipFill>
          <a:blip r:embed="rId2"/>
          <a:stretch>
            <a:fillRect/>
          </a:stretch>
        </p:blipFill>
        <p:spPr>
          <a:xfrm>
            <a:off x="468351" y="1359054"/>
            <a:ext cx="7181386" cy="1428751"/>
          </a:xfrm>
        </p:spPr>
      </p:pic>
      <p:pic>
        <p:nvPicPr>
          <p:cNvPr id="7" name="Picture 6">
            <a:extLst>
              <a:ext uri="{FF2B5EF4-FFF2-40B4-BE49-F238E27FC236}">
                <a16:creationId xmlns:a16="http://schemas.microsoft.com/office/drawing/2014/main" id="{17B1626D-FE3E-42CB-AF23-8BDED0E801A7}"/>
              </a:ext>
            </a:extLst>
          </p:cNvPr>
          <p:cNvPicPr>
            <a:picLocks noChangeAspect="1"/>
          </p:cNvPicPr>
          <p:nvPr/>
        </p:nvPicPr>
        <p:blipFill>
          <a:blip r:embed="rId3"/>
          <a:stretch>
            <a:fillRect/>
          </a:stretch>
        </p:blipFill>
        <p:spPr>
          <a:xfrm>
            <a:off x="312234" y="2897457"/>
            <a:ext cx="7560527" cy="1707997"/>
          </a:xfrm>
          <a:prstGeom prst="rect">
            <a:avLst/>
          </a:prstGeom>
        </p:spPr>
      </p:pic>
    </p:spTree>
    <p:extLst>
      <p:ext uri="{BB962C8B-B14F-4D97-AF65-F5344CB8AC3E}">
        <p14:creationId xmlns:p14="http://schemas.microsoft.com/office/powerpoint/2010/main" val="388793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422A-86A2-4F04-AD81-1DFC1D0F0E85}"/>
              </a:ext>
            </a:extLst>
          </p:cNvPr>
          <p:cNvSpPr>
            <a:spLocks noGrp="1"/>
          </p:cNvSpPr>
          <p:nvPr>
            <p:ph type="title"/>
          </p:nvPr>
        </p:nvSpPr>
        <p:spPr/>
        <p:txBody>
          <a:bodyPr/>
          <a:lstStyle/>
          <a:p>
            <a:r>
              <a:rPr lang="en-US" dirty="0"/>
              <a:t>What is System Software?</a:t>
            </a:r>
          </a:p>
        </p:txBody>
      </p:sp>
      <p:sp>
        <p:nvSpPr>
          <p:cNvPr id="3" name="Content Placeholder 2">
            <a:extLst>
              <a:ext uri="{FF2B5EF4-FFF2-40B4-BE49-F238E27FC236}">
                <a16:creationId xmlns:a16="http://schemas.microsoft.com/office/drawing/2014/main" id="{B18D0420-F992-4931-861A-6397311C1496}"/>
              </a:ext>
            </a:extLst>
          </p:cNvPr>
          <p:cNvSpPr>
            <a:spLocks noGrp="1"/>
          </p:cNvSpPr>
          <p:nvPr>
            <p:ph idx="1"/>
          </p:nvPr>
        </p:nvSpPr>
        <p:spPr/>
        <p:txBody>
          <a:bodyPr/>
          <a:lstStyle/>
          <a:p>
            <a:r>
              <a:rPr lang="en-US" b="0" i="0" dirty="0">
                <a:solidFill>
                  <a:schemeClr val="tx1"/>
                </a:solidFill>
                <a:effectLst/>
                <a:latin typeface="Arial" panose="020B0604020202020204" pitchFamily="34" charset="0"/>
              </a:rPr>
              <a:t>These software programs are designed to run a computer's application programs and hardware. System software coordinates the activities and functions of the hardware and software. In addition, it controls the operations of the computer hardware and provides an environment or platform for all the other types of software to work in. The OS is the best example of system software; it manages all the other computer programs.</a:t>
            </a:r>
            <a:endParaRPr lang="en-US" dirty="0">
              <a:solidFill>
                <a:schemeClr val="tx1"/>
              </a:solidFill>
            </a:endParaRPr>
          </a:p>
        </p:txBody>
      </p:sp>
    </p:spTree>
    <p:extLst>
      <p:ext uri="{BB962C8B-B14F-4D97-AF65-F5344CB8AC3E}">
        <p14:creationId xmlns:p14="http://schemas.microsoft.com/office/powerpoint/2010/main" val="846013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8D4D-9344-402C-9F03-C3F317C925FC}"/>
              </a:ext>
            </a:extLst>
          </p:cNvPr>
          <p:cNvSpPr>
            <a:spLocks noGrp="1"/>
          </p:cNvSpPr>
          <p:nvPr>
            <p:ph type="title"/>
          </p:nvPr>
        </p:nvSpPr>
        <p:spPr>
          <a:xfrm>
            <a:off x="677334" y="423746"/>
            <a:ext cx="8596668" cy="1193181"/>
          </a:xfrm>
        </p:spPr>
        <p:txBody>
          <a:bodyPr/>
          <a:lstStyle/>
          <a:p>
            <a:r>
              <a:rPr lang="en-US" dirty="0"/>
              <a:t>Sequence Diagram</a:t>
            </a:r>
            <a:br>
              <a:rPr lang="en-US" dirty="0"/>
            </a:br>
            <a:endParaRPr lang="en-US" dirty="0"/>
          </a:p>
        </p:txBody>
      </p:sp>
      <p:sp>
        <p:nvSpPr>
          <p:cNvPr id="3" name="Content Placeholder 2">
            <a:extLst>
              <a:ext uri="{FF2B5EF4-FFF2-40B4-BE49-F238E27FC236}">
                <a16:creationId xmlns:a16="http://schemas.microsoft.com/office/drawing/2014/main" id="{57D247A2-55FC-47E7-BEF3-F43BCA9C9727}"/>
              </a:ext>
            </a:extLst>
          </p:cNvPr>
          <p:cNvSpPr>
            <a:spLocks noGrp="1"/>
          </p:cNvSpPr>
          <p:nvPr>
            <p:ph idx="1"/>
          </p:nvPr>
        </p:nvSpPr>
        <p:spPr>
          <a:xfrm>
            <a:off x="677334" y="1360449"/>
            <a:ext cx="8596668" cy="4917688"/>
          </a:xfrm>
        </p:spPr>
        <p:txBody>
          <a:bodyPr/>
          <a:lstStyle/>
          <a:p>
            <a:r>
              <a:rPr lang="en-US" b="0" i="0" dirty="0">
                <a:solidFill>
                  <a:srgbClr val="161616"/>
                </a:solidFill>
                <a:effectLst/>
                <a:latin typeface="IBM Plex Sans" panose="020B0604020202020204" pitchFamily="34" charset="0"/>
              </a:rPr>
              <a:t>The sequence diagram is used primarily to show the interactions between objects in the sequential order that those interactions occur.</a:t>
            </a:r>
          </a:p>
          <a:p>
            <a:r>
              <a:rPr lang="en-US" dirty="0">
                <a:solidFill>
                  <a:srgbClr val="161616"/>
                </a:solidFill>
                <a:latin typeface="IBM Plex Sans" panose="020B0604020202020204" pitchFamily="34" charset="0"/>
              </a:rPr>
              <a:t>Sequence Diagrams are interaction diagrams that detail how operations are carried out. They capture the interaction between objects in the context of a collaboration.</a:t>
            </a:r>
          </a:p>
          <a:p>
            <a:r>
              <a:rPr lang="en-US" dirty="0">
                <a:solidFill>
                  <a:srgbClr val="161616"/>
                </a:solidFill>
                <a:latin typeface="IBM Plex Sans" panose="020B0604020202020204" pitchFamily="34" charset="0"/>
              </a:rPr>
              <a:t>A sequence diagram is a visual representation of a series of steps that explain how a system works and how it is used in IT infrastructures. It enables the development of complex systems by showing how objects interact to accomplish a task. By showcasing the relationships between objects, users can gain insight into the workflow of events used to accomplish a goal. This type of diagram is often used to analyze and troubleshoot software, pinpoint inefficiencies, and identify potential problems. Sequence diagrams are a fundamental element in system architecture and IT infrastructure planning.</a:t>
            </a:r>
          </a:p>
        </p:txBody>
      </p:sp>
    </p:spTree>
    <p:extLst>
      <p:ext uri="{BB962C8B-B14F-4D97-AF65-F5344CB8AC3E}">
        <p14:creationId xmlns:p14="http://schemas.microsoft.com/office/powerpoint/2010/main" val="1516194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BE06-820F-4BF7-8C14-5D688C719D00}"/>
              </a:ext>
            </a:extLst>
          </p:cNvPr>
          <p:cNvSpPr>
            <a:spLocks noGrp="1"/>
          </p:cNvSpPr>
          <p:nvPr>
            <p:ph type="title"/>
          </p:nvPr>
        </p:nvSpPr>
        <p:spPr/>
        <p:txBody>
          <a:bodyPr/>
          <a:lstStyle/>
          <a:p>
            <a:r>
              <a:rPr lang="en-US" dirty="0"/>
              <a:t>Sequence Diagram</a:t>
            </a:r>
            <a:br>
              <a:rPr lang="en-US" dirty="0"/>
            </a:br>
            <a:endParaRPr lang="en-US" dirty="0"/>
          </a:p>
        </p:txBody>
      </p:sp>
      <p:pic>
        <p:nvPicPr>
          <p:cNvPr id="10" name="Content Placeholder 9">
            <a:extLst>
              <a:ext uri="{FF2B5EF4-FFF2-40B4-BE49-F238E27FC236}">
                <a16:creationId xmlns:a16="http://schemas.microsoft.com/office/drawing/2014/main" id="{FCF024E6-FE88-46C3-8519-26204AA409A9}"/>
              </a:ext>
            </a:extLst>
          </p:cNvPr>
          <p:cNvPicPr>
            <a:picLocks noGrp="1" noChangeAspect="1"/>
          </p:cNvPicPr>
          <p:nvPr>
            <p:ph idx="1"/>
          </p:nvPr>
        </p:nvPicPr>
        <p:blipFill>
          <a:blip r:embed="rId2"/>
          <a:stretch>
            <a:fillRect/>
          </a:stretch>
        </p:blipFill>
        <p:spPr bwMode="auto">
          <a:xfrm>
            <a:off x="487769" y="1574800"/>
            <a:ext cx="8388602" cy="436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64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9353-C723-424B-906E-EA9D60EC67C6}"/>
              </a:ext>
            </a:extLst>
          </p:cNvPr>
          <p:cNvSpPr>
            <a:spLocks noGrp="1"/>
          </p:cNvSpPr>
          <p:nvPr>
            <p:ph type="title"/>
          </p:nvPr>
        </p:nvSpPr>
        <p:spPr/>
        <p:txBody>
          <a:bodyPr/>
          <a:lstStyle/>
          <a:p>
            <a:r>
              <a:rPr lang="en-US" dirty="0"/>
              <a:t>What is Application Software?</a:t>
            </a:r>
          </a:p>
        </p:txBody>
      </p:sp>
      <p:sp>
        <p:nvSpPr>
          <p:cNvPr id="3" name="Content Placeholder 2">
            <a:extLst>
              <a:ext uri="{FF2B5EF4-FFF2-40B4-BE49-F238E27FC236}">
                <a16:creationId xmlns:a16="http://schemas.microsoft.com/office/drawing/2014/main" id="{1C8D66A7-2757-41EF-932D-21B19413B83E}"/>
              </a:ext>
            </a:extLst>
          </p:cNvPr>
          <p:cNvSpPr>
            <a:spLocks noGrp="1"/>
          </p:cNvSpPr>
          <p:nvPr>
            <p:ph idx="1"/>
          </p:nvPr>
        </p:nvSpPr>
        <p:spPr/>
        <p:txBody>
          <a:bodyPr/>
          <a:lstStyle/>
          <a:p>
            <a:r>
              <a:rPr lang="en-US" b="0" i="0" dirty="0">
                <a:solidFill>
                  <a:schemeClr val="tx1"/>
                </a:solidFill>
                <a:effectLst/>
                <a:latin typeface="Arial" panose="020B0604020202020204" pitchFamily="34" charset="0"/>
              </a:rPr>
              <a:t>The most common type of software, application software is a computer software package that performs a specific function for a user, or in some cases, for another application. An application can be self-contained, or it can be a group of programs that run the application for the user. Examples of </a:t>
            </a:r>
            <a:r>
              <a:rPr lang="en-US" b="0" dirty="0">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modern applications</a:t>
            </a:r>
            <a:r>
              <a:rPr lang="en-US" b="0" i="0" dirty="0">
                <a:solidFill>
                  <a:schemeClr val="tx1"/>
                </a:solidFill>
                <a:effectLst/>
                <a:latin typeface="Arial" panose="020B0604020202020204" pitchFamily="34" charset="0"/>
              </a:rPr>
              <a:t> include office suites, graphics software, databases and database management programs, web browsers, word processors, software development tools, image editors and communication platforms.</a:t>
            </a:r>
            <a:endParaRPr lang="en-US" dirty="0">
              <a:solidFill>
                <a:schemeClr val="tx1"/>
              </a:solidFill>
            </a:endParaRPr>
          </a:p>
        </p:txBody>
      </p:sp>
    </p:spTree>
    <p:extLst>
      <p:ext uri="{BB962C8B-B14F-4D97-AF65-F5344CB8AC3E}">
        <p14:creationId xmlns:p14="http://schemas.microsoft.com/office/powerpoint/2010/main" val="252656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C4BA-1591-4898-95B4-75723ECF904B}"/>
              </a:ext>
            </a:extLst>
          </p:cNvPr>
          <p:cNvSpPr>
            <a:spLocks noGrp="1"/>
          </p:cNvSpPr>
          <p:nvPr>
            <p:ph type="title"/>
          </p:nvPr>
        </p:nvSpPr>
        <p:spPr>
          <a:xfrm>
            <a:off x="677334" y="306594"/>
            <a:ext cx="8596668" cy="1016597"/>
          </a:xfrm>
        </p:spPr>
        <p:txBody>
          <a:bodyPr>
            <a:normAutofit fontScale="90000"/>
          </a:bodyPr>
          <a:lstStyle/>
          <a:p>
            <a:r>
              <a:rPr lang="en-US" dirty="0"/>
              <a:t>Difference b/w Application Software &amp; System Software:</a:t>
            </a:r>
          </a:p>
        </p:txBody>
      </p:sp>
      <p:graphicFrame>
        <p:nvGraphicFramePr>
          <p:cNvPr id="4" name="Content Placeholder 3">
            <a:extLst>
              <a:ext uri="{FF2B5EF4-FFF2-40B4-BE49-F238E27FC236}">
                <a16:creationId xmlns:a16="http://schemas.microsoft.com/office/drawing/2014/main" id="{9D393F88-AEEA-4B0E-9594-CF01C86722E5}"/>
              </a:ext>
            </a:extLst>
          </p:cNvPr>
          <p:cNvGraphicFramePr>
            <a:graphicFrameLocks noGrp="1"/>
          </p:cNvGraphicFramePr>
          <p:nvPr>
            <p:ph idx="1"/>
            <p:extLst>
              <p:ext uri="{D42A27DB-BD31-4B8C-83A1-F6EECF244321}">
                <p14:modId xmlns:p14="http://schemas.microsoft.com/office/powerpoint/2010/main" val="4143540738"/>
              </p:ext>
            </p:extLst>
          </p:nvPr>
        </p:nvGraphicFramePr>
        <p:xfrm>
          <a:off x="408791" y="1463041"/>
          <a:ext cx="9617336" cy="5088370"/>
        </p:xfrm>
        <a:graphic>
          <a:graphicData uri="http://schemas.openxmlformats.org/drawingml/2006/table">
            <a:tbl>
              <a:tblPr/>
              <a:tblGrid>
                <a:gridCol w="4808668">
                  <a:extLst>
                    <a:ext uri="{9D8B030D-6E8A-4147-A177-3AD203B41FA5}">
                      <a16:colId xmlns:a16="http://schemas.microsoft.com/office/drawing/2014/main" val="2989705888"/>
                    </a:ext>
                  </a:extLst>
                </a:gridCol>
                <a:gridCol w="4808668">
                  <a:extLst>
                    <a:ext uri="{9D8B030D-6E8A-4147-A177-3AD203B41FA5}">
                      <a16:colId xmlns:a16="http://schemas.microsoft.com/office/drawing/2014/main" val="2061075910"/>
                    </a:ext>
                  </a:extLst>
                </a:gridCol>
              </a:tblGrid>
              <a:tr h="370660">
                <a:tc>
                  <a:txBody>
                    <a:bodyPr/>
                    <a:lstStyle/>
                    <a:p>
                      <a:pPr algn="ctr" fontAlgn="base"/>
                      <a:r>
                        <a:rPr lang="en-US" sz="1050" b="1">
                          <a:effectLst/>
                        </a:rPr>
                        <a:t>System Software</a:t>
                      </a:r>
                    </a:p>
                  </a:txBody>
                  <a:tcPr marL="26476" marR="26476" marT="66191" marB="6619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050" b="1">
                          <a:effectLst/>
                        </a:rPr>
                        <a:t>Application Software</a:t>
                      </a:r>
                    </a:p>
                  </a:txBody>
                  <a:tcPr marL="66191" marR="66191" marT="66191" marB="6619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86282"/>
                  </a:ext>
                </a:extLst>
              </a:tr>
              <a:tr h="598264">
                <a:tc>
                  <a:txBody>
                    <a:bodyPr/>
                    <a:lstStyle/>
                    <a:p>
                      <a:pPr algn="ctr" fontAlgn="ctr"/>
                      <a:r>
                        <a:rPr lang="en-US" sz="1000" b="0">
                          <a:effectLst/>
                        </a:rPr>
                        <a:t>System Software maintains the system resources and gives the path for application software to run.</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000" b="0">
                          <a:effectLst/>
                        </a:rPr>
                        <a:t>Application software is built for specific tasks.</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1256234"/>
                  </a:ext>
                </a:extLst>
              </a:tr>
              <a:tr h="585827">
                <a:tc>
                  <a:txBody>
                    <a:bodyPr/>
                    <a:lstStyle/>
                    <a:p>
                      <a:pPr algn="ctr" fontAlgn="ctr"/>
                      <a:r>
                        <a:rPr lang="en-US" sz="1000" b="0">
                          <a:effectLst/>
                        </a:rPr>
                        <a:t>Low-level languages are used to write the system software.</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000" b="0" dirty="0">
                          <a:effectLst/>
                        </a:rPr>
                        <a:t>While high-level languages are used to write the application software.</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2878796"/>
                  </a:ext>
                </a:extLst>
              </a:tr>
              <a:tr h="419744">
                <a:tc>
                  <a:txBody>
                    <a:bodyPr/>
                    <a:lstStyle/>
                    <a:p>
                      <a:pPr algn="ctr" fontAlgn="ctr"/>
                      <a:r>
                        <a:rPr lang="en-US" sz="1000" b="0">
                          <a:effectLst/>
                        </a:rPr>
                        <a:t>It is general-purpose software.</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000" b="0">
                          <a:effectLst/>
                        </a:rPr>
                        <a:t>While it’s a specific purpose software.</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66008362"/>
                  </a:ext>
                </a:extLst>
              </a:tr>
              <a:tr h="585827">
                <a:tc>
                  <a:txBody>
                    <a:bodyPr/>
                    <a:lstStyle/>
                    <a:p>
                      <a:pPr algn="ctr" fontAlgn="ctr"/>
                      <a:r>
                        <a:rPr lang="en-US" sz="1000" b="0">
                          <a:effectLst/>
                        </a:rPr>
                        <a:t>Without system software, the system stops and can’t run.</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000" b="0">
                          <a:effectLst/>
                        </a:rPr>
                        <a:t>While Without application software system always runs.</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63216184"/>
                  </a:ext>
                </a:extLst>
              </a:tr>
              <a:tr h="598264">
                <a:tc>
                  <a:txBody>
                    <a:bodyPr/>
                    <a:lstStyle/>
                    <a:p>
                      <a:pPr algn="ctr" fontAlgn="ctr"/>
                      <a:r>
                        <a:rPr lang="en-US" sz="1000" b="0">
                          <a:effectLst/>
                        </a:rPr>
                        <a:t>System software runs when the system is turned on and stops when the system is turned off.</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000" b="0">
                          <a:effectLst/>
                        </a:rPr>
                        <a:t>While application software runs as per the user’s request.</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20411430"/>
                  </a:ext>
                </a:extLst>
              </a:tr>
              <a:tr h="585827">
                <a:tc>
                  <a:txBody>
                    <a:bodyPr/>
                    <a:lstStyle/>
                    <a:p>
                      <a:pPr algn="ctr" fontAlgn="ctr"/>
                      <a:r>
                        <a:rPr lang="en-US" sz="1000" b="0">
                          <a:effectLst/>
                        </a:rPr>
                        <a:t>Example: System software is an operating system, etc.</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000" b="0">
                          <a:effectLst/>
                        </a:rPr>
                        <a:t>Example: Application software is Photoshop, VLC player, etc.</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74464933"/>
                  </a:ext>
                </a:extLst>
              </a:tr>
              <a:tr h="585827">
                <a:tc>
                  <a:txBody>
                    <a:bodyPr/>
                    <a:lstStyle/>
                    <a:p>
                      <a:pPr algn="ctr" fontAlgn="ctr"/>
                      <a:r>
                        <a:rPr lang="en-US" sz="1000" b="0">
                          <a:effectLst/>
                        </a:rPr>
                        <a:t>System Software programming is more complex than application software.</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000" b="0">
                          <a:effectLst/>
                        </a:rPr>
                        <a:t>Application software programming is simpler in comparison to system software.</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59344172"/>
                  </a:ext>
                </a:extLst>
              </a:tr>
              <a:tr h="758130">
                <a:tc>
                  <a:txBody>
                    <a:bodyPr/>
                    <a:lstStyle/>
                    <a:p>
                      <a:pPr algn="ctr" fontAlgn="ctr"/>
                      <a:r>
                        <a:rPr lang="en-US" sz="1000" b="0">
                          <a:effectLst/>
                        </a:rPr>
                        <a:t>The Software that is designed to control, integrate and manage the individual hardware components and application software is known as system software.</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000" b="0" dirty="0">
                          <a:effectLst/>
                        </a:rPr>
                        <a:t>A set of computer programs installed in the user’s system and designed to perform a specific task is known as application software.</a:t>
                      </a:r>
                    </a:p>
                  </a:txBody>
                  <a:tcPr marL="66191" marR="66191" marT="92667" marB="9266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99835471"/>
                  </a:ext>
                </a:extLst>
              </a:tr>
            </a:tbl>
          </a:graphicData>
        </a:graphic>
      </p:graphicFrame>
    </p:spTree>
    <p:extLst>
      <p:ext uri="{BB962C8B-B14F-4D97-AF65-F5344CB8AC3E}">
        <p14:creationId xmlns:p14="http://schemas.microsoft.com/office/powerpoint/2010/main" val="163459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077A-7153-4A9E-8499-30919E6FA402}"/>
              </a:ext>
            </a:extLst>
          </p:cNvPr>
          <p:cNvSpPr>
            <a:spLocks noGrp="1"/>
          </p:cNvSpPr>
          <p:nvPr>
            <p:ph type="title"/>
          </p:nvPr>
        </p:nvSpPr>
        <p:spPr/>
        <p:txBody>
          <a:bodyPr/>
          <a:lstStyle/>
          <a:p>
            <a:r>
              <a:rPr lang="en-US" dirty="0"/>
              <a:t>Characteristics of Software:</a:t>
            </a:r>
          </a:p>
        </p:txBody>
      </p:sp>
      <p:sp>
        <p:nvSpPr>
          <p:cNvPr id="3" name="Content Placeholder 2">
            <a:extLst>
              <a:ext uri="{FF2B5EF4-FFF2-40B4-BE49-F238E27FC236}">
                <a16:creationId xmlns:a16="http://schemas.microsoft.com/office/drawing/2014/main" id="{F1F65C68-0E6D-475D-B33B-A6447EF2BEAA}"/>
              </a:ext>
            </a:extLst>
          </p:cNvPr>
          <p:cNvSpPr>
            <a:spLocks noGrp="1"/>
          </p:cNvSpPr>
          <p:nvPr>
            <p:ph idx="1"/>
          </p:nvPr>
        </p:nvSpPr>
        <p:spPr/>
        <p:txBody>
          <a:bodyPr/>
          <a:lstStyle/>
          <a:p>
            <a:r>
              <a:rPr lang="en-US" b="0" i="0" dirty="0">
                <a:solidFill>
                  <a:schemeClr val="tx1"/>
                </a:solidFill>
                <a:effectLst/>
                <a:latin typeface="Poppins" panose="020B0502040204020203" pitchFamily="2" charset="0"/>
              </a:rPr>
              <a:t>The characteristics of software play a vital role in software engineering, shaping the development, performance, and user experience of software systems. </a:t>
            </a:r>
            <a:r>
              <a:rPr lang="en-US" i="0" u="sng" dirty="0">
                <a:solidFill>
                  <a:schemeClr val="accent2">
                    <a:lumMod val="75000"/>
                  </a:schemeClr>
                </a:solidFill>
                <a:effectLst/>
                <a:latin typeface="Poppins" panose="020B0502040204020203" pitchFamily="2" charset="0"/>
              </a:rPr>
              <a:t>Functionality, usability, efficiency, flexibility, reliability, maintainability, portability, and integrity </a:t>
            </a:r>
            <a:r>
              <a:rPr lang="en-US" b="0" i="0" dirty="0">
                <a:solidFill>
                  <a:schemeClr val="tx1"/>
                </a:solidFill>
                <a:effectLst/>
                <a:latin typeface="Poppins" panose="020B0502040204020203" pitchFamily="2" charset="0"/>
              </a:rPr>
              <a:t>are key characteristics that software engineers should consider throughout the development lifecycle.</a:t>
            </a:r>
            <a:endParaRPr lang="en-US" dirty="0">
              <a:solidFill>
                <a:schemeClr val="tx1"/>
              </a:solidFill>
            </a:endParaRPr>
          </a:p>
        </p:txBody>
      </p:sp>
    </p:spTree>
    <p:extLst>
      <p:ext uri="{BB962C8B-B14F-4D97-AF65-F5344CB8AC3E}">
        <p14:creationId xmlns:p14="http://schemas.microsoft.com/office/powerpoint/2010/main" val="124001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3F1C-88FC-43AE-8656-9955665F9BA7}"/>
              </a:ext>
            </a:extLst>
          </p:cNvPr>
          <p:cNvSpPr>
            <a:spLocks noGrp="1"/>
          </p:cNvSpPr>
          <p:nvPr>
            <p:ph type="title"/>
          </p:nvPr>
        </p:nvSpPr>
        <p:spPr/>
        <p:txBody>
          <a:bodyPr/>
          <a:lstStyle/>
          <a:p>
            <a:r>
              <a:rPr lang="en-US" b="1" i="0" dirty="0">
                <a:solidFill>
                  <a:srgbClr val="333333"/>
                </a:solidFill>
                <a:effectLst/>
                <a:latin typeface="inherit"/>
              </a:rPr>
              <a:t>Functionality</a:t>
            </a:r>
            <a:br>
              <a:rPr lang="en-US" b="1" i="0" dirty="0">
                <a:solidFill>
                  <a:srgbClr val="333333"/>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45A5EB8B-AE0F-455C-AC18-BB64F6F00EAB}"/>
              </a:ext>
            </a:extLst>
          </p:cNvPr>
          <p:cNvSpPr>
            <a:spLocks noGrp="1"/>
          </p:cNvSpPr>
          <p:nvPr>
            <p:ph idx="1"/>
          </p:nvPr>
        </p:nvSpPr>
        <p:spPr/>
        <p:txBody>
          <a:bodyPr/>
          <a:lstStyle/>
          <a:p>
            <a:r>
              <a:rPr lang="en-US" b="0" i="0" dirty="0">
                <a:solidFill>
                  <a:srgbClr val="4A4B4E"/>
                </a:solidFill>
                <a:effectLst/>
                <a:latin typeface="Poppins" panose="00000500000000000000" pitchFamily="2" charset="0"/>
              </a:rPr>
              <a:t>Functionality is the primary characteristic of software that determines its ability to perform the tasks or functions it is designed for. It involves the features, capabilities, and behaviors that enable users to accomplish their goals using the software. It should meet the specified requirements and provide the desired functionality to address user needs effectively.</a:t>
            </a:r>
            <a:endParaRPr lang="en-US" dirty="0"/>
          </a:p>
        </p:txBody>
      </p:sp>
    </p:spTree>
    <p:extLst>
      <p:ext uri="{BB962C8B-B14F-4D97-AF65-F5344CB8AC3E}">
        <p14:creationId xmlns:p14="http://schemas.microsoft.com/office/powerpoint/2010/main" val="280839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9CA1-5C8A-4D32-A1BA-CCC4DC7637B2}"/>
              </a:ext>
            </a:extLst>
          </p:cNvPr>
          <p:cNvSpPr>
            <a:spLocks noGrp="1"/>
          </p:cNvSpPr>
          <p:nvPr>
            <p:ph type="title"/>
          </p:nvPr>
        </p:nvSpPr>
        <p:spPr/>
        <p:txBody>
          <a:bodyPr/>
          <a:lstStyle/>
          <a:p>
            <a:r>
              <a:rPr lang="en-US" b="1" i="0" dirty="0">
                <a:solidFill>
                  <a:srgbClr val="333333"/>
                </a:solidFill>
                <a:effectLst/>
                <a:latin typeface="inherit"/>
              </a:rPr>
              <a:t>Usability (User-friendly)</a:t>
            </a:r>
            <a:br>
              <a:rPr lang="en-US" b="1" i="0" dirty="0">
                <a:solidFill>
                  <a:srgbClr val="333333"/>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F3D13CBB-C8EB-4D69-A67E-C96C3F2C9B8C}"/>
              </a:ext>
            </a:extLst>
          </p:cNvPr>
          <p:cNvSpPr>
            <a:spLocks noGrp="1"/>
          </p:cNvSpPr>
          <p:nvPr>
            <p:ph idx="1"/>
          </p:nvPr>
        </p:nvSpPr>
        <p:spPr/>
        <p:txBody>
          <a:bodyPr/>
          <a:lstStyle/>
          <a:p>
            <a:r>
              <a:rPr lang="en-US" b="0" i="0" dirty="0">
                <a:solidFill>
                  <a:srgbClr val="4A4B4E"/>
                </a:solidFill>
                <a:effectLst/>
                <a:latin typeface="Poppins" panose="00000500000000000000" pitchFamily="2" charset="0"/>
              </a:rPr>
              <a:t>Usability refers to how easily and efficiently users can interact with the software to achieve their objectives. A user-friendly interface, intuitive navigation, and clear instructions contribute to the usability of software. By considering the target users and their needs, software engineers can design interfaces that are intuitive, visually appealing, and easy to navigate. Good usability enhances user satisfaction, reduces training time, and increases productivity, ultimately leading to the software’s success.</a:t>
            </a:r>
            <a:endParaRPr lang="en-US" dirty="0"/>
          </a:p>
        </p:txBody>
      </p:sp>
    </p:spTree>
    <p:extLst>
      <p:ext uri="{BB962C8B-B14F-4D97-AF65-F5344CB8AC3E}">
        <p14:creationId xmlns:p14="http://schemas.microsoft.com/office/powerpoint/2010/main" val="277797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2994-0AD9-4F99-8065-3C2B93D49E67}"/>
              </a:ext>
            </a:extLst>
          </p:cNvPr>
          <p:cNvSpPr>
            <a:spLocks noGrp="1"/>
          </p:cNvSpPr>
          <p:nvPr>
            <p:ph type="title"/>
          </p:nvPr>
        </p:nvSpPr>
        <p:spPr/>
        <p:txBody>
          <a:bodyPr/>
          <a:lstStyle/>
          <a:p>
            <a:r>
              <a:rPr lang="en-US" b="1" i="0" dirty="0">
                <a:solidFill>
                  <a:srgbClr val="333333"/>
                </a:solidFill>
                <a:effectLst/>
                <a:latin typeface="inherit"/>
              </a:rPr>
              <a:t>Efficiency</a:t>
            </a:r>
            <a:br>
              <a:rPr lang="en-US" b="1" i="0" dirty="0">
                <a:solidFill>
                  <a:srgbClr val="333333"/>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9BF52510-0135-42AC-A575-3B2F04662C5A}"/>
              </a:ext>
            </a:extLst>
          </p:cNvPr>
          <p:cNvSpPr>
            <a:spLocks noGrp="1"/>
          </p:cNvSpPr>
          <p:nvPr>
            <p:ph idx="1"/>
          </p:nvPr>
        </p:nvSpPr>
        <p:spPr/>
        <p:txBody>
          <a:bodyPr/>
          <a:lstStyle/>
          <a:p>
            <a:r>
              <a:rPr lang="en-US" b="0" i="0" dirty="0">
                <a:solidFill>
                  <a:srgbClr val="4A4B4E"/>
                </a:solidFill>
                <a:effectLst/>
                <a:latin typeface="Poppins" panose="00000500000000000000" pitchFamily="2" charset="0"/>
              </a:rPr>
              <a:t>Efficiency is a crucial characteristic that measures how well the software utilizes system resources to perform its functions. Efficient software executes tasks promptly and utilizes minimal system resources such as CPU, memory, and disk space.</a:t>
            </a:r>
            <a:endParaRPr lang="en-US" dirty="0"/>
          </a:p>
        </p:txBody>
      </p:sp>
    </p:spTree>
    <p:extLst>
      <p:ext uri="{BB962C8B-B14F-4D97-AF65-F5344CB8AC3E}">
        <p14:creationId xmlns:p14="http://schemas.microsoft.com/office/powerpoint/2010/main" val="1741622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227</TotalTime>
  <Words>2026</Words>
  <Application>Microsoft Office PowerPoint</Application>
  <PresentationFormat>Widescreen</PresentationFormat>
  <Paragraphs>106</Paragraphs>
  <Slides>31</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31</vt:i4>
      </vt:variant>
    </vt:vector>
  </HeadingPairs>
  <TitlesOfParts>
    <vt:vector size="48" baseType="lpstr">
      <vt:lpstr>AmazonEmber</vt:lpstr>
      <vt:lpstr>Arial</vt:lpstr>
      <vt:lpstr>Georgia</vt:lpstr>
      <vt:lpstr>Google Sans</vt:lpstr>
      <vt:lpstr>IBM Plex Sans</vt:lpstr>
      <vt:lpstr>inherit</vt:lpstr>
      <vt:lpstr>Mulish</vt:lpstr>
      <vt:lpstr>Noto Sans</vt:lpstr>
      <vt:lpstr>Poppins</vt:lpstr>
      <vt:lpstr>Rubik</vt:lpstr>
      <vt:lpstr>source-serif-pro</vt:lpstr>
      <vt:lpstr>Trebuchet MS</vt:lpstr>
      <vt:lpstr>TT_Norms_Pro</vt:lpstr>
      <vt:lpstr>verdana</vt:lpstr>
      <vt:lpstr>verdana</vt:lpstr>
      <vt:lpstr>Wingdings 3</vt:lpstr>
      <vt:lpstr>Facet</vt:lpstr>
      <vt:lpstr>Agile &amp; DevOps</vt:lpstr>
      <vt:lpstr>What is Software? Types of Software.</vt:lpstr>
      <vt:lpstr>What is System Software?</vt:lpstr>
      <vt:lpstr>What is Application Software?</vt:lpstr>
      <vt:lpstr>Difference b/w Application Software &amp; System Software:</vt:lpstr>
      <vt:lpstr>Characteristics of Software:</vt:lpstr>
      <vt:lpstr>Functionality </vt:lpstr>
      <vt:lpstr>Usability (User-friendly) </vt:lpstr>
      <vt:lpstr>Efficiency </vt:lpstr>
      <vt:lpstr>Flexibility </vt:lpstr>
      <vt:lpstr>Reliability </vt:lpstr>
      <vt:lpstr>Maintainability </vt:lpstr>
      <vt:lpstr>Portability </vt:lpstr>
      <vt:lpstr>Integrity </vt:lpstr>
      <vt:lpstr>What is SDLC?</vt:lpstr>
      <vt:lpstr>Steps of SDLC:</vt:lpstr>
      <vt:lpstr>Process Models:</vt:lpstr>
      <vt:lpstr>Linear Process Model:</vt:lpstr>
      <vt:lpstr>Iterative Process Model: </vt:lpstr>
      <vt:lpstr>SCRUM: What Is Scrum in Agile? </vt:lpstr>
      <vt:lpstr>The Scrum process </vt:lpstr>
      <vt:lpstr>UML Diagrams:</vt:lpstr>
      <vt:lpstr>UML Diagrams:</vt:lpstr>
      <vt:lpstr>Use Case Diagram </vt:lpstr>
      <vt:lpstr>Activity Diagram </vt:lpstr>
      <vt:lpstr>Activity Diagram </vt:lpstr>
      <vt:lpstr>Activity Diagram </vt:lpstr>
      <vt:lpstr>Activity Diagram </vt:lpstr>
      <vt:lpstr>Activity Diagram </vt:lpstr>
      <vt:lpstr>Sequence Diagram </vt:lpstr>
      <vt:lpstr>Sequence Diagram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&amp; DevOps</dc:title>
  <dc:creator>Muhammad Muneeb Ullah Khan</dc:creator>
  <cp:lastModifiedBy>Muhammad Muneeb Ullah Khan</cp:lastModifiedBy>
  <cp:revision>115</cp:revision>
  <dcterms:created xsi:type="dcterms:W3CDTF">2023-10-03T11:38:51Z</dcterms:created>
  <dcterms:modified xsi:type="dcterms:W3CDTF">2023-10-27T12:35:07Z</dcterms:modified>
</cp:coreProperties>
</file>