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EA7CA-6E5D-4B26-A0D8-F0543C55ECC6}"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284470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EA7CA-6E5D-4B26-A0D8-F0543C55ECC6}"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280488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EA7CA-6E5D-4B26-A0D8-F0543C55ECC6}"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305353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EA7CA-6E5D-4B26-A0D8-F0543C55ECC6}"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BA16-8DBD-45FF-BCD0-B2379F5F779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395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EA7CA-6E5D-4B26-A0D8-F0543C55ECC6}"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581686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4EA7CA-6E5D-4B26-A0D8-F0543C55ECC6}"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2596176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4EA7CA-6E5D-4B26-A0D8-F0543C55ECC6}"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3600158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EA7CA-6E5D-4B26-A0D8-F0543C55ECC6}"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851569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EA7CA-6E5D-4B26-A0D8-F0543C55ECC6}"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340687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EA7CA-6E5D-4B26-A0D8-F0543C55ECC6}"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181948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EA7CA-6E5D-4B26-A0D8-F0543C55ECC6}"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319412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EA7CA-6E5D-4B26-A0D8-F0543C55ECC6}"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331627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EA7CA-6E5D-4B26-A0D8-F0543C55ECC6}"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222731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EA7CA-6E5D-4B26-A0D8-F0543C55ECC6}"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265377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EA7CA-6E5D-4B26-A0D8-F0543C55ECC6}"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404710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EA7CA-6E5D-4B26-A0D8-F0543C55ECC6}"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287509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EA7CA-6E5D-4B26-A0D8-F0543C55ECC6}"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BA16-8DBD-45FF-BCD0-B2379F5F779F}" type="slidenum">
              <a:rPr lang="en-US" smtClean="0"/>
              <a:t>‹#›</a:t>
            </a:fld>
            <a:endParaRPr lang="en-US"/>
          </a:p>
        </p:txBody>
      </p:sp>
    </p:spTree>
    <p:extLst>
      <p:ext uri="{BB962C8B-B14F-4D97-AF65-F5344CB8AC3E}">
        <p14:creationId xmlns:p14="http://schemas.microsoft.com/office/powerpoint/2010/main" val="48856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04EA7CA-6E5D-4B26-A0D8-F0543C55ECC6}" type="datetimeFigureOut">
              <a:rPr lang="en-US" smtClean="0"/>
              <a:t>12/13/2022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3B9BA16-8DBD-45FF-BCD0-B2379F5F779F}" type="slidenum">
              <a:rPr lang="en-US" smtClean="0"/>
              <a:t>‹#›</a:t>
            </a:fld>
            <a:endParaRPr lang="en-US"/>
          </a:p>
        </p:txBody>
      </p:sp>
    </p:spTree>
    <p:extLst>
      <p:ext uri="{BB962C8B-B14F-4D97-AF65-F5344CB8AC3E}">
        <p14:creationId xmlns:p14="http://schemas.microsoft.com/office/powerpoint/2010/main" val="3029615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2956-0BD1-4942-87CC-969BB16214FC}"/>
              </a:ext>
            </a:extLst>
          </p:cNvPr>
          <p:cNvSpPr>
            <a:spLocks noGrp="1"/>
          </p:cNvSpPr>
          <p:nvPr>
            <p:ph type="ctrTitle"/>
          </p:nvPr>
        </p:nvSpPr>
        <p:spPr/>
        <p:txBody>
          <a:bodyPr/>
          <a:lstStyle/>
          <a:p>
            <a:r>
              <a:rPr lang="en-US" dirty="0"/>
              <a:t>C# SESSION - 4</a:t>
            </a:r>
          </a:p>
        </p:txBody>
      </p:sp>
      <p:sp>
        <p:nvSpPr>
          <p:cNvPr id="3" name="Subtitle 2">
            <a:extLst>
              <a:ext uri="{FF2B5EF4-FFF2-40B4-BE49-F238E27FC236}">
                <a16:creationId xmlns:a16="http://schemas.microsoft.com/office/drawing/2014/main" id="{4534E432-CB4D-4A40-8C54-86937D452F8C}"/>
              </a:ext>
            </a:extLst>
          </p:cNvPr>
          <p:cNvSpPr>
            <a:spLocks noGrp="1"/>
          </p:cNvSpPr>
          <p:nvPr>
            <p:ph type="subTitle" idx="1"/>
          </p:nvPr>
        </p:nvSpPr>
        <p:spPr/>
        <p:txBody>
          <a:bodyPr/>
          <a:lstStyle/>
          <a:p>
            <a:r>
              <a:rPr lang="en-US" dirty="0"/>
              <a:t>By Muhammad Muneeb Ullah Khan </a:t>
            </a:r>
          </a:p>
        </p:txBody>
      </p:sp>
    </p:spTree>
    <p:extLst>
      <p:ext uri="{BB962C8B-B14F-4D97-AF65-F5344CB8AC3E}">
        <p14:creationId xmlns:p14="http://schemas.microsoft.com/office/powerpoint/2010/main" val="2777450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7157-E2AD-40FF-8B32-EA7CA503EF7C}"/>
              </a:ext>
            </a:extLst>
          </p:cNvPr>
          <p:cNvSpPr>
            <a:spLocks noGrp="1"/>
          </p:cNvSpPr>
          <p:nvPr>
            <p:ph type="title"/>
          </p:nvPr>
        </p:nvSpPr>
        <p:spPr>
          <a:xfrm>
            <a:off x="913795" y="398034"/>
            <a:ext cx="10353761" cy="882126"/>
          </a:xfrm>
        </p:spPr>
        <p:txBody>
          <a:bodyPr/>
          <a:lstStyle/>
          <a:p>
            <a:r>
              <a:rPr lang="en-US" b="0" dirty="0">
                <a:effectLst/>
              </a:rPr>
              <a:t>Fields</a:t>
            </a:r>
            <a:endParaRPr lang="en-US" dirty="0"/>
          </a:p>
        </p:txBody>
      </p:sp>
      <p:sp>
        <p:nvSpPr>
          <p:cNvPr id="3" name="Content Placeholder 2">
            <a:extLst>
              <a:ext uri="{FF2B5EF4-FFF2-40B4-BE49-F238E27FC236}">
                <a16:creationId xmlns:a16="http://schemas.microsoft.com/office/drawing/2014/main" id="{C7206D6C-B994-4DC7-9E6D-E42E98652F71}"/>
              </a:ext>
            </a:extLst>
          </p:cNvPr>
          <p:cNvSpPr>
            <a:spLocks noGrp="1"/>
          </p:cNvSpPr>
          <p:nvPr>
            <p:ph idx="1"/>
          </p:nvPr>
        </p:nvSpPr>
        <p:spPr>
          <a:xfrm>
            <a:off x="913795" y="1280159"/>
            <a:ext cx="10353762" cy="4970033"/>
          </a:xfrm>
        </p:spPr>
        <p:txBody>
          <a:bodyPr/>
          <a:lstStyle/>
          <a:p>
            <a:r>
              <a:rPr lang="en-US" dirty="0">
                <a:effectLst/>
              </a:rPr>
              <a:t>You can also leave the fields blank, and modify them when creating the object:</a:t>
            </a:r>
            <a:endParaRPr lang="en-US" dirty="0"/>
          </a:p>
        </p:txBody>
      </p:sp>
      <p:pic>
        <p:nvPicPr>
          <p:cNvPr id="4" name="Picture 3">
            <a:extLst>
              <a:ext uri="{FF2B5EF4-FFF2-40B4-BE49-F238E27FC236}">
                <a16:creationId xmlns:a16="http://schemas.microsoft.com/office/drawing/2014/main" id="{D27A1006-3BBC-489E-8A5B-8726D548B2C8}"/>
              </a:ext>
            </a:extLst>
          </p:cNvPr>
          <p:cNvPicPr>
            <a:picLocks noChangeAspect="1"/>
          </p:cNvPicPr>
          <p:nvPr/>
        </p:nvPicPr>
        <p:blipFill>
          <a:blip r:embed="rId2"/>
          <a:stretch>
            <a:fillRect/>
          </a:stretch>
        </p:blipFill>
        <p:spPr>
          <a:xfrm>
            <a:off x="1476767" y="2046640"/>
            <a:ext cx="4816457" cy="4052946"/>
          </a:xfrm>
          <a:prstGeom prst="rect">
            <a:avLst/>
          </a:prstGeom>
        </p:spPr>
      </p:pic>
    </p:spTree>
    <p:extLst>
      <p:ext uri="{BB962C8B-B14F-4D97-AF65-F5344CB8AC3E}">
        <p14:creationId xmlns:p14="http://schemas.microsoft.com/office/powerpoint/2010/main" val="420854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2BBD-9A5A-43A6-94B5-710D31CC00B9}"/>
              </a:ext>
            </a:extLst>
          </p:cNvPr>
          <p:cNvSpPr>
            <a:spLocks noGrp="1"/>
          </p:cNvSpPr>
          <p:nvPr>
            <p:ph type="title"/>
          </p:nvPr>
        </p:nvSpPr>
        <p:spPr>
          <a:xfrm>
            <a:off x="913795" y="333488"/>
            <a:ext cx="10353761" cy="946672"/>
          </a:xfrm>
        </p:spPr>
        <p:txBody>
          <a:bodyPr/>
          <a:lstStyle/>
          <a:p>
            <a:r>
              <a:rPr lang="en-US" b="0" dirty="0">
                <a:effectLst/>
              </a:rPr>
              <a:t>Fields</a:t>
            </a:r>
            <a:endParaRPr lang="en-US" dirty="0"/>
          </a:p>
        </p:txBody>
      </p:sp>
      <p:pic>
        <p:nvPicPr>
          <p:cNvPr id="4" name="Content Placeholder 3">
            <a:extLst>
              <a:ext uri="{FF2B5EF4-FFF2-40B4-BE49-F238E27FC236}">
                <a16:creationId xmlns:a16="http://schemas.microsoft.com/office/drawing/2014/main" id="{4CBD5D1F-BF45-4377-A9EC-1688524BBEFD}"/>
              </a:ext>
            </a:extLst>
          </p:cNvPr>
          <p:cNvPicPr>
            <a:picLocks noGrp="1" noChangeAspect="1"/>
          </p:cNvPicPr>
          <p:nvPr>
            <p:ph idx="1"/>
          </p:nvPr>
        </p:nvPicPr>
        <p:blipFill>
          <a:blip r:embed="rId2"/>
          <a:stretch>
            <a:fillRect/>
          </a:stretch>
        </p:blipFill>
        <p:spPr>
          <a:xfrm>
            <a:off x="1059682" y="1280160"/>
            <a:ext cx="5879000" cy="5095847"/>
          </a:xfrm>
          <a:prstGeom prst="rect">
            <a:avLst/>
          </a:prstGeom>
        </p:spPr>
      </p:pic>
    </p:spTree>
    <p:extLst>
      <p:ext uri="{BB962C8B-B14F-4D97-AF65-F5344CB8AC3E}">
        <p14:creationId xmlns:p14="http://schemas.microsoft.com/office/powerpoint/2010/main" val="385988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E143-BEF6-4F1C-8CF5-FAC01657A2B6}"/>
              </a:ext>
            </a:extLst>
          </p:cNvPr>
          <p:cNvSpPr>
            <a:spLocks noGrp="1"/>
          </p:cNvSpPr>
          <p:nvPr>
            <p:ph type="title"/>
          </p:nvPr>
        </p:nvSpPr>
        <p:spPr>
          <a:xfrm>
            <a:off x="913795" y="276338"/>
            <a:ext cx="10353761" cy="917761"/>
          </a:xfrm>
        </p:spPr>
        <p:txBody>
          <a:bodyPr>
            <a:normAutofit fontScale="90000"/>
          </a:bodyPr>
          <a:lstStyle/>
          <a:p>
            <a:r>
              <a:rPr lang="en-US" b="0" dirty="0">
                <a:effectLst/>
              </a:rPr>
              <a:t>Object Methods</a:t>
            </a:r>
            <a:br>
              <a:rPr lang="en-US" b="0" dirty="0">
                <a:effectLst/>
              </a:rPr>
            </a:br>
            <a:endParaRPr lang="en-US" dirty="0"/>
          </a:p>
        </p:txBody>
      </p:sp>
      <p:sp>
        <p:nvSpPr>
          <p:cNvPr id="3" name="Content Placeholder 2">
            <a:extLst>
              <a:ext uri="{FF2B5EF4-FFF2-40B4-BE49-F238E27FC236}">
                <a16:creationId xmlns:a16="http://schemas.microsoft.com/office/drawing/2014/main" id="{27DD6D84-14C3-437C-AC96-557980890AB7}"/>
              </a:ext>
            </a:extLst>
          </p:cNvPr>
          <p:cNvSpPr>
            <a:spLocks noGrp="1"/>
          </p:cNvSpPr>
          <p:nvPr>
            <p:ph idx="1"/>
          </p:nvPr>
        </p:nvSpPr>
        <p:spPr>
          <a:xfrm>
            <a:off x="913795" y="871369"/>
            <a:ext cx="10353762" cy="5513295"/>
          </a:xfrm>
        </p:spPr>
        <p:txBody>
          <a:bodyPr/>
          <a:lstStyle/>
          <a:p>
            <a:r>
              <a:rPr lang="en-US" dirty="0">
                <a:effectLst/>
              </a:rPr>
              <a:t>Methods normally belongs to a class, and they define how an object of a class behaves.</a:t>
            </a:r>
          </a:p>
          <a:p>
            <a:r>
              <a:rPr lang="en-US" dirty="0">
                <a:effectLst/>
              </a:rPr>
              <a:t>Just like with fields, you can access methods with the dot syntax. However, note that the method must be public. And remember that we use the name of the method followed by two </a:t>
            </a:r>
            <a:r>
              <a:rPr lang="en-US" dirty="0" err="1">
                <a:effectLst/>
              </a:rPr>
              <a:t>parantheses</a:t>
            </a:r>
            <a:r>
              <a:rPr lang="en-US" dirty="0">
                <a:effectLst/>
              </a:rPr>
              <a:t> () and a semicolon ; to call (execute) the method:</a:t>
            </a:r>
            <a:endParaRPr lang="en-US" dirty="0"/>
          </a:p>
        </p:txBody>
      </p:sp>
      <p:pic>
        <p:nvPicPr>
          <p:cNvPr id="4" name="Picture 3">
            <a:extLst>
              <a:ext uri="{FF2B5EF4-FFF2-40B4-BE49-F238E27FC236}">
                <a16:creationId xmlns:a16="http://schemas.microsoft.com/office/drawing/2014/main" id="{60C1A9B0-E343-4991-B4EA-0F6830D7BC2E}"/>
              </a:ext>
            </a:extLst>
          </p:cNvPr>
          <p:cNvPicPr>
            <a:picLocks noChangeAspect="1"/>
          </p:cNvPicPr>
          <p:nvPr/>
        </p:nvPicPr>
        <p:blipFill>
          <a:blip r:embed="rId2"/>
          <a:stretch>
            <a:fillRect/>
          </a:stretch>
        </p:blipFill>
        <p:spPr>
          <a:xfrm>
            <a:off x="1311067" y="3069964"/>
            <a:ext cx="6100952" cy="3511698"/>
          </a:xfrm>
          <a:prstGeom prst="rect">
            <a:avLst/>
          </a:prstGeom>
        </p:spPr>
      </p:pic>
    </p:spTree>
    <p:extLst>
      <p:ext uri="{BB962C8B-B14F-4D97-AF65-F5344CB8AC3E}">
        <p14:creationId xmlns:p14="http://schemas.microsoft.com/office/powerpoint/2010/main" val="420778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FE23-A907-4885-8ED6-540C7D1A2055}"/>
              </a:ext>
            </a:extLst>
          </p:cNvPr>
          <p:cNvSpPr>
            <a:spLocks noGrp="1"/>
          </p:cNvSpPr>
          <p:nvPr>
            <p:ph type="title"/>
          </p:nvPr>
        </p:nvSpPr>
        <p:spPr>
          <a:xfrm>
            <a:off x="913795" y="344246"/>
            <a:ext cx="10353761" cy="1172582"/>
          </a:xfrm>
        </p:spPr>
        <p:txBody>
          <a:bodyPr/>
          <a:lstStyle/>
          <a:p>
            <a:r>
              <a:rPr lang="en-US" b="0" dirty="0">
                <a:effectLst/>
              </a:rPr>
              <a:t>Use Multiple Classes</a:t>
            </a:r>
            <a:br>
              <a:rPr lang="en-US" b="0" dirty="0">
                <a:effectLst/>
              </a:rPr>
            </a:br>
            <a:endParaRPr lang="en-US" dirty="0"/>
          </a:p>
        </p:txBody>
      </p:sp>
      <p:pic>
        <p:nvPicPr>
          <p:cNvPr id="4" name="Content Placeholder 3">
            <a:extLst>
              <a:ext uri="{FF2B5EF4-FFF2-40B4-BE49-F238E27FC236}">
                <a16:creationId xmlns:a16="http://schemas.microsoft.com/office/drawing/2014/main" id="{A5B9EB86-5F3B-4906-ABFB-C52D804942E2}"/>
              </a:ext>
            </a:extLst>
          </p:cNvPr>
          <p:cNvPicPr>
            <a:picLocks noGrp="1" noChangeAspect="1"/>
          </p:cNvPicPr>
          <p:nvPr>
            <p:ph idx="1"/>
          </p:nvPr>
        </p:nvPicPr>
        <p:blipFill>
          <a:blip r:embed="rId2"/>
          <a:stretch>
            <a:fillRect/>
          </a:stretch>
        </p:blipFill>
        <p:spPr>
          <a:xfrm>
            <a:off x="661425" y="1516828"/>
            <a:ext cx="5061643" cy="4830183"/>
          </a:xfrm>
          <a:prstGeom prst="rect">
            <a:avLst/>
          </a:prstGeom>
        </p:spPr>
      </p:pic>
      <p:pic>
        <p:nvPicPr>
          <p:cNvPr id="5" name="Picture 4">
            <a:extLst>
              <a:ext uri="{FF2B5EF4-FFF2-40B4-BE49-F238E27FC236}">
                <a16:creationId xmlns:a16="http://schemas.microsoft.com/office/drawing/2014/main" id="{E5DC73DE-A6EA-4E78-AE9D-BE05A6FA0EF3}"/>
              </a:ext>
            </a:extLst>
          </p:cNvPr>
          <p:cNvPicPr>
            <a:picLocks noChangeAspect="1"/>
          </p:cNvPicPr>
          <p:nvPr/>
        </p:nvPicPr>
        <p:blipFill>
          <a:blip r:embed="rId3"/>
          <a:stretch>
            <a:fillRect/>
          </a:stretch>
        </p:blipFill>
        <p:spPr>
          <a:xfrm>
            <a:off x="6207162" y="1514362"/>
            <a:ext cx="5323413" cy="4832649"/>
          </a:xfrm>
          <a:prstGeom prst="rect">
            <a:avLst/>
          </a:prstGeom>
        </p:spPr>
      </p:pic>
    </p:spTree>
    <p:extLst>
      <p:ext uri="{BB962C8B-B14F-4D97-AF65-F5344CB8AC3E}">
        <p14:creationId xmlns:p14="http://schemas.microsoft.com/office/powerpoint/2010/main" val="335502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AF10-4B26-4DC0-98CE-C6D3239F8C89}"/>
              </a:ext>
            </a:extLst>
          </p:cNvPr>
          <p:cNvSpPr>
            <a:spLocks noGrp="1"/>
          </p:cNvSpPr>
          <p:nvPr>
            <p:ph type="title"/>
          </p:nvPr>
        </p:nvSpPr>
        <p:spPr>
          <a:xfrm>
            <a:off x="913795" y="225911"/>
            <a:ext cx="10353761" cy="1118796"/>
          </a:xfrm>
        </p:spPr>
        <p:txBody>
          <a:bodyPr>
            <a:normAutofit/>
          </a:bodyPr>
          <a:lstStyle/>
          <a:p>
            <a:r>
              <a:rPr lang="en-US" b="0" dirty="0">
                <a:effectLst/>
              </a:rPr>
              <a:t>C# Constructors</a:t>
            </a:r>
            <a:br>
              <a:rPr lang="en-US" b="0" dirty="0">
                <a:effectLst/>
              </a:rPr>
            </a:br>
            <a:endParaRPr lang="en-US" dirty="0"/>
          </a:p>
        </p:txBody>
      </p:sp>
      <p:sp>
        <p:nvSpPr>
          <p:cNvPr id="3" name="Content Placeholder 2">
            <a:extLst>
              <a:ext uri="{FF2B5EF4-FFF2-40B4-BE49-F238E27FC236}">
                <a16:creationId xmlns:a16="http://schemas.microsoft.com/office/drawing/2014/main" id="{AAF691CC-9E5C-438E-AAEE-1AB2E53BA710}"/>
              </a:ext>
            </a:extLst>
          </p:cNvPr>
          <p:cNvSpPr>
            <a:spLocks noGrp="1"/>
          </p:cNvSpPr>
          <p:nvPr>
            <p:ph idx="1"/>
          </p:nvPr>
        </p:nvSpPr>
        <p:spPr>
          <a:xfrm>
            <a:off x="913795" y="925158"/>
            <a:ext cx="10353762" cy="5556323"/>
          </a:xfrm>
        </p:spPr>
        <p:txBody>
          <a:bodyPr/>
          <a:lstStyle/>
          <a:p>
            <a:r>
              <a:rPr lang="en-US" dirty="0">
                <a:effectLst/>
              </a:rPr>
              <a:t>A constructor is a </a:t>
            </a:r>
            <a:r>
              <a:rPr lang="en-US" b="1" dirty="0">
                <a:effectLst/>
              </a:rPr>
              <a:t>special method</a:t>
            </a:r>
            <a:r>
              <a:rPr lang="en-US" dirty="0">
                <a:effectLst/>
              </a:rPr>
              <a:t> that is used to initialize objects. The advantage of a constructor, is that it is called when an object of a class is created. It can be used to set initial values for fields:</a:t>
            </a:r>
            <a:endParaRPr lang="en-US" dirty="0"/>
          </a:p>
        </p:txBody>
      </p:sp>
      <p:pic>
        <p:nvPicPr>
          <p:cNvPr id="4" name="Picture 3">
            <a:extLst>
              <a:ext uri="{FF2B5EF4-FFF2-40B4-BE49-F238E27FC236}">
                <a16:creationId xmlns:a16="http://schemas.microsoft.com/office/drawing/2014/main" id="{258D9F87-5B24-46A5-92AB-392A38D470AC}"/>
              </a:ext>
            </a:extLst>
          </p:cNvPr>
          <p:cNvPicPr>
            <a:picLocks noChangeAspect="1"/>
          </p:cNvPicPr>
          <p:nvPr/>
        </p:nvPicPr>
        <p:blipFill>
          <a:blip r:embed="rId2"/>
          <a:stretch>
            <a:fillRect/>
          </a:stretch>
        </p:blipFill>
        <p:spPr>
          <a:xfrm>
            <a:off x="1223626" y="2169681"/>
            <a:ext cx="8501287" cy="4462407"/>
          </a:xfrm>
          <a:prstGeom prst="rect">
            <a:avLst/>
          </a:prstGeom>
        </p:spPr>
      </p:pic>
    </p:spTree>
    <p:extLst>
      <p:ext uri="{BB962C8B-B14F-4D97-AF65-F5344CB8AC3E}">
        <p14:creationId xmlns:p14="http://schemas.microsoft.com/office/powerpoint/2010/main" val="1914024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266A-7070-4CA0-9628-2E5019CB9FEF}"/>
              </a:ext>
            </a:extLst>
          </p:cNvPr>
          <p:cNvSpPr>
            <a:spLocks noGrp="1"/>
          </p:cNvSpPr>
          <p:nvPr>
            <p:ph type="title"/>
          </p:nvPr>
        </p:nvSpPr>
        <p:spPr>
          <a:xfrm>
            <a:off x="913795" y="290457"/>
            <a:ext cx="10353761" cy="935916"/>
          </a:xfrm>
        </p:spPr>
        <p:txBody>
          <a:bodyPr>
            <a:normAutofit fontScale="90000"/>
          </a:bodyPr>
          <a:lstStyle/>
          <a:p>
            <a:r>
              <a:rPr lang="en-US" b="0" dirty="0">
                <a:effectLst/>
              </a:rPr>
              <a:t>Constructor Parameters</a:t>
            </a:r>
            <a:br>
              <a:rPr lang="en-US" b="0" dirty="0">
                <a:effectLst/>
              </a:rPr>
            </a:br>
            <a:endParaRPr lang="en-US" dirty="0"/>
          </a:p>
        </p:txBody>
      </p:sp>
      <p:sp>
        <p:nvSpPr>
          <p:cNvPr id="3" name="Content Placeholder 2">
            <a:extLst>
              <a:ext uri="{FF2B5EF4-FFF2-40B4-BE49-F238E27FC236}">
                <a16:creationId xmlns:a16="http://schemas.microsoft.com/office/drawing/2014/main" id="{391085BA-4134-40DC-A0EB-7B3F4E794E4F}"/>
              </a:ext>
            </a:extLst>
          </p:cNvPr>
          <p:cNvSpPr>
            <a:spLocks noGrp="1"/>
          </p:cNvSpPr>
          <p:nvPr>
            <p:ph idx="1"/>
          </p:nvPr>
        </p:nvSpPr>
        <p:spPr>
          <a:xfrm>
            <a:off x="913795" y="1011219"/>
            <a:ext cx="10353762" cy="5427232"/>
          </a:xfrm>
        </p:spPr>
        <p:txBody>
          <a:bodyPr/>
          <a:lstStyle/>
          <a:p>
            <a:r>
              <a:rPr lang="en-US" dirty="0">
                <a:effectLst/>
              </a:rPr>
              <a:t>Constructors can also take parameters, which is used to initialize fields.</a:t>
            </a:r>
            <a:endParaRPr lang="en-US" dirty="0"/>
          </a:p>
        </p:txBody>
      </p:sp>
      <p:pic>
        <p:nvPicPr>
          <p:cNvPr id="4" name="Picture 3">
            <a:extLst>
              <a:ext uri="{FF2B5EF4-FFF2-40B4-BE49-F238E27FC236}">
                <a16:creationId xmlns:a16="http://schemas.microsoft.com/office/drawing/2014/main" id="{095A31D4-44FE-4B12-B7DA-C4E42010AD93}"/>
              </a:ext>
            </a:extLst>
          </p:cNvPr>
          <p:cNvPicPr>
            <a:picLocks noChangeAspect="1"/>
          </p:cNvPicPr>
          <p:nvPr/>
        </p:nvPicPr>
        <p:blipFill>
          <a:blip r:embed="rId2"/>
          <a:stretch>
            <a:fillRect/>
          </a:stretch>
        </p:blipFill>
        <p:spPr>
          <a:xfrm>
            <a:off x="1250968" y="1555853"/>
            <a:ext cx="5303307" cy="4882598"/>
          </a:xfrm>
          <a:prstGeom prst="rect">
            <a:avLst/>
          </a:prstGeom>
        </p:spPr>
      </p:pic>
    </p:spTree>
    <p:extLst>
      <p:ext uri="{BB962C8B-B14F-4D97-AF65-F5344CB8AC3E}">
        <p14:creationId xmlns:p14="http://schemas.microsoft.com/office/powerpoint/2010/main" val="208052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6C8D-354B-4D28-B8F8-D9ACE678F30F}"/>
              </a:ext>
            </a:extLst>
          </p:cNvPr>
          <p:cNvSpPr>
            <a:spLocks noGrp="1"/>
          </p:cNvSpPr>
          <p:nvPr>
            <p:ph type="title"/>
          </p:nvPr>
        </p:nvSpPr>
        <p:spPr>
          <a:xfrm>
            <a:off x="913795" y="182881"/>
            <a:ext cx="10353761" cy="784188"/>
          </a:xfrm>
        </p:spPr>
        <p:txBody>
          <a:bodyPr/>
          <a:lstStyle/>
          <a:p>
            <a:r>
              <a:rPr lang="en-US" b="0" dirty="0">
                <a:effectLst/>
              </a:rPr>
              <a:t>Constructor Parameters</a:t>
            </a:r>
            <a:endParaRPr lang="en-US" dirty="0"/>
          </a:p>
        </p:txBody>
      </p:sp>
      <p:sp>
        <p:nvSpPr>
          <p:cNvPr id="3" name="Content Placeholder 2">
            <a:extLst>
              <a:ext uri="{FF2B5EF4-FFF2-40B4-BE49-F238E27FC236}">
                <a16:creationId xmlns:a16="http://schemas.microsoft.com/office/drawing/2014/main" id="{1F351924-048F-48C7-9B8F-51BDAC827835}"/>
              </a:ext>
            </a:extLst>
          </p:cNvPr>
          <p:cNvSpPr>
            <a:spLocks noGrp="1"/>
          </p:cNvSpPr>
          <p:nvPr>
            <p:ph idx="1"/>
          </p:nvPr>
        </p:nvSpPr>
        <p:spPr>
          <a:xfrm>
            <a:off x="913795" y="882127"/>
            <a:ext cx="10353762" cy="5615492"/>
          </a:xfrm>
        </p:spPr>
        <p:txBody>
          <a:bodyPr/>
          <a:lstStyle/>
          <a:p>
            <a:r>
              <a:rPr lang="en-US" dirty="0">
                <a:effectLst/>
              </a:rPr>
              <a:t>You can have as many parameters as you want:</a:t>
            </a:r>
            <a:endParaRPr lang="en-US" dirty="0"/>
          </a:p>
        </p:txBody>
      </p:sp>
      <p:pic>
        <p:nvPicPr>
          <p:cNvPr id="4" name="Picture 3">
            <a:extLst>
              <a:ext uri="{FF2B5EF4-FFF2-40B4-BE49-F238E27FC236}">
                <a16:creationId xmlns:a16="http://schemas.microsoft.com/office/drawing/2014/main" id="{A4A8677A-9793-45B6-A756-6701D784BF7C}"/>
              </a:ext>
            </a:extLst>
          </p:cNvPr>
          <p:cNvPicPr>
            <a:picLocks noChangeAspect="1"/>
          </p:cNvPicPr>
          <p:nvPr/>
        </p:nvPicPr>
        <p:blipFill>
          <a:blip r:embed="rId2"/>
          <a:stretch>
            <a:fillRect/>
          </a:stretch>
        </p:blipFill>
        <p:spPr>
          <a:xfrm>
            <a:off x="1157678" y="1336413"/>
            <a:ext cx="6555555" cy="5262066"/>
          </a:xfrm>
          <a:prstGeom prst="rect">
            <a:avLst/>
          </a:prstGeom>
        </p:spPr>
      </p:pic>
    </p:spTree>
    <p:extLst>
      <p:ext uri="{BB962C8B-B14F-4D97-AF65-F5344CB8AC3E}">
        <p14:creationId xmlns:p14="http://schemas.microsoft.com/office/powerpoint/2010/main" val="1257332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3F6A-6316-4674-968E-E2D9B428D2A9}"/>
              </a:ext>
            </a:extLst>
          </p:cNvPr>
          <p:cNvSpPr>
            <a:spLocks noGrp="1"/>
          </p:cNvSpPr>
          <p:nvPr>
            <p:ph type="title"/>
          </p:nvPr>
        </p:nvSpPr>
        <p:spPr>
          <a:xfrm>
            <a:off x="913795" y="333488"/>
            <a:ext cx="10353761" cy="978945"/>
          </a:xfrm>
        </p:spPr>
        <p:txBody>
          <a:bodyPr>
            <a:normAutofit fontScale="90000"/>
          </a:bodyPr>
          <a:lstStyle/>
          <a:p>
            <a:r>
              <a:rPr lang="en-US" b="0" dirty="0">
                <a:effectLst/>
              </a:rPr>
              <a:t>Constructors Save Time</a:t>
            </a:r>
            <a:br>
              <a:rPr lang="en-US" b="0" dirty="0">
                <a:effectLst/>
              </a:rPr>
            </a:br>
            <a:endParaRPr lang="en-US" dirty="0"/>
          </a:p>
        </p:txBody>
      </p:sp>
      <p:sp>
        <p:nvSpPr>
          <p:cNvPr id="3" name="Content Placeholder 2">
            <a:extLst>
              <a:ext uri="{FF2B5EF4-FFF2-40B4-BE49-F238E27FC236}">
                <a16:creationId xmlns:a16="http://schemas.microsoft.com/office/drawing/2014/main" id="{5315167E-21B4-4E74-B205-F803BC2E321B}"/>
              </a:ext>
            </a:extLst>
          </p:cNvPr>
          <p:cNvSpPr>
            <a:spLocks noGrp="1"/>
          </p:cNvSpPr>
          <p:nvPr>
            <p:ph idx="1"/>
          </p:nvPr>
        </p:nvSpPr>
        <p:spPr>
          <a:xfrm>
            <a:off x="913795" y="1021975"/>
            <a:ext cx="10353762" cy="5400339"/>
          </a:xfrm>
        </p:spPr>
        <p:txBody>
          <a:bodyPr/>
          <a:lstStyle/>
          <a:p>
            <a:r>
              <a:rPr lang="en-US" dirty="0">
                <a:effectLst/>
              </a:rPr>
              <a:t>Without constructor:					 With constructor:</a:t>
            </a:r>
            <a:endParaRPr lang="en-US" dirty="0"/>
          </a:p>
        </p:txBody>
      </p:sp>
      <p:pic>
        <p:nvPicPr>
          <p:cNvPr id="4" name="Picture 3">
            <a:extLst>
              <a:ext uri="{FF2B5EF4-FFF2-40B4-BE49-F238E27FC236}">
                <a16:creationId xmlns:a16="http://schemas.microsoft.com/office/drawing/2014/main" id="{2D56880D-EE8B-4315-B697-42A8D91D658A}"/>
              </a:ext>
            </a:extLst>
          </p:cNvPr>
          <p:cNvPicPr>
            <a:picLocks noChangeAspect="1"/>
          </p:cNvPicPr>
          <p:nvPr/>
        </p:nvPicPr>
        <p:blipFill>
          <a:blip r:embed="rId2"/>
          <a:stretch>
            <a:fillRect/>
          </a:stretch>
        </p:blipFill>
        <p:spPr>
          <a:xfrm>
            <a:off x="1070833" y="1704246"/>
            <a:ext cx="4344801" cy="4427613"/>
          </a:xfrm>
          <a:prstGeom prst="rect">
            <a:avLst/>
          </a:prstGeom>
        </p:spPr>
      </p:pic>
      <p:pic>
        <p:nvPicPr>
          <p:cNvPr id="5" name="Picture 4">
            <a:extLst>
              <a:ext uri="{FF2B5EF4-FFF2-40B4-BE49-F238E27FC236}">
                <a16:creationId xmlns:a16="http://schemas.microsoft.com/office/drawing/2014/main" id="{EE078EA5-45A9-4B56-873F-948265D18283}"/>
              </a:ext>
            </a:extLst>
          </p:cNvPr>
          <p:cNvPicPr>
            <a:picLocks noChangeAspect="1"/>
          </p:cNvPicPr>
          <p:nvPr/>
        </p:nvPicPr>
        <p:blipFill>
          <a:blip r:embed="rId3"/>
          <a:stretch>
            <a:fillRect/>
          </a:stretch>
        </p:blipFill>
        <p:spPr>
          <a:xfrm>
            <a:off x="6933404" y="1704245"/>
            <a:ext cx="4344801" cy="4427613"/>
          </a:xfrm>
          <a:prstGeom prst="rect">
            <a:avLst/>
          </a:prstGeom>
        </p:spPr>
      </p:pic>
    </p:spTree>
    <p:extLst>
      <p:ext uri="{BB962C8B-B14F-4D97-AF65-F5344CB8AC3E}">
        <p14:creationId xmlns:p14="http://schemas.microsoft.com/office/powerpoint/2010/main" val="324059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637C-A666-4DF3-85CC-0152EB60CF15}"/>
              </a:ext>
            </a:extLst>
          </p:cNvPr>
          <p:cNvSpPr>
            <a:spLocks noGrp="1"/>
          </p:cNvSpPr>
          <p:nvPr>
            <p:ph type="title"/>
          </p:nvPr>
        </p:nvSpPr>
        <p:spPr>
          <a:xfrm>
            <a:off x="913795" y="451822"/>
            <a:ext cx="10353761" cy="946672"/>
          </a:xfrm>
        </p:spPr>
        <p:txBody>
          <a:bodyPr>
            <a:normAutofit fontScale="90000"/>
          </a:bodyPr>
          <a:lstStyle/>
          <a:p>
            <a:r>
              <a:rPr lang="en-US" b="0" dirty="0">
                <a:effectLst/>
              </a:rPr>
              <a:t>C# Access Modifiers</a:t>
            </a:r>
            <a:br>
              <a:rPr lang="en-US" b="0" dirty="0">
                <a:effectLst/>
              </a:rPr>
            </a:br>
            <a:endParaRPr lang="en-US" dirty="0"/>
          </a:p>
        </p:txBody>
      </p:sp>
      <p:sp>
        <p:nvSpPr>
          <p:cNvPr id="3" name="Content Placeholder 2">
            <a:extLst>
              <a:ext uri="{FF2B5EF4-FFF2-40B4-BE49-F238E27FC236}">
                <a16:creationId xmlns:a16="http://schemas.microsoft.com/office/drawing/2014/main" id="{E295F745-E8F6-43F6-AE33-A21B69D85E0C}"/>
              </a:ext>
            </a:extLst>
          </p:cNvPr>
          <p:cNvSpPr>
            <a:spLocks noGrp="1"/>
          </p:cNvSpPr>
          <p:nvPr>
            <p:ph idx="1"/>
          </p:nvPr>
        </p:nvSpPr>
        <p:spPr>
          <a:xfrm>
            <a:off x="913795" y="1280160"/>
            <a:ext cx="10353762" cy="5126018"/>
          </a:xfrm>
        </p:spPr>
        <p:txBody>
          <a:bodyPr/>
          <a:lstStyle/>
          <a:p>
            <a:r>
              <a:rPr lang="en-US" dirty="0">
                <a:effectLst/>
              </a:rPr>
              <a:t>C# has the following access modifiers:</a:t>
            </a:r>
            <a:endParaRPr lang="en-US" dirty="0"/>
          </a:p>
        </p:txBody>
      </p:sp>
      <p:pic>
        <p:nvPicPr>
          <p:cNvPr id="4" name="Picture 3">
            <a:extLst>
              <a:ext uri="{FF2B5EF4-FFF2-40B4-BE49-F238E27FC236}">
                <a16:creationId xmlns:a16="http://schemas.microsoft.com/office/drawing/2014/main" id="{1F6BF1E5-B8ED-4A57-8315-7CE5159D7F15}"/>
              </a:ext>
            </a:extLst>
          </p:cNvPr>
          <p:cNvPicPr>
            <a:picLocks noChangeAspect="1"/>
          </p:cNvPicPr>
          <p:nvPr/>
        </p:nvPicPr>
        <p:blipFill>
          <a:blip r:embed="rId2"/>
          <a:stretch>
            <a:fillRect/>
          </a:stretch>
        </p:blipFill>
        <p:spPr>
          <a:xfrm>
            <a:off x="1251980" y="1993806"/>
            <a:ext cx="10026225" cy="3698726"/>
          </a:xfrm>
          <a:prstGeom prst="rect">
            <a:avLst/>
          </a:prstGeom>
        </p:spPr>
      </p:pic>
    </p:spTree>
    <p:extLst>
      <p:ext uri="{BB962C8B-B14F-4D97-AF65-F5344CB8AC3E}">
        <p14:creationId xmlns:p14="http://schemas.microsoft.com/office/powerpoint/2010/main" val="317144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C686-5842-4E73-B228-FA593FB613E5}"/>
              </a:ext>
            </a:extLst>
          </p:cNvPr>
          <p:cNvSpPr>
            <a:spLocks noGrp="1"/>
          </p:cNvSpPr>
          <p:nvPr>
            <p:ph type="title"/>
          </p:nvPr>
        </p:nvSpPr>
        <p:spPr>
          <a:xfrm>
            <a:off x="913795" y="387276"/>
            <a:ext cx="10353761" cy="1011218"/>
          </a:xfrm>
        </p:spPr>
        <p:txBody>
          <a:bodyPr/>
          <a:lstStyle/>
          <a:p>
            <a:r>
              <a:rPr lang="en-US" b="0" dirty="0">
                <a:effectLst/>
              </a:rPr>
              <a:t>Private Modifier</a:t>
            </a:r>
          </a:p>
        </p:txBody>
      </p:sp>
      <p:sp>
        <p:nvSpPr>
          <p:cNvPr id="3" name="Content Placeholder 2">
            <a:extLst>
              <a:ext uri="{FF2B5EF4-FFF2-40B4-BE49-F238E27FC236}">
                <a16:creationId xmlns:a16="http://schemas.microsoft.com/office/drawing/2014/main" id="{98144E85-2D13-4DE8-96BB-7EA1BB41D79C}"/>
              </a:ext>
            </a:extLst>
          </p:cNvPr>
          <p:cNvSpPr>
            <a:spLocks noGrp="1"/>
          </p:cNvSpPr>
          <p:nvPr>
            <p:ph idx="1"/>
          </p:nvPr>
        </p:nvSpPr>
        <p:spPr>
          <a:xfrm>
            <a:off x="913795" y="1398494"/>
            <a:ext cx="10353762" cy="4819426"/>
          </a:xfrm>
        </p:spPr>
        <p:txBody>
          <a:bodyPr/>
          <a:lstStyle/>
          <a:p>
            <a:r>
              <a:rPr lang="en-US" dirty="0">
                <a:effectLst/>
              </a:rPr>
              <a:t>If you declare a field with a private access modifier, it can only be accessed within the same class:</a:t>
            </a:r>
            <a:endParaRPr lang="en-US" dirty="0"/>
          </a:p>
        </p:txBody>
      </p:sp>
      <p:pic>
        <p:nvPicPr>
          <p:cNvPr id="4" name="Picture 3">
            <a:extLst>
              <a:ext uri="{FF2B5EF4-FFF2-40B4-BE49-F238E27FC236}">
                <a16:creationId xmlns:a16="http://schemas.microsoft.com/office/drawing/2014/main" id="{497DAD4B-0174-4854-B038-A455034E88A3}"/>
              </a:ext>
            </a:extLst>
          </p:cNvPr>
          <p:cNvPicPr>
            <a:picLocks noChangeAspect="1"/>
          </p:cNvPicPr>
          <p:nvPr/>
        </p:nvPicPr>
        <p:blipFill>
          <a:blip r:embed="rId2"/>
          <a:stretch>
            <a:fillRect/>
          </a:stretch>
        </p:blipFill>
        <p:spPr>
          <a:xfrm>
            <a:off x="1357200" y="2409712"/>
            <a:ext cx="5753605" cy="3560782"/>
          </a:xfrm>
          <a:prstGeom prst="rect">
            <a:avLst/>
          </a:prstGeom>
        </p:spPr>
      </p:pic>
    </p:spTree>
    <p:extLst>
      <p:ext uri="{BB962C8B-B14F-4D97-AF65-F5344CB8AC3E}">
        <p14:creationId xmlns:p14="http://schemas.microsoft.com/office/powerpoint/2010/main" val="314926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1226-FC2A-4245-AA70-C80D3A535304}"/>
              </a:ext>
            </a:extLst>
          </p:cNvPr>
          <p:cNvSpPr>
            <a:spLocks noGrp="1"/>
          </p:cNvSpPr>
          <p:nvPr>
            <p:ph type="title"/>
          </p:nvPr>
        </p:nvSpPr>
        <p:spPr>
          <a:xfrm>
            <a:off x="913795" y="279700"/>
            <a:ext cx="10353761" cy="849854"/>
          </a:xfrm>
        </p:spPr>
        <p:txBody>
          <a:bodyPr>
            <a:normAutofit fontScale="90000"/>
          </a:bodyPr>
          <a:lstStyle/>
          <a:p>
            <a:r>
              <a:rPr lang="en-US" b="0" dirty="0">
                <a:effectLst/>
              </a:rPr>
              <a:t>C# - What is OOP?</a:t>
            </a:r>
            <a:br>
              <a:rPr lang="en-US" b="0" dirty="0">
                <a:effectLst/>
              </a:rPr>
            </a:br>
            <a:endParaRPr lang="en-US" dirty="0"/>
          </a:p>
        </p:txBody>
      </p:sp>
      <p:sp>
        <p:nvSpPr>
          <p:cNvPr id="3" name="Content Placeholder 2">
            <a:extLst>
              <a:ext uri="{FF2B5EF4-FFF2-40B4-BE49-F238E27FC236}">
                <a16:creationId xmlns:a16="http://schemas.microsoft.com/office/drawing/2014/main" id="{06C337DA-2EE2-4F4E-9DED-FA1114E6E7BC}"/>
              </a:ext>
            </a:extLst>
          </p:cNvPr>
          <p:cNvSpPr>
            <a:spLocks noGrp="1"/>
          </p:cNvSpPr>
          <p:nvPr>
            <p:ph idx="1"/>
          </p:nvPr>
        </p:nvSpPr>
        <p:spPr>
          <a:xfrm>
            <a:off x="913794" y="946673"/>
            <a:ext cx="10779767" cy="5631626"/>
          </a:xfrm>
        </p:spPr>
        <p:txBody>
          <a:bodyPr/>
          <a:lstStyle/>
          <a:p>
            <a:r>
              <a:rPr lang="en-US" dirty="0">
                <a:effectLst/>
              </a:rPr>
              <a:t>OOP stands for Object-Oriented Programming.</a:t>
            </a:r>
          </a:p>
          <a:p>
            <a:r>
              <a:rPr lang="en-US" dirty="0">
                <a:effectLst/>
              </a:rPr>
              <a:t>Procedural programming is about writing procedures or methods that perform operations on the data, while object-oriented programming is about creating objects that contain both data and methods.</a:t>
            </a:r>
          </a:p>
          <a:p>
            <a:r>
              <a:rPr lang="en-US" dirty="0">
                <a:effectLst/>
              </a:rPr>
              <a:t>Object-oriented programming has several advantages over procedural programming:</a:t>
            </a:r>
          </a:p>
          <a:p>
            <a:r>
              <a:rPr lang="en-US" dirty="0">
                <a:effectLst/>
              </a:rPr>
              <a:t>OOP is faster and easier to execute</a:t>
            </a:r>
          </a:p>
          <a:p>
            <a:r>
              <a:rPr lang="en-US" dirty="0">
                <a:effectLst/>
              </a:rPr>
              <a:t>OOP provides a clear structure for the programs</a:t>
            </a:r>
          </a:p>
          <a:p>
            <a:r>
              <a:rPr lang="en-US" dirty="0">
                <a:effectLst/>
              </a:rPr>
              <a:t>OOP helps to keep the C# code DRY "Don't Repeat Yourself", and makes the code easier to maintain, modify and debug</a:t>
            </a:r>
          </a:p>
          <a:p>
            <a:r>
              <a:rPr lang="en-US" dirty="0">
                <a:effectLst/>
              </a:rPr>
              <a:t>OOP makes it possible to create full reusable applications with less code and shorter development time</a:t>
            </a:r>
          </a:p>
          <a:p>
            <a:endParaRPr lang="en-US" dirty="0">
              <a:effectLst/>
            </a:endParaRPr>
          </a:p>
          <a:p>
            <a:endParaRPr lang="en-US" dirty="0"/>
          </a:p>
        </p:txBody>
      </p:sp>
    </p:spTree>
    <p:extLst>
      <p:ext uri="{BB962C8B-B14F-4D97-AF65-F5344CB8AC3E}">
        <p14:creationId xmlns:p14="http://schemas.microsoft.com/office/powerpoint/2010/main" val="1656174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442E-638B-4C8D-B51E-61666CA1C499}"/>
              </a:ext>
            </a:extLst>
          </p:cNvPr>
          <p:cNvSpPr>
            <a:spLocks noGrp="1"/>
          </p:cNvSpPr>
          <p:nvPr>
            <p:ph type="title"/>
          </p:nvPr>
        </p:nvSpPr>
        <p:spPr>
          <a:xfrm>
            <a:off x="913795" y="333488"/>
            <a:ext cx="10353761" cy="1086521"/>
          </a:xfrm>
        </p:spPr>
        <p:txBody>
          <a:bodyPr/>
          <a:lstStyle/>
          <a:p>
            <a:r>
              <a:rPr lang="en-US" b="0" dirty="0">
                <a:effectLst/>
              </a:rPr>
              <a:t>Private Modifier</a:t>
            </a:r>
            <a:br>
              <a:rPr lang="en-US" b="0" dirty="0">
                <a:effectLst/>
              </a:rPr>
            </a:br>
            <a:endParaRPr lang="en-US" dirty="0"/>
          </a:p>
        </p:txBody>
      </p:sp>
      <p:sp>
        <p:nvSpPr>
          <p:cNvPr id="3" name="Content Placeholder 2">
            <a:extLst>
              <a:ext uri="{FF2B5EF4-FFF2-40B4-BE49-F238E27FC236}">
                <a16:creationId xmlns:a16="http://schemas.microsoft.com/office/drawing/2014/main" id="{2E656C1B-9F63-498F-BBCF-111F856D9442}"/>
              </a:ext>
            </a:extLst>
          </p:cNvPr>
          <p:cNvSpPr>
            <a:spLocks noGrp="1"/>
          </p:cNvSpPr>
          <p:nvPr>
            <p:ph idx="1"/>
          </p:nvPr>
        </p:nvSpPr>
        <p:spPr>
          <a:xfrm>
            <a:off x="913795" y="1258645"/>
            <a:ext cx="10353762" cy="5056094"/>
          </a:xfrm>
        </p:spPr>
        <p:txBody>
          <a:bodyPr/>
          <a:lstStyle/>
          <a:p>
            <a:r>
              <a:rPr lang="en-US" dirty="0">
                <a:effectLst/>
              </a:rPr>
              <a:t>If you try to access it outside the class, an error will occur:</a:t>
            </a:r>
            <a:endParaRPr lang="en-US" dirty="0"/>
          </a:p>
        </p:txBody>
      </p:sp>
      <p:pic>
        <p:nvPicPr>
          <p:cNvPr id="4" name="Picture 3">
            <a:extLst>
              <a:ext uri="{FF2B5EF4-FFF2-40B4-BE49-F238E27FC236}">
                <a16:creationId xmlns:a16="http://schemas.microsoft.com/office/drawing/2014/main" id="{22D1FA31-C5ED-4CEA-89A6-3051F0A63360}"/>
              </a:ext>
            </a:extLst>
          </p:cNvPr>
          <p:cNvPicPr>
            <a:picLocks noChangeAspect="1"/>
          </p:cNvPicPr>
          <p:nvPr/>
        </p:nvPicPr>
        <p:blipFill>
          <a:blip r:embed="rId2"/>
          <a:stretch>
            <a:fillRect/>
          </a:stretch>
        </p:blipFill>
        <p:spPr>
          <a:xfrm>
            <a:off x="1347339" y="1925114"/>
            <a:ext cx="6322864" cy="4389625"/>
          </a:xfrm>
          <a:prstGeom prst="rect">
            <a:avLst/>
          </a:prstGeom>
        </p:spPr>
      </p:pic>
    </p:spTree>
    <p:extLst>
      <p:ext uri="{BB962C8B-B14F-4D97-AF65-F5344CB8AC3E}">
        <p14:creationId xmlns:p14="http://schemas.microsoft.com/office/powerpoint/2010/main" val="3568934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385E-C867-4786-A4F5-BDC5092E855B}"/>
              </a:ext>
            </a:extLst>
          </p:cNvPr>
          <p:cNvSpPr>
            <a:spLocks noGrp="1"/>
          </p:cNvSpPr>
          <p:nvPr>
            <p:ph type="title"/>
          </p:nvPr>
        </p:nvSpPr>
        <p:spPr>
          <a:xfrm>
            <a:off x="913795" y="527126"/>
            <a:ext cx="10353761" cy="968187"/>
          </a:xfrm>
        </p:spPr>
        <p:txBody>
          <a:bodyPr>
            <a:normAutofit fontScale="90000"/>
          </a:bodyPr>
          <a:lstStyle/>
          <a:p>
            <a:r>
              <a:rPr lang="en-US" b="0" dirty="0">
                <a:effectLst/>
              </a:rPr>
              <a:t>Public Modifier</a:t>
            </a:r>
            <a:br>
              <a:rPr lang="en-US" b="0" dirty="0">
                <a:effectLst/>
              </a:rPr>
            </a:br>
            <a:endParaRPr lang="en-US" dirty="0"/>
          </a:p>
        </p:txBody>
      </p:sp>
      <p:sp>
        <p:nvSpPr>
          <p:cNvPr id="3" name="Content Placeholder 2">
            <a:extLst>
              <a:ext uri="{FF2B5EF4-FFF2-40B4-BE49-F238E27FC236}">
                <a16:creationId xmlns:a16="http://schemas.microsoft.com/office/drawing/2014/main" id="{D5237A7D-D4B3-4177-92F7-12CE945DF9C2}"/>
              </a:ext>
            </a:extLst>
          </p:cNvPr>
          <p:cNvSpPr>
            <a:spLocks noGrp="1"/>
          </p:cNvSpPr>
          <p:nvPr>
            <p:ph idx="1"/>
          </p:nvPr>
        </p:nvSpPr>
        <p:spPr>
          <a:xfrm>
            <a:off x="913795" y="1333948"/>
            <a:ext cx="10353762" cy="4862457"/>
          </a:xfrm>
        </p:spPr>
        <p:txBody>
          <a:bodyPr/>
          <a:lstStyle/>
          <a:p>
            <a:r>
              <a:rPr lang="en-US" dirty="0">
                <a:effectLst/>
              </a:rPr>
              <a:t>If you declare a field with a public access modifier, it is accessible for all classes:</a:t>
            </a:r>
            <a:endParaRPr lang="en-US" dirty="0"/>
          </a:p>
        </p:txBody>
      </p:sp>
      <p:pic>
        <p:nvPicPr>
          <p:cNvPr id="4" name="Picture 3">
            <a:extLst>
              <a:ext uri="{FF2B5EF4-FFF2-40B4-BE49-F238E27FC236}">
                <a16:creationId xmlns:a16="http://schemas.microsoft.com/office/drawing/2014/main" id="{43612445-C09A-43CD-9C5F-E419BEA53DAC}"/>
              </a:ext>
            </a:extLst>
          </p:cNvPr>
          <p:cNvPicPr>
            <a:picLocks noChangeAspect="1"/>
          </p:cNvPicPr>
          <p:nvPr/>
        </p:nvPicPr>
        <p:blipFill>
          <a:blip r:embed="rId2"/>
          <a:stretch>
            <a:fillRect/>
          </a:stretch>
        </p:blipFill>
        <p:spPr>
          <a:xfrm>
            <a:off x="1425947" y="2106761"/>
            <a:ext cx="5727887" cy="4089644"/>
          </a:xfrm>
          <a:prstGeom prst="rect">
            <a:avLst/>
          </a:prstGeom>
        </p:spPr>
      </p:pic>
    </p:spTree>
    <p:extLst>
      <p:ext uri="{BB962C8B-B14F-4D97-AF65-F5344CB8AC3E}">
        <p14:creationId xmlns:p14="http://schemas.microsoft.com/office/powerpoint/2010/main" val="54926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DE7B-A3A7-4459-A835-67EF6EBE8E01}"/>
              </a:ext>
            </a:extLst>
          </p:cNvPr>
          <p:cNvSpPr>
            <a:spLocks noGrp="1"/>
          </p:cNvSpPr>
          <p:nvPr>
            <p:ph type="title"/>
          </p:nvPr>
        </p:nvSpPr>
        <p:spPr>
          <a:xfrm>
            <a:off x="913795" y="408792"/>
            <a:ext cx="10353761" cy="1032733"/>
          </a:xfrm>
        </p:spPr>
        <p:txBody>
          <a:bodyPr/>
          <a:lstStyle/>
          <a:p>
            <a:r>
              <a:rPr lang="en-US" b="0" dirty="0">
                <a:effectLst/>
              </a:rPr>
              <a:t>C# - What are Classes and Objects?</a:t>
            </a:r>
            <a:br>
              <a:rPr lang="en-US" b="0" dirty="0">
                <a:effectLst/>
              </a:rPr>
            </a:br>
            <a:endParaRPr lang="en-US" dirty="0"/>
          </a:p>
        </p:txBody>
      </p:sp>
      <p:sp>
        <p:nvSpPr>
          <p:cNvPr id="3" name="Content Placeholder 2">
            <a:extLst>
              <a:ext uri="{FF2B5EF4-FFF2-40B4-BE49-F238E27FC236}">
                <a16:creationId xmlns:a16="http://schemas.microsoft.com/office/drawing/2014/main" id="{AD58483A-7B16-4B4A-968C-42BB93727745}"/>
              </a:ext>
            </a:extLst>
          </p:cNvPr>
          <p:cNvSpPr>
            <a:spLocks noGrp="1"/>
          </p:cNvSpPr>
          <p:nvPr>
            <p:ph idx="1"/>
          </p:nvPr>
        </p:nvSpPr>
        <p:spPr>
          <a:xfrm>
            <a:off x="913795" y="1323191"/>
            <a:ext cx="10353762" cy="4948517"/>
          </a:xfrm>
        </p:spPr>
        <p:txBody>
          <a:bodyPr/>
          <a:lstStyle/>
          <a:p>
            <a:r>
              <a:rPr lang="en-US" dirty="0">
                <a:effectLst/>
              </a:rPr>
              <a:t>Classes and objects are the two main aspects of object-oriented programming.</a:t>
            </a:r>
          </a:p>
          <a:p>
            <a:r>
              <a:rPr lang="en-US" dirty="0">
                <a:effectLst/>
              </a:rPr>
              <a:t>Look at the following illustration to see the difference between class and objects:</a:t>
            </a:r>
          </a:p>
          <a:p>
            <a:endParaRPr lang="en-US" dirty="0"/>
          </a:p>
        </p:txBody>
      </p:sp>
      <p:pic>
        <p:nvPicPr>
          <p:cNvPr id="4" name="Picture 3">
            <a:extLst>
              <a:ext uri="{FF2B5EF4-FFF2-40B4-BE49-F238E27FC236}">
                <a16:creationId xmlns:a16="http://schemas.microsoft.com/office/drawing/2014/main" id="{9639F8A8-144C-4E89-87A8-704136BB7CF8}"/>
              </a:ext>
            </a:extLst>
          </p:cNvPr>
          <p:cNvPicPr>
            <a:picLocks noChangeAspect="1"/>
          </p:cNvPicPr>
          <p:nvPr/>
        </p:nvPicPr>
        <p:blipFill>
          <a:blip r:embed="rId2"/>
          <a:stretch>
            <a:fillRect/>
          </a:stretch>
        </p:blipFill>
        <p:spPr>
          <a:xfrm>
            <a:off x="1276406" y="2713112"/>
            <a:ext cx="9058275" cy="3246624"/>
          </a:xfrm>
          <a:prstGeom prst="rect">
            <a:avLst/>
          </a:prstGeom>
        </p:spPr>
      </p:pic>
    </p:spTree>
    <p:extLst>
      <p:ext uri="{BB962C8B-B14F-4D97-AF65-F5344CB8AC3E}">
        <p14:creationId xmlns:p14="http://schemas.microsoft.com/office/powerpoint/2010/main" val="241662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F1E0-4B95-41A9-AF98-C834B53F684E}"/>
              </a:ext>
            </a:extLst>
          </p:cNvPr>
          <p:cNvSpPr>
            <a:spLocks noGrp="1"/>
          </p:cNvSpPr>
          <p:nvPr>
            <p:ph type="title"/>
          </p:nvPr>
        </p:nvSpPr>
        <p:spPr>
          <a:xfrm>
            <a:off x="913795" y="322730"/>
            <a:ext cx="10353761" cy="957430"/>
          </a:xfrm>
        </p:spPr>
        <p:txBody>
          <a:bodyPr>
            <a:normAutofit fontScale="90000"/>
          </a:bodyPr>
          <a:lstStyle/>
          <a:p>
            <a:r>
              <a:rPr lang="en-US" b="0" dirty="0">
                <a:effectLst/>
              </a:rPr>
              <a:t>Classes and Objects</a:t>
            </a:r>
            <a:br>
              <a:rPr lang="en-US" b="0" dirty="0">
                <a:effectLst/>
              </a:rPr>
            </a:br>
            <a:endParaRPr lang="en-US" dirty="0"/>
          </a:p>
        </p:txBody>
      </p:sp>
      <p:sp>
        <p:nvSpPr>
          <p:cNvPr id="3" name="Content Placeholder 2">
            <a:extLst>
              <a:ext uri="{FF2B5EF4-FFF2-40B4-BE49-F238E27FC236}">
                <a16:creationId xmlns:a16="http://schemas.microsoft.com/office/drawing/2014/main" id="{A914F63A-723E-42A3-8076-DB81DBDB2B3F}"/>
              </a:ext>
            </a:extLst>
          </p:cNvPr>
          <p:cNvSpPr>
            <a:spLocks noGrp="1"/>
          </p:cNvSpPr>
          <p:nvPr>
            <p:ph idx="1"/>
          </p:nvPr>
        </p:nvSpPr>
        <p:spPr>
          <a:xfrm>
            <a:off x="913795" y="1280160"/>
            <a:ext cx="10353762" cy="5066852"/>
          </a:xfrm>
        </p:spPr>
        <p:txBody>
          <a:bodyPr/>
          <a:lstStyle/>
          <a:p>
            <a:r>
              <a:rPr lang="en-US" dirty="0">
                <a:effectLst/>
              </a:rPr>
              <a:t>Everything in C# is associated with classes and objects, along with its attributes and methods. For example: in real life, a car is an object. The car has </a:t>
            </a:r>
            <a:r>
              <a:rPr lang="en-US" b="1" dirty="0">
                <a:effectLst/>
              </a:rPr>
              <a:t>attributes</a:t>
            </a:r>
            <a:r>
              <a:rPr lang="en-US" dirty="0">
                <a:effectLst/>
              </a:rPr>
              <a:t>, such as weight and color, and </a:t>
            </a:r>
            <a:r>
              <a:rPr lang="en-US" b="1" dirty="0">
                <a:effectLst/>
              </a:rPr>
              <a:t>methods</a:t>
            </a:r>
            <a:r>
              <a:rPr lang="en-US" dirty="0">
                <a:effectLst/>
              </a:rPr>
              <a:t>, such as drive and brake.</a:t>
            </a:r>
          </a:p>
          <a:p>
            <a:endParaRPr lang="en-US" dirty="0">
              <a:effectLst/>
            </a:endParaRPr>
          </a:p>
          <a:p>
            <a:r>
              <a:rPr lang="en-US" dirty="0">
                <a:effectLst/>
              </a:rPr>
              <a:t>Create a Class</a:t>
            </a:r>
          </a:p>
          <a:p>
            <a:endParaRPr lang="en-US" dirty="0"/>
          </a:p>
        </p:txBody>
      </p:sp>
      <p:pic>
        <p:nvPicPr>
          <p:cNvPr id="4" name="Picture 3">
            <a:extLst>
              <a:ext uri="{FF2B5EF4-FFF2-40B4-BE49-F238E27FC236}">
                <a16:creationId xmlns:a16="http://schemas.microsoft.com/office/drawing/2014/main" id="{218630BC-B078-4F5C-B422-7198463EAB04}"/>
              </a:ext>
            </a:extLst>
          </p:cNvPr>
          <p:cNvPicPr>
            <a:picLocks noChangeAspect="1"/>
          </p:cNvPicPr>
          <p:nvPr/>
        </p:nvPicPr>
        <p:blipFill>
          <a:blip r:embed="rId2"/>
          <a:stretch>
            <a:fillRect/>
          </a:stretch>
        </p:blipFill>
        <p:spPr>
          <a:xfrm>
            <a:off x="1247942" y="3813586"/>
            <a:ext cx="4614976" cy="2113878"/>
          </a:xfrm>
          <a:prstGeom prst="rect">
            <a:avLst/>
          </a:prstGeom>
        </p:spPr>
      </p:pic>
    </p:spTree>
    <p:extLst>
      <p:ext uri="{BB962C8B-B14F-4D97-AF65-F5344CB8AC3E}">
        <p14:creationId xmlns:p14="http://schemas.microsoft.com/office/powerpoint/2010/main" val="164854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D08D-C7F8-4841-9D36-25995F8A6E51}"/>
              </a:ext>
            </a:extLst>
          </p:cNvPr>
          <p:cNvSpPr>
            <a:spLocks noGrp="1"/>
          </p:cNvSpPr>
          <p:nvPr>
            <p:ph type="title"/>
          </p:nvPr>
        </p:nvSpPr>
        <p:spPr>
          <a:xfrm>
            <a:off x="913795" y="398034"/>
            <a:ext cx="10353761" cy="957430"/>
          </a:xfrm>
        </p:spPr>
        <p:txBody>
          <a:bodyPr>
            <a:normAutofit fontScale="90000"/>
          </a:bodyPr>
          <a:lstStyle/>
          <a:p>
            <a:r>
              <a:rPr lang="en-US" b="0" dirty="0">
                <a:effectLst/>
              </a:rPr>
              <a:t>Create an Object</a:t>
            </a:r>
            <a:br>
              <a:rPr lang="en-US" b="0" dirty="0">
                <a:effectLst/>
              </a:rPr>
            </a:br>
            <a:endParaRPr lang="en-US" dirty="0"/>
          </a:p>
        </p:txBody>
      </p:sp>
      <p:sp>
        <p:nvSpPr>
          <p:cNvPr id="3" name="Content Placeholder 2">
            <a:extLst>
              <a:ext uri="{FF2B5EF4-FFF2-40B4-BE49-F238E27FC236}">
                <a16:creationId xmlns:a16="http://schemas.microsoft.com/office/drawing/2014/main" id="{24AFECA4-134E-43A4-979F-1FFF978B395D}"/>
              </a:ext>
            </a:extLst>
          </p:cNvPr>
          <p:cNvSpPr>
            <a:spLocks noGrp="1"/>
          </p:cNvSpPr>
          <p:nvPr>
            <p:ph idx="1"/>
          </p:nvPr>
        </p:nvSpPr>
        <p:spPr>
          <a:xfrm>
            <a:off x="913795" y="1118795"/>
            <a:ext cx="10353762" cy="4991549"/>
          </a:xfrm>
        </p:spPr>
        <p:txBody>
          <a:bodyPr/>
          <a:lstStyle/>
          <a:p>
            <a:r>
              <a:rPr lang="en-US" dirty="0">
                <a:effectLst/>
              </a:rPr>
              <a:t>An object is created from a class. We have already created the class named Car , so now we can use this to create objects.</a:t>
            </a:r>
          </a:p>
          <a:p>
            <a:r>
              <a:rPr lang="en-US" dirty="0">
                <a:effectLst/>
              </a:rPr>
              <a:t>To create an object of Car , specify the class name, followed by the object name, and use the keyword new.</a:t>
            </a:r>
          </a:p>
          <a:p>
            <a:endParaRPr lang="en-US" dirty="0"/>
          </a:p>
        </p:txBody>
      </p:sp>
      <p:pic>
        <p:nvPicPr>
          <p:cNvPr id="4" name="Picture 3">
            <a:extLst>
              <a:ext uri="{FF2B5EF4-FFF2-40B4-BE49-F238E27FC236}">
                <a16:creationId xmlns:a16="http://schemas.microsoft.com/office/drawing/2014/main" id="{474DB7A6-CE21-4612-AE30-AB317B0697D3}"/>
              </a:ext>
            </a:extLst>
          </p:cNvPr>
          <p:cNvPicPr>
            <a:picLocks noChangeAspect="1"/>
          </p:cNvPicPr>
          <p:nvPr/>
        </p:nvPicPr>
        <p:blipFill>
          <a:blip r:embed="rId2"/>
          <a:stretch>
            <a:fillRect/>
          </a:stretch>
        </p:blipFill>
        <p:spPr>
          <a:xfrm>
            <a:off x="1335348" y="3008443"/>
            <a:ext cx="5441969" cy="3282451"/>
          </a:xfrm>
          <a:prstGeom prst="rect">
            <a:avLst/>
          </a:prstGeom>
        </p:spPr>
      </p:pic>
    </p:spTree>
    <p:extLst>
      <p:ext uri="{BB962C8B-B14F-4D97-AF65-F5344CB8AC3E}">
        <p14:creationId xmlns:p14="http://schemas.microsoft.com/office/powerpoint/2010/main" val="14208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B846-DDC3-45D3-89A6-8A8E6597D433}"/>
              </a:ext>
            </a:extLst>
          </p:cNvPr>
          <p:cNvSpPr>
            <a:spLocks noGrp="1"/>
          </p:cNvSpPr>
          <p:nvPr>
            <p:ph type="title"/>
          </p:nvPr>
        </p:nvSpPr>
        <p:spPr>
          <a:xfrm>
            <a:off x="913795" y="333488"/>
            <a:ext cx="10353761" cy="1183340"/>
          </a:xfrm>
        </p:spPr>
        <p:txBody>
          <a:bodyPr/>
          <a:lstStyle/>
          <a:p>
            <a:r>
              <a:rPr lang="en-US" b="0" dirty="0">
                <a:effectLst/>
              </a:rPr>
              <a:t>C# Multiple Classes and Objects</a:t>
            </a:r>
            <a:br>
              <a:rPr lang="en-US" b="0" dirty="0">
                <a:effectLst/>
              </a:rPr>
            </a:br>
            <a:endParaRPr lang="en-US" dirty="0"/>
          </a:p>
        </p:txBody>
      </p:sp>
      <p:sp>
        <p:nvSpPr>
          <p:cNvPr id="3" name="Content Placeholder 2">
            <a:extLst>
              <a:ext uri="{FF2B5EF4-FFF2-40B4-BE49-F238E27FC236}">
                <a16:creationId xmlns:a16="http://schemas.microsoft.com/office/drawing/2014/main" id="{161B4979-7E64-41D1-9F79-04FB2277E471}"/>
              </a:ext>
            </a:extLst>
          </p:cNvPr>
          <p:cNvSpPr>
            <a:spLocks noGrp="1"/>
          </p:cNvSpPr>
          <p:nvPr>
            <p:ph idx="1"/>
          </p:nvPr>
        </p:nvSpPr>
        <p:spPr>
          <a:xfrm>
            <a:off x="913795" y="1258645"/>
            <a:ext cx="10353762" cy="5034579"/>
          </a:xfrm>
        </p:spPr>
        <p:txBody>
          <a:bodyPr/>
          <a:lstStyle/>
          <a:p>
            <a:r>
              <a:rPr lang="en-US" dirty="0">
                <a:effectLst/>
              </a:rPr>
              <a:t>Create two objects of Car :</a:t>
            </a:r>
          </a:p>
          <a:p>
            <a:endParaRPr lang="en-US" dirty="0"/>
          </a:p>
        </p:txBody>
      </p:sp>
      <p:pic>
        <p:nvPicPr>
          <p:cNvPr id="4" name="Picture 3">
            <a:extLst>
              <a:ext uri="{FF2B5EF4-FFF2-40B4-BE49-F238E27FC236}">
                <a16:creationId xmlns:a16="http://schemas.microsoft.com/office/drawing/2014/main" id="{E26CE5A5-5A5E-4728-B2B9-F9C022FE992D}"/>
              </a:ext>
            </a:extLst>
          </p:cNvPr>
          <p:cNvPicPr>
            <a:picLocks noChangeAspect="1"/>
          </p:cNvPicPr>
          <p:nvPr/>
        </p:nvPicPr>
        <p:blipFill>
          <a:blip r:embed="rId2"/>
          <a:stretch>
            <a:fillRect/>
          </a:stretch>
        </p:blipFill>
        <p:spPr>
          <a:xfrm>
            <a:off x="1304139" y="1797647"/>
            <a:ext cx="4636577" cy="3710267"/>
          </a:xfrm>
          <a:prstGeom prst="rect">
            <a:avLst/>
          </a:prstGeom>
        </p:spPr>
      </p:pic>
    </p:spTree>
    <p:extLst>
      <p:ext uri="{BB962C8B-B14F-4D97-AF65-F5344CB8AC3E}">
        <p14:creationId xmlns:p14="http://schemas.microsoft.com/office/powerpoint/2010/main" val="280982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8029-9D4E-4B44-B650-AD33723FAABE}"/>
              </a:ext>
            </a:extLst>
          </p:cNvPr>
          <p:cNvSpPr>
            <a:spLocks noGrp="1"/>
          </p:cNvSpPr>
          <p:nvPr>
            <p:ph type="title"/>
          </p:nvPr>
        </p:nvSpPr>
        <p:spPr>
          <a:xfrm>
            <a:off x="913795" y="376519"/>
            <a:ext cx="10353761" cy="1086522"/>
          </a:xfrm>
        </p:spPr>
        <p:txBody>
          <a:bodyPr/>
          <a:lstStyle/>
          <a:p>
            <a:r>
              <a:rPr lang="en-US" b="0" dirty="0">
                <a:effectLst/>
              </a:rPr>
              <a:t>Using Multiple Classes</a:t>
            </a:r>
            <a:br>
              <a:rPr lang="en-US" b="0" dirty="0">
                <a:effectLst/>
              </a:rPr>
            </a:br>
            <a:endParaRPr lang="en-US" dirty="0"/>
          </a:p>
        </p:txBody>
      </p:sp>
      <p:sp>
        <p:nvSpPr>
          <p:cNvPr id="3" name="Content Placeholder 2">
            <a:extLst>
              <a:ext uri="{FF2B5EF4-FFF2-40B4-BE49-F238E27FC236}">
                <a16:creationId xmlns:a16="http://schemas.microsoft.com/office/drawing/2014/main" id="{408DFE64-B22C-46E3-B25A-6223414D0F3D}"/>
              </a:ext>
            </a:extLst>
          </p:cNvPr>
          <p:cNvSpPr>
            <a:spLocks noGrp="1"/>
          </p:cNvSpPr>
          <p:nvPr>
            <p:ph idx="1"/>
          </p:nvPr>
        </p:nvSpPr>
        <p:spPr>
          <a:xfrm>
            <a:off x="913795" y="1226371"/>
            <a:ext cx="10353762" cy="5255109"/>
          </a:xfrm>
        </p:spPr>
        <p:txBody>
          <a:bodyPr/>
          <a:lstStyle/>
          <a:p>
            <a:r>
              <a:rPr lang="en-US" dirty="0">
                <a:effectLst/>
              </a:rPr>
              <a:t>You can also create an object of a class and access it in another class. This is often used for better organization of classes (one class has all the fields and methods, while the other class holds the Main() method (code to be executed)).</a:t>
            </a:r>
          </a:p>
          <a:p>
            <a:r>
              <a:rPr lang="en-US" dirty="0">
                <a:effectLst/>
              </a:rPr>
              <a:t>prog2.cs</a:t>
            </a:r>
          </a:p>
          <a:p>
            <a:r>
              <a:rPr lang="en-US" dirty="0" err="1">
                <a:effectLst/>
              </a:rPr>
              <a:t>prog.cs</a:t>
            </a:r>
            <a:endParaRPr lang="en-US" dirty="0">
              <a:effectLst/>
            </a:endParaRPr>
          </a:p>
          <a:p>
            <a:endParaRPr lang="en-US" dirty="0"/>
          </a:p>
        </p:txBody>
      </p:sp>
      <p:pic>
        <p:nvPicPr>
          <p:cNvPr id="4" name="Picture 3">
            <a:extLst>
              <a:ext uri="{FF2B5EF4-FFF2-40B4-BE49-F238E27FC236}">
                <a16:creationId xmlns:a16="http://schemas.microsoft.com/office/drawing/2014/main" id="{1AE1A4C1-8ADF-44CD-94DB-A0F59D59496C}"/>
              </a:ext>
            </a:extLst>
          </p:cNvPr>
          <p:cNvPicPr>
            <a:picLocks noChangeAspect="1"/>
          </p:cNvPicPr>
          <p:nvPr/>
        </p:nvPicPr>
        <p:blipFill>
          <a:blip r:embed="rId2"/>
          <a:stretch>
            <a:fillRect/>
          </a:stretch>
        </p:blipFill>
        <p:spPr>
          <a:xfrm>
            <a:off x="1263799" y="4023751"/>
            <a:ext cx="3899872" cy="2431229"/>
          </a:xfrm>
          <a:prstGeom prst="rect">
            <a:avLst/>
          </a:prstGeom>
        </p:spPr>
      </p:pic>
      <p:pic>
        <p:nvPicPr>
          <p:cNvPr id="5" name="Picture 4">
            <a:extLst>
              <a:ext uri="{FF2B5EF4-FFF2-40B4-BE49-F238E27FC236}">
                <a16:creationId xmlns:a16="http://schemas.microsoft.com/office/drawing/2014/main" id="{10279B64-4D9B-4970-9A81-146E1BE23757}"/>
              </a:ext>
            </a:extLst>
          </p:cNvPr>
          <p:cNvPicPr>
            <a:picLocks noChangeAspect="1"/>
          </p:cNvPicPr>
          <p:nvPr/>
        </p:nvPicPr>
        <p:blipFill>
          <a:blip r:embed="rId3"/>
          <a:stretch>
            <a:fillRect/>
          </a:stretch>
        </p:blipFill>
        <p:spPr>
          <a:xfrm>
            <a:off x="6262798" y="4023751"/>
            <a:ext cx="4376516" cy="2431229"/>
          </a:xfrm>
          <a:prstGeom prst="rect">
            <a:avLst/>
          </a:prstGeom>
        </p:spPr>
      </p:pic>
    </p:spTree>
    <p:extLst>
      <p:ext uri="{BB962C8B-B14F-4D97-AF65-F5344CB8AC3E}">
        <p14:creationId xmlns:p14="http://schemas.microsoft.com/office/powerpoint/2010/main" val="193131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6669-5CBB-48FB-8546-E9070A716EA7}"/>
              </a:ext>
            </a:extLst>
          </p:cNvPr>
          <p:cNvSpPr>
            <a:spLocks noGrp="1"/>
          </p:cNvSpPr>
          <p:nvPr>
            <p:ph type="title"/>
          </p:nvPr>
        </p:nvSpPr>
        <p:spPr>
          <a:xfrm>
            <a:off x="913795" y="301214"/>
            <a:ext cx="10353761" cy="1065007"/>
          </a:xfrm>
        </p:spPr>
        <p:txBody>
          <a:bodyPr/>
          <a:lstStyle/>
          <a:p>
            <a:r>
              <a:rPr lang="en-US" b="0" dirty="0">
                <a:effectLst/>
              </a:rPr>
              <a:t>Class Members</a:t>
            </a:r>
            <a:br>
              <a:rPr lang="en-US" b="0" dirty="0">
                <a:effectLst/>
              </a:rPr>
            </a:br>
            <a:endParaRPr lang="en-US" dirty="0"/>
          </a:p>
        </p:txBody>
      </p:sp>
      <p:sp>
        <p:nvSpPr>
          <p:cNvPr id="3" name="Content Placeholder 2">
            <a:extLst>
              <a:ext uri="{FF2B5EF4-FFF2-40B4-BE49-F238E27FC236}">
                <a16:creationId xmlns:a16="http://schemas.microsoft.com/office/drawing/2014/main" id="{FC276F52-0F23-41A4-ADD4-D3C8738FEC51}"/>
              </a:ext>
            </a:extLst>
          </p:cNvPr>
          <p:cNvSpPr>
            <a:spLocks noGrp="1"/>
          </p:cNvSpPr>
          <p:nvPr>
            <p:ph idx="1"/>
          </p:nvPr>
        </p:nvSpPr>
        <p:spPr>
          <a:xfrm>
            <a:off x="913795" y="1247887"/>
            <a:ext cx="10353762" cy="5023821"/>
          </a:xfrm>
        </p:spPr>
        <p:txBody>
          <a:bodyPr/>
          <a:lstStyle/>
          <a:p>
            <a:r>
              <a:rPr lang="en-US" dirty="0">
                <a:effectLst/>
              </a:rPr>
              <a:t>Fields and methods inside classes are often referred to as "Class Members":</a:t>
            </a:r>
            <a:endParaRPr lang="en-US" dirty="0"/>
          </a:p>
        </p:txBody>
      </p:sp>
      <p:pic>
        <p:nvPicPr>
          <p:cNvPr id="4" name="Picture 3">
            <a:extLst>
              <a:ext uri="{FF2B5EF4-FFF2-40B4-BE49-F238E27FC236}">
                <a16:creationId xmlns:a16="http://schemas.microsoft.com/office/drawing/2014/main" id="{93CE0A1D-7596-4144-A451-9CB758832933}"/>
              </a:ext>
            </a:extLst>
          </p:cNvPr>
          <p:cNvPicPr>
            <a:picLocks noChangeAspect="1"/>
          </p:cNvPicPr>
          <p:nvPr/>
        </p:nvPicPr>
        <p:blipFill>
          <a:blip r:embed="rId2"/>
          <a:stretch>
            <a:fillRect/>
          </a:stretch>
        </p:blipFill>
        <p:spPr>
          <a:xfrm>
            <a:off x="1333556" y="2016498"/>
            <a:ext cx="7455442" cy="3964753"/>
          </a:xfrm>
          <a:prstGeom prst="rect">
            <a:avLst/>
          </a:prstGeom>
        </p:spPr>
      </p:pic>
    </p:spTree>
    <p:extLst>
      <p:ext uri="{BB962C8B-B14F-4D97-AF65-F5344CB8AC3E}">
        <p14:creationId xmlns:p14="http://schemas.microsoft.com/office/powerpoint/2010/main" val="426073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4383-2DFB-4DFF-9E2C-A980A191481C}"/>
              </a:ext>
            </a:extLst>
          </p:cNvPr>
          <p:cNvSpPr>
            <a:spLocks noGrp="1"/>
          </p:cNvSpPr>
          <p:nvPr>
            <p:ph type="title"/>
          </p:nvPr>
        </p:nvSpPr>
        <p:spPr>
          <a:xfrm>
            <a:off x="913795" y="505610"/>
            <a:ext cx="10353761" cy="1000461"/>
          </a:xfrm>
        </p:spPr>
        <p:txBody>
          <a:bodyPr>
            <a:normAutofit fontScale="90000"/>
          </a:bodyPr>
          <a:lstStyle/>
          <a:p>
            <a:r>
              <a:rPr lang="en-US" b="0" dirty="0">
                <a:effectLst/>
              </a:rPr>
              <a:t>Fields</a:t>
            </a:r>
            <a:br>
              <a:rPr lang="en-US" b="0" dirty="0">
                <a:effectLst/>
              </a:rPr>
            </a:br>
            <a:endParaRPr lang="en-US" dirty="0"/>
          </a:p>
        </p:txBody>
      </p:sp>
      <p:sp>
        <p:nvSpPr>
          <p:cNvPr id="3" name="Content Placeholder 2">
            <a:extLst>
              <a:ext uri="{FF2B5EF4-FFF2-40B4-BE49-F238E27FC236}">
                <a16:creationId xmlns:a16="http://schemas.microsoft.com/office/drawing/2014/main" id="{A65E8F32-7017-43A1-A7BA-F0F57E88B488}"/>
              </a:ext>
            </a:extLst>
          </p:cNvPr>
          <p:cNvSpPr>
            <a:spLocks noGrp="1"/>
          </p:cNvSpPr>
          <p:nvPr>
            <p:ph idx="1"/>
          </p:nvPr>
        </p:nvSpPr>
        <p:spPr>
          <a:xfrm>
            <a:off x="913795" y="1387736"/>
            <a:ext cx="10353762" cy="4964654"/>
          </a:xfrm>
        </p:spPr>
        <p:txBody>
          <a:bodyPr/>
          <a:lstStyle/>
          <a:p>
            <a:r>
              <a:rPr lang="en-US" dirty="0">
                <a:effectLst/>
              </a:rPr>
              <a:t>The following example will create an object of the Car class, with the name myObj . Then we print the value of the fields</a:t>
            </a:r>
            <a:endParaRPr lang="en-US" dirty="0"/>
          </a:p>
        </p:txBody>
      </p:sp>
      <p:pic>
        <p:nvPicPr>
          <p:cNvPr id="4" name="Picture 3">
            <a:extLst>
              <a:ext uri="{FF2B5EF4-FFF2-40B4-BE49-F238E27FC236}">
                <a16:creationId xmlns:a16="http://schemas.microsoft.com/office/drawing/2014/main" id="{C8AACE19-505A-4919-92EE-FF2E4380E9A6}"/>
              </a:ext>
            </a:extLst>
          </p:cNvPr>
          <p:cNvPicPr>
            <a:picLocks noChangeAspect="1"/>
          </p:cNvPicPr>
          <p:nvPr/>
        </p:nvPicPr>
        <p:blipFill>
          <a:blip r:embed="rId2"/>
          <a:stretch>
            <a:fillRect/>
          </a:stretch>
        </p:blipFill>
        <p:spPr>
          <a:xfrm>
            <a:off x="1308511" y="2413466"/>
            <a:ext cx="5985174" cy="3938924"/>
          </a:xfrm>
          <a:prstGeom prst="rect">
            <a:avLst/>
          </a:prstGeom>
        </p:spPr>
      </p:pic>
    </p:spTree>
    <p:extLst>
      <p:ext uri="{BB962C8B-B14F-4D97-AF65-F5344CB8AC3E}">
        <p14:creationId xmlns:p14="http://schemas.microsoft.com/office/powerpoint/2010/main" val="3828538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71</TotalTime>
  <Words>488</Words>
  <Application>Microsoft Office PowerPoint</Application>
  <PresentationFormat>Widescreen</PresentationFormat>
  <Paragraphs>53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Bookman Old Style</vt:lpstr>
      <vt:lpstr>Rockwell</vt:lpstr>
      <vt:lpstr>Damask</vt:lpstr>
      <vt:lpstr>C# SESSION - 4</vt:lpstr>
      <vt:lpstr>C# - What is OOP? </vt:lpstr>
      <vt:lpstr>C# - What are Classes and Objects? </vt:lpstr>
      <vt:lpstr>Classes and Objects </vt:lpstr>
      <vt:lpstr>Create an Object </vt:lpstr>
      <vt:lpstr>C# Multiple Classes and Objects </vt:lpstr>
      <vt:lpstr>Using Multiple Classes </vt:lpstr>
      <vt:lpstr>Class Members </vt:lpstr>
      <vt:lpstr>Fields </vt:lpstr>
      <vt:lpstr>Fields</vt:lpstr>
      <vt:lpstr>Fields</vt:lpstr>
      <vt:lpstr>Object Methods </vt:lpstr>
      <vt:lpstr>Use Multiple Classes </vt:lpstr>
      <vt:lpstr>C# Constructors </vt:lpstr>
      <vt:lpstr>Constructor Parameters </vt:lpstr>
      <vt:lpstr>Constructor Parameters</vt:lpstr>
      <vt:lpstr>Constructors Save Time </vt:lpstr>
      <vt:lpstr>C# Access Modifiers </vt:lpstr>
      <vt:lpstr>Private Modifier</vt:lpstr>
      <vt:lpstr>Private Modifier </vt:lpstr>
      <vt:lpstr>Public Modifier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SESSION - 4</dc:title>
  <dc:creator>Muhammad Muneeb Ullah Khan</dc:creator>
  <cp:lastModifiedBy>Muhammad Muneeb Ullah Khan</cp:lastModifiedBy>
  <cp:revision>80</cp:revision>
  <dcterms:created xsi:type="dcterms:W3CDTF">2022-12-10T10:21:37Z</dcterms:created>
  <dcterms:modified xsi:type="dcterms:W3CDTF">2022-12-13T09:28:54Z</dcterms:modified>
</cp:coreProperties>
</file>