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E08D07-D6CF-4BBE-B87D-998D9F9AB46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378284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388263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404606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6690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49580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E08D07-D6CF-4BBE-B87D-998D9F9AB46E}"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106492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E08D07-D6CF-4BBE-B87D-998D9F9AB46E}"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2262072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08D07-D6CF-4BBE-B87D-998D9F9AB46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3770596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08D07-D6CF-4BBE-B87D-998D9F9AB46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273588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08D07-D6CF-4BBE-B87D-998D9F9AB46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181976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08D07-D6CF-4BBE-B87D-998D9F9AB46E}"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336409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417373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08D07-D6CF-4BBE-B87D-998D9F9AB46E}"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141030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08D07-D6CF-4BBE-B87D-998D9F9AB46E}"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428064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08D07-D6CF-4BBE-B87D-998D9F9AB46E}"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159046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181151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08D07-D6CF-4BBE-B87D-998D9F9AB46E}"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255B8-8A44-49F4-B136-A22C12A9C058}" type="slidenum">
              <a:rPr lang="en-US" smtClean="0"/>
              <a:t>‹#›</a:t>
            </a:fld>
            <a:endParaRPr lang="en-US"/>
          </a:p>
        </p:txBody>
      </p:sp>
    </p:spTree>
    <p:extLst>
      <p:ext uri="{BB962C8B-B14F-4D97-AF65-F5344CB8AC3E}">
        <p14:creationId xmlns:p14="http://schemas.microsoft.com/office/powerpoint/2010/main" val="58441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E08D07-D6CF-4BBE-B87D-998D9F9AB46E}" type="datetimeFigureOut">
              <a:rPr lang="en-US" smtClean="0"/>
              <a:t>12/21/2022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6255B8-8A44-49F4-B136-A22C12A9C058}" type="slidenum">
              <a:rPr lang="en-US" smtClean="0"/>
              <a:t>‹#›</a:t>
            </a:fld>
            <a:endParaRPr lang="en-US"/>
          </a:p>
        </p:txBody>
      </p:sp>
    </p:spTree>
    <p:extLst>
      <p:ext uri="{BB962C8B-B14F-4D97-AF65-F5344CB8AC3E}">
        <p14:creationId xmlns:p14="http://schemas.microsoft.com/office/powerpoint/2010/main" val="2944029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cs/cs_inheritance.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w3schools.com/cs/cs_abstract.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9FB2-4A84-422F-BF7D-5C299722E7CB}"/>
              </a:ext>
            </a:extLst>
          </p:cNvPr>
          <p:cNvSpPr>
            <a:spLocks noGrp="1"/>
          </p:cNvSpPr>
          <p:nvPr>
            <p:ph type="ctrTitle"/>
          </p:nvPr>
        </p:nvSpPr>
        <p:spPr/>
        <p:txBody>
          <a:bodyPr/>
          <a:lstStyle/>
          <a:p>
            <a:r>
              <a:rPr lang="en-US" dirty="0"/>
              <a:t>C# Session - 5</a:t>
            </a:r>
          </a:p>
        </p:txBody>
      </p:sp>
      <p:sp>
        <p:nvSpPr>
          <p:cNvPr id="3" name="Subtitle 2">
            <a:extLst>
              <a:ext uri="{FF2B5EF4-FFF2-40B4-BE49-F238E27FC236}">
                <a16:creationId xmlns:a16="http://schemas.microsoft.com/office/drawing/2014/main" id="{3D33C917-03E4-43FD-9080-393243517345}"/>
              </a:ext>
            </a:extLst>
          </p:cNvPr>
          <p:cNvSpPr>
            <a:spLocks noGrp="1"/>
          </p:cNvSpPr>
          <p:nvPr>
            <p:ph type="subTitle" idx="1"/>
          </p:nvPr>
        </p:nvSpPr>
        <p:spPr/>
        <p:txBody>
          <a:bodyPr/>
          <a:lstStyle/>
          <a:p>
            <a:r>
              <a:rPr lang="en-US" dirty="0"/>
              <a:t>By Muhammad Muneeb Ullah Khan</a:t>
            </a:r>
          </a:p>
        </p:txBody>
      </p:sp>
    </p:spTree>
    <p:extLst>
      <p:ext uri="{BB962C8B-B14F-4D97-AF65-F5344CB8AC3E}">
        <p14:creationId xmlns:p14="http://schemas.microsoft.com/office/powerpoint/2010/main" val="164312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B97D-EB4D-4CEB-A949-2842957A6017}"/>
              </a:ext>
            </a:extLst>
          </p:cNvPr>
          <p:cNvSpPr>
            <a:spLocks noGrp="1"/>
          </p:cNvSpPr>
          <p:nvPr>
            <p:ph type="title"/>
          </p:nvPr>
        </p:nvSpPr>
        <p:spPr>
          <a:xfrm>
            <a:off x="913795" y="225287"/>
            <a:ext cx="10353761" cy="742122"/>
          </a:xfrm>
        </p:spPr>
        <p:txBody>
          <a:bodyPr>
            <a:normAutofit/>
          </a:bodyPr>
          <a:lstStyle/>
          <a:p>
            <a:r>
              <a:rPr lang="en-US" b="0" dirty="0">
                <a:effectLst/>
              </a:rPr>
              <a:t>Inheritance (Derived and Base Class)</a:t>
            </a:r>
            <a:endParaRPr lang="en-US" dirty="0"/>
          </a:p>
        </p:txBody>
      </p:sp>
      <p:pic>
        <p:nvPicPr>
          <p:cNvPr id="5" name="Content Placeholder 4">
            <a:extLst>
              <a:ext uri="{FF2B5EF4-FFF2-40B4-BE49-F238E27FC236}">
                <a16:creationId xmlns:a16="http://schemas.microsoft.com/office/drawing/2014/main" id="{198A4623-6D53-4925-85EA-8B557F366810}"/>
              </a:ext>
            </a:extLst>
          </p:cNvPr>
          <p:cNvPicPr>
            <a:picLocks noGrp="1" noChangeAspect="1"/>
          </p:cNvPicPr>
          <p:nvPr>
            <p:ph idx="1"/>
          </p:nvPr>
        </p:nvPicPr>
        <p:blipFill>
          <a:blip r:embed="rId2"/>
          <a:stretch>
            <a:fillRect/>
          </a:stretch>
        </p:blipFill>
        <p:spPr>
          <a:xfrm>
            <a:off x="913795" y="1073633"/>
            <a:ext cx="9634935" cy="5559080"/>
          </a:xfrm>
          <a:prstGeom prst="rect">
            <a:avLst/>
          </a:prstGeom>
        </p:spPr>
      </p:pic>
    </p:spTree>
    <p:extLst>
      <p:ext uri="{BB962C8B-B14F-4D97-AF65-F5344CB8AC3E}">
        <p14:creationId xmlns:p14="http://schemas.microsoft.com/office/powerpoint/2010/main" val="4545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3C79-5D1B-4103-A938-6E410A3F5A17}"/>
              </a:ext>
            </a:extLst>
          </p:cNvPr>
          <p:cNvSpPr>
            <a:spLocks noGrp="1"/>
          </p:cNvSpPr>
          <p:nvPr>
            <p:ph type="title"/>
          </p:nvPr>
        </p:nvSpPr>
        <p:spPr>
          <a:xfrm>
            <a:off x="913795" y="255182"/>
            <a:ext cx="10353761" cy="893134"/>
          </a:xfrm>
        </p:spPr>
        <p:txBody>
          <a:bodyPr>
            <a:normAutofit fontScale="90000"/>
          </a:bodyPr>
          <a:lstStyle/>
          <a:p>
            <a:r>
              <a:rPr lang="en-US" b="0" dirty="0">
                <a:effectLst/>
              </a:rPr>
              <a:t>C# Polymorphism</a:t>
            </a:r>
            <a:br>
              <a:rPr lang="en-US" b="0" dirty="0">
                <a:effectLst/>
              </a:rPr>
            </a:br>
            <a:endParaRPr lang="en-US" dirty="0"/>
          </a:p>
        </p:txBody>
      </p:sp>
      <p:sp>
        <p:nvSpPr>
          <p:cNvPr id="3" name="Content Placeholder 2">
            <a:extLst>
              <a:ext uri="{FF2B5EF4-FFF2-40B4-BE49-F238E27FC236}">
                <a16:creationId xmlns:a16="http://schemas.microsoft.com/office/drawing/2014/main" id="{517B9953-1D7B-45B5-8107-137F853A6039}"/>
              </a:ext>
            </a:extLst>
          </p:cNvPr>
          <p:cNvSpPr>
            <a:spLocks noGrp="1"/>
          </p:cNvSpPr>
          <p:nvPr>
            <p:ph idx="1"/>
          </p:nvPr>
        </p:nvSpPr>
        <p:spPr>
          <a:xfrm>
            <a:off x="913795" y="978195"/>
            <a:ext cx="10353762" cy="5316279"/>
          </a:xfrm>
        </p:spPr>
        <p:txBody>
          <a:bodyPr/>
          <a:lstStyle/>
          <a:p>
            <a:r>
              <a:rPr lang="en-US" dirty="0">
                <a:effectLst/>
              </a:rPr>
              <a:t>Polymorphism means "many forms", and it occurs when we have many classes that are related to each other by inheritance.</a:t>
            </a:r>
          </a:p>
          <a:p>
            <a:endParaRPr lang="en-US" dirty="0">
              <a:effectLst/>
            </a:endParaRPr>
          </a:p>
          <a:p>
            <a:r>
              <a:rPr lang="en-US" dirty="0">
                <a:effectLst/>
              </a:rPr>
              <a:t> </a:t>
            </a:r>
            <a:r>
              <a:rPr lang="en-US" dirty="0">
                <a:effectLst/>
                <a:hlinkClick r:id="rId2">
                  <a:extLst>
                    <a:ext uri="{A12FA001-AC4F-418D-AE19-62706E023703}">
                      <ahyp:hlinkClr xmlns:ahyp="http://schemas.microsoft.com/office/drawing/2018/hyperlinkcolor" val="tx"/>
                    </a:ext>
                  </a:extLst>
                </a:hlinkClick>
              </a:rPr>
              <a:t>Inheritance</a:t>
            </a:r>
            <a:r>
              <a:rPr lang="en-US" dirty="0">
                <a:effectLst/>
              </a:rPr>
              <a:t> lets us inherit fields and methods from another class. Polymorphism uses those methods to perform different tasks. This allows us to perform a single action in different ways.</a:t>
            </a:r>
          </a:p>
          <a:p>
            <a:endParaRPr lang="en-US" dirty="0">
              <a:effectLst/>
            </a:endParaRPr>
          </a:p>
          <a:p>
            <a:r>
              <a:rPr lang="en-US" dirty="0">
                <a:effectLst/>
              </a:rPr>
              <a:t>For example, think of a base class called Animal that has a method called </a:t>
            </a:r>
            <a:r>
              <a:rPr lang="en-US" dirty="0" err="1">
                <a:effectLst/>
              </a:rPr>
              <a:t>animalSound</a:t>
            </a:r>
            <a:r>
              <a:rPr lang="en-US" dirty="0">
                <a:effectLst/>
              </a:rPr>
              <a:t>() . Derived classes of Animals could be Pigs, Cats, Dogs, Birds - And they also have their own implementation of an animal sound (the pig oinks, and the cat meows, etc.):</a:t>
            </a:r>
            <a:endParaRPr lang="en-US" dirty="0"/>
          </a:p>
        </p:txBody>
      </p:sp>
    </p:spTree>
    <p:extLst>
      <p:ext uri="{BB962C8B-B14F-4D97-AF65-F5344CB8AC3E}">
        <p14:creationId xmlns:p14="http://schemas.microsoft.com/office/powerpoint/2010/main" val="102748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84A7-DCE2-44F9-AE46-9FE5776EAE3B}"/>
              </a:ext>
            </a:extLst>
          </p:cNvPr>
          <p:cNvSpPr>
            <a:spLocks noGrp="1"/>
          </p:cNvSpPr>
          <p:nvPr>
            <p:ph type="title"/>
          </p:nvPr>
        </p:nvSpPr>
        <p:spPr>
          <a:xfrm>
            <a:off x="913795" y="212652"/>
            <a:ext cx="10353761" cy="191385"/>
          </a:xfrm>
        </p:spPr>
        <p:txBody>
          <a:bodyPr>
            <a:normAutofit fontScale="90000"/>
          </a:bodyPr>
          <a:lstStyle/>
          <a:p>
            <a:r>
              <a:rPr lang="en-US" b="0" dirty="0">
                <a:effectLst/>
              </a:rPr>
              <a:t>C# Polymorphism</a:t>
            </a:r>
            <a:endParaRPr lang="en-US" dirty="0"/>
          </a:p>
        </p:txBody>
      </p:sp>
      <p:pic>
        <p:nvPicPr>
          <p:cNvPr id="4" name="Content Placeholder 3">
            <a:extLst>
              <a:ext uri="{FF2B5EF4-FFF2-40B4-BE49-F238E27FC236}">
                <a16:creationId xmlns:a16="http://schemas.microsoft.com/office/drawing/2014/main" id="{DCD44DA5-FC88-4B5D-913B-A9089FB29DC2}"/>
              </a:ext>
            </a:extLst>
          </p:cNvPr>
          <p:cNvPicPr>
            <a:picLocks noGrp="1" noChangeAspect="1"/>
          </p:cNvPicPr>
          <p:nvPr>
            <p:ph idx="1"/>
          </p:nvPr>
        </p:nvPicPr>
        <p:blipFill>
          <a:blip r:embed="rId2"/>
          <a:stretch>
            <a:fillRect/>
          </a:stretch>
        </p:blipFill>
        <p:spPr>
          <a:xfrm>
            <a:off x="2052084" y="552893"/>
            <a:ext cx="7708603" cy="6092455"/>
          </a:xfrm>
          <a:prstGeom prst="rect">
            <a:avLst/>
          </a:prstGeom>
        </p:spPr>
      </p:pic>
    </p:spTree>
    <p:extLst>
      <p:ext uri="{BB962C8B-B14F-4D97-AF65-F5344CB8AC3E}">
        <p14:creationId xmlns:p14="http://schemas.microsoft.com/office/powerpoint/2010/main" val="43429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1A63-FCBD-4799-8A95-CF34DBD6ED36}"/>
              </a:ext>
            </a:extLst>
          </p:cNvPr>
          <p:cNvSpPr>
            <a:spLocks noGrp="1"/>
          </p:cNvSpPr>
          <p:nvPr>
            <p:ph type="title"/>
          </p:nvPr>
        </p:nvSpPr>
        <p:spPr>
          <a:xfrm>
            <a:off x="265815" y="233917"/>
            <a:ext cx="11001742" cy="159488"/>
          </a:xfrm>
        </p:spPr>
        <p:txBody>
          <a:bodyPr>
            <a:normAutofit fontScale="90000"/>
          </a:bodyPr>
          <a:lstStyle/>
          <a:p>
            <a:r>
              <a:rPr lang="en-US" b="0" dirty="0">
                <a:effectLst/>
              </a:rPr>
              <a:t>Polymorphism and Overriding Methods</a:t>
            </a:r>
          </a:p>
        </p:txBody>
      </p:sp>
      <p:pic>
        <p:nvPicPr>
          <p:cNvPr id="4" name="Content Placeholder 3">
            <a:extLst>
              <a:ext uri="{FF2B5EF4-FFF2-40B4-BE49-F238E27FC236}">
                <a16:creationId xmlns:a16="http://schemas.microsoft.com/office/drawing/2014/main" id="{53502558-6A11-4927-8055-20193B3FD02C}"/>
              </a:ext>
            </a:extLst>
          </p:cNvPr>
          <p:cNvPicPr>
            <a:picLocks noGrp="1" noChangeAspect="1"/>
          </p:cNvPicPr>
          <p:nvPr>
            <p:ph idx="1"/>
          </p:nvPr>
        </p:nvPicPr>
        <p:blipFill>
          <a:blip r:embed="rId2"/>
          <a:stretch>
            <a:fillRect/>
          </a:stretch>
        </p:blipFill>
        <p:spPr>
          <a:xfrm>
            <a:off x="2030819" y="574159"/>
            <a:ext cx="7176976" cy="6145618"/>
          </a:xfrm>
          <a:prstGeom prst="rect">
            <a:avLst/>
          </a:prstGeom>
        </p:spPr>
      </p:pic>
    </p:spTree>
    <p:extLst>
      <p:ext uri="{BB962C8B-B14F-4D97-AF65-F5344CB8AC3E}">
        <p14:creationId xmlns:p14="http://schemas.microsoft.com/office/powerpoint/2010/main" val="283639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7109-7BBC-4D36-9341-0588551AFF55}"/>
              </a:ext>
            </a:extLst>
          </p:cNvPr>
          <p:cNvSpPr>
            <a:spLocks noGrp="1"/>
          </p:cNvSpPr>
          <p:nvPr>
            <p:ph type="title"/>
          </p:nvPr>
        </p:nvSpPr>
        <p:spPr>
          <a:xfrm>
            <a:off x="913795" y="414670"/>
            <a:ext cx="10353761" cy="350873"/>
          </a:xfrm>
        </p:spPr>
        <p:txBody>
          <a:bodyPr>
            <a:normAutofit fontScale="90000"/>
          </a:bodyPr>
          <a:lstStyle/>
          <a:p>
            <a:r>
              <a:rPr lang="en-US" b="0" dirty="0">
                <a:effectLst/>
              </a:rPr>
              <a:t>C# Abstraction</a:t>
            </a:r>
            <a:br>
              <a:rPr lang="en-US" b="0" dirty="0">
                <a:effectLst/>
              </a:rPr>
            </a:br>
            <a:endParaRPr lang="en-US" dirty="0"/>
          </a:p>
        </p:txBody>
      </p:sp>
      <p:sp>
        <p:nvSpPr>
          <p:cNvPr id="3" name="Content Placeholder 2">
            <a:extLst>
              <a:ext uri="{FF2B5EF4-FFF2-40B4-BE49-F238E27FC236}">
                <a16:creationId xmlns:a16="http://schemas.microsoft.com/office/drawing/2014/main" id="{72DEA3B0-E24B-4EAD-B291-70EF99221FE7}"/>
              </a:ext>
            </a:extLst>
          </p:cNvPr>
          <p:cNvSpPr>
            <a:spLocks noGrp="1"/>
          </p:cNvSpPr>
          <p:nvPr>
            <p:ph idx="1"/>
          </p:nvPr>
        </p:nvSpPr>
        <p:spPr>
          <a:xfrm>
            <a:off x="913795" y="765543"/>
            <a:ext cx="10353762" cy="5847906"/>
          </a:xfrm>
        </p:spPr>
        <p:txBody>
          <a:bodyPr/>
          <a:lstStyle/>
          <a:p>
            <a:r>
              <a:rPr lang="en-US" dirty="0">
                <a:effectLst/>
              </a:rPr>
              <a:t>Data </a:t>
            </a:r>
            <a:r>
              <a:rPr lang="en-US" b="1" dirty="0">
                <a:effectLst/>
              </a:rPr>
              <a:t>abstraction</a:t>
            </a:r>
            <a:r>
              <a:rPr lang="en-US" dirty="0">
                <a:effectLst/>
              </a:rPr>
              <a:t> is the process of hiding certain details and showing only essential information to the user.</a:t>
            </a:r>
          </a:p>
          <a:p>
            <a:endParaRPr lang="en-US" dirty="0">
              <a:effectLst/>
            </a:endParaRPr>
          </a:p>
          <a:p>
            <a:r>
              <a:rPr lang="en-US" dirty="0">
                <a:effectLst/>
              </a:rPr>
              <a:t>The abstract keyword is used for classes and methods:</a:t>
            </a:r>
          </a:p>
          <a:p>
            <a:pPr marL="0" indent="0">
              <a:buNone/>
            </a:pPr>
            <a:endParaRPr lang="en-US" dirty="0">
              <a:effectLst/>
            </a:endParaRPr>
          </a:p>
          <a:p>
            <a:r>
              <a:rPr lang="en-US" b="1" dirty="0">
                <a:effectLst/>
              </a:rPr>
              <a:t>Abstract class:</a:t>
            </a:r>
            <a:r>
              <a:rPr lang="en-US" dirty="0">
                <a:effectLst/>
              </a:rPr>
              <a:t> is a restricted class that cannot be used to create objects (to access it, it must be inherited from another class).</a:t>
            </a:r>
          </a:p>
          <a:p>
            <a:pPr marL="0" indent="0">
              <a:buNone/>
            </a:pPr>
            <a:endParaRPr lang="en-US" dirty="0">
              <a:effectLst/>
            </a:endParaRPr>
          </a:p>
          <a:p>
            <a:r>
              <a:rPr lang="en-US" b="1" dirty="0">
                <a:effectLst/>
              </a:rPr>
              <a:t>Abstract method:</a:t>
            </a:r>
            <a:r>
              <a:rPr lang="en-US" dirty="0">
                <a:effectLst/>
              </a:rPr>
              <a:t> can only be used in an abstract class, and it does not have a body. The body is provided by the derived class (inherited from).</a:t>
            </a:r>
          </a:p>
          <a:p>
            <a:pPr marL="0" indent="0">
              <a:buNone/>
            </a:pPr>
            <a:endParaRPr lang="en-US" dirty="0">
              <a:effectLst/>
            </a:endParaRPr>
          </a:p>
          <a:p>
            <a:r>
              <a:rPr lang="en-US" dirty="0">
                <a:effectLst/>
              </a:rPr>
              <a:t>An abstract class can have both abstract and regular methods:</a:t>
            </a:r>
          </a:p>
          <a:p>
            <a:endParaRPr lang="en-US" dirty="0"/>
          </a:p>
        </p:txBody>
      </p:sp>
    </p:spTree>
    <p:extLst>
      <p:ext uri="{BB962C8B-B14F-4D97-AF65-F5344CB8AC3E}">
        <p14:creationId xmlns:p14="http://schemas.microsoft.com/office/powerpoint/2010/main" val="134289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5AC3-8771-455A-8548-F86D26837E5C}"/>
              </a:ext>
            </a:extLst>
          </p:cNvPr>
          <p:cNvSpPr>
            <a:spLocks noGrp="1"/>
          </p:cNvSpPr>
          <p:nvPr>
            <p:ph type="title"/>
          </p:nvPr>
        </p:nvSpPr>
        <p:spPr>
          <a:xfrm>
            <a:off x="913795" y="265814"/>
            <a:ext cx="10353761" cy="637953"/>
          </a:xfrm>
        </p:spPr>
        <p:txBody>
          <a:bodyPr/>
          <a:lstStyle/>
          <a:p>
            <a:r>
              <a:rPr lang="en-US" b="0" dirty="0">
                <a:effectLst/>
              </a:rPr>
              <a:t>C# Abstraction</a:t>
            </a:r>
            <a:endParaRPr lang="en-US" dirty="0"/>
          </a:p>
        </p:txBody>
      </p:sp>
      <p:pic>
        <p:nvPicPr>
          <p:cNvPr id="5" name="Content Placeholder 4">
            <a:extLst>
              <a:ext uri="{FF2B5EF4-FFF2-40B4-BE49-F238E27FC236}">
                <a16:creationId xmlns:a16="http://schemas.microsoft.com/office/drawing/2014/main" id="{B4628752-A302-4097-8D34-59B282D8325A}"/>
              </a:ext>
            </a:extLst>
          </p:cNvPr>
          <p:cNvPicPr>
            <a:picLocks noGrp="1" noChangeAspect="1"/>
          </p:cNvPicPr>
          <p:nvPr>
            <p:ph idx="1"/>
          </p:nvPr>
        </p:nvPicPr>
        <p:blipFill>
          <a:blip r:embed="rId2"/>
          <a:stretch>
            <a:fillRect/>
          </a:stretch>
        </p:blipFill>
        <p:spPr>
          <a:xfrm>
            <a:off x="997134" y="1357717"/>
            <a:ext cx="5488726" cy="2501901"/>
          </a:xfrm>
          <a:prstGeom prst="rect">
            <a:avLst/>
          </a:prstGeom>
        </p:spPr>
      </p:pic>
      <p:pic>
        <p:nvPicPr>
          <p:cNvPr id="6" name="Picture 5">
            <a:extLst>
              <a:ext uri="{FF2B5EF4-FFF2-40B4-BE49-F238E27FC236}">
                <a16:creationId xmlns:a16="http://schemas.microsoft.com/office/drawing/2014/main" id="{0E7CCDB5-F09A-4094-8927-FAF4741B7E4F}"/>
              </a:ext>
            </a:extLst>
          </p:cNvPr>
          <p:cNvPicPr>
            <a:picLocks noChangeAspect="1"/>
          </p:cNvPicPr>
          <p:nvPr/>
        </p:nvPicPr>
        <p:blipFill>
          <a:blip r:embed="rId3"/>
          <a:stretch>
            <a:fillRect/>
          </a:stretch>
        </p:blipFill>
        <p:spPr>
          <a:xfrm>
            <a:off x="997134" y="4441418"/>
            <a:ext cx="5488726" cy="1058865"/>
          </a:xfrm>
          <a:prstGeom prst="rect">
            <a:avLst/>
          </a:prstGeom>
        </p:spPr>
      </p:pic>
    </p:spTree>
    <p:extLst>
      <p:ext uri="{BB962C8B-B14F-4D97-AF65-F5344CB8AC3E}">
        <p14:creationId xmlns:p14="http://schemas.microsoft.com/office/powerpoint/2010/main" val="235277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EFB5-F77D-420D-813C-7373276CD265}"/>
              </a:ext>
            </a:extLst>
          </p:cNvPr>
          <p:cNvSpPr>
            <a:spLocks noGrp="1"/>
          </p:cNvSpPr>
          <p:nvPr>
            <p:ph type="title"/>
          </p:nvPr>
        </p:nvSpPr>
        <p:spPr>
          <a:xfrm>
            <a:off x="913795" y="180754"/>
            <a:ext cx="10353761" cy="233916"/>
          </a:xfrm>
        </p:spPr>
        <p:txBody>
          <a:bodyPr>
            <a:normAutofit fontScale="90000"/>
          </a:bodyPr>
          <a:lstStyle/>
          <a:p>
            <a:r>
              <a:rPr lang="en-US" b="0" dirty="0">
                <a:effectLst/>
              </a:rPr>
              <a:t>C# Abstraction</a:t>
            </a:r>
            <a:endParaRPr lang="en-US" dirty="0"/>
          </a:p>
        </p:txBody>
      </p:sp>
      <p:pic>
        <p:nvPicPr>
          <p:cNvPr id="4" name="Content Placeholder 3">
            <a:extLst>
              <a:ext uri="{FF2B5EF4-FFF2-40B4-BE49-F238E27FC236}">
                <a16:creationId xmlns:a16="http://schemas.microsoft.com/office/drawing/2014/main" id="{8131DC4D-ADEB-4D13-802A-2BAE3D66D8A7}"/>
              </a:ext>
            </a:extLst>
          </p:cNvPr>
          <p:cNvPicPr>
            <a:picLocks noGrp="1" noChangeAspect="1"/>
          </p:cNvPicPr>
          <p:nvPr>
            <p:ph idx="1"/>
          </p:nvPr>
        </p:nvPicPr>
        <p:blipFill>
          <a:blip r:embed="rId2"/>
          <a:stretch>
            <a:fillRect/>
          </a:stretch>
        </p:blipFill>
        <p:spPr>
          <a:xfrm>
            <a:off x="2190307" y="584790"/>
            <a:ext cx="7410893" cy="6092455"/>
          </a:xfrm>
          <a:prstGeom prst="rect">
            <a:avLst/>
          </a:prstGeom>
        </p:spPr>
      </p:pic>
    </p:spTree>
    <p:extLst>
      <p:ext uri="{BB962C8B-B14F-4D97-AF65-F5344CB8AC3E}">
        <p14:creationId xmlns:p14="http://schemas.microsoft.com/office/powerpoint/2010/main" val="27030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707A-8CD0-4C2B-8F34-D1957B7D5A5B}"/>
              </a:ext>
            </a:extLst>
          </p:cNvPr>
          <p:cNvSpPr>
            <a:spLocks noGrp="1"/>
          </p:cNvSpPr>
          <p:nvPr>
            <p:ph type="title"/>
          </p:nvPr>
        </p:nvSpPr>
        <p:spPr>
          <a:xfrm>
            <a:off x="913795" y="329609"/>
            <a:ext cx="10353761" cy="552893"/>
          </a:xfrm>
        </p:spPr>
        <p:txBody>
          <a:bodyPr>
            <a:normAutofit fontScale="90000"/>
          </a:bodyPr>
          <a:lstStyle/>
          <a:p>
            <a:r>
              <a:rPr lang="en-US" b="0" dirty="0">
                <a:effectLst/>
              </a:rPr>
              <a:t>C# Interface</a:t>
            </a:r>
            <a:br>
              <a:rPr lang="en-US" b="0" dirty="0">
                <a:effectLst/>
              </a:rPr>
            </a:br>
            <a:endParaRPr lang="en-US" dirty="0"/>
          </a:p>
        </p:txBody>
      </p:sp>
      <p:sp>
        <p:nvSpPr>
          <p:cNvPr id="3" name="Content Placeholder 2">
            <a:extLst>
              <a:ext uri="{FF2B5EF4-FFF2-40B4-BE49-F238E27FC236}">
                <a16:creationId xmlns:a16="http://schemas.microsoft.com/office/drawing/2014/main" id="{494DF522-C101-4F88-BECE-C0A68256E233}"/>
              </a:ext>
            </a:extLst>
          </p:cNvPr>
          <p:cNvSpPr>
            <a:spLocks noGrp="1"/>
          </p:cNvSpPr>
          <p:nvPr>
            <p:ph idx="1"/>
          </p:nvPr>
        </p:nvSpPr>
        <p:spPr>
          <a:xfrm>
            <a:off x="913795" y="882503"/>
            <a:ext cx="10353762" cy="5507664"/>
          </a:xfrm>
        </p:spPr>
        <p:txBody>
          <a:bodyPr/>
          <a:lstStyle/>
          <a:p>
            <a:r>
              <a:rPr lang="en-US" dirty="0">
                <a:effectLst/>
              </a:rPr>
              <a:t>Another way to achieve </a:t>
            </a:r>
            <a:r>
              <a:rPr lang="en-US" dirty="0">
                <a:effectLst/>
                <a:hlinkClick r:id="rId2">
                  <a:extLst>
                    <a:ext uri="{A12FA001-AC4F-418D-AE19-62706E023703}">
                      <ahyp:hlinkClr xmlns:ahyp="http://schemas.microsoft.com/office/drawing/2018/hyperlinkcolor" val="tx"/>
                    </a:ext>
                  </a:extLst>
                </a:hlinkClick>
              </a:rPr>
              <a:t>abstraction</a:t>
            </a:r>
            <a:r>
              <a:rPr lang="en-US" dirty="0">
                <a:effectLst/>
              </a:rPr>
              <a:t> in C#, is with interfaces.</a:t>
            </a:r>
          </a:p>
          <a:p>
            <a:r>
              <a:rPr lang="en-US" dirty="0">
                <a:effectLst/>
              </a:rPr>
              <a:t>An interface  is a completely "</a:t>
            </a:r>
            <a:r>
              <a:rPr lang="en-US" b="1" dirty="0">
                <a:effectLst/>
              </a:rPr>
              <a:t>abstract class</a:t>
            </a:r>
            <a:r>
              <a:rPr lang="en-US" dirty="0">
                <a:effectLst/>
              </a:rPr>
              <a:t>", which can only contain abstract methods and properties (with empty bodies):</a:t>
            </a:r>
            <a:endParaRPr lang="en-US" dirty="0"/>
          </a:p>
        </p:txBody>
      </p:sp>
      <p:pic>
        <p:nvPicPr>
          <p:cNvPr id="4" name="Picture 3">
            <a:extLst>
              <a:ext uri="{FF2B5EF4-FFF2-40B4-BE49-F238E27FC236}">
                <a16:creationId xmlns:a16="http://schemas.microsoft.com/office/drawing/2014/main" id="{13E5E3DE-8D6B-4613-B490-26E9855146CC}"/>
              </a:ext>
            </a:extLst>
          </p:cNvPr>
          <p:cNvPicPr>
            <a:picLocks noChangeAspect="1"/>
          </p:cNvPicPr>
          <p:nvPr/>
        </p:nvPicPr>
        <p:blipFill>
          <a:blip r:embed="rId3"/>
          <a:stretch>
            <a:fillRect/>
          </a:stretch>
        </p:blipFill>
        <p:spPr>
          <a:xfrm>
            <a:off x="1435505" y="2852737"/>
            <a:ext cx="6294365" cy="2038240"/>
          </a:xfrm>
          <a:prstGeom prst="rect">
            <a:avLst/>
          </a:prstGeom>
        </p:spPr>
      </p:pic>
    </p:spTree>
    <p:extLst>
      <p:ext uri="{BB962C8B-B14F-4D97-AF65-F5344CB8AC3E}">
        <p14:creationId xmlns:p14="http://schemas.microsoft.com/office/powerpoint/2010/main" val="386860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143D-E4B5-4903-91D6-325963A23D21}"/>
              </a:ext>
            </a:extLst>
          </p:cNvPr>
          <p:cNvSpPr>
            <a:spLocks noGrp="1"/>
          </p:cNvSpPr>
          <p:nvPr>
            <p:ph type="title"/>
          </p:nvPr>
        </p:nvSpPr>
        <p:spPr>
          <a:xfrm>
            <a:off x="913795" y="223283"/>
            <a:ext cx="10353761" cy="786809"/>
          </a:xfrm>
        </p:spPr>
        <p:txBody>
          <a:bodyPr>
            <a:normAutofit/>
          </a:bodyPr>
          <a:lstStyle/>
          <a:p>
            <a:r>
              <a:rPr lang="en-US" b="0" dirty="0">
                <a:effectLst/>
              </a:rPr>
              <a:t>C# Interface</a:t>
            </a:r>
            <a:endParaRPr lang="en-US" dirty="0"/>
          </a:p>
        </p:txBody>
      </p:sp>
      <p:sp>
        <p:nvSpPr>
          <p:cNvPr id="3" name="Content Placeholder 2">
            <a:extLst>
              <a:ext uri="{FF2B5EF4-FFF2-40B4-BE49-F238E27FC236}">
                <a16:creationId xmlns:a16="http://schemas.microsoft.com/office/drawing/2014/main" id="{A256808F-3B9C-427B-B6CB-97EDB8073D23}"/>
              </a:ext>
            </a:extLst>
          </p:cNvPr>
          <p:cNvSpPr>
            <a:spLocks noGrp="1"/>
          </p:cNvSpPr>
          <p:nvPr>
            <p:ph idx="1"/>
          </p:nvPr>
        </p:nvSpPr>
        <p:spPr>
          <a:xfrm>
            <a:off x="913795" y="1414130"/>
            <a:ext cx="10353762" cy="4997304"/>
          </a:xfrm>
        </p:spPr>
        <p:txBody>
          <a:bodyPr/>
          <a:lstStyle/>
          <a:p>
            <a:r>
              <a:rPr lang="en-US" dirty="0">
                <a:effectLst/>
              </a:rPr>
              <a:t>To access the interface methods, the interface must be "implemented“(</a:t>
            </a:r>
            <a:r>
              <a:rPr lang="en-US" dirty="0" err="1">
                <a:effectLst/>
              </a:rPr>
              <a:t>kinda</a:t>
            </a:r>
            <a:r>
              <a:rPr lang="en-US" dirty="0">
                <a:effectLst/>
              </a:rPr>
              <a:t> like inherited) by another class. To implement an interface, use the : symbol (just like with inheritance). The body of the interface method is provided by the "implement" class. Note that you do not have to use the override  keyword when implementing an interface:</a:t>
            </a:r>
          </a:p>
        </p:txBody>
      </p:sp>
    </p:spTree>
    <p:extLst>
      <p:ext uri="{BB962C8B-B14F-4D97-AF65-F5344CB8AC3E}">
        <p14:creationId xmlns:p14="http://schemas.microsoft.com/office/powerpoint/2010/main" val="415702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8D29-E1FD-4C81-94E9-C78922D9DDAF}"/>
              </a:ext>
            </a:extLst>
          </p:cNvPr>
          <p:cNvSpPr>
            <a:spLocks noGrp="1"/>
          </p:cNvSpPr>
          <p:nvPr>
            <p:ph type="title"/>
          </p:nvPr>
        </p:nvSpPr>
        <p:spPr>
          <a:xfrm>
            <a:off x="913795" y="223284"/>
            <a:ext cx="10353761" cy="531628"/>
          </a:xfrm>
        </p:spPr>
        <p:txBody>
          <a:bodyPr>
            <a:normAutofit fontScale="90000"/>
          </a:bodyPr>
          <a:lstStyle/>
          <a:p>
            <a:r>
              <a:rPr lang="en-US" b="0" dirty="0">
                <a:effectLst/>
              </a:rPr>
              <a:t>C# Interface</a:t>
            </a:r>
            <a:endParaRPr lang="en-US" dirty="0"/>
          </a:p>
        </p:txBody>
      </p:sp>
      <p:pic>
        <p:nvPicPr>
          <p:cNvPr id="4" name="Content Placeholder 3">
            <a:extLst>
              <a:ext uri="{FF2B5EF4-FFF2-40B4-BE49-F238E27FC236}">
                <a16:creationId xmlns:a16="http://schemas.microsoft.com/office/drawing/2014/main" id="{FF7B1D9F-4238-4E51-91F0-C92C6189D8FE}"/>
              </a:ext>
            </a:extLst>
          </p:cNvPr>
          <p:cNvPicPr>
            <a:picLocks noGrp="1" noChangeAspect="1"/>
          </p:cNvPicPr>
          <p:nvPr>
            <p:ph idx="1"/>
          </p:nvPr>
        </p:nvPicPr>
        <p:blipFill>
          <a:blip r:embed="rId2"/>
          <a:stretch>
            <a:fillRect/>
          </a:stretch>
        </p:blipFill>
        <p:spPr>
          <a:xfrm>
            <a:off x="2647507" y="903768"/>
            <a:ext cx="6549655" cy="5730948"/>
          </a:xfrm>
          <a:prstGeom prst="rect">
            <a:avLst/>
          </a:prstGeom>
        </p:spPr>
      </p:pic>
    </p:spTree>
    <p:extLst>
      <p:ext uri="{BB962C8B-B14F-4D97-AF65-F5344CB8AC3E}">
        <p14:creationId xmlns:p14="http://schemas.microsoft.com/office/powerpoint/2010/main" val="424384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CACC-A1DE-450C-9939-C4935C3069FB}"/>
              </a:ext>
            </a:extLst>
          </p:cNvPr>
          <p:cNvSpPr>
            <a:spLocks noGrp="1"/>
          </p:cNvSpPr>
          <p:nvPr>
            <p:ph type="title"/>
          </p:nvPr>
        </p:nvSpPr>
        <p:spPr>
          <a:xfrm>
            <a:off x="913795" y="331304"/>
            <a:ext cx="10353761" cy="980661"/>
          </a:xfrm>
        </p:spPr>
        <p:txBody>
          <a:bodyPr>
            <a:normAutofit fontScale="90000"/>
          </a:bodyPr>
          <a:lstStyle/>
          <a:p>
            <a:r>
              <a:rPr lang="en-US" b="0" dirty="0">
                <a:effectLst/>
              </a:rPr>
              <a:t>C# Properties (Get and Set)</a:t>
            </a:r>
            <a:br>
              <a:rPr lang="en-US" b="0" dirty="0">
                <a:effectLst/>
              </a:rPr>
            </a:br>
            <a:endParaRPr lang="en-US" dirty="0"/>
          </a:p>
        </p:txBody>
      </p:sp>
      <p:sp>
        <p:nvSpPr>
          <p:cNvPr id="3" name="Content Placeholder 2">
            <a:extLst>
              <a:ext uri="{FF2B5EF4-FFF2-40B4-BE49-F238E27FC236}">
                <a16:creationId xmlns:a16="http://schemas.microsoft.com/office/drawing/2014/main" id="{74F6149D-36A0-422E-AFF3-E94A208A1276}"/>
              </a:ext>
            </a:extLst>
          </p:cNvPr>
          <p:cNvSpPr>
            <a:spLocks noGrp="1"/>
          </p:cNvSpPr>
          <p:nvPr>
            <p:ph idx="1"/>
          </p:nvPr>
        </p:nvSpPr>
        <p:spPr>
          <a:xfrm>
            <a:off x="913795" y="1139687"/>
            <a:ext cx="10353762" cy="5208104"/>
          </a:xfrm>
        </p:spPr>
        <p:txBody>
          <a:bodyPr/>
          <a:lstStyle/>
          <a:p>
            <a:r>
              <a:rPr lang="en-US" dirty="0">
                <a:effectLst/>
              </a:rPr>
              <a:t>A property is like a combination of a variable and a method, and it has two methods: a get and a set method:</a:t>
            </a:r>
            <a:endParaRPr lang="en-US" dirty="0"/>
          </a:p>
        </p:txBody>
      </p:sp>
      <p:pic>
        <p:nvPicPr>
          <p:cNvPr id="4" name="Picture 3">
            <a:extLst>
              <a:ext uri="{FF2B5EF4-FFF2-40B4-BE49-F238E27FC236}">
                <a16:creationId xmlns:a16="http://schemas.microsoft.com/office/drawing/2014/main" id="{3C81CD45-736D-4B86-AF81-96902853750F}"/>
              </a:ext>
            </a:extLst>
          </p:cNvPr>
          <p:cNvPicPr>
            <a:picLocks noChangeAspect="1"/>
          </p:cNvPicPr>
          <p:nvPr/>
        </p:nvPicPr>
        <p:blipFill>
          <a:blip r:embed="rId2"/>
          <a:stretch>
            <a:fillRect/>
          </a:stretch>
        </p:blipFill>
        <p:spPr>
          <a:xfrm>
            <a:off x="1506399" y="2446061"/>
            <a:ext cx="6100349" cy="3583678"/>
          </a:xfrm>
          <a:prstGeom prst="rect">
            <a:avLst/>
          </a:prstGeom>
        </p:spPr>
      </p:pic>
    </p:spTree>
    <p:extLst>
      <p:ext uri="{BB962C8B-B14F-4D97-AF65-F5344CB8AC3E}">
        <p14:creationId xmlns:p14="http://schemas.microsoft.com/office/powerpoint/2010/main" val="14694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05D3-8594-48D1-BCD3-0EC1E3982028}"/>
              </a:ext>
            </a:extLst>
          </p:cNvPr>
          <p:cNvSpPr>
            <a:spLocks noGrp="1"/>
          </p:cNvSpPr>
          <p:nvPr>
            <p:ph type="title"/>
          </p:nvPr>
        </p:nvSpPr>
        <p:spPr>
          <a:xfrm>
            <a:off x="913795" y="308345"/>
            <a:ext cx="10353761" cy="499729"/>
          </a:xfrm>
        </p:spPr>
        <p:txBody>
          <a:bodyPr>
            <a:normAutofit fontScale="90000"/>
          </a:bodyPr>
          <a:lstStyle/>
          <a:p>
            <a:r>
              <a:rPr lang="en-US" b="0" dirty="0">
                <a:effectLst/>
              </a:rPr>
              <a:t>C# Multiple Interfaces</a:t>
            </a:r>
            <a:br>
              <a:rPr lang="en-US" b="0" dirty="0">
                <a:effectLst/>
              </a:rPr>
            </a:br>
            <a:endParaRPr lang="en-US" dirty="0"/>
          </a:p>
        </p:txBody>
      </p:sp>
      <p:pic>
        <p:nvPicPr>
          <p:cNvPr id="4" name="Content Placeholder 3">
            <a:extLst>
              <a:ext uri="{FF2B5EF4-FFF2-40B4-BE49-F238E27FC236}">
                <a16:creationId xmlns:a16="http://schemas.microsoft.com/office/drawing/2014/main" id="{45BFE923-05D4-438D-9EA2-0ECDD04BC44E}"/>
              </a:ext>
            </a:extLst>
          </p:cNvPr>
          <p:cNvPicPr>
            <a:picLocks noGrp="1" noChangeAspect="1"/>
          </p:cNvPicPr>
          <p:nvPr>
            <p:ph idx="1"/>
          </p:nvPr>
        </p:nvPicPr>
        <p:blipFill>
          <a:blip r:embed="rId2"/>
          <a:stretch>
            <a:fillRect/>
          </a:stretch>
        </p:blipFill>
        <p:spPr>
          <a:xfrm>
            <a:off x="2424223" y="627320"/>
            <a:ext cx="7315200" cy="6028661"/>
          </a:xfrm>
          <a:prstGeom prst="rect">
            <a:avLst/>
          </a:prstGeom>
        </p:spPr>
      </p:pic>
    </p:spTree>
    <p:extLst>
      <p:ext uri="{BB962C8B-B14F-4D97-AF65-F5344CB8AC3E}">
        <p14:creationId xmlns:p14="http://schemas.microsoft.com/office/powerpoint/2010/main" val="328353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F1F1-B634-4276-8B7C-02A7DC29580B}"/>
              </a:ext>
            </a:extLst>
          </p:cNvPr>
          <p:cNvSpPr>
            <a:spLocks noGrp="1"/>
          </p:cNvSpPr>
          <p:nvPr>
            <p:ph type="title"/>
          </p:nvPr>
        </p:nvSpPr>
        <p:spPr>
          <a:xfrm>
            <a:off x="913795" y="609601"/>
            <a:ext cx="10353761" cy="742122"/>
          </a:xfrm>
        </p:spPr>
        <p:txBody>
          <a:bodyPr>
            <a:normAutofit fontScale="90000"/>
          </a:bodyPr>
          <a:lstStyle/>
          <a:p>
            <a:r>
              <a:rPr lang="en-US" b="0" dirty="0">
                <a:effectLst/>
              </a:rPr>
              <a:t>Example explained</a:t>
            </a:r>
            <a:br>
              <a:rPr lang="en-US" b="0" dirty="0">
                <a:effectLst/>
              </a:rPr>
            </a:br>
            <a:endParaRPr lang="en-US" dirty="0"/>
          </a:p>
        </p:txBody>
      </p:sp>
      <p:sp>
        <p:nvSpPr>
          <p:cNvPr id="3" name="Content Placeholder 2">
            <a:extLst>
              <a:ext uri="{FF2B5EF4-FFF2-40B4-BE49-F238E27FC236}">
                <a16:creationId xmlns:a16="http://schemas.microsoft.com/office/drawing/2014/main" id="{BDEC2685-0467-4B5E-AF5C-4187C42EAD63}"/>
              </a:ext>
            </a:extLst>
          </p:cNvPr>
          <p:cNvSpPr>
            <a:spLocks noGrp="1"/>
          </p:cNvSpPr>
          <p:nvPr>
            <p:ph idx="1"/>
          </p:nvPr>
        </p:nvSpPr>
        <p:spPr>
          <a:xfrm>
            <a:off x="913795" y="1351723"/>
            <a:ext cx="10353762" cy="5234607"/>
          </a:xfrm>
        </p:spPr>
        <p:txBody>
          <a:bodyPr/>
          <a:lstStyle/>
          <a:p>
            <a:r>
              <a:rPr lang="en-US" dirty="0">
                <a:effectLst/>
              </a:rPr>
              <a:t>Example explained</a:t>
            </a:r>
          </a:p>
          <a:p>
            <a:pPr marL="0" indent="0">
              <a:buNone/>
            </a:pPr>
            <a:endParaRPr lang="en-US" dirty="0">
              <a:effectLst/>
            </a:endParaRPr>
          </a:p>
          <a:p>
            <a:r>
              <a:rPr lang="en-US" dirty="0">
                <a:effectLst/>
              </a:rPr>
              <a:t>The Name property is associated with the name field. It is a good practice to use the same name for both the property and the private field, but with an uppercase first letter.</a:t>
            </a:r>
          </a:p>
          <a:p>
            <a:endParaRPr lang="en-US" dirty="0">
              <a:effectLst/>
            </a:endParaRPr>
          </a:p>
          <a:p>
            <a:r>
              <a:rPr lang="en-US" dirty="0">
                <a:effectLst/>
              </a:rPr>
              <a:t>The get method returns the value of the variable name.</a:t>
            </a:r>
          </a:p>
          <a:p>
            <a:endParaRPr lang="en-US" dirty="0">
              <a:effectLst/>
            </a:endParaRPr>
          </a:p>
          <a:p>
            <a:r>
              <a:rPr lang="en-US" dirty="0">
                <a:effectLst/>
              </a:rPr>
              <a:t>The set method assigns a value to the name  variable. The value keyword represents the value we assign to the property.</a:t>
            </a:r>
            <a:endParaRPr lang="en-US" dirty="0"/>
          </a:p>
        </p:txBody>
      </p:sp>
    </p:spTree>
    <p:extLst>
      <p:ext uri="{BB962C8B-B14F-4D97-AF65-F5344CB8AC3E}">
        <p14:creationId xmlns:p14="http://schemas.microsoft.com/office/powerpoint/2010/main" val="339604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949C-2E1A-40D8-9804-D852ADBCC4D7}"/>
              </a:ext>
            </a:extLst>
          </p:cNvPr>
          <p:cNvSpPr>
            <a:spLocks noGrp="1"/>
          </p:cNvSpPr>
          <p:nvPr>
            <p:ph type="title"/>
          </p:nvPr>
        </p:nvSpPr>
        <p:spPr>
          <a:xfrm>
            <a:off x="913795" y="238540"/>
            <a:ext cx="10353761" cy="569843"/>
          </a:xfrm>
        </p:spPr>
        <p:txBody>
          <a:bodyPr>
            <a:normAutofit/>
          </a:bodyPr>
          <a:lstStyle/>
          <a:p>
            <a:r>
              <a:rPr lang="en-US" dirty="0"/>
              <a:t>EXAMPLE</a:t>
            </a:r>
          </a:p>
        </p:txBody>
      </p:sp>
      <p:pic>
        <p:nvPicPr>
          <p:cNvPr id="4" name="Content Placeholder 3">
            <a:extLst>
              <a:ext uri="{FF2B5EF4-FFF2-40B4-BE49-F238E27FC236}">
                <a16:creationId xmlns:a16="http://schemas.microsoft.com/office/drawing/2014/main" id="{A8AA819A-434C-405A-8A93-9E701A902FC7}"/>
              </a:ext>
            </a:extLst>
          </p:cNvPr>
          <p:cNvPicPr>
            <a:picLocks noGrp="1" noChangeAspect="1"/>
          </p:cNvPicPr>
          <p:nvPr>
            <p:ph idx="1"/>
          </p:nvPr>
        </p:nvPicPr>
        <p:blipFill>
          <a:blip r:embed="rId2"/>
          <a:stretch>
            <a:fillRect/>
          </a:stretch>
        </p:blipFill>
        <p:spPr>
          <a:xfrm>
            <a:off x="913795" y="967409"/>
            <a:ext cx="6679701" cy="5420139"/>
          </a:xfrm>
          <a:prstGeom prst="rect">
            <a:avLst/>
          </a:prstGeom>
        </p:spPr>
      </p:pic>
    </p:spTree>
    <p:extLst>
      <p:ext uri="{BB962C8B-B14F-4D97-AF65-F5344CB8AC3E}">
        <p14:creationId xmlns:p14="http://schemas.microsoft.com/office/powerpoint/2010/main" val="213096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F7EC-3F99-41C9-87CF-14DAB90FE63A}"/>
              </a:ext>
            </a:extLst>
          </p:cNvPr>
          <p:cNvSpPr>
            <a:spLocks noGrp="1"/>
          </p:cNvSpPr>
          <p:nvPr>
            <p:ph type="title"/>
          </p:nvPr>
        </p:nvSpPr>
        <p:spPr>
          <a:xfrm>
            <a:off x="913795" y="238540"/>
            <a:ext cx="10353761" cy="881268"/>
          </a:xfrm>
        </p:spPr>
        <p:txBody>
          <a:bodyPr>
            <a:normAutofit fontScale="90000"/>
          </a:bodyPr>
          <a:lstStyle/>
          <a:p>
            <a:r>
              <a:rPr lang="en-US" b="0" dirty="0">
                <a:effectLst/>
              </a:rPr>
              <a:t>Automatic Properties (Short Hand)</a:t>
            </a:r>
            <a:br>
              <a:rPr lang="en-US" b="0" dirty="0">
                <a:effectLst/>
              </a:rPr>
            </a:br>
            <a:endParaRPr lang="en-US" dirty="0"/>
          </a:p>
        </p:txBody>
      </p:sp>
      <p:sp>
        <p:nvSpPr>
          <p:cNvPr id="3" name="Content Placeholder 2">
            <a:extLst>
              <a:ext uri="{FF2B5EF4-FFF2-40B4-BE49-F238E27FC236}">
                <a16:creationId xmlns:a16="http://schemas.microsoft.com/office/drawing/2014/main" id="{1B6DAB02-0D12-4B81-BFFF-64EE6F2C1AC4}"/>
              </a:ext>
            </a:extLst>
          </p:cNvPr>
          <p:cNvSpPr>
            <a:spLocks noGrp="1"/>
          </p:cNvSpPr>
          <p:nvPr>
            <p:ph idx="1"/>
          </p:nvPr>
        </p:nvSpPr>
        <p:spPr>
          <a:xfrm>
            <a:off x="913795" y="914401"/>
            <a:ext cx="10353762" cy="5446642"/>
          </a:xfrm>
        </p:spPr>
        <p:txBody>
          <a:bodyPr/>
          <a:lstStyle/>
          <a:p>
            <a:r>
              <a:rPr lang="en-US" dirty="0">
                <a:effectLst/>
              </a:rPr>
              <a:t>C# also provides a way to use short-hand / automatic properties, where you do not have to define the field for the property, and you only have to write get;  and set; inside the property.</a:t>
            </a:r>
            <a:endParaRPr lang="en-US" dirty="0"/>
          </a:p>
        </p:txBody>
      </p:sp>
      <p:pic>
        <p:nvPicPr>
          <p:cNvPr id="4" name="Picture 3">
            <a:extLst>
              <a:ext uri="{FF2B5EF4-FFF2-40B4-BE49-F238E27FC236}">
                <a16:creationId xmlns:a16="http://schemas.microsoft.com/office/drawing/2014/main" id="{552EF078-5AB9-4FAC-ACD8-6009B8447A49}"/>
              </a:ext>
            </a:extLst>
          </p:cNvPr>
          <p:cNvPicPr>
            <a:picLocks noChangeAspect="1"/>
          </p:cNvPicPr>
          <p:nvPr/>
        </p:nvPicPr>
        <p:blipFill>
          <a:blip r:embed="rId2"/>
          <a:stretch>
            <a:fillRect/>
          </a:stretch>
        </p:blipFill>
        <p:spPr>
          <a:xfrm>
            <a:off x="1281318" y="2239617"/>
            <a:ext cx="5689325" cy="4379843"/>
          </a:xfrm>
          <a:prstGeom prst="rect">
            <a:avLst/>
          </a:prstGeom>
        </p:spPr>
      </p:pic>
    </p:spTree>
    <p:extLst>
      <p:ext uri="{BB962C8B-B14F-4D97-AF65-F5344CB8AC3E}">
        <p14:creationId xmlns:p14="http://schemas.microsoft.com/office/powerpoint/2010/main" val="390191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51FB-6C15-4E65-8AA2-1A78C4CAD3EF}"/>
              </a:ext>
            </a:extLst>
          </p:cNvPr>
          <p:cNvSpPr>
            <a:spLocks noGrp="1"/>
          </p:cNvSpPr>
          <p:nvPr>
            <p:ph type="title"/>
          </p:nvPr>
        </p:nvSpPr>
        <p:spPr>
          <a:xfrm>
            <a:off x="913795" y="609601"/>
            <a:ext cx="10353761" cy="609600"/>
          </a:xfrm>
        </p:spPr>
        <p:txBody>
          <a:bodyPr>
            <a:normAutofit fontScale="90000"/>
          </a:bodyPr>
          <a:lstStyle/>
          <a:p>
            <a:r>
              <a:rPr lang="en-US" dirty="0"/>
              <a:t>OOP PILLARS IN C#</a:t>
            </a:r>
            <a:br>
              <a:rPr lang="en-US" dirty="0"/>
            </a:br>
            <a:endParaRPr lang="en-US" dirty="0"/>
          </a:p>
        </p:txBody>
      </p:sp>
      <p:sp>
        <p:nvSpPr>
          <p:cNvPr id="3" name="Content Placeholder 2">
            <a:extLst>
              <a:ext uri="{FF2B5EF4-FFF2-40B4-BE49-F238E27FC236}">
                <a16:creationId xmlns:a16="http://schemas.microsoft.com/office/drawing/2014/main" id="{39852399-B03E-44A2-9FFB-4DB4B113B32A}"/>
              </a:ext>
            </a:extLst>
          </p:cNvPr>
          <p:cNvSpPr>
            <a:spLocks noGrp="1"/>
          </p:cNvSpPr>
          <p:nvPr>
            <p:ph idx="1"/>
          </p:nvPr>
        </p:nvSpPr>
        <p:spPr>
          <a:xfrm>
            <a:off x="913795" y="1219201"/>
            <a:ext cx="10353762" cy="5029198"/>
          </a:xfrm>
        </p:spPr>
        <p:txBody>
          <a:bodyPr/>
          <a:lstStyle/>
          <a:p>
            <a:r>
              <a:rPr lang="en-US" dirty="0"/>
              <a:t>There are 4 pillars of OOP:</a:t>
            </a:r>
          </a:p>
          <a:p>
            <a:endParaRPr lang="en-US" dirty="0"/>
          </a:p>
          <a:p>
            <a:r>
              <a:rPr lang="en-US" dirty="0">
                <a:effectLst/>
              </a:rPr>
              <a:t>Encapsulation</a:t>
            </a:r>
          </a:p>
          <a:p>
            <a:r>
              <a:rPr lang="en-US" dirty="0">
                <a:effectLst/>
              </a:rPr>
              <a:t>Inheritance</a:t>
            </a:r>
          </a:p>
          <a:p>
            <a:r>
              <a:rPr lang="en-US" dirty="0">
                <a:effectLst/>
              </a:rPr>
              <a:t>Polymorphism</a:t>
            </a:r>
          </a:p>
          <a:p>
            <a:r>
              <a:rPr lang="en-US" dirty="0">
                <a:effectLst/>
              </a:rPr>
              <a:t>abstraction</a:t>
            </a:r>
            <a:endParaRPr lang="en-US" dirty="0"/>
          </a:p>
        </p:txBody>
      </p:sp>
    </p:spTree>
    <p:extLst>
      <p:ext uri="{BB962C8B-B14F-4D97-AF65-F5344CB8AC3E}">
        <p14:creationId xmlns:p14="http://schemas.microsoft.com/office/powerpoint/2010/main" val="160094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C467-C2EF-4996-9727-33E30ECA6473}"/>
              </a:ext>
            </a:extLst>
          </p:cNvPr>
          <p:cNvSpPr>
            <a:spLocks noGrp="1"/>
          </p:cNvSpPr>
          <p:nvPr>
            <p:ph type="title"/>
          </p:nvPr>
        </p:nvSpPr>
        <p:spPr>
          <a:xfrm>
            <a:off x="913795" y="609600"/>
            <a:ext cx="10353761" cy="702365"/>
          </a:xfrm>
        </p:spPr>
        <p:txBody>
          <a:bodyPr>
            <a:normAutofit fontScale="90000"/>
          </a:bodyPr>
          <a:lstStyle/>
          <a:p>
            <a:r>
              <a:rPr lang="en-US" b="0" dirty="0">
                <a:effectLst/>
              </a:rPr>
              <a:t>Encapsulation</a:t>
            </a:r>
            <a:br>
              <a:rPr lang="en-US" b="0" dirty="0">
                <a:effectLst/>
              </a:rPr>
            </a:br>
            <a:endParaRPr lang="en-US" dirty="0"/>
          </a:p>
        </p:txBody>
      </p:sp>
      <p:sp>
        <p:nvSpPr>
          <p:cNvPr id="3" name="Content Placeholder 2">
            <a:extLst>
              <a:ext uri="{FF2B5EF4-FFF2-40B4-BE49-F238E27FC236}">
                <a16:creationId xmlns:a16="http://schemas.microsoft.com/office/drawing/2014/main" id="{C9129EBE-9AE2-4626-A3F8-DC580945F040}"/>
              </a:ext>
            </a:extLst>
          </p:cNvPr>
          <p:cNvSpPr>
            <a:spLocks noGrp="1"/>
          </p:cNvSpPr>
          <p:nvPr>
            <p:ph idx="1"/>
          </p:nvPr>
        </p:nvSpPr>
        <p:spPr>
          <a:xfrm>
            <a:off x="913795" y="1311965"/>
            <a:ext cx="10353762" cy="4936435"/>
          </a:xfrm>
        </p:spPr>
        <p:txBody>
          <a:bodyPr/>
          <a:lstStyle/>
          <a:p>
            <a:r>
              <a:rPr lang="en-US" dirty="0">
                <a:effectLst/>
              </a:rPr>
              <a:t>The meaning of </a:t>
            </a:r>
            <a:r>
              <a:rPr lang="en-US" b="1" dirty="0">
                <a:effectLst/>
              </a:rPr>
              <a:t>Encapsulation</a:t>
            </a:r>
            <a:r>
              <a:rPr lang="en-US" dirty="0">
                <a:effectLst/>
              </a:rPr>
              <a:t>, is to make sure that "sensitive" data is hidden from users. To achieve this, you must:</a:t>
            </a:r>
          </a:p>
          <a:p>
            <a:endParaRPr lang="en-US" dirty="0">
              <a:effectLst/>
            </a:endParaRPr>
          </a:p>
          <a:p>
            <a:r>
              <a:rPr lang="en-US" dirty="0">
                <a:effectLst/>
              </a:rPr>
              <a:t>declare fields/variables as private.</a:t>
            </a:r>
          </a:p>
          <a:p>
            <a:r>
              <a:rPr lang="en-US" dirty="0">
                <a:effectLst/>
              </a:rPr>
              <a:t>provide public get and set methods, through </a:t>
            </a:r>
            <a:r>
              <a:rPr lang="en-US" b="1" dirty="0">
                <a:effectLst/>
              </a:rPr>
              <a:t>properties</a:t>
            </a:r>
            <a:r>
              <a:rPr lang="en-US" dirty="0">
                <a:effectLst/>
              </a:rPr>
              <a:t>, to access and update the value of a private field.</a:t>
            </a:r>
            <a:endParaRPr lang="en-US" dirty="0"/>
          </a:p>
        </p:txBody>
      </p:sp>
    </p:spTree>
    <p:extLst>
      <p:ext uri="{BB962C8B-B14F-4D97-AF65-F5344CB8AC3E}">
        <p14:creationId xmlns:p14="http://schemas.microsoft.com/office/powerpoint/2010/main" val="237353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88EE-8766-40D7-A05D-909E6FE1EB70}"/>
              </a:ext>
            </a:extLst>
          </p:cNvPr>
          <p:cNvSpPr>
            <a:spLocks noGrp="1"/>
          </p:cNvSpPr>
          <p:nvPr>
            <p:ph type="title"/>
          </p:nvPr>
        </p:nvSpPr>
        <p:spPr>
          <a:xfrm>
            <a:off x="913795" y="371062"/>
            <a:ext cx="10353761" cy="914399"/>
          </a:xfrm>
        </p:spPr>
        <p:txBody>
          <a:bodyPr/>
          <a:lstStyle/>
          <a:p>
            <a:r>
              <a:rPr lang="en-US" b="0" dirty="0">
                <a:effectLst/>
              </a:rPr>
              <a:t>Encapsulation</a:t>
            </a:r>
            <a:endParaRPr lang="en-US" dirty="0"/>
          </a:p>
        </p:txBody>
      </p:sp>
      <p:pic>
        <p:nvPicPr>
          <p:cNvPr id="4" name="Content Placeholder 3">
            <a:extLst>
              <a:ext uri="{FF2B5EF4-FFF2-40B4-BE49-F238E27FC236}">
                <a16:creationId xmlns:a16="http://schemas.microsoft.com/office/drawing/2014/main" id="{DBFB9160-8C26-42D7-B90D-9B1749D8E4F7}"/>
              </a:ext>
            </a:extLst>
          </p:cNvPr>
          <p:cNvPicPr>
            <a:picLocks noGrp="1" noChangeAspect="1"/>
          </p:cNvPicPr>
          <p:nvPr>
            <p:ph idx="1"/>
          </p:nvPr>
        </p:nvPicPr>
        <p:blipFill>
          <a:blip r:embed="rId2"/>
          <a:stretch>
            <a:fillRect/>
          </a:stretch>
        </p:blipFill>
        <p:spPr>
          <a:xfrm>
            <a:off x="1888021" y="1555646"/>
            <a:ext cx="6023527" cy="3639206"/>
          </a:xfrm>
          <a:prstGeom prst="rect">
            <a:avLst/>
          </a:prstGeom>
        </p:spPr>
      </p:pic>
    </p:spTree>
    <p:extLst>
      <p:ext uri="{BB962C8B-B14F-4D97-AF65-F5344CB8AC3E}">
        <p14:creationId xmlns:p14="http://schemas.microsoft.com/office/powerpoint/2010/main" val="389444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6FC8-8DDC-445F-BF3E-41D8E3DC4DC2}"/>
              </a:ext>
            </a:extLst>
          </p:cNvPr>
          <p:cNvSpPr>
            <a:spLocks noGrp="1"/>
          </p:cNvSpPr>
          <p:nvPr>
            <p:ph type="title"/>
          </p:nvPr>
        </p:nvSpPr>
        <p:spPr>
          <a:xfrm>
            <a:off x="913795" y="609601"/>
            <a:ext cx="10353761" cy="914400"/>
          </a:xfrm>
        </p:spPr>
        <p:txBody>
          <a:bodyPr>
            <a:normAutofit fontScale="90000"/>
          </a:bodyPr>
          <a:lstStyle/>
          <a:p>
            <a:r>
              <a:rPr lang="en-US" b="0" dirty="0">
                <a:effectLst/>
              </a:rPr>
              <a:t>Inheritance (Derived and Base Class)</a:t>
            </a:r>
            <a:br>
              <a:rPr lang="en-US" b="0" dirty="0">
                <a:effectLst/>
              </a:rPr>
            </a:br>
            <a:endParaRPr lang="en-US" dirty="0"/>
          </a:p>
        </p:txBody>
      </p:sp>
      <p:sp>
        <p:nvSpPr>
          <p:cNvPr id="3" name="Content Placeholder 2">
            <a:extLst>
              <a:ext uri="{FF2B5EF4-FFF2-40B4-BE49-F238E27FC236}">
                <a16:creationId xmlns:a16="http://schemas.microsoft.com/office/drawing/2014/main" id="{C67BE8D6-9DB6-426B-9B9E-9ECCB224B62F}"/>
              </a:ext>
            </a:extLst>
          </p:cNvPr>
          <p:cNvSpPr>
            <a:spLocks noGrp="1"/>
          </p:cNvSpPr>
          <p:nvPr>
            <p:ph idx="1"/>
          </p:nvPr>
        </p:nvSpPr>
        <p:spPr>
          <a:xfrm>
            <a:off x="913795" y="1524001"/>
            <a:ext cx="10353762" cy="4724398"/>
          </a:xfrm>
        </p:spPr>
        <p:txBody>
          <a:bodyPr/>
          <a:lstStyle/>
          <a:p>
            <a:r>
              <a:rPr lang="en-US" dirty="0">
                <a:effectLst/>
              </a:rPr>
              <a:t>In C#, it is possible to inherit fields and methods from one class to another. We group the "inheritance concept" into two categories:</a:t>
            </a:r>
          </a:p>
          <a:p>
            <a:r>
              <a:rPr lang="en-US" b="1" dirty="0">
                <a:effectLst/>
              </a:rPr>
              <a:t>Derived Class</a:t>
            </a:r>
            <a:r>
              <a:rPr lang="en-US" dirty="0">
                <a:effectLst/>
              </a:rPr>
              <a:t> (child) - the class that inherits from another class</a:t>
            </a:r>
          </a:p>
          <a:p>
            <a:r>
              <a:rPr lang="en-US" b="1" dirty="0">
                <a:effectLst/>
              </a:rPr>
              <a:t>Base Class</a:t>
            </a:r>
            <a:r>
              <a:rPr lang="en-US" dirty="0">
                <a:effectLst/>
              </a:rPr>
              <a:t> (parent) - the class being inherited from</a:t>
            </a:r>
          </a:p>
          <a:p>
            <a:endParaRPr lang="en-US" dirty="0"/>
          </a:p>
          <a:p>
            <a:r>
              <a:rPr lang="en-US" dirty="0">
                <a:effectLst/>
              </a:rPr>
              <a:t>To inherit from a class, use the : symbol.</a:t>
            </a:r>
            <a:endParaRPr lang="en-US" dirty="0"/>
          </a:p>
        </p:txBody>
      </p:sp>
    </p:spTree>
    <p:extLst>
      <p:ext uri="{BB962C8B-B14F-4D97-AF65-F5344CB8AC3E}">
        <p14:creationId xmlns:p14="http://schemas.microsoft.com/office/powerpoint/2010/main" val="1420810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91</TotalTime>
  <Words>258</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C# Session - 5</vt:lpstr>
      <vt:lpstr>C# Properties (Get and Set) </vt:lpstr>
      <vt:lpstr>Example explained </vt:lpstr>
      <vt:lpstr>EXAMPLE</vt:lpstr>
      <vt:lpstr>Automatic Properties (Short Hand) </vt:lpstr>
      <vt:lpstr>OOP PILLARS IN C# </vt:lpstr>
      <vt:lpstr>Encapsulation </vt:lpstr>
      <vt:lpstr>Encapsulation</vt:lpstr>
      <vt:lpstr>Inheritance (Derived and Base Class) </vt:lpstr>
      <vt:lpstr>Inheritance (Derived and Base Class)</vt:lpstr>
      <vt:lpstr>C# Polymorphism </vt:lpstr>
      <vt:lpstr>C# Polymorphism</vt:lpstr>
      <vt:lpstr>Polymorphism and Overriding Methods</vt:lpstr>
      <vt:lpstr>C# Abstraction </vt:lpstr>
      <vt:lpstr>C# Abstraction</vt:lpstr>
      <vt:lpstr>C# Abstraction</vt:lpstr>
      <vt:lpstr>C# Interface </vt:lpstr>
      <vt:lpstr>C# Interface</vt:lpstr>
      <vt:lpstr>C# Interface</vt:lpstr>
      <vt:lpstr>C# Multiple Interfaces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Session - 5</dc:title>
  <dc:creator>Muhammad Muneeb Ullah Khan</dc:creator>
  <cp:lastModifiedBy>Muhammad Muneeb Ullah Khan</cp:lastModifiedBy>
  <cp:revision>130</cp:revision>
  <dcterms:created xsi:type="dcterms:W3CDTF">2022-12-20T10:57:59Z</dcterms:created>
  <dcterms:modified xsi:type="dcterms:W3CDTF">2022-12-21T11:26:31Z</dcterms:modified>
</cp:coreProperties>
</file>