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79"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5D4DBF-D5F1-4A1B-A304-D1D9A219A80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318707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52347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188759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615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45570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5D4DBF-D5F1-4A1B-A304-D1D9A219A80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296477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5D4DBF-D5F1-4A1B-A304-D1D9A219A80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2669757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D4DBF-D5F1-4A1B-A304-D1D9A219A80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2860707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D4DBF-D5F1-4A1B-A304-D1D9A219A80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135530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D4DBF-D5F1-4A1B-A304-D1D9A219A80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32291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D4DBF-D5F1-4A1B-A304-D1D9A219A80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425272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355674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D4DBF-D5F1-4A1B-A304-D1D9A219A80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315069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D4DBF-D5F1-4A1B-A304-D1D9A219A80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12144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D4DBF-D5F1-4A1B-A304-D1D9A219A80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96359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12866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D4DBF-D5F1-4A1B-A304-D1D9A219A80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D70EB-9413-470E-A090-AEF60F09ADC8}" type="slidenum">
              <a:rPr lang="en-US" smtClean="0"/>
              <a:t>‹#›</a:t>
            </a:fld>
            <a:endParaRPr lang="en-US"/>
          </a:p>
        </p:txBody>
      </p:sp>
    </p:spTree>
    <p:extLst>
      <p:ext uri="{BB962C8B-B14F-4D97-AF65-F5344CB8AC3E}">
        <p14:creationId xmlns:p14="http://schemas.microsoft.com/office/powerpoint/2010/main" val="323613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5D4DBF-D5F1-4A1B-A304-D1D9A219A801}" type="datetimeFigureOut">
              <a:rPr lang="en-US" smtClean="0"/>
              <a:t>10/3/2023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2CD70EB-9413-470E-A090-AEF60F09ADC8}" type="slidenum">
              <a:rPr lang="en-US" smtClean="0"/>
              <a:t>‹#›</a:t>
            </a:fld>
            <a:endParaRPr lang="en-US"/>
          </a:p>
        </p:txBody>
      </p:sp>
    </p:spTree>
    <p:extLst>
      <p:ext uri="{BB962C8B-B14F-4D97-AF65-F5344CB8AC3E}">
        <p14:creationId xmlns:p14="http://schemas.microsoft.com/office/powerpoint/2010/main" val="34226000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azure/architecture/guide/technology-choices/compute-decision-tre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softwarequality/definition/software-toolchain" TargetMode="External"/><Relationship Id="rId2" Type="http://schemas.openxmlformats.org/officeDocument/2006/relationships/hyperlink" Target="https://www.techtarget.com/searchcloudcomputing/definition/Software-as-a-Servi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implilearn.com/tutorials/sql-tutorial/what-is-sql" TargetMode="External"/><Relationship Id="rId2" Type="http://schemas.openxmlformats.org/officeDocument/2006/relationships/hyperlink" Target="https://www.simplilearn.com/tutorials/azure-tutorial/what-is-azure" TargetMode="External"/><Relationship Id="rId1" Type="http://schemas.openxmlformats.org/officeDocument/2006/relationships/slideLayout" Target="../slideLayouts/slideLayout2.xml"/><Relationship Id="rId4" Type="http://schemas.openxmlformats.org/officeDocument/2006/relationships/hyperlink" Target="https://www.simplilearn.com/tutorials/machine-learning-tutorial/what-is-machin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A33-6528-4DDC-82C8-2AFD537BF479}"/>
              </a:ext>
            </a:extLst>
          </p:cNvPr>
          <p:cNvSpPr>
            <a:spLocks noGrp="1"/>
          </p:cNvSpPr>
          <p:nvPr>
            <p:ph type="ctrTitle"/>
          </p:nvPr>
        </p:nvSpPr>
        <p:spPr/>
        <p:txBody>
          <a:bodyPr/>
          <a:lstStyle/>
          <a:p>
            <a:r>
              <a:rPr lang="en-US" dirty="0"/>
              <a:t>Developing Cloud Applications with Microsoft Azure</a:t>
            </a:r>
          </a:p>
        </p:txBody>
      </p:sp>
      <p:sp>
        <p:nvSpPr>
          <p:cNvPr id="3" name="Subtitle 2">
            <a:extLst>
              <a:ext uri="{FF2B5EF4-FFF2-40B4-BE49-F238E27FC236}">
                <a16:creationId xmlns:a16="http://schemas.microsoft.com/office/drawing/2014/main" id="{96F25894-0547-4138-92E6-DE1428D986D0}"/>
              </a:ext>
            </a:extLst>
          </p:cNvPr>
          <p:cNvSpPr>
            <a:spLocks noGrp="1"/>
          </p:cNvSpPr>
          <p:nvPr>
            <p:ph type="subTitle" idx="1"/>
          </p:nvPr>
        </p:nvSpPr>
        <p:spPr/>
        <p:txBody>
          <a:bodyPr/>
          <a:lstStyle/>
          <a:p>
            <a:r>
              <a:rPr lang="en-US" dirty="0"/>
              <a:t>By Muhammad Muneeb Ullah Khan</a:t>
            </a:r>
          </a:p>
          <a:p>
            <a:endParaRPr lang="en-US" dirty="0"/>
          </a:p>
        </p:txBody>
      </p:sp>
    </p:spTree>
    <p:extLst>
      <p:ext uri="{BB962C8B-B14F-4D97-AF65-F5344CB8AC3E}">
        <p14:creationId xmlns:p14="http://schemas.microsoft.com/office/powerpoint/2010/main" val="164185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7450-E2CF-4CAA-A49A-A24607656480}"/>
              </a:ext>
            </a:extLst>
          </p:cNvPr>
          <p:cNvSpPr>
            <a:spLocks noGrp="1"/>
          </p:cNvSpPr>
          <p:nvPr>
            <p:ph type="title"/>
          </p:nvPr>
        </p:nvSpPr>
        <p:spPr>
          <a:xfrm>
            <a:off x="913795" y="609601"/>
            <a:ext cx="10353761" cy="853440"/>
          </a:xfrm>
        </p:spPr>
        <p:txBody>
          <a:bodyPr/>
          <a:lstStyle/>
          <a:p>
            <a:r>
              <a:rPr lang="en-US" dirty="0"/>
              <a:t>Who uses azure ad?</a:t>
            </a:r>
          </a:p>
        </p:txBody>
      </p:sp>
      <p:sp>
        <p:nvSpPr>
          <p:cNvPr id="3" name="Content Placeholder 2">
            <a:extLst>
              <a:ext uri="{FF2B5EF4-FFF2-40B4-BE49-F238E27FC236}">
                <a16:creationId xmlns:a16="http://schemas.microsoft.com/office/drawing/2014/main" id="{98D95CB3-A48C-4D8D-A9B1-3EC33A15B808}"/>
              </a:ext>
            </a:extLst>
          </p:cNvPr>
          <p:cNvSpPr>
            <a:spLocks noGrp="1"/>
          </p:cNvSpPr>
          <p:nvPr>
            <p:ph idx="1"/>
          </p:nvPr>
        </p:nvSpPr>
        <p:spPr>
          <a:xfrm>
            <a:off x="913795" y="1914860"/>
            <a:ext cx="10353762" cy="4130937"/>
          </a:xfrm>
        </p:spPr>
        <p:txBody>
          <a:bodyPr/>
          <a:lstStyle/>
          <a:p>
            <a:pPr algn="l"/>
            <a:r>
              <a:rPr lang="en-US" b="0" i="0" dirty="0">
                <a:solidFill>
                  <a:schemeClr val="tx1">
                    <a:lumMod val="95000"/>
                  </a:schemeClr>
                </a:solidFill>
                <a:effectLst/>
                <a:latin typeface="Roboto" panose="02000000000000000000" pitchFamily="2" charset="0"/>
              </a:rPr>
              <a:t>There are three types of audiences in Azure active directory:</a:t>
            </a:r>
          </a:p>
          <a:p>
            <a:pPr algn="l">
              <a:buFont typeface="Arial" panose="020B0604020202020204" pitchFamily="34" charset="0"/>
              <a:buChar char="•"/>
            </a:pPr>
            <a:r>
              <a:rPr lang="en-US" b="0" i="0" dirty="0">
                <a:solidFill>
                  <a:schemeClr val="tx1">
                    <a:lumMod val="95000"/>
                  </a:schemeClr>
                </a:solidFill>
                <a:effectLst/>
                <a:latin typeface="Roboto" panose="02000000000000000000" pitchFamily="2" charset="0"/>
              </a:rPr>
              <a:t>IT administrators</a:t>
            </a:r>
          </a:p>
          <a:p>
            <a:pPr algn="l">
              <a:buFont typeface="Arial" panose="020B0604020202020204" pitchFamily="34" charset="0"/>
              <a:buChar char="•"/>
            </a:pPr>
            <a:r>
              <a:rPr lang="en-US" b="0" i="0" dirty="0">
                <a:solidFill>
                  <a:schemeClr val="tx1">
                    <a:lumMod val="95000"/>
                  </a:schemeClr>
                </a:solidFill>
                <a:effectLst/>
                <a:latin typeface="Roboto" panose="02000000000000000000" pitchFamily="2" charset="0"/>
              </a:rPr>
              <a:t>Application developers </a:t>
            </a:r>
          </a:p>
          <a:p>
            <a:pPr algn="l">
              <a:buFont typeface="Arial" panose="020B0604020202020204" pitchFamily="34" charset="0"/>
              <a:buChar char="•"/>
            </a:pPr>
            <a:r>
              <a:rPr lang="en-US" b="0" i="0" dirty="0">
                <a:solidFill>
                  <a:schemeClr val="tx1">
                    <a:lumMod val="95000"/>
                  </a:schemeClr>
                </a:solidFill>
                <a:effectLst/>
                <a:latin typeface="Roboto" panose="02000000000000000000" pitchFamily="2" charset="0"/>
              </a:rPr>
              <a:t>Online customers </a:t>
            </a:r>
          </a:p>
          <a:p>
            <a:endParaRPr lang="en-US" dirty="0"/>
          </a:p>
        </p:txBody>
      </p:sp>
    </p:spTree>
    <p:extLst>
      <p:ext uri="{BB962C8B-B14F-4D97-AF65-F5344CB8AC3E}">
        <p14:creationId xmlns:p14="http://schemas.microsoft.com/office/powerpoint/2010/main" val="395701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4ED3-9826-4CE4-98D3-4E54BD4D120D}"/>
              </a:ext>
            </a:extLst>
          </p:cNvPr>
          <p:cNvSpPr>
            <a:spLocks noGrp="1"/>
          </p:cNvSpPr>
          <p:nvPr>
            <p:ph type="title"/>
          </p:nvPr>
        </p:nvSpPr>
        <p:spPr>
          <a:xfrm>
            <a:off x="913795" y="609600"/>
            <a:ext cx="10353761" cy="874955"/>
          </a:xfrm>
        </p:spPr>
        <p:txBody>
          <a:bodyPr>
            <a:normAutofit fontScale="90000"/>
          </a:bodyPr>
          <a:lstStyle/>
          <a:p>
            <a:r>
              <a:rPr lang="en-US" b="0" i="0" dirty="0">
                <a:solidFill>
                  <a:schemeClr val="tx1">
                    <a:lumMod val="95000"/>
                  </a:schemeClr>
                </a:solidFill>
                <a:effectLst/>
                <a:latin typeface="Roboto" panose="02000000000000000000" pitchFamily="2" charset="0"/>
              </a:rPr>
              <a:t>IT administrators</a:t>
            </a:r>
            <a:br>
              <a:rPr lang="en-US" b="0" i="0" dirty="0">
                <a:solidFill>
                  <a:schemeClr val="tx1">
                    <a:lumMod val="95000"/>
                  </a:schemeClr>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20EFA6F-9E9E-4D9B-8803-936B9A2419D7}"/>
              </a:ext>
            </a:extLst>
          </p:cNvPr>
          <p:cNvSpPr>
            <a:spLocks noGrp="1"/>
          </p:cNvSpPr>
          <p:nvPr>
            <p:ph idx="1"/>
          </p:nvPr>
        </p:nvSpPr>
        <p:spPr>
          <a:xfrm>
            <a:off x="913795" y="1678193"/>
            <a:ext cx="10353762" cy="4570207"/>
          </a:xfrm>
        </p:spPr>
        <p:txBody>
          <a:bodyPr/>
          <a:lstStyle/>
          <a:p>
            <a:r>
              <a:rPr lang="en-US" b="0" i="0" dirty="0">
                <a:solidFill>
                  <a:schemeClr val="tx1">
                    <a:lumMod val="95000"/>
                  </a:schemeClr>
                </a:solidFill>
                <a:effectLst/>
                <a:latin typeface="Roboto" panose="02000000000000000000" pitchFamily="2" charset="0"/>
              </a:rPr>
              <a:t>IT administrators take care of all the sign-in procedures. They also solve issues related to authentication.</a:t>
            </a:r>
          </a:p>
          <a:p>
            <a:r>
              <a:rPr lang="en-US" i="0" dirty="0">
                <a:solidFill>
                  <a:schemeClr val="tx1">
                    <a:lumMod val="95000"/>
                  </a:schemeClr>
                </a:solidFill>
                <a:effectLst/>
                <a:latin typeface="Segoe UI" panose="020B0502040204020203" pitchFamily="34" charset="0"/>
              </a:rPr>
              <a:t>IT admins </a:t>
            </a:r>
            <a:r>
              <a:rPr lang="en-US" b="0" i="0" dirty="0">
                <a:solidFill>
                  <a:schemeClr val="tx1">
                    <a:lumMod val="95000"/>
                  </a:schemeClr>
                </a:solidFill>
                <a:effectLst/>
                <a:latin typeface="Segoe UI" panose="020B0502040204020203" pitchFamily="34" charset="0"/>
              </a:rPr>
              <a:t>use Azure AD to control access to apps and app resources, based on business requirements. For example, as an IT admin, you can use Azure AD to require multi-factor authentication when accessing important organizational resources.</a:t>
            </a:r>
            <a:endParaRPr lang="en-US" dirty="0">
              <a:solidFill>
                <a:schemeClr val="tx1">
                  <a:lumMod val="95000"/>
                </a:schemeClr>
              </a:solidFill>
            </a:endParaRPr>
          </a:p>
        </p:txBody>
      </p:sp>
    </p:spTree>
    <p:extLst>
      <p:ext uri="{BB962C8B-B14F-4D97-AF65-F5344CB8AC3E}">
        <p14:creationId xmlns:p14="http://schemas.microsoft.com/office/powerpoint/2010/main" val="368202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8801-FCAA-4EA7-92EB-1F76BA126754}"/>
              </a:ext>
            </a:extLst>
          </p:cNvPr>
          <p:cNvSpPr>
            <a:spLocks noGrp="1"/>
          </p:cNvSpPr>
          <p:nvPr>
            <p:ph type="title"/>
          </p:nvPr>
        </p:nvSpPr>
        <p:spPr>
          <a:xfrm>
            <a:off x="913795" y="609601"/>
            <a:ext cx="10353761" cy="1154654"/>
          </a:xfrm>
        </p:spPr>
        <p:txBody>
          <a:bodyPr/>
          <a:lstStyle/>
          <a:p>
            <a:r>
              <a:rPr lang="en-US" b="0" i="0" dirty="0">
                <a:solidFill>
                  <a:schemeClr val="tx1">
                    <a:lumMod val="95000"/>
                  </a:schemeClr>
                </a:solidFill>
                <a:effectLst/>
                <a:latin typeface="Roboto" panose="02000000000000000000" pitchFamily="2" charset="0"/>
              </a:rPr>
              <a:t>Application developers </a:t>
            </a:r>
            <a:br>
              <a:rPr lang="en-US" b="0" i="0" dirty="0">
                <a:solidFill>
                  <a:schemeClr val="tx1">
                    <a:lumMod val="95000"/>
                  </a:schemeClr>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2FC18BE-93B7-446F-9FAC-29D00AB1A92F}"/>
              </a:ext>
            </a:extLst>
          </p:cNvPr>
          <p:cNvSpPr>
            <a:spLocks noGrp="1"/>
          </p:cNvSpPr>
          <p:nvPr>
            <p:ph idx="1"/>
          </p:nvPr>
        </p:nvSpPr>
        <p:spPr>
          <a:xfrm>
            <a:off x="913795" y="1678193"/>
            <a:ext cx="10353762" cy="4453666"/>
          </a:xfrm>
        </p:spPr>
        <p:txBody>
          <a:bodyPr/>
          <a:lstStyle/>
          <a:p>
            <a:r>
              <a:rPr lang="en-US" b="0" i="0" dirty="0">
                <a:solidFill>
                  <a:schemeClr val="tx1">
                    <a:lumMod val="95000"/>
                  </a:schemeClr>
                </a:solidFill>
                <a:effectLst/>
                <a:latin typeface="Roboto" panose="02000000000000000000" pitchFamily="2" charset="0"/>
              </a:rPr>
              <a:t>Application developers use these services to build applications. Development becomes quick since there are many resources available.</a:t>
            </a:r>
          </a:p>
          <a:p>
            <a:r>
              <a:rPr lang="en-US" i="0" dirty="0">
                <a:solidFill>
                  <a:schemeClr val="tx1">
                    <a:lumMod val="95000"/>
                  </a:schemeClr>
                </a:solidFill>
                <a:effectLst/>
                <a:latin typeface="Segoe UI" panose="020B0502040204020203" pitchFamily="34" charset="0"/>
              </a:rPr>
              <a:t>App developers </a:t>
            </a:r>
            <a:r>
              <a:rPr lang="en-US" b="0" i="0" dirty="0">
                <a:solidFill>
                  <a:schemeClr val="tx1">
                    <a:lumMod val="95000"/>
                  </a:schemeClr>
                </a:solidFill>
                <a:effectLst/>
                <a:latin typeface="Segoe UI" panose="020B0502040204020203" pitchFamily="34" charset="0"/>
              </a:rPr>
              <a:t>can use Azure AD as a standards-based authentication provider that helps them add single sign-on (SSO) to apps that works with a user's existing credentials.</a:t>
            </a:r>
            <a:endParaRPr lang="en-US" dirty="0">
              <a:solidFill>
                <a:schemeClr val="tx1">
                  <a:lumMod val="95000"/>
                </a:schemeClr>
              </a:solidFill>
            </a:endParaRPr>
          </a:p>
        </p:txBody>
      </p:sp>
    </p:spTree>
    <p:extLst>
      <p:ext uri="{BB962C8B-B14F-4D97-AF65-F5344CB8AC3E}">
        <p14:creationId xmlns:p14="http://schemas.microsoft.com/office/powerpoint/2010/main" val="46313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727F-21BB-4DB8-8DE1-D0831D431983}"/>
              </a:ext>
            </a:extLst>
          </p:cNvPr>
          <p:cNvSpPr>
            <a:spLocks noGrp="1"/>
          </p:cNvSpPr>
          <p:nvPr>
            <p:ph type="title"/>
          </p:nvPr>
        </p:nvSpPr>
        <p:spPr/>
        <p:txBody>
          <a:bodyPr/>
          <a:lstStyle/>
          <a:p>
            <a:r>
              <a:rPr lang="en-US" b="0" i="0" dirty="0">
                <a:solidFill>
                  <a:schemeClr val="tx1">
                    <a:lumMod val="95000"/>
                  </a:schemeClr>
                </a:solidFill>
                <a:effectLst/>
                <a:latin typeface="Roboto" panose="02000000000000000000" pitchFamily="2" charset="0"/>
              </a:rPr>
              <a:t>Online customers </a:t>
            </a:r>
            <a:br>
              <a:rPr lang="en-US" b="0" i="0" dirty="0">
                <a:solidFill>
                  <a:schemeClr val="tx1">
                    <a:lumMod val="95000"/>
                  </a:schemeClr>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56EFFEB-A9D4-4032-AD77-61D7048A6718}"/>
              </a:ext>
            </a:extLst>
          </p:cNvPr>
          <p:cNvSpPr>
            <a:spLocks noGrp="1"/>
          </p:cNvSpPr>
          <p:nvPr>
            <p:ph idx="1"/>
          </p:nvPr>
        </p:nvSpPr>
        <p:spPr/>
        <p:txBody>
          <a:bodyPr/>
          <a:lstStyle/>
          <a:p>
            <a:r>
              <a:rPr lang="en-US" b="0" i="0" dirty="0">
                <a:solidFill>
                  <a:schemeClr val="tx1">
                    <a:lumMod val="95000"/>
                  </a:schemeClr>
                </a:solidFill>
                <a:effectLst/>
                <a:latin typeface="Roboto" panose="02000000000000000000" pitchFamily="2" charset="0"/>
              </a:rPr>
              <a:t>They make use of services like Office 365, CRM services, and have all their demands catered immediately.</a:t>
            </a:r>
          </a:p>
          <a:p>
            <a:r>
              <a:rPr lang="en-US" i="0" dirty="0">
                <a:solidFill>
                  <a:schemeClr val="tx1">
                    <a:lumMod val="95000"/>
                  </a:schemeClr>
                </a:solidFill>
                <a:effectLst/>
                <a:latin typeface="Segoe UI" panose="020B0502040204020203" pitchFamily="34" charset="0"/>
              </a:rPr>
              <a:t>Microsoft 365, Office 365, Azure, or Dynamics CRM Online subscribers </a:t>
            </a:r>
            <a:r>
              <a:rPr lang="en-US" b="0" i="0" dirty="0">
                <a:solidFill>
                  <a:schemeClr val="tx1">
                    <a:lumMod val="95000"/>
                  </a:schemeClr>
                </a:solidFill>
                <a:effectLst/>
                <a:latin typeface="Segoe UI" panose="020B0502040204020203" pitchFamily="34" charset="0"/>
              </a:rPr>
              <a:t>already use Azure AD as every Microsoft 365, Office 365, Azure, and Dynamics CRM Online tenant is automatically an Azure AD tenant. You can immediately start managing access to your integrated cloud apps.</a:t>
            </a:r>
          </a:p>
          <a:p>
            <a:endParaRPr lang="en-US" dirty="0">
              <a:solidFill>
                <a:schemeClr val="tx1">
                  <a:lumMod val="95000"/>
                </a:schemeClr>
              </a:solidFill>
            </a:endParaRPr>
          </a:p>
        </p:txBody>
      </p:sp>
    </p:spTree>
    <p:extLst>
      <p:ext uri="{BB962C8B-B14F-4D97-AF65-F5344CB8AC3E}">
        <p14:creationId xmlns:p14="http://schemas.microsoft.com/office/powerpoint/2010/main" val="274288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D9A-683F-417C-8413-FA30F2F262EA}"/>
              </a:ext>
            </a:extLst>
          </p:cNvPr>
          <p:cNvSpPr>
            <a:spLocks noGrp="1"/>
          </p:cNvSpPr>
          <p:nvPr>
            <p:ph type="title"/>
          </p:nvPr>
        </p:nvSpPr>
        <p:spPr/>
        <p:txBody>
          <a:bodyPr/>
          <a:lstStyle/>
          <a:p>
            <a:r>
              <a:rPr lang="en-US" dirty="0"/>
              <a:t>Azure SQL Database</a:t>
            </a:r>
            <a:br>
              <a:rPr lang="en-US" dirty="0"/>
            </a:br>
            <a:endParaRPr lang="en-US" dirty="0"/>
          </a:p>
        </p:txBody>
      </p:sp>
      <p:sp>
        <p:nvSpPr>
          <p:cNvPr id="3" name="Content Placeholder 2">
            <a:extLst>
              <a:ext uri="{FF2B5EF4-FFF2-40B4-BE49-F238E27FC236}">
                <a16:creationId xmlns:a16="http://schemas.microsoft.com/office/drawing/2014/main" id="{C67FBEB8-8FA4-49F1-B951-931D390653FF}"/>
              </a:ext>
            </a:extLst>
          </p:cNvPr>
          <p:cNvSpPr>
            <a:spLocks noGrp="1"/>
          </p:cNvSpPr>
          <p:nvPr>
            <p:ph idx="1"/>
          </p:nvPr>
        </p:nvSpPr>
        <p:spPr>
          <a:xfrm>
            <a:off x="913795" y="1785769"/>
            <a:ext cx="10353762" cy="4249271"/>
          </a:xfrm>
        </p:spPr>
        <p:txBody>
          <a:bodyPr/>
          <a:lstStyle/>
          <a:p>
            <a:r>
              <a:rPr lang="en-US" b="0" i="0" dirty="0">
                <a:solidFill>
                  <a:schemeClr val="tx1">
                    <a:lumMod val="95000"/>
                  </a:schemeClr>
                </a:solidFill>
                <a:effectLst/>
                <a:latin typeface="Open Sans" panose="020B0606030504020204" pitchFamily="34" charset="0"/>
              </a:rPr>
              <a:t>Microsoft Azure SQL Database is a relational database-as-a-service that is reliable and secure, and it gives high performance without having to worry about any infrastructure.</a:t>
            </a:r>
          </a:p>
          <a:p>
            <a:r>
              <a:rPr lang="en-US" b="0" i="0" dirty="0">
                <a:solidFill>
                  <a:schemeClr val="tx1">
                    <a:lumMod val="95000"/>
                  </a:schemeClr>
                </a:solidFill>
                <a:effectLst/>
                <a:latin typeface="Open Sans" panose="020B0606030504020204" pitchFamily="34" charset="0"/>
              </a:rPr>
              <a:t>Azure SQL is a relational database platform that is present in the cloud where users can host the data and use it as a service. You can pay for what you have used, like all other cloud services. Azure SQL is built based on the SQL Server</a:t>
            </a:r>
            <a:r>
              <a:rPr lang="en-US" dirty="0">
                <a:solidFill>
                  <a:schemeClr val="tx1">
                    <a:lumMod val="95000"/>
                  </a:schemeClr>
                </a:solidFill>
                <a:effectLst/>
                <a:latin typeface="Open Sans" panose="020B0606030504020204" pitchFamily="34" charset="0"/>
              </a:rPr>
              <a:t>.</a:t>
            </a:r>
            <a:endParaRPr lang="en-US" dirty="0">
              <a:solidFill>
                <a:schemeClr val="tx1">
                  <a:lumMod val="95000"/>
                </a:schemeClr>
              </a:solidFill>
            </a:endParaRPr>
          </a:p>
        </p:txBody>
      </p:sp>
    </p:spTree>
    <p:extLst>
      <p:ext uri="{BB962C8B-B14F-4D97-AF65-F5344CB8AC3E}">
        <p14:creationId xmlns:p14="http://schemas.microsoft.com/office/powerpoint/2010/main" val="256975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6299-176C-4862-A543-3D5A01CC936A}"/>
              </a:ext>
            </a:extLst>
          </p:cNvPr>
          <p:cNvSpPr>
            <a:spLocks noGrp="1"/>
          </p:cNvSpPr>
          <p:nvPr>
            <p:ph type="title"/>
          </p:nvPr>
        </p:nvSpPr>
        <p:spPr/>
        <p:txBody>
          <a:bodyPr/>
          <a:lstStyle/>
          <a:p>
            <a:r>
              <a:rPr lang="en-US" dirty="0"/>
              <a:t>Azure SQL vs sql server</a:t>
            </a:r>
            <a:br>
              <a:rPr lang="en-US" dirty="0"/>
            </a:br>
            <a:endParaRPr lang="en-US" dirty="0"/>
          </a:p>
        </p:txBody>
      </p:sp>
      <p:graphicFrame>
        <p:nvGraphicFramePr>
          <p:cNvPr id="5" name="Table 5">
            <a:extLst>
              <a:ext uri="{FF2B5EF4-FFF2-40B4-BE49-F238E27FC236}">
                <a16:creationId xmlns:a16="http://schemas.microsoft.com/office/drawing/2014/main" id="{E5B253FB-BAB6-4045-9AD2-2762DCF9854E}"/>
              </a:ext>
            </a:extLst>
          </p:cNvPr>
          <p:cNvGraphicFramePr>
            <a:graphicFrameLocks noGrp="1"/>
          </p:cNvGraphicFramePr>
          <p:nvPr>
            <p:ph idx="1"/>
            <p:extLst>
              <p:ext uri="{D42A27DB-BD31-4B8C-83A1-F6EECF244321}">
                <p14:modId xmlns:p14="http://schemas.microsoft.com/office/powerpoint/2010/main" val="2548397586"/>
              </p:ext>
            </p:extLst>
          </p:nvPr>
        </p:nvGraphicFramePr>
        <p:xfrm>
          <a:off x="914400" y="2095499"/>
          <a:ext cx="10353674" cy="3918024"/>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2752438659"/>
                    </a:ext>
                  </a:extLst>
                </a:gridCol>
                <a:gridCol w="5176837">
                  <a:extLst>
                    <a:ext uri="{9D8B030D-6E8A-4147-A177-3AD203B41FA5}">
                      <a16:colId xmlns:a16="http://schemas.microsoft.com/office/drawing/2014/main" val="2329284238"/>
                    </a:ext>
                  </a:extLst>
                </a:gridCol>
              </a:tblGrid>
              <a:tr h="979506">
                <a:tc>
                  <a:txBody>
                    <a:bodyPr/>
                    <a:lstStyle/>
                    <a:p>
                      <a:r>
                        <a:rPr lang="en-US" dirty="0"/>
                        <a:t>AZURE SQL DATABASE</a:t>
                      </a:r>
                    </a:p>
                  </a:txBody>
                  <a:tcPr/>
                </a:tc>
                <a:tc>
                  <a:txBody>
                    <a:bodyPr/>
                    <a:lstStyle/>
                    <a:p>
                      <a:r>
                        <a:rPr lang="en-US" dirty="0"/>
                        <a:t>SQL SERVER DATABASE</a:t>
                      </a:r>
                    </a:p>
                  </a:txBody>
                  <a:tcPr/>
                </a:tc>
                <a:extLst>
                  <a:ext uri="{0D108BD9-81ED-4DB2-BD59-A6C34878D82A}">
                    <a16:rowId xmlns:a16="http://schemas.microsoft.com/office/drawing/2014/main" val="841617000"/>
                  </a:ext>
                </a:extLst>
              </a:tr>
              <a:tr h="979506">
                <a:tc>
                  <a:txBody>
                    <a:bodyPr/>
                    <a:lstStyle/>
                    <a:p>
                      <a:r>
                        <a:rPr lang="en-US" sz="1800" b="0" i="0" kern="1200" dirty="0">
                          <a:solidFill>
                            <a:schemeClr val="dk1"/>
                          </a:solidFill>
                          <a:effectLst/>
                          <a:latin typeface="+mn-lt"/>
                          <a:ea typeface="+mn-ea"/>
                          <a:cs typeface="+mn-cs"/>
                        </a:rPr>
                        <a:t>One database can host several databases from different customers.</a:t>
                      </a:r>
                      <a:endParaRPr lang="en-US" dirty="0"/>
                    </a:p>
                  </a:txBody>
                  <a:tcPr/>
                </a:tc>
                <a:tc>
                  <a:txBody>
                    <a:bodyPr/>
                    <a:lstStyle/>
                    <a:p>
                      <a:r>
                        <a:rPr lang="en-US" sz="1800" b="0" i="0" kern="1200" dirty="0">
                          <a:solidFill>
                            <a:schemeClr val="dk1"/>
                          </a:solidFill>
                          <a:effectLst/>
                          <a:latin typeface="+mn-lt"/>
                          <a:ea typeface="+mn-ea"/>
                          <a:cs typeface="+mn-cs"/>
                        </a:rPr>
                        <a:t>Databases are the only objects on the server.</a:t>
                      </a:r>
                      <a:endParaRPr lang="en-US" dirty="0"/>
                    </a:p>
                  </a:txBody>
                  <a:tcPr/>
                </a:tc>
                <a:extLst>
                  <a:ext uri="{0D108BD9-81ED-4DB2-BD59-A6C34878D82A}">
                    <a16:rowId xmlns:a16="http://schemas.microsoft.com/office/drawing/2014/main" val="3678177840"/>
                  </a:ext>
                </a:extLst>
              </a:tr>
              <a:tr h="979506">
                <a:tc>
                  <a:txBody>
                    <a:bodyPr/>
                    <a:lstStyle/>
                    <a:p>
                      <a:r>
                        <a:rPr lang="en-US" sz="1800" b="0" i="0" kern="1200" dirty="0">
                          <a:solidFill>
                            <a:schemeClr val="dk1"/>
                          </a:solidFill>
                          <a:effectLst/>
                          <a:latin typeface="+mn-lt"/>
                          <a:ea typeface="+mn-ea"/>
                          <a:cs typeface="+mn-cs"/>
                        </a:rPr>
                        <a:t>It is easy to use as you do not need any physical hardware.</a:t>
                      </a:r>
                      <a:endParaRPr lang="en-US" dirty="0"/>
                    </a:p>
                  </a:txBody>
                  <a:tcPr/>
                </a:tc>
                <a:tc>
                  <a:txBody>
                    <a:bodyPr/>
                    <a:lstStyle/>
                    <a:p>
                      <a:r>
                        <a:rPr lang="en-US" sz="1800" b="0" i="0" kern="1200" dirty="0">
                          <a:solidFill>
                            <a:schemeClr val="dk1"/>
                          </a:solidFill>
                          <a:effectLst/>
                          <a:latin typeface="+mn-lt"/>
                          <a:ea typeface="+mn-ea"/>
                          <a:cs typeface="+mn-cs"/>
                        </a:rPr>
                        <a:t>Working with a physical system is tiring.</a:t>
                      </a:r>
                      <a:endParaRPr lang="en-US" dirty="0"/>
                    </a:p>
                  </a:txBody>
                  <a:tcPr/>
                </a:tc>
                <a:extLst>
                  <a:ext uri="{0D108BD9-81ED-4DB2-BD59-A6C34878D82A}">
                    <a16:rowId xmlns:a16="http://schemas.microsoft.com/office/drawing/2014/main" val="821534673"/>
                  </a:ext>
                </a:extLst>
              </a:tr>
              <a:tr h="979506">
                <a:tc>
                  <a:txBody>
                    <a:bodyPr/>
                    <a:lstStyle/>
                    <a:p>
                      <a:r>
                        <a:rPr lang="en-US" sz="1800" b="0" i="0" kern="1200" dirty="0">
                          <a:solidFill>
                            <a:schemeClr val="dk1"/>
                          </a:solidFill>
                          <a:effectLst/>
                          <a:latin typeface="+mn-lt"/>
                          <a:ea typeface="+mn-ea"/>
                          <a:cs typeface="+mn-cs"/>
                        </a:rPr>
                        <a:t>It involves automatic backup.</a:t>
                      </a:r>
                      <a:endParaRPr lang="en-US" dirty="0"/>
                    </a:p>
                  </a:txBody>
                  <a:tcPr/>
                </a:tc>
                <a:tc>
                  <a:txBody>
                    <a:bodyPr/>
                    <a:lstStyle/>
                    <a:p>
                      <a:pPr fontAlgn="t"/>
                      <a:br>
                        <a:rPr lang="en-US" dirty="0">
                          <a:effectLst/>
                          <a:latin typeface="Open Sans" panose="020B0606030504020204" pitchFamily="34" charset="0"/>
                        </a:rPr>
                      </a:br>
                      <a:r>
                        <a:rPr lang="en-US" sz="1800" b="0" i="0" kern="1200" dirty="0">
                          <a:solidFill>
                            <a:schemeClr val="dk1"/>
                          </a:solidFill>
                          <a:effectLst/>
                          <a:latin typeface="+mn-lt"/>
                          <a:ea typeface="+mn-ea"/>
                          <a:cs typeface="+mn-cs"/>
                        </a:rPr>
                        <a:t>It involves manual scheduling of backup</a:t>
                      </a:r>
                      <a:r>
                        <a:rPr lang="en-US" dirty="0">
                          <a:effectLst/>
                          <a:latin typeface="Open Sans" panose="020B0606030504020204" pitchFamily="34" charset="0"/>
                        </a:rPr>
                        <a:t>.</a:t>
                      </a:r>
                    </a:p>
                  </a:txBody>
                  <a:tcPr/>
                </a:tc>
                <a:extLst>
                  <a:ext uri="{0D108BD9-81ED-4DB2-BD59-A6C34878D82A}">
                    <a16:rowId xmlns:a16="http://schemas.microsoft.com/office/drawing/2014/main" val="3733576593"/>
                  </a:ext>
                </a:extLst>
              </a:tr>
            </a:tbl>
          </a:graphicData>
        </a:graphic>
      </p:graphicFrame>
    </p:spTree>
    <p:extLst>
      <p:ext uri="{BB962C8B-B14F-4D97-AF65-F5344CB8AC3E}">
        <p14:creationId xmlns:p14="http://schemas.microsoft.com/office/powerpoint/2010/main" val="173790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3876-4A34-4510-A4CA-2D7FD5822444}"/>
              </a:ext>
            </a:extLst>
          </p:cNvPr>
          <p:cNvSpPr>
            <a:spLocks noGrp="1"/>
          </p:cNvSpPr>
          <p:nvPr>
            <p:ph type="title"/>
          </p:nvPr>
        </p:nvSpPr>
        <p:spPr>
          <a:xfrm>
            <a:off x="913795" y="609601"/>
            <a:ext cx="10353761" cy="971774"/>
          </a:xfrm>
        </p:spPr>
        <p:txBody>
          <a:bodyPr>
            <a:normAutofit fontScale="90000"/>
          </a:bodyPr>
          <a:lstStyle/>
          <a:p>
            <a:r>
              <a:rPr lang="en-US" dirty="0"/>
              <a:t>Azure Virtual Machine</a:t>
            </a:r>
            <a:br>
              <a:rPr lang="en-US" dirty="0"/>
            </a:br>
            <a:endParaRPr lang="en-US" dirty="0"/>
          </a:p>
        </p:txBody>
      </p:sp>
      <p:sp>
        <p:nvSpPr>
          <p:cNvPr id="3" name="Content Placeholder 2">
            <a:extLst>
              <a:ext uri="{FF2B5EF4-FFF2-40B4-BE49-F238E27FC236}">
                <a16:creationId xmlns:a16="http://schemas.microsoft.com/office/drawing/2014/main" id="{BBDBD555-0F36-4658-8518-6786DC61A18D}"/>
              </a:ext>
            </a:extLst>
          </p:cNvPr>
          <p:cNvSpPr>
            <a:spLocks noGrp="1"/>
          </p:cNvSpPr>
          <p:nvPr>
            <p:ph idx="1"/>
          </p:nvPr>
        </p:nvSpPr>
        <p:spPr>
          <a:xfrm>
            <a:off x="913795" y="1581375"/>
            <a:ext cx="10353762" cy="4528969"/>
          </a:xfrm>
        </p:spPr>
        <p:txBody>
          <a:bodyPr/>
          <a:lstStyle/>
          <a:p>
            <a:r>
              <a:rPr lang="en-US" b="0" i="0" dirty="0">
                <a:solidFill>
                  <a:schemeClr val="tx1">
                    <a:lumMod val="95000"/>
                  </a:schemeClr>
                </a:solidFill>
                <a:effectLst/>
                <a:latin typeface="Google Sans"/>
              </a:rPr>
              <a:t>A virtual machine is a computer file, that behaves like an actual computer. It can run in a window as a separate computing environment, often to run a different operating system</a:t>
            </a:r>
            <a:endParaRPr lang="en-US" b="0" i="0" dirty="0">
              <a:solidFill>
                <a:schemeClr val="tx1">
                  <a:lumMod val="95000"/>
                </a:schemeClr>
              </a:solidFill>
              <a:effectLst/>
              <a:latin typeface="Segoe UI" panose="020B0502040204020203" pitchFamily="34" charset="0"/>
            </a:endParaRPr>
          </a:p>
          <a:p>
            <a:r>
              <a:rPr lang="en-US" b="0" i="0" dirty="0">
                <a:solidFill>
                  <a:schemeClr val="tx1">
                    <a:lumMod val="95000"/>
                  </a:schemeClr>
                </a:solidFill>
                <a:effectLst/>
                <a:latin typeface="Segoe UI" panose="020B0502040204020203" pitchFamily="34" charset="0"/>
              </a:rPr>
              <a:t>Azure virtual machines are one of several types of </a:t>
            </a:r>
            <a:r>
              <a:rPr lang="en-US" i="0" u="sng" strike="noStrike" dirty="0">
                <a:solidFill>
                  <a:schemeClr val="tx1">
                    <a:lumMod val="95000"/>
                  </a:schemeClr>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on-demand, scalable computing resources</a:t>
            </a:r>
            <a:r>
              <a:rPr lang="en-US" i="0" u="sng" dirty="0">
                <a:solidFill>
                  <a:schemeClr val="tx1">
                    <a:lumMod val="95000"/>
                  </a:schemeClr>
                </a:solidFill>
                <a:effectLst/>
                <a:latin typeface="Segoe UI" panose="020B0502040204020203" pitchFamily="34" charset="0"/>
              </a:rPr>
              <a:t> </a:t>
            </a:r>
            <a:r>
              <a:rPr lang="en-US" b="0" i="0" dirty="0">
                <a:solidFill>
                  <a:schemeClr val="tx1">
                    <a:lumMod val="95000"/>
                  </a:schemeClr>
                </a:solidFill>
                <a:effectLst/>
                <a:latin typeface="Segoe UI" panose="020B0502040204020203" pitchFamily="34" charset="0"/>
              </a:rPr>
              <a:t>that Azure offers. An Azure virtual machine gives you the flexibility of virtualization without having to buy and maintain the physical hardware that runs it. However, you still need to maintain the virtual machine by performing tasks, such as configuring, patching, and installing the software that runs on it.</a:t>
            </a:r>
            <a:endParaRPr lang="en-US" dirty="0">
              <a:solidFill>
                <a:schemeClr val="tx1">
                  <a:lumMod val="95000"/>
                </a:schemeClr>
              </a:solidFill>
            </a:endParaRPr>
          </a:p>
        </p:txBody>
      </p:sp>
    </p:spTree>
    <p:extLst>
      <p:ext uri="{BB962C8B-B14F-4D97-AF65-F5344CB8AC3E}">
        <p14:creationId xmlns:p14="http://schemas.microsoft.com/office/powerpoint/2010/main" val="361986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3F9-D45C-4C08-B659-C24A6A45D03E}"/>
              </a:ext>
            </a:extLst>
          </p:cNvPr>
          <p:cNvSpPr>
            <a:spLocks noGrp="1"/>
          </p:cNvSpPr>
          <p:nvPr>
            <p:ph type="title"/>
          </p:nvPr>
        </p:nvSpPr>
        <p:spPr/>
        <p:txBody>
          <a:bodyPr/>
          <a:lstStyle/>
          <a:p>
            <a:r>
              <a:rPr lang="en-US" dirty="0"/>
              <a:t>Visual Studio Code</a:t>
            </a:r>
            <a:br>
              <a:rPr lang="en-US" dirty="0"/>
            </a:br>
            <a:endParaRPr lang="en-US" dirty="0"/>
          </a:p>
        </p:txBody>
      </p:sp>
      <p:sp>
        <p:nvSpPr>
          <p:cNvPr id="3" name="Content Placeholder 2">
            <a:extLst>
              <a:ext uri="{FF2B5EF4-FFF2-40B4-BE49-F238E27FC236}">
                <a16:creationId xmlns:a16="http://schemas.microsoft.com/office/drawing/2014/main" id="{B318B803-DC19-47FC-A0C9-F3825F564885}"/>
              </a:ext>
            </a:extLst>
          </p:cNvPr>
          <p:cNvSpPr>
            <a:spLocks noGrp="1"/>
          </p:cNvSpPr>
          <p:nvPr>
            <p:ph idx="1"/>
          </p:nvPr>
        </p:nvSpPr>
        <p:spPr/>
        <p:txBody>
          <a:bodyPr/>
          <a:lstStyle/>
          <a:p>
            <a:r>
              <a:rPr lang="en-US" b="0" i="0" dirty="0">
                <a:solidFill>
                  <a:srgbClr val="FFFFFF"/>
                </a:solidFill>
                <a:effectLst/>
                <a:latin typeface="Segoe UI" panose="020B0502040204020203" pitchFamily="34" charset="0"/>
              </a:rPr>
              <a:t>A powerful, lightweight free code editor with integrated tools to easily deploy your code to Azure.</a:t>
            </a:r>
            <a:endParaRPr lang="en-US" dirty="0"/>
          </a:p>
        </p:txBody>
      </p:sp>
    </p:spTree>
    <p:extLst>
      <p:ext uri="{BB962C8B-B14F-4D97-AF65-F5344CB8AC3E}">
        <p14:creationId xmlns:p14="http://schemas.microsoft.com/office/powerpoint/2010/main" val="276900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D26B-422B-4D23-B515-0A82A59CB394}"/>
              </a:ext>
            </a:extLst>
          </p:cNvPr>
          <p:cNvSpPr>
            <a:spLocks noGrp="1"/>
          </p:cNvSpPr>
          <p:nvPr>
            <p:ph type="title"/>
          </p:nvPr>
        </p:nvSpPr>
        <p:spPr>
          <a:xfrm>
            <a:off x="913795" y="609600"/>
            <a:ext cx="10353761" cy="1079351"/>
          </a:xfrm>
        </p:spPr>
        <p:txBody>
          <a:bodyPr/>
          <a:lstStyle/>
          <a:p>
            <a:r>
              <a:rPr lang="en-US" dirty="0"/>
              <a:t>Azure App Service</a:t>
            </a:r>
            <a:br>
              <a:rPr lang="en-US" dirty="0"/>
            </a:br>
            <a:endParaRPr lang="en-US" dirty="0"/>
          </a:p>
        </p:txBody>
      </p:sp>
      <p:sp>
        <p:nvSpPr>
          <p:cNvPr id="3" name="Content Placeholder 2">
            <a:extLst>
              <a:ext uri="{FF2B5EF4-FFF2-40B4-BE49-F238E27FC236}">
                <a16:creationId xmlns:a16="http://schemas.microsoft.com/office/drawing/2014/main" id="{57914589-E39C-47E5-8373-0181DFEB5F14}"/>
              </a:ext>
            </a:extLst>
          </p:cNvPr>
          <p:cNvSpPr>
            <a:spLocks noGrp="1"/>
          </p:cNvSpPr>
          <p:nvPr>
            <p:ph idx="1"/>
          </p:nvPr>
        </p:nvSpPr>
        <p:spPr>
          <a:xfrm>
            <a:off x="913795" y="1688951"/>
            <a:ext cx="10353762" cy="4313816"/>
          </a:xfrm>
        </p:spPr>
        <p:txBody>
          <a:bodyPr/>
          <a:lstStyle/>
          <a:p>
            <a:r>
              <a:rPr lang="en-US" b="0" i="0" dirty="0">
                <a:solidFill>
                  <a:schemeClr val="tx1">
                    <a:lumMod val="95000"/>
                  </a:schemeClr>
                </a:solidFill>
                <a:effectLst/>
                <a:latin typeface="Segoe UI" panose="020B0502040204020203" pitchFamily="34" charset="0"/>
              </a:rPr>
              <a:t>Azure App Service enables you to build and host web apps, mobile back ends,  in the programming language of your choice without managing infrastructure. </a:t>
            </a:r>
            <a:r>
              <a:rPr lang="en-US" b="0" i="0" dirty="0">
                <a:solidFill>
                  <a:schemeClr val="tx1">
                    <a:lumMod val="95000"/>
                  </a:schemeClr>
                </a:solidFill>
                <a:effectLst/>
                <a:latin typeface="Google Sans"/>
              </a:rPr>
              <a:t>Azure Web Apps provides a fully managed platform for building and hosting web applications using popular programming languages such as . NET, Java, Node, Python, and PHP. </a:t>
            </a:r>
            <a:r>
              <a:rPr lang="en-US" b="0" i="0" dirty="0">
                <a:solidFill>
                  <a:schemeClr val="tx1">
                    <a:lumMod val="95000"/>
                  </a:schemeClr>
                </a:solidFill>
                <a:effectLst/>
                <a:latin typeface="Segoe UI" panose="020B0502040204020203" pitchFamily="34" charset="0"/>
              </a:rPr>
              <a:t>Azure App Service is a fully managed platform as a service (PaaS) offering for developers.</a:t>
            </a:r>
            <a:endParaRPr lang="en-US" dirty="0">
              <a:solidFill>
                <a:schemeClr val="tx1">
                  <a:lumMod val="95000"/>
                </a:schemeClr>
              </a:solidFill>
            </a:endParaRPr>
          </a:p>
        </p:txBody>
      </p:sp>
    </p:spTree>
    <p:extLst>
      <p:ext uri="{BB962C8B-B14F-4D97-AF65-F5344CB8AC3E}">
        <p14:creationId xmlns:p14="http://schemas.microsoft.com/office/powerpoint/2010/main" val="982472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C4A5-1194-432C-9122-B2B778A302F8}"/>
              </a:ext>
            </a:extLst>
          </p:cNvPr>
          <p:cNvSpPr>
            <a:spLocks noGrp="1"/>
          </p:cNvSpPr>
          <p:nvPr>
            <p:ph type="title"/>
          </p:nvPr>
        </p:nvSpPr>
        <p:spPr/>
        <p:txBody>
          <a:bodyPr/>
          <a:lstStyle/>
          <a:p>
            <a:r>
              <a:rPr lang="en-US" dirty="0"/>
              <a:t>Azure DevOps</a:t>
            </a:r>
            <a:br>
              <a:rPr lang="en-US" dirty="0"/>
            </a:br>
            <a:endParaRPr lang="en-US" dirty="0"/>
          </a:p>
        </p:txBody>
      </p:sp>
      <p:sp>
        <p:nvSpPr>
          <p:cNvPr id="3" name="Content Placeholder 2">
            <a:extLst>
              <a:ext uri="{FF2B5EF4-FFF2-40B4-BE49-F238E27FC236}">
                <a16:creationId xmlns:a16="http://schemas.microsoft.com/office/drawing/2014/main" id="{FB2A4CAD-A881-420B-B188-2FD3B3E1CF77}"/>
              </a:ext>
            </a:extLst>
          </p:cNvPr>
          <p:cNvSpPr>
            <a:spLocks noGrp="1"/>
          </p:cNvSpPr>
          <p:nvPr>
            <p:ph idx="1"/>
          </p:nvPr>
        </p:nvSpPr>
        <p:spPr>
          <a:xfrm>
            <a:off x="913795" y="1688951"/>
            <a:ext cx="10353762" cy="4102249"/>
          </a:xfrm>
        </p:spPr>
        <p:txBody>
          <a:bodyPr/>
          <a:lstStyle/>
          <a:p>
            <a:r>
              <a:rPr lang="en-US" b="0" i="0" dirty="0">
                <a:solidFill>
                  <a:schemeClr val="tx1">
                    <a:lumMod val="95000"/>
                  </a:schemeClr>
                </a:solidFill>
                <a:effectLst/>
                <a:latin typeface="Google Sans"/>
              </a:rPr>
              <a:t>DevOps is a combination of software development (dev) and operations (ops). DevOps is a software development approach emphasizing collaboration, automation, and continuous delivery to provide high-quality products to customers quickly and efficiently.</a:t>
            </a:r>
          </a:p>
          <a:p>
            <a:endParaRPr lang="en-US" dirty="0">
              <a:solidFill>
                <a:srgbClr val="4D5156"/>
              </a:solidFill>
              <a:effectLst/>
              <a:latin typeface="Google Sans"/>
            </a:endParaRPr>
          </a:p>
          <a:p>
            <a:endParaRPr lang="en-US" dirty="0"/>
          </a:p>
        </p:txBody>
      </p:sp>
      <p:pic>
        <p:nvPicPr>
          <p:cNvPr id="7" name="Picture 6">
            <a:extLst>
              <a:ext uri="{FF2B5EF4-FFF2-40B4-BE49-F238E27FC236}">
                <a16:creationId xmlns:a16="http://schemas.microsoft.com/office/drawing/2014/main" id="{711D242D-3862-46D6-9E16-168459CB2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907" y="3169417"/>
            <a:ext cx="5217907" cy="3078983"/>
          </a:xfrm>
          <a:prstGeom prst="rect">
            <a:avLst/>
          </a:prstGeom>
        </p:spPr>
      </p:pic>
    </p:spTree>
    <p:extLst>
      <p:ext uri="{BB962C8B-B14F-4D97-AF65-F5344CB8AC3E}">
        <p14:creationId xmlns:p14="http://schemas.microsoft.com/office/powerpoint/2010/main" val="46687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1F9-15E0-4B79-9E4E-838982ED56AD}"/>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17DBF9AF-9B5E-4B81-BA89-01A091B74343}"/>
              </a:ext>
            </a:extLst>
          </p:cNvPr>
          <p:cNvSpPr>
            <a:spLocks noGrp="1"/>
          </p:cNvSpPr>
          <p:nvPr>
            <p:ph idx="1"/>
          </p:nvPr>
        </p:nvSpPr>
        <p:spPr/>
        <p:txBody>
          <a:bodyPr/>
          <a:lstStyle/>
          <a:p>
            <a:r>
              <a:rPr lang="en-US" b="0" i="0" dirty="0">
                <a:solidFill>
                  <a:schemeClr val="tx1">
                    <a:lumMod val="95000"/>
                  </a:schemeClr>
                </a:solidFill>
                <a:effectLst/>
                <a:latin typeface="Google Sans"/>
              </a:rPr>
              <a:t> cloud computing is the delivery of computing services—including servers, storage, databases, networking, software, analytics, and intelligence—over the Internet (“the cloud”) to offer faster innovation, flexible resources, and economies of scale.</a:t>
            </a:r>
            <a:endParaRPr lang="en-US" dirty="0">
              <a:solidFill>
                <a:schemeClr val="tx1">
                  <a:lumMod val="95000"/>
                </a:schemeClr>
              </a:solidFill>
            </a:endParaRPr>
          </a:p>
        </p:txBody>
      </p:sp>
    </p:spTree>
    <p:extLst>
      <p:ext uri="{BB962C8B-B14F-4D97-AF65-F5344CB8AC3E}">
        <p14:creationId xmlns:p14="http://schemas.microsoft.com/office/powerpoint/2010/main" val="245591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FC71-6218-4C4E-87C7-89C32E52BEDA}"/>
              </a:ext>
            </a:extLst>
          </p:cNvPr>
          <p:cNvSpPr>
            <a:spLocks noGrp="1"/>
          </p:cNvSpPr>
          <p:nvPr>
            <p:ph type="title"/>
          </p:nvPr>
        </p:nvSpPr>
        <p:spPr>
          <a:xfrm>
            <a:off x="913795" y="609600"/>
            <a:ext cx="10353761" cy="1197685"/>
          </a:xfrm>
        </p:spPr>
        <p:txBody>
          <a:bodyPr/>
          <a:lstStyle/>
          <a:p>
            <a:r>
              <a:rPr lang="en-US" dirty="0"/>
              <a:t>Azure DevOps</a:t>
            </a:r>
            <a:br>
              <a:rPr lang="en-US" dirty="0"/>
            </a:br>
            <a:endParaRPr lang="en-US" dirty="0"/>
          </a:p>
        </p:txBody>
      </p:sp>
      <p:sp>
        <p:nvSpPr>
          <p:cNvPr id="3" name="Content Placeholder 2">
            <a:extLst>
              <a:ext uri="{FF2B5EF4-FFF2-40B4-BE49-F238E27FC236}">
                <a16:creationId xmlns:a16="http://schemas.microsoft.com/office/drawing/2014/main" id="{585B7E03-6DC1-415E-ADB4-2E936665A67D}"/>
              </a:ext>
            </a:extLst>
          </p:cNvPr>
          <p:cNvSpPr>
            <a:spLocks noGrp="1"/>
          </p:cNvSpPr>
          <p:nvPr>
            <p:ph idx="1"/>
          </p:nvPr>
        </p:nvSpPr>
        <p:spPr>
          <a:xfrm>
            <a:off x="913795" y="1807285"/>
            <a:ext cx="10353762" cy="4313816"/>
          </a:xfrm>
        </p:spPr>
        <p:txBody>
          <a:bodyPr/>
          <a:lstStyle/>
          <a:p>
            <a:r>
              <a:rPr lang="en-US" b="0" i="0" dirty="0">
                <a:solidFill>
                  <a:schemeClr val="tx1">
                    <a:lumMod val="95000"/>
                  </a:schemeClr>
                </a:solidFill>
                <a:effectLst/>
                <a:latin typeface="Arial" panose="020B0604020202020204" pitchFamily="34" charset="0"/>
              </a:rPr>
              <a:t>Azure DevOps is a software as a service (</a:t>
            </a:r>
            <a:r>
              <a:rPr lang="en-US" b="0" i="0" dirty="0">
                <a:solidFill>
                  <a:schemeClr val="tx1">
                    <a:lumMod val="9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SaaS</a:t>
            </a:r>
            <a:r>
              <a:rPr lang="en-US" b="0" i="0" dirty="0">
                <a:solidFill>
                  <a:schemeClr val="tx1">
                    <a:lumMod val="95000"/>
                  </a:schemeClr>
                </a:solidFill>
                <a:effectLst/>
                <a:latin typeface="Arial" panose="020B0604020202020204" pitchFamily="34" charset="0"/>
              </a:rPr>
              <a:t>) platform from Microsoft designed to provide a comprehensive </a:t>
            </a:r>
            <a:r>
              <a:rPr lang="en-US" b="0" i="0" u="sng" dirty="0">
                <a:solidFill>
                  <a:schemeClr val="tx1">
                    <a:lumMod val="9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toolchain</a:t>
            </a:r>
            <a:r>
              <a:rPr lang="en-US" b="0" i="0" dirty="0">
                <a:solidFill>
                  <a:schemeClr val="tx1">
                    <a:lumMod val="95000"/>
                  </a:schemeClr>
                </a:solidFill>
                <a:effectLst/>
                <a:latin typeface="Arial" panose="020B0604020202020204" pitchFamily="34" charset="0"/>
              </a:rPr>
              <a:t> for developing and deploying software projects.</a:t>
            </a:r>
          </a:p>
          <a:p>
            <a:r>
              <a:rPr lang="en-US" b="0" i="0" dirty="0">
                <a:solidFill>
                  <a:schemeClr val="tx1">
                    <a:lumMod val="95000"/>
                  </a:schemeClr>
                </a:solidFill>
                <a:effectLst/>
                <a:latin typeface="Arial" panose="020B0604020202020204" pitchFamily="34" charset="0"/>
              </a:rPr>
              <a:t>Azure DevOps is an end-to-end software development platform that offers an assortment of capabilities intended to organize and accelerate development efforts across the entire application lifecycle</a:t>
            </a:r>
            <a:r>
              <a:rPr lang="en-US" dirty="0">
                <a:solidFill>
                  <a:schemeClr val="tx1">
                    <a:lumMod val="95000"/>
                  </a:schemeClr>
                </a:solidFill>
                <a:effectLst/>
                <a:latin typeface="Arial" panose="020B0604020202020204" pitchFamily="34" charset="0"/>
              </a:rPr>
              <a:t>.</a:t>
            </a:r>
          </a:p>
          <a:p>
            <a:r>
              <a:rPr lang="en-US" b="0" i="0" dirty="0">
                <a:solidFill>
                  <a:schemeClr val="tx1">
                    <a:lumMod val="95000"/>
                  </a:schemeClr>
                </a:solidFill>
                <a:effectLst/>
                <a:latin typeface="Segoe UI" panose="020B0502040204020203" pitchFamily="34" charset="0"/>
              </a:rPr>
              <a:t>Azure DevOps supports a collaborative culture and set of processes that bring together developers, project managers, and contributors to develop software. It allows organizations to create and improve products at a faster pace than they can with traditional software development approaches.</a:t>
            </a:r>
            <a:endParaRPr lang="en-US" dirty="0">
              <a:solidFill>
                <a:schemeClr val="tx1">
                  <a:lumMod val="95000"/>
                </a:schemeClr>
              </a:solidFill>
            </a:endParaRPr>
          </a:p>
        </p:txBody>
      </p:sp>
    </p:spTree>
    <p:extLst>
      <p:ext uri="{BB962C8B-B14F-4D97-AF65-F5344CB8AC3E}">
        <p14:creationId xmlns:p14="http://schemas.microsoft.com/office/powerpoint/2010/main" val="3514629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BA05-1F28-4545-AD50-FFD446E67677}"/>
              </a:ext>
            </a:extLst>
          </p:cNvPr>
          <p:cNvSpPr>
            <a:spLocks noGrp="1"/>
          </p:cNvSpPr>
          <p:nvPr>
            <p:ph type="title"/>
          </p:nvPr>
        </p:nvSpPr>
        <p:spPr>
          <a:xfrm>
            <a:off x="913795" y="609601"/>
            <a:ext cx="10353761" cy="1143896"/>
          </a:xfrm>
        </p:spPr>
        <p:txBody>
          <a:bodyPr/>
          <a:lstStyle/>
          <a:p>
            <a:r>
              <a:rPr lang="en-US" b="0" i="0" dirty="0">
                <a:solidFill>
                  <a:schemeClr val="tx1">
                    <a:lumMod val="95000"/>
                  </a:schemeClr>
                </a:solidFill>
                <a:effectLst/>
                <a:latin typeface="Google Sans"/>
              </a:rPr>
              <a:t>Entity framework</a:t>
            </a:r>
            <a:endParaRPr lang="en-US" dirty="0"/>
          </a:p>
        </p:txBody>
      </p:sp>
      <p:sp>
        <p:nvSpPr>
          <p:cNvPr id="3" name="Content Placeholder 2">
            <a:extLst>
              <a:ext uri="{FF2B5EF4-FFF2-40B4-BE49-F238E27FC236}">
                <a16:creationId xmlns:a16="http://schemas.microsoft.com/office/drawing/2014/main" id="{53CFD937-1382-456A-9E57-45D556BB33FB}"/>
              </a:ext>
            </a:extLst>
          </p:cNvPr>
          <p:cNvSpPr>
            <a:spLocks noGrp="1"/>
          </p:cNvSpPr>
          <p:nvPr>
            <p:ph idx="1"/>
          </p:nvPr>
        </p:nvSpPr>
        <p:spPr>
          <a:xfrm>
            <a:off x="913794" y="1956215"/>
            <a:ext cx="10353762" cy="3695136"/>
          </a:xfrm>
        </p:spPr>
        <p:txBody>
          <a:bodyPr/>
          <a:lstStyle/>
          <a:p>
            <a:r>
              <a:rPr lang="en-US" b="0" i="0" dirty="0">
                <a:solidFill>
                  <a:schemeClr val="tx1">
                    <a:lumMod val="95000"/>
                  </a:schemeClr>
                </a:solidFill>
                <a:effectLst/>
                <a:latin typeface="Google Sans"/>
              </a:rPr>
              <a:t>Entity framework is an Object Relational Mapping (ORM) framework that gives developers an automated way to store and access databases. The Entity Framework Core tools help with design-time development tasks. They're primarily used to manage Migrations and to scaffold a DbContext and entity types by reverse engineering the schema of a database.</a:t>
            </a:r>
            <a:endParaRPr lang="en-US" dirty="0">
              <a:solidFill>
                <a:schemeClr val="tx1">
                  <a:lumMod val="95000"/>
                </a:schemeClr>
              </a:solidFill>
            </a:endParaRPr>
          </a:p>
        </p:txBody>
      </p:sp>
    </p:spTree>
    <p:extLst>
      <p:ext uri="{BB962C8B-B14F-4D97-AF65-F5344CB8AC3E}">
        <p14:creationId xmlns:p14="http://schemas.microsoft.com/office/powerpoint/2010/main" val="278183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86F3-18C1-464F-9EB6-1A2E1D10D17B}"/>
              </a:ext>
            </a:extLst>
          </p:cNvPr>
          <p:cNvSpPr>
            <a:spLocks noGrp="1"/>
          </p:cNvSpPr>
          <p:nvPr>
            <p:ph type="title"/>
          </p:nvPr>
        </p:nvSpPr>
        <p:spPr/>
        <p:txBody>
          <a:bodyPr/>
          <a:lstStyle/>
          <a:p>
            <a:r>
              <a:rPr lang="en-US" b="0" i="0" dirty="0">
                <a:solidFill>
                  <a:schemeClr val="tx1">
                    <a:lumMod val="95000"/>
                  </a:schemeClr>
                </a:solidFill>
                <a:effectLst/>
                <a:latin typeface="Segoe UI" panose="020B0502040204020203" pitchFamily="34" charset="0"/>
              </a:rPr>
              <a:t>What is LINQ?</a:t>
            </a:r>
            <a:br>
              <a:rPr lang="en-US"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7564615-A660-44FA-BCB3-EFFFAA4E9652}"/>
              </a:ext>
            </a:extLst>
          </p:cNvPr>
          <p:cNvSpPr>
            <a:spLocks noGrp="1"/>
          </p:cNvSpPr>
          <p:nvPr>
            <p:ph idx="1"/>
          </p:nvPr>
        </p:nvSpPr>
        <p:spPr>
          <a:xfrm>
            <a:off x="913795" y="1731981"/>
            <a:ext cx="10353762" cy="4216998"/>
          </a:xfrm>
        </p:spPr>
        <p:txBody>
          <a:bodyPr/>
          <a:lstStyle/>
          <a:p>
            <a:r>
              <a:rPr lang="en-US" b="0" i="0" dirty="0">
                <a:solidFill>
                  <a:schemeClr val="tx1">
                    <a:lumMod val="95000"/>
                  </a:schemeClr>
                </a:solidFill>
                <a:effectLst/>
                <a:latin typeface="Verdana" panose="020B0604030504040204" pitchFamily="34" charset="0"/>
              </a:rPr>
              <a:t>Language-Integrated Query (LINQ) is a powerful set of technologies based on the integration of query capabilities directly into the C# language. LINQ Queries are the first-class language construct in C# .NET, just like classes, methods, events.</a:t>
            </a:r>
          </a:p>
          <a:p>
            <a:endParaRPr lang="en-US" dirty="0">
              <a:solidFill>
                <a:schemeClr val="tx1">
                  <a:lumMod val="95000"/>
                </a:schemeClr>
              </a:solidFill>
              <a:effectLst/>
              <a:latin typeface="Verdana" panose="020B0604030504040204" pitchFamily="34" charset="0"/>
            </a:endParaRPr>
          </a:p>
          <a:p>
            <a:r>
              <a:rPr lang="en-US" b="0" i="0" dirty="0">
                <a:solidFill>
                  <a:schemeClr val="tx1">
                    <a:lumMod val="95000"/>
                  </a:schemeClr>
                </a:solidFill>
                <a:effectLst/>
                <a:latin typeface="Verdana" panose="020B0604030504040204" pitchFamily="34" charset="0"/>
              </a:rPr>
              <a:t>For example, SQL is a Structured Query Language used to save and retrieve data from a database. In the same way, LINQ is a structured query syntax built in C# and VB.NET to retrieve data from different types of data sources such as collections, </a:t>
            </a:r>
            <a:r>
              <a:rPr lang="en-US" b="0" i="0" dirty="0" err="1">
                <a:solidFill>
                  <a:schemeClr val="tx1">
                    <a:lumMod val="95000"/>
                  </a:schemeClr>
                </a:solidFill>
                <a:effectLst/>
                <a:latin typeface="Verdana" panose="020B0604030504040204" pitchFamily="34" charset="0"/>
              </a:rPr>
              <a:t>ADO.Net</a:t>
            </a:r>
            <a:r>
              <a:rPr lang="en-US" b="0" i="0" dirty="0">
                <a:solidFill>
                  <a:schemeClr val="tx1">
                    <a:lumMod val="95000"/>
                  </a:schemeClr>
                </a:solidFill>
                <a:effectLst/>
                <a:latin typeface="Verdana" panose="020B0604030504040204" pitchFamily="34" charset="0"/>
              </a:rPr>
              <a:t>, </a:t>
            </a:r>
            <a:r>
              <a:rPr lang="en-US" b="0" i="0" dirty="0" err="1">
                <a:solidFill>
                  <a:schemeClr val="tx1">
                    <a:lumMod val="95000"/>
                  </a:schemeClr>
                </a:solidFill>
                <a:effectLst/>
                <a:latin typeface="Verdana" panose="020B0604030504040204" pitchFamily="34" charset="0"/>
              </a:rPr>
              <a:t>DataSet</a:t>
            </a:r>
            <a:r>
              <a:rPr lang="en-US" b="0" i="0" dirty="0">
                <a:solidFill>
                  <a:schemeClr val="tx1">
                    <a:lumMod val="95000"/>
                  </a:schemeClr>
                </a:solidFill>
                <a:effectLst/>
                <a:latin typeface="Verdana" panose="020B0604030504040204" pitchFamily="34" charset="0"/>
              </a:rPr>
              <a:t>, XML Docs, web service and MS SQL Server and other databases.</a:t>
            </a:r>
            <a:endParaRPr lang="en-US" dirty="0">
              <a:solidFill>
                <a:schemeClr val="tx1">
                  <a:lumMod val="95000"/>
                </a:schemeClr>
              </a:solidFill>
            </a:endParaRPr>
          </a:p>
        </p:txBody>
      </p:sp>
    </p:spTree>
    <p:extLst>
      <p:ext uri="{BB962C8B-B14F-4D97-AF65-F5344CB8AC3E}">
        <p14:creationId xmlns:p14="http://schemas.microsoft.com/office/powerpoint/2010/main" val="403673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7127-289D-4723-AA1D-77B6E93C5AD7}"/>
              </a:ext>
            </a:extLst>
          </p:cNvPr>
          <p:cNvSpPr>
            <a:spLocks noGrp="1"/>
          </p:cNvSpPr>
          <p:nvPr>
            <p:ph type="title"/>
          </p:nvPr>
        </p:nvSpPr>
        <p:spPr/>
        <p:txBody>
          <a:bodyPr/>
          <a:lstStyle/>
          <a:p>
            <a:r>
              <a:rPr lang="en-US" dirty="0"/>
              <a:t>Cloud environments</a:t>
            </a:r>
          </a:p>
        </p:txBody>
      </p:sp>
      <p:sp>
        <p:nvSpPr>
          <p:cNvPr id="3" name="Content Placeholder 2">
            <a:extLst>
              <a:ext uri="{FF2B5EF4-FFF2-40B4-BE49-F238E27FC236}">
                <a16:creationId xmlns:a16="http://schemas.microsoft.com/office/drawing/2014/main" id="{6ABFF562-9D13-457F-AB05-326F147CFE98}"/>
              </a:ext>
            </a:extLst>
          </p:cNvPr>
          <p:cNvSpPr>
            <a:spLocks noGrp="1"/>
          </p:cNvSpPr>
          <p:nvPr>
            <p:ph idx="1"/>
          </p:nvPr>
        </p:nvSpPr>
        <p:spPr/>
        <p:txBody>
          <a:bodyPr/>
          <a:lstStyle/>
          <a:p>
            <a:r>
              <a:rPr lang="en-US" dirty="0"/>
              <a:t>There are 3 types of cloud environments:</a:t>
            </a:r>
          </a:p>
          <a:p>
            <a:endParaRPr lang="en-US" dirty="0"/>
          </a:p>
          <a:p>
            <a:r>
              <a:rPr lang="en-US" dirty="0"/>
              <a:t>Public clouds.</a:t>
            </a:r>
          </a:p>
          <a:p>
            <a:r>
              <a:rPr lang="en-US" dirty="0"/>
              <a:t>Private clouds.</a:t>
            </a:r>
          </a:p>
          <a:p>
            <a:r>
              <a:rPr lang="en-US" dirty="0"/>
              <a:t>Hybrid clouds.</a:t>
            </a:r>
          </a:p>
          <a:p>
            <a:endParaRPr lang="en-US" dirty="0"/>
          </a:p>
        </p:txBody>
      </p:sp>
    </p:spTree>
    <p:extLst>
      <p:ext uri="{BB962C8B-B14F-4D97-AF65-F5344CB8AC3E}">
        <p14:creationId xmlns:p14="http://schemas.microsoft.com/office/powerpoint/2010/main" val="76682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1DB-0684-48E3-A183-9C61DCBAAC08}"/>
              </a:ext>
            </a:extLst>
          </p:cNvPr>
          <p:cNvSpPr>
            <a:spLocks noGrp="1"/>
          </p:cNvSpPr>
          <p:nvPr>
            <p:ph type="title"/>
          </p:nvPr>
        </p:nvSpPr>
        <p:spPr/>
        <p:txBody>
          <a:bodyPr/>
          <a:lstStyle/>
          <a:p>
            <a:r>
              <a:rPr lang="en-US" dirty="0"/>
              <a:t>Public clouds.</a:t>
            </a:r>
            <a:br>
              <a:rPr lang="en-US" dirty="0"/>
            </a:br>
            <a:endParaRPr lang="en-US" dirty="0"/>
          </a:p>
        </p:txBody>
      </p:sp>
      <p:sp>
        <p:nvSpPr>
          <p:cNvPr id="3" name="Content Placeholder 2">
            <a:extLst>
              <a:ext uri="{FF2B5EF4-FFF2-40B4-BE49-F238E27FC236}">
                <a16:creationId xmlns:a16="http://schemas.microsoft.com/office/drawing/2014/main" id="{0D3FB66E-DA71-4594-973E-8101326607A3}"/>
              </a:ext>
            </a:extLst>
          </p:cNvPr>
          <p:cNvSpPr>
            <a:spLocks noGrp="1"/>
          </p:cNvSpPr>
          <p:nvPr>
            <p:ph idx="1"/>
          </p:nvPr>
        </p:nvSpPr>
        <p:spPr/>
        <p:txBody>
          <a:bodyPr/>
          <a:lstStyle/>
          <a:p>
            <a:r>
              <a:rPr lang="en-US" b="0" i="0" dirty="0">
                <a:solidFill>
                  <a:schemeClr val="tx1">
                    <a:lumMod val="95000"/>
                  </a:schemeClr>
                </a:solidFill>
                <a:effectLst/>
                <a:latin typeface="Open Sans" panose="020B0606030504020204" pitchFamily="34" charset="0"/>
              </a:rPr>
              <a:t>The public cloud refers to the cloud computing model in which IT services are delivered via the internet. As the most popular model of cloud computing services, the public cloud offers vast choices in terms of solutions and computing resources to address the growing needs of organizations of all sizes and verticals.</a:t>
            </a:r>
            <a:endParaRPr lang="en-US" dirty="0">
              <a:solidFill>
                <a:schemeClr val="tx1">
                  <a:lumMod val="95000"/>
                </a:schemeClr>
              </a:solidFill>
            </a:endParaRPr>
          </a:p>
        </p:txBody>
      </p:sp>
    </p:spTree>
    <p:extLst>
      <p:ext uri="{BB962C8B-B14F-4D97-AF65-F5344CB8AC3E}">
        <p14:creationId xmlns:p14="http://schemas.microsoft.com/office/powerpoint/2010/main" val="1441616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CEB4-F250-423E-8F5C-600BF383B96B}"/>
              </a:ext>
            </a:extLst>
          </p:cNvPr>
          <p:cNvSpPr>
            <a:spLocks noGrp="1"/>
          </p:cNvSpPr>
          <p:nvPr>
            <p:ph type="title"/>
          </p:nvPr>
        </p:nvSpPr>
        <p:spPr/>
        <p:txBody>
          <a:bodyPr/>
          <a:lstStyle/>
          <a:p>
            <a:r>
              <a:rPr lang="en-US" dirty="0"/>
              <a:t>Private clouds.</a:t>
            </a:r>
            <a:br>
              <a:rPr lang="en-US" dirty="0"/>
            </a:br>
            <a:endParaRPr lang="en-US" dirty="0"/>
          </a:p>
        </p:txBody>
      </p:sp>
      <p:sp>
        <p:nvSpPr>
          <p:cNvPr id="3" name="Content Placeholder 2">
            <a:extLst>
              <a:ext uri="{FF2B5EF4-FFF2-40B4-BE49-F238E27FC236}">
                <a16:creationId xmlns:a16="http://schemas.microsoft.com/office/drawing/2014/main" id="{BC23B3C1-D172-43C8-A320-2C0396B9A3B1}"/>
              </a:ext>
            </a:extLst>
          </p:cNvPr>
          <p:cNvSpPr>
            <a:spLocks noGrp="1"/>
          </p:cNvSpPr>
          <p:nvPr>
            <p:ph idx="1"/>
          </p:nvPr>
        </p:nvSpPr>
        <p:spPr/>
        <p:txBody>
          <a:bodyPr/>
          <a:lstStyle/>
          <a:p>
            <a:r>
              <a:rPr lang="en-US" b="0" i="0" dirty="0">
                <a:solidFill>
                  <a:schemeClr val="tx1">
                    <a:lumMod val="95000"/>
                  </a:schemeClr>
                </a:solidFill>
                <a:effectLst/>
                <a:latin typeface="Open Sans" panose="020B0606030504020204" pitchFamily="34" charset="0"/>
              </a:rPr>
              <a:t>The private cloud refers to any cloud solution dedicated for use by a single organization. In the private cloud, you’re not sharing cloud computing resources with any other organization. Private cloud is customizable to meet the unique business and security needs of the organization. With greater visibility and control into the infrastructure, organizations can operate compliance-sensitive IT workloads without compromising on the security and performance previously only achieved with dedicated on-premise data centers.</a:t>
            </a:r>
            <a:endParaRPr lang="en-US" dirty="0">
              <a:solidFill>
                <a:schemeClr val="tx1">
                  <a:lumMod val="95000"/>
                </a:schemeClr>
              </a:solidFill>
            </a:endParaRPr>
          </a:p>
        </p:txBody>
      </p:sp>
    </p:spTree>
    <p:extLst>
      <p:ext uri="{BB962C8B-B14F-4D97-AF65-F5344CB8AC3E}">
        <p14:creationId xmlns:p14="http://schemas.microsoft.com/office/powerpoint/2010/main" val="398657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560A-BBCC-4215-ADDB-656EA51B0132}"/>
              </a:ext>
            </a:extLst>
          </p:cNvPr>
          <p:cNvSpPr>
            <a:spLocks noGrp="1"/>
          </p:cNvSpPr>
          <p:nvPr>
            <p:ph type="title"/>
          </p:nvPr>
        </p:nvSpPr>
        <p:spPr/>
        <p:txBody>
          <a:bodyPr/>
          <a:lstStyle/>
          <a:p>
            <a:r>
              <a:rPr lang="en-US" dirty="0"/>
              <a:t>Hybrid clouds.</a:t>
            </a:r>
            <a:br>
              <a:rPr lang="en-US" dirty="0"/>
            </a:br>
            <a:endParaRPr lang="en-US" dirty="0"/>
          </a:p>
        </p:txBody>
      </p:sp>
      <p:sp>
        <p:nvSpPr>
          <p:cNvPr id="3" name="Content Placeholder 2">
            <a:extLst>
              <a:ext uri="{FF2B5EF4-FFF2-40B4-BE49-F238E27FC236}">
                <a16:creationId xmlns:a16="http://schemas.microsoft.com/office/drawing/2014/main" id="{7E9C588A-C3D9-4426-95AD-A3C5A4526DA5}"/>
              </a:ext>
            </a:extLst>
          </p:cNvPr>
          <p:cNvSpPr>
            <a:spLocks noGrp="1"/>
          </p:cNvSpPr>
          <p:nvPr>
            <p:ph idx="1"/>
          </p:nvPr>
        </p:nvSpPr>
        <p:spPr/>
        <p:txBody>
          <a:bodyPr/>
          <a:lstStyle/>
          <a:p>
            <a:r>
              <a:rPr lang="en-US" b="0" i="0" dirty="0">
                <a:solidFill>
                  <a:schemeClr val="tx1">
                    <a:lumMod val="95000"/>
                  </a:schemeClr>
                </a:solidFill>
                <a:effectLst/>
                <a:latin typeface="Open Sans" panose="020B0606030504020204" pitchFamily="34" charset="0"/>
              </a:rPr>
              <a:t>The hybrid cloud is any cloud infrastructure environment that combines both public and private cloud solutions. Organizations can use private cloud environments for their IT workloads and complement the infrastructure with public cloud resources to accommodate occasional spikes in network traffic.</a:t>
            </a:r>
            <a:endParaRPr lang="en-US" dirty="0">
              <a:solidFill>
                <a:schemeClr val="tx1">
                  <a:lumMod val="95000"/>
                </a:schemeClr>
              </a:solidFill>
            </a:endParaRPr>
          </a:p>
        </p:txBody>
      </p:sp>
    </p:spTree>
    <p:extLst>
      <p:ext uri="{BB962C8B-B14F-4D97-AF65-F5344CB8AC3E}">
        <p14:creationId xmlns:p14="http://schemas.microsoft.com/office/powerpoint/2010/main" val="732669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5053-EC02-4E44-96F5-687DFBCF2B8C}"/>
              </a:ext>
            </a:extLst>
          </p:cNvPr>
          <p:cNvSpPr>
            <a:spLocks noGrp="1"/>
          </p:cNvSpPr>
          <p:nvPr>
            <p:ph type="title"/>
          </p:nvPr>
        </p:nvSpPr>
        <p:spPr>
          <a:xfrm>
            <a:off x="913795" y="268942"/>
            <a:ext cx="10353761" cy="1000460"/>
          </a:xfrm>
        </p:spPr>
        <p:txBody>
          <a:bodyPr/>
          <a:lstStyle/>
          <a:p>
            <a:r>
              <a:rPr lang="en-US" dirty="0"/>
              <a:t>Azure security features</a:t>
            </a:r>
          </a:p>
        </p:txBody>
      </p:sp>
      <p:sp>
        <p:nvSpPr>
          <p:cNvPr id="3" name="Content Placeholder 2">
            <a:extLst>
              <a:ext uri="{FF2B5EF4-FFF2-40B4-BE49-F238E27FC236}">
                <a16:creationId xmlns:a16="http://schemas.microsoft.com/office/drawing/2014/main" id="{176E5E3C-9E0A-4026-88B2-5A7F262CDAAB}"/>
              </a:ext>
            </a:extLst>
          </p:cNvPr>
          <p:cNvSpPr>
            <a:spLocks noGrp="1"/>
          </p:cNvSpPr>
          <p:nvPr>
            <p:ph idx="1"/>
          </p:nvPr>
        </p:nvSpPr>
        <p:spPr>
          <a:xfrm>
            <a:off x="924444" y="1269402"/>
            <a:ext cx="10353762" cy="5319656"/>
          </a:xfrm>
        </p:spPr>
        <p:txBody>
          <a:bodyPr>
            <a:normAutofit/>
          </a:bodyPr>
          <a:lstStyle/>
          <a:p>
            <a:r>
              <a:rPr lang="en-US" b="0" i="0" dirty="0">
                <a:solidFill>
                  <a:schemeClr val="tx1">
                    <a:lumMod val="95000"/>
                  </a:schemeClr>
                </a:solidFill>
                <a:effectLst/>
                <a:latin typeface="inherit"/>
              </a:rPr>
              <a:t>Azure Cloud security, also known as cloud computing security, is a collection of security measures designed to protect cloud-based infrastructure, applications, and data. These measures ensure user and device authentication, data and resource access control, and data privacy protection. Some of the Azure security features are given as following:</a:t>
            </a:r>
          </a:p>
          <a:p>
            <a:endParaRPr lang="en-US" dirty="0">
              <a:solidFill>
                <a:schemeClr val="tx1">
                  <a:lumMod val="95000"/>
                </a:schemeClr>
              </a:solidFill>
              <a:effectLst/>
              <a:latin typeface="inherit"/>
            </a:endParaRPr>
          </a:p>
          <a:p>
            <a:r>
              <a:rPr lang="en-US" b="0" i="0" dirty="0">
                <a:solidFill>
                  <a:schemeClr val="tx1">
                    <a:lumMod val="95000"/>
                  </a:schemeClr>
                </a:solidFill>
                <a:effectLst/>
                <a:latin typeface="inherit"/>
              </a:rPr>
              <a:t>Network Security</a:t>
            </a:r>
          </a:p>
          <a:p>
            <a:r>
              <a:rPr lang="en-US" dirty="0">
                <a:solidFill>
                  <a:schemeClr val="tx1">
                    <a:lumMod val="95000"/>
                  </a:schemeClr>
                </a:solidFill>
                <a:effectLst/>
                <a:latin typeface="inherit"/>
              </a:rPr>
              <a:t>Microsoft Defender for Cloud</a:t>
            </a:r>
          </a:p>
          <a:p>
            <a:r>
              <a:rPr lang="en-US" dirty="0">
                <a:solidFill>
                  <a:schemeClr val="tx1">
                    <a:lumMod val="95000"/>
                  </a:schemeClr>
                </a:solidFill>
                <a:effectLst/>
                <a:latin typeface="inherit"/>
              </a:rPr>
              <a:t>Malware Protection</a:t>
            </a:r>
          </a:p>
          <a:p>
            <a:r>
              <a:rPr lang="en-US" b="0" i="0" dirty="0">
                <a:solidFill>
                  <a:schemeClr val="tx1">
                    <a:lumMod val="95000"/>
                  </a:schemeClr>
                </a:solidFill>
                <a:effectLst/>
                <a:latin typeface="inherit"/>
              </a:rPr>
              <a:t>Access Management</a:t>
            </a:r>
          </a:p>
          <a:p>
            <a:r>
              <a:rPr lang="en-US" dirty="0">
                <a:solidFill>
                  <a:schemeClr val="tx1">
                    <a:lumMod val="95000"/>
                  </a:schemeClr>
                </a:solidFill>
                <a:effectLst/>
                <a:latin typeface="inherit"/>
              </a:rPr>
              <a:t>Authentication</a:t>
            </a:r>
          </a:p>
          <a:p>
            <a:r>
              <a:rPr lang="en-US" b="0" i="0" dirty="0">
                <a:solidFill>
                  <a:schemeClr val="tx1">
                    <a:lumMod val="95000"/>
                  </a:schemeClr>
                </a:solidFill>
                <a:effectLst/>
                <a:latin typeface="inherit"/>
              </a:rPr>
              <a:t>Authorization</a:t>
            </a:r>
          </a:p>
        </p:txBody>
      </p:sp>
    </p:spTree>
    <p:extLst>
      <p:ext uri="{BB962C8B-B14F-4D97-AF65-F5344CB8AC3E}">
        <p14:creationId xmlns:p14="http://schemas.microsoft.com/office/powerpoint/2010/main" val="3070479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5B7A-8F6C-4006-8E9F-93C4EB67384C}"/>
              </a:ext>
            </a:extLst>
          </p:cNvPr>
          <p:cNvSpPr>
            <a:spLocks noGrp="1"/>
          </p:cNvSpPr>
          <p:nvPr>
            <p:ph type="title"/>
          </p:nvPr>
        </p:nvSpPr>
        <p:spPr/>
        <p:txBody>
          <a:bodyPr/>
          <a:lstStyle/>
          <a:p>
            <a:r>
              <a:rPr lang="en-US" b="0" i="0" dirty="0">
                <a:solidFill>
                  <a:schemeClr val="tx1">
                    <a:lumMod val="95000"/>
                  </a:schemeClr>
                </a:solidFill>
                <a:effectLst/>
                <a:latin typeface="inherit"/>
              </a:rPr>
              <a:t>Network Security</a:t>
            </a:r>
            <a:br>
              <a:rPr lang="en-US" b="0" i="0" dirty="0">
                <a:solidFill>
                  <a:schemeClr val="tx1">
                    <a:lumMod val="95000"/>
                  </a:schemeClr>
                </a:solidFill>
                <a:effectLst/>
                <a:latin typeface="inherit"/>
              </a:rPr>
            </a:br>
            <a:endParaRPr lang="en-US" dirty="0"/>
          </a:p>
        </p:txBody>
      </p:sp>
      <p:sp>
        <p:nvSpPr>
          <p:cNvPr id="3" name="Content Placeholder 2">
            <a:extLst>
              <a:ext uri="{FF2B5EF4-FFF2-40B4-BE49-F238E27FC236}">
                <a16:creationId xmlns:a16="http://schemas.microsoft.com/office/drawing/2014/main" id="{FFF32ADD-68E3-443E-B76A-F10035321175}"/>
              </a:ext>
            </a:extLst>
          </p:cNvPr>
          <p:cNvSpPr>
            <a:spLocks noGrp="1"/>
          </p:cNvSpPr>
          <p:nvPr>
            <p:ph idx="1"/>
          </p:nvPr>
        </p:nvSpPr>
        <p:spPr/>
        <p:txBody>
          <a:bodyPr/>
          <a:lstStyle/>
          <a:p>
            <a:r>
              <a:rPr lang="en-US" b="0" i="0" dirty="0">
                <a:solidFill>
                  <a:srgbClr val="FFFFFF"/>
                </a:solidFill>
                <a:effectLst/>
                <a:latin typeface="Segoe UI" panose="020B0502040204020203" pitchFamily="34" charset="0"/>
              </a:rPr>
              <a:t>Protect your applications and cloud workloads from network-based cyberattacks with network security services. </a:t>
            </a:r>
            <a:r>
              <a:rPr lang="en-US" b="0" i="0" dirty="0">
                <a:solidFill>
                  <a:schemeClr val="tx1">
                    <a:lumMod val="95000"/>
                  </a:schemeClr>
                </a:solidFill>
                <a:effectLst/>
                <a:latin typeface="Google Sans"/>
              </a:rPr>
              <a:t>Azure Firewall is a cloud-native and intelligent network firewall security service that provides threat protection for your cloud workloads running in Azure.</a:t>
            </a:r>
            <a:endParaRPr lang="en-US" dirty="0">
              <a:solidFill>
                <a:schemeClr val="tx1">
                  <a:lumMod val="95000"/>
                </a:schemeClr>
              </a:solidFill>
            </a:endParaRPr>
          </a:p>
        </p:txBody>
      </p:sp>
    </p:spTree>
    <p:extLst>
      <p:ext uri="{BB962C8B-B14F-4D97-AF65-F5344CB8AC3E}">
        <p14:creationId xmlns:p14="http://schemas.microsoft.com/office/powerpoint/2010/main" val="3894991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973-DB1B-44AA-802B-EA3481A008BB}"/>
              </a:ext>
            </a:extLst>
          </p:cNvPr>
          <p:cNvSpPr>
            <a:spLocks noGrp="1"/>
          </p:cNvSpPr>
          <p:nvPr>
            <p:ph type="title"/>
          </p:nvPr>
        </p:nvSpPr>
        <p:spPr/>
        <p:txBody>
          <a:bodyPr/>
          <a:lstStyle/>
          <a:p>
            <a:r>
              <a:rPr lang="en-US" dirty="0">
                <a:solidFill>
                  <a:schemeClr val="tx1">
                    <a:lumMod val="95000"/>
                  </a:schemeClr>
                </a:solidFill>
                <a:effectLst/>
                <a:latin typeface="inherit"/>
              </a:rPr>
              <a:t>Microsoft Defender for Cloud</a:t>
            </a:r>
            <a:br>
              <a:rPr lang="en-US" dirty="0">
                <a:solidFill>
                  <a:schemeClr val="tx1">
                    <a:lumMod val="95000"/>
                  </a:schemeClr>
                </a:solidFill>
                <a:effectLst/>
                <a:latin typeface="inherit"/>
              </a:rPr>
            </a:br>
            <a:endParaRPr lang="en-US" dirty="0"/>
          </a:p>
        </p:txBody>
      </p:sp>
      <p:sp>
        <p:nvSpPr>
          <p:cNvPr id="3" name="Content Placeholder 2">
            <a:extLst>
              <a:ext uri="{FF2B5EF4-FFF2-40B4-BE49-F238E27FC236}">
                <a16:creationId xmlns:a16="http://schemas.microsoft.com/office/drawing/2014/main" id="{BD000A73-57FB-49C0-B044-7677EABF352F}"/>
              </a:ext>
            </a:extLst>
          </p:cNvPr>
          <p:cNvSpPr>
            <a:spLocks noGrp="1"/>
          </p:cNvSpPr>
          <p:nvPr>
            <p:ph idx="1"/>
          </p:nvPr>
        </p:nvSpPr>
        <p:spPr/>
        <p:txBody>
          <a:bodyPr/>
          <a:lstStyle/>
          <a:p>
            <a:r>
              <a:rPr lang="en-US" b="0" i="0" dirty="0">
                <a:solidFill>
                  <a:schemeClr val="tx1">
                    <a:lumMod val="95000"/>
                  </a:schemeClr>
                </a:solidFill>
                <a:effectLst/>
                <a:latin typeface="Segoe UI" panose="020B0502040204020203" pitchFamily="34" charset="0"/>
              </a:rPr>
              <a:t>Microsoft Defender for Cloud is a cloud-native application protection platform (CNAPP) with a set of security measures and practices designed to protect cloud-based applications from various cyber threats and vulnerabilities.</a:t>
            </a:r>
            <a:endParaRPr lang="en-US" dirty="0">
              <a:solidFill>
                <a:schemeClr val="tx1">
                  <a:lumMod val="95000"/>
                </a:schemeClr>
              </a:solidFill>
            </a:endParaRPr>
          </a:p>
        </p:txBody>
      </p:sp>
    </p:spTree>
    <p:extLst>
      <p:ext uri="{BB962C8B-B14F-4D97-AF65-F5344CB8AC3E}">
        <p14:creationId xmlns:p14="http://schemas.microsoft.com/office/powerpoint/2010/main" val="25709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BA1C-00B7-4C99-BCCB-A32DE1082DA8}"/>
              </a:ext>
            </a:extLst>
          </p:cNvPr>
          <p:cNvSpPr>
            <a:spLocks noGrp="1"/>
          </p:cNvSpPr>
          <p:nvPr>
            <p:ph type="title"/>
          </p:nvPr>
        </p:nvSpPr>
        <p:spPr/>
        <p:txBody>
          <a:bodyPr/>
          <a:lstStyle/>
          <a:p>
            <a:r>
              <a:rPr lang="en-US" dirty="0"/>
              <a:t>Cloud service models</a:t>
            </a:r>
          </a:p>
        </p:txBody>
      </p:sp>
      <p:sp>
        <p:nvSpPr>
          <p:cNvPr id="3" name="Content Placeholder 2">
            <a:extLst>
              <a:ext uri="{FF2B5EF4-FFF2-40B4-BE49-F238E27FC236}">
                <a16:creationId xmlns:a16="http://schemas.microsoft.com/office/drawing/2014/main" id="{2CD6A722-9CB9-4CE4-90DC-C0601D02779A}"/>
              </a:ext>
            </a:extLst>
          </p:cNvPr>
          <p:cNvSpPr>
            <a:spLocks noGrp="1"/>
          </p:cNvSpPr>
          <p:nvPr>
            <p:ph idx="1"/>
          </p:nvPr>
        </p:nvSpPr>
        <p:spPr/>
        <p:txBody>
          <a:bodyPr/>
          <a:lstStyle/>
          <a:p>
            <a:r>
              <a:rPr lang="en-US" dirty="0"/>
              <a:t>IaaS (Infrastructure As A Service)</a:t>
            </a:r>
          </a:p>
          <a:p>
            <a:r>
              <a:rPr lang="en-US" dirty="0"/>
              <a:t>PaaS (Platform As A Service)</a:t>
            </a:r>
          </a:p>
          <a:p>
            <a:r>
              <a:rPr lang="en-US" dirty="0"/>
              <a:t>SaaS (Software As A Service)</a:t>
            </a:r>
          </a:p>
        </p:txBody>
      </p:sp>
    </p:spTree>
    <p:extLst>
      <p:ext uri="{BB962C8B-B14F-4D97-AF65-F5344CB8AC3E}">
        <p14:creationId xmlns:p14="http://schemas.microsoft.com/office/powerpoint/2010/main" val="2053543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2B4E-0283-473C-B641-C0D28E7B8026}"/>
              </a:ext>
            </a:extLst>
          </p:cNvPr>
          <p:cNvSpPr>
            <a:spLocks noGrp="1"/>
          </p:cNvSpPr>
          <p:nvPr>
            <p:ph type="title"/>
          </p:nvPr>
        </p:nvSpPr>
        <p:spPr/>
        <p:txBody>
          <a:bodyPr/>
          <a:lstStyle/>
          <a:p>
            <a:r>
              <a:rPr lang="en-US" dirty="0">
                <a:solidFill>
                  <a:schemeClr val="tx1">
                    <a:lumMod val="95000"/>
                  </a:schemeClr>
                </a:solidFill>
                <a:effectLst/>
                <a:latin typeface="inherit"/>
              </a:rPr>
              <a:t>Malware Protection</a:t>
            </a:r>
            <a:br>
              <a:rPr lang="en-US" dirty="0">
                <a:solidFill>
                  <a:schemeClr val="tx1">
                    <a:lumMod val="95000"/>
                  </a:schemeClr>
                </a:solidFill>
                <a:effectLst/>
                <a:latin typeface="inherit"/>
              </a:rPr>
            </a:br>
            <a:endParaRPr lang="en-US" dirty="0"/>
          </a:p>
        </p:txBody>
      </p:sp>
      <p:sp>
        <p:nvSpPr>
          <p:cNvPr id="3" name="Content Placeholder 2">
            <a:extLst>
              <a:ext uri="{FF2B5EF4-FFF2-40B4-BE49-F238E27FC236}">
                <a16:creationId xmlns:a16="http://schemas.microsoft.com/office/drawing/2014/main" id="{CFFFB582-C5B5-4E68-89D5-19FBCF068953}"/>
              </a:ext>
            </a:extLst>
          </p:cNvPr>
          <p:cNvSpPr>
            <a:spLocks noGrp="1"/>
          </p:cNvSpPr>
          <p:nvPr>
            <p:ph idx="1"/>
          </p:nvPr>
        </p:nvSpPr>
        <p:spPr/>
        <p:txBody>
          <a:bodyPr/>
          <a:lstStyle/>
          <a:p>
            <a:r>
              <a:rPr lang="en-US" b="0" i="0" dirty="0">
                <a:solidFill>
                  <a:schemeClr val="tx1">
                    <a:lumMod val="95000"/>
                  </a:schemeClr>
                </a:solidFill>
                <a:effectLst/>
                <a:latin typeface="Segoe UI" panose="020B0502040204020203" pitchFamily="34" charset="0"/>
              </a:rPr>
              <a:t>Microsoft Antimalware for Azure is a free real-time protection that helps identify and remove viruses, spyware, and other malicious software. It generates alerts when known malicious or unwanted software tries to install itself or run on your Azure systems.</a:t>
            </a:r>
            <a:r>
              <a:rPr lang="en-US" b="0" i="0" dirty="0">
                <a:solidFill>
                  <a:srgbClr val="161616"/>
                </a:solidFill>
                <a:effectLst/>
                <a:latin typeface="Segoe UI" panose="020B0502040204020203" pitchFamily="34" charset="0"/>
              </a:rPr>
              <a:t> </a:t>
            </a:r>
            <a:r>
              <a:rPr lang="en-US" b="0" i="0" dirty="0">
                <a:solidFill>
                  <a:schemeClr val="tx1">
                    <a:lumMod val="95000"/>
                  </a:schemeClr>
                </a:solidFill>
                <a:effectLst/>
                <a:latin typeface="Segoe UI" panose="020B0502040204020203" pitchFamily="34" charset="0"/>
              </a:rPr>
              <a:t>Use Microsoft Antimalware for Azure Cloud Services and Virtual Machines to continuously monitor and defend your resources.</a:t>
            </a:r>
            <a:endParaRPr lang="en-US" dirty="0">
              <a:solidFill>
                <a:schemeClr val="tx1">
                  <a:lumMod val="95000"/>
                </a:schemeClr>
              </a:solidFill>
            </a:endParaRPr>
          </a:p>
        </p:txBody>
      </p:sp>
    </p:spTree>
    <p:extLst>
      <p:ext uri="{BB962C8B-B14F-4D97-AF65-F5344CB8AC3E}">
        <p14:creationId xmlns:p14="http://schemas.microsoft.com/office/powerpoint/2010/main" val="1276344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918C-A0EF-4C25-A82C-9AB96D6310D4}"/>
              </a:ext>
            </a:extLst>
          </p:cNvPr>
          <p:cNvSpPr>
            <a:spLocks noGrp="1"/>
          </p:cNvSpPr>
          <p:nvPr>
            <p:ph type="title"/>
          </p:nvPr>
        </p:nvSpPr>
        <p:spPr/>
        <p:txBody>
          <a:bodyPr/>
          <a:lstStyle/>
          <a:p>
            <a:r>
              <a:rPr lang="en-US" b="0" i="0" dirty="0">
                <a:solidFill>
                  <a:schemeClr val="tx1">
                    <a:lumMod val="95000"/>
                  </a:schemeClr>
                </a:solidFill>
                <a:effectLst/>
                <a:latin typeface="inherit"/>
              </a:rPr>
              <a:t>Access Management</a:t>
            </a:r>
            <a:br>
              <a:rPr lang="en-US" b="0" i="0" dirty="0">
                <a:solidFill>
                  <a:schemeClr val="tx1">
                    <a:lumMod val="95000"/>
                  </a:schemeClr>
                </a:solidFill>
                <a:effectLst/>
                <a:latin typeface="inherit"/>
              </a:rPr>
            </a:br>
            <a:endParaRPr lang="en-US" dirty="0"/>
          </a:p>
        </p:txBody>
      </p:sp>
      <p:sp>
        <p:nvSpPr>
          <p:cNvPr id="3" name="Content Placeholder 2">
            <a:extLst>
              <a:ext uri="{FF2B5EF4-FFF2-40B4-BE49-F238E27FC236}">
                <a16:creationId xmlns:a16="http://schemas.microsoft.com/office/drawing/2014/main" id="{A23F570C-480F-4727-A04C-6EB5E2CFA8D7}"/>
              </a:ext>
            </a:extLst>
          </p:cNvPr>
          <p:cNvSpPr>
            <a:spLocks noGrp="1"/>
          </p:cNvSpPr>
          <p:nvPr>
            <p:ph idx="1"/>
          </p:nvPr>
        </p:nvSpPr>
        <p:spPr/>
        <p:txBody>
          <a:bodyPr/>
          <a:lstStyle/>
          <a:p>
            <a:r>
              <a:rPr lang="en-US" b="0" i="0" dirty="0">
                <a:solidFill>
                  <a:schemeClr val="tx1">
                    <a:lumMod val="95000"/>
                  </a:schemeClr>
                </a:solidFill>
                <a:effectLst/>
                <a:latin typeface="Segoe UI" panose="020B0502040204020203" pitchFamily="34" charset="0"/>
              </a:rPr>
              <a:t>Protect your applications and data at the front gate with Azure identity and access management solutions. Defend against malicious login attempts and safeguard credentials with risk-based access controls, identity protection tools, and strong authentication options.</a:t>
            </a:r>
            <a:endParaRPr lang="en-US" dirty="0">
              <a:solidFill>
                <a:schemeClr val="tx1">
                  <a:lumMod val="95000"/>
                </a:schemeClr>
              </a:solidFill>
            </a:endParaRPr>
          </a:p>
        </p:txBody>
      </p:sp>
    </p:spTree>
    <p:extLst>
      <p:ext uri="{BB962C8B-B14F-4D97-AF65-F5344CB8AC3E}">
        <p14:creationId xmlns:p14="http://schemas.microsoft.com/office/powerpoint/2010/main" val="164735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6127-19FB-4A3A-BDF2-EF71AAF5B9A1}"/>
              </a:ext>
            </a:extLst>
          </p:cNvPr>
          <p:cNvSpPr>
            <a:spLocks noGrp="1"/>
          </p:cNvSpPr>
          <p:nvPr>
            <p:ph type="title"/>
          </p:nvPr>
        </p:nvSpPr>
        <p:spPr/>
        <p:txBody>
          <a:bodyPr/>
          <a:lstStyle/>
          <a:p>
            <a:r>
              <a:rPr lang="en-US" dirty="0">
                <a:solidFill>
                  <a:schemeClr val="tx1">
                    <a:lumMod val="95000"/>
                  </a:schemeClr>
                </a:solidFill>
                <a:effectLst/>
                <a:latin typeface="inherit"/>
              </a:rPr>
              <a:t>Authentication</a:t>
            </a:r>
            <a:endParaRPr lang="en-US" dirty="0"/>
          </a:p>
        </p:txBody>
      </p:sp>
      <p:sp>
        <p:nvSpPr>
          <p:cNvPr id="3" name="Content Placeholder 2">
            <a:extLst>
              <a:ext uri="{FF2B5EF4-FFF2-40B4-BE49-F238E27FC236}">
                <a16:creationId xmlns:a16="http://schemas.microsoft.com/office/drawing/2014/main" id="{EB7C7683-2E33-450B-A16A-4992E2025365}"/>
              </a:ext>
            </a:extLst>
          </p:cNvPr>
          <p:cNvSpPr>
            <a:spLocks noGrp="1"/>
          </p:cNvSpPr>
          <p:nvPr>
            <p:ph idx="1"/>
          </p:nvPr>
        </p:nvSpPr>
        <p:spPr/>
        <p:txBody>
          <a:bodyPr>
            <a:normAutofit lnSpcReduction="10000"/>
          </a:bodyPr>
          <a:lstStyle/>
          <a:p>
            <a:r>
              <a:rPr lang="en-US" b="0" i="0" dirty="0">
                <a:solidFill>
                  <a:schemeClr val="tx1">
                    <a:lumMod val="95000"/>
                  </a:schemeClr>
                </a:solidFill>
                <a:effectLst/>
                <a:latin typeface="Segoe UI" panose="020B0502040204020203" pitchFamily="34" charset="0"/>
              </a:rPr>
              <a:t>The process of verifying the identity of a user or app that accesses the API. Authentication may be done through credentials such as username and password.</a:t>
            </a:r>
          </a:p>
          <a:p>
            <a:endParaRPr lang="en-US" dirty="0">
              <a:solidFill>
                <a:schemeClr val="tx1">
                  <a:lumMod val="95000"/>
                </a:schemeClr>
              </a:solidFill>
              <a:effectLst/>
              <a:latin typeface="Segoe UI" panose="020B0502040204020203" pitchFamily="34" charset="0"/>
            </a:endParaRPr>
          </a:p>
          <a:p>
            <a:r>
              <a:rPr lang="en-US" b="0" i="0" dirty="0">
                <a:solidFill>
                  <a:schemeClr val="tx1">
                    <a:lumMod val="95000"/>
                  </a:schemeClr>
                </a:solidFill>
                <a:effectLst/>
                <a:latin typeface="Noto Sans" panose="020B0502040204020203" pitchFamily="34" charset="0"/>
              </a:rPr>
              <a:t>Authentication is a process that verifies that someone or something is who they say they are. Technology systems typically use some form of authentication to secure access to an application or its data. For example, when you need to access an online site or service, you usually have to enter your username and password. Then, behind the scenes, it compares the username and password you entered with a record it has on its database. If the information you submitted matches, the system assumes you are a valid user and grants you access.</a:t>
            </a:r>
            <a:endParaRPr lang="en-US" dirty="0">
              <a:solidFill>
                <a:schemeClr val="tx1">
                  <a:lumMod val="95000"/>
                </a:schemeClr>
              </a:solidFill>
            </a:endParaRPr>
          </a:p>
        </p:txBody>
      </p:sp>
    </p:spTree>
    <p:extLst>
      <p:ext uri="{BB962C8B-B14F-4D97-AF65-F5344CB8AC3E}">
        <p14:creationId xmlns:p14="http://schemas.microsoft.com/office/powerpoint/2010/main" val="1604479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C10E-657B-408E-8840-41B9241A456D}"/>
              </a:ext>
            </a:extLst>
          </p:cNvPr>
          <p:cNvSpPr>
            <a:spLocks noGrp="1"/>
          </p:cNvSpPr>
          <p:nvPr>
            <p:ph type="title"/>
          </p:nvPr>
        </p:nvSpPr>
        <p:spPr/>
        <p:txBody>
          <a:bodyPr/>
          <a:lstStyle/>
          <a:p>
            <a:r>
              <a:rPr lang="en-US" b="0" i="0" dirty="0">
                <a:solidFill>
                  <a:schemeClr val="tx1">
                    <a:lumMod val="95000"/>
                  </a:schemeClr>
                </a:solidFill>
                <a:effectLst/>
                <a:latin typeface="inherit"/>
              </a:rPr>
              <a:t>Authorization</a:t>
            </a:r>
            <a:br>
              <a:rPr lang="en-US" b="0" i="0" dirty="0">
                <a:solidFill>
                  <a:schemeClr val="tx1">
                    <a:lumMod val="95000"/>
                  </a:schemeClr>
                </a:solidFill>
                <a:effectLst/>
                <a:latin typeface="inherit"/>
              </a:rPr>
            </a:br>
            <a:endParaRPr lang="en-US" dirty="0"/>
          </a:p>
        </p:txBody>
      </p:sp>
      <p:sp>
        <p:nvSpPr>
          <p:cNvPr id="3" name="Content Placeholder 2">
            <a:extLst>
              <a:ext uri="{FF2B5EF4-FFF2-40B4-BE49-F238E27FC236}">
                <a16:creationId xmlns:a16="http://schemas.microsoft.com/office/drawing/2014/main" id="{55E8B3D8-4E6E-4765-B66D-DAA2B4397EA0}"/>
              </a:ext>
            </a:extLst>
          </p:cNvPr>
          <p:cNvSpPr>
            <a:spLocks noGrp="1"/>
          </p:cNvSpPr>
          <p:nvPr>
            <p:ph idx="1"/>
          </p:nvPr>
        </p:nvSpPr>
        <p:spPr>
          <a:xfrm>
            <a:off x="913795" y="1624405"/>
            <a:ext cx="10353762" cy="4808667"/>
          </a:xfrm>
        </p:spPr>
        <p:txBody>
          <a:bodyPr>
            <a:normAutofit fontScale="92500" lnSpcReduction="10000"/>
          </a:bodyPr>
          <a:lstStyle/>
          <a:p>
            <a:r>
              <a:rPr lang="en-US" b="0" i="0" dirty="0">
                <a:solidFill>
                  <a:schemeClr val="tx1">
                    <a:lumMod val="95000"/>
                  </a:schemeClr>
                </a:solidFill>
                <a:effectLst/>
                <a:latin typeface="Segoe UI" panose="020B0502040204020203" pitchFamily="34" charset="0"/>
              </a:rPr>
              <a:t>The process of determining whether a user or app has permission to access a particular API, often through a token-based protocol.</a:t>
            </a:r>
          </a:p>
          <a:p>
            <a:endParaRPr lang="en-US" dirty="0">
              <a:solidFill>
                <a:schemeClr val="tx1">
                  <a:lumMod val="95000"/>
                </a:schemeClr>
              </a:solidFill>
              <a:effectLst/>
              <a:latin typeface="Segoe UI" panose="020B0502040204020203" pitchFamily="34" charset="0"/>
            </a:endParaRPr>
          </a:p>
          <a:p>
            <a:r>
              <a:rPr lang="en-US" b="0" i="0" dirty="0">
                <a:solidFill>
                  <a:schemeClr val="tx1">
                    <a:lumMod val="95000"/>
                  </a:schemeClr>
                </a:solidFill>
                <a:effectLst/>
                <a:latin typeface="Noto Sans" panose="020B0502040504020204" pitchFamily="34" charset="0"/>
              </a:rPr>
              <a:t>Authorization is the security process that determines a user or service's level of access. In technology, we use authorization to give users or services permission to access some data or perform a particular action. If we revisit our coffee shop example, Rahul and Lucia have different roles in the coffee shop. As Rahul is a barista, he may only place and view orders. Lucia, on the other hand, in her role as manager, may also have access to the daily sales totals. Since Rahul and Lucia have different jobs in the coffee shop, the system would use their verified identity to provide each user with individual permissions. It is vital to note the difference here between authentication and authorization. Authentication verifies the user (Lucia) before allowing them access, and authorization determines what they can do once the system has granted them access (view sales information).</a:t>
            </a:r>
            <a:endParaRPr lang="en-US" dirty="0">
              <a:solidFill>
                <a:schemeClr val="tx1">
                  <a:lumMod val="95000"/>
                </a:schemeClr>
              </a:solidFill>
            </a:endParaRPr>
          </a:p>
        </p:txBody>
      </p:sp>
    </p:spTree>
    <p:extLst>
      <p:ext uri="{BB962C8B-B14F-4D97-AF65-F5344CB8AC3E}">
        <p14:creationId xmlns:p14="http://schemas.microsoft.com/office/powerpoint/2010/main" val="336988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2FC5-0584-4C2E-AFE1-09462A1743F7}"/>
              </a:ext>
            </a:extLst>
          </p:cNvPr>
          <p:cNvSpPr>
            <a:spLocks noGrp="1"/>
          </p:cNvSpPr>
          <p:nvPr>
            <p:ph type="title"/>
          </p:nvPr>
        </p:nvSpPr>
        <p:spPr/>
        <p:txBody>
          <a:bodyPr/>
          <a:lstStyle/>
          <a:p>
            <a:r>
              <a:rPr lang="en-US" b="0" i="0" dirty="0">
                <a:solidFill>
                  <a:schemeClr val="tx1">
                    <a:lumMod val="95000"/>
                  </a:schemeClr>
                </a:solidFill>
                <a:effectLst/>
                <a:latin typeface="Segoe UI" panose="020B0502040204020203" pitchFamily="34" charset="0"/>
              </a:rPr>
              <a:t>Web API</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A7313FB-6D35-4327-BA5F-7C65A6EEBB31}"/>
              </a:ext>
            </a:extLst>
          </p:cNvPr>
          <p:cNvSpPr>
            <a:spLocks noGrp="1"/>
          </p:cNvSpPr>
          <p:nvPr>
            <p:ph idx="1"/>
          </p:nvPr>
        </p:nvSpPr>
        <p:spPr>
          <a:xfrm>
            <a:off x="913795" y="1484555"/>
            <a:ext cx="10353762" cy="4763845"/>
          </a:xfrm>
        </p:spPr>
        <p:txBody>
          <a:bodyPr/>
          <a:lstStyle/>
          <a:p>
            <a:pPr algn="l"/>
            <a:r>
              <a:rPr lang="en-US" b="0" i="0" dirty="0">
                <a:solidFill>
                  <a:schemeClr val="tx1">
                    <a:lumMod val="95000"/>
                  </a:schemeClr>
                </a:solidFill>
                <a:effectLst/>
                <a:latin typeface="Verdana" panose="020B0604030504040204" pitchFamily="34" charset="0"/>
              </a:rPr>
              <a:t>API stands for </a:t>
            </a:r>
            <a:r>
              <a:rPr lang="en-US" b="1" i="0" dirty="0">
                <a:solidFill>
                  <a:schemeClr val="tx1">
                    <a:lumMod val="95000"/>
                  </a:schemeClr>
                </a:solidFill>
                <a:effectLst/>
                <a:latin typeface="Verdana" panose="020B0604030504040204" pitchFamily="34" charset="0"/>
              </a:rPr>
              <a:t>A</a:t>
            </a:r>
            <a:r>
              <a:rPr lang="en-US" b="0" i="0" dirty="0">
                <a:solidFill>
                  <a:schemeClr val="tx1">
                    <a:lumMod val="95000"/>
                  </a:schemeClr>
                </a:solidFill>
                <a:effectLst/>
                <a:latin typeface="Verdana" panose="020B0604030504040204" pitchFamily="34" charset="0"/>
              </a:rPr>
              <a:t>pplication </a:t>
            </a:r>
            <a:r>
              <a:rPr lang="en-US" b="1" i="0" dirty="0">
                <a:solidFill>
                  <a:schemeClr val="tx1">
                    <a:lumMod val="95000"/>
                  </a:schemeClr>
                </a:solidFill>
                <a:effectLst/>
                <a:latin typeface="Verdana" panose="020B0604030504040204" pitchFamily="34" charset="0"/>
              </a:rPr>
              <a:t>P</a:t>
            </a:r>
            <a:r>
              <a:rPr lang="en-US" b="0" i="0" dirty="0">
                <a:solidFill>
                  <a:schemeClr val="tx1">
                    <a:lumMod val="95000"/>
                  </a:schemeClr>
                </a:solidFill>
                <a:effectLst/>
                <a:latin typeface="Verdana" panose="020B0604030504040204" pitchFamily="34" charset="0"/>
              </a:rPr>
              <a:t>rogramming </a:t>
            </a:r>
            <a:r>
              <a:rPr lang="en-US" b="1" i="0" dirty="0">
                <a:solidFill>
                  <a:schemeClr val="tx1">
                    <a:lumMod val="95000"/>
                  </a:schemeClr>
                </a:solidFill>
                <a:effectLst/>
                <a:latin typeface="Verdana" panose="020B0604030504040204" pitchFamily="34" charset="0"/>
              </a:rPr>
              <a:t>I</a:t>
            </a:r>
            <a:r>
              <a:rPr lang="en-US" b="0" i="0" dirty="0">
                <a:solidFill>
                  <a:schemeClr val="tx1">
                    <a:lumMod val="95000"/>
                  </a:schemeClr>
                </a:solidFill>
                <a:effectLst/>
                <a:latin typeface="Verdana" panose="020B0604030504040204" pitchFamily="34" charset="0"/>
              </a:rPr>
              <a:t>nterface.</a:t>
            </a:r>
          </a:p>
          <a:p>
            <a:pPr algn="l"/>
            <a:r>
              <a:rPr lang="en-US" b="0" i="0" dirty="0">
                <a:solidFill>
                  <a:schemeClr val="tx1">
                    <a:lumMod val="95000"/>
                  </a:schemeClr>
                </a:solidFill>
                <a:effectLst/>
                <a:latin typeface="Verdana" panose="020B0604030504040204" pitchFamily="34" charset="0"/>
              </a:rPr>
              <a:t>A Web API is an application programming interface for the Web.</a:t>
            </a:r>
          </a:p>
          <a:p>
            <a:endParaRPr lang="en-US" dirty="0"/>
          </a:p>
          <a:p>
            <a:r>
              <a:rPr lang="en-US" b="1" i="0" dirty="0">
                <a:solidFill>
                  <a:schemeClr val="tx1">
                    <a:lumMod val="95000"/>
                  </a:schemeClr>
                </a:solidFill>
                <a:effectLst/>
                <a:latin typeface="__Source_Sans_Pro_fea366"/>
              </a:rPr>
              <a:t>API</a:t>
            </a:r>
            <a:r>
              <a:rPr lang="en-US" b="0" i="0" dirty="0">
                <a:solidFill>
                  <a:schemeClr val="tx1">
                    <a:lumMod val="95000"/>
                  </a:schemeClr>
                </a:solidFill>
                <a:effectLst/>
                <a:latin typeface="__Source_Sans_Pro_fea366"/>
              </a:rPr>
              <a:t> is short for </a:t>
            </a:r>
            <a:r>
              <a:rPr lang="en-US" b="1" i="0" dirty="0">
                <a:solidFill>
                  <a:schemeClr val="tx1">
                    <a:lumMod val="95000"/>
                  </a:schemeClr>
                </a:solidFill>
                <a:effectLst/>
                <a:latin typeface="__Source_Sans_Pro_fea366"/>
              </a:rPr>
              <a:t>Application Programming Interface</a:t>
            </a:r>
            <a:r>
              <a:rPr lang="en-US" b="0" i="0" dirty="0">
                <a:solidFill>
                  <a:schemeClr val="tx1">
                    <a:lumMod val="95000"/>
                  </a:schemeClr>
                </a:solidFill>
                <a:effectLst/>
                <a:latin typeface="__Source_Sans_Pro_fea366"/>
              </a:rPr>
              <a:t> and is a software mediator that allows two or more applications to talk to each other. Every time you send a message to your friend over the internet or check the weather on your phone, you use API without knowing it.</a:t>
            </a:r>
            <a:endParaRPr lang="en-US" dirty="0">
              <a:solidFill>
                <a:schemeClr val="tx1">
                  <a:lumMod val="95000"/>
                </a:schemeClr>
              </a:solidFill>
            </a:endParaRPr>
          </a:p>
        </p:txBody>
      </p:sp>
    </p:spTree>
    <p:extLst>
      <p:ext uri="{BB962C8B-B14F-4D97-AF65-F5344CB8AC3E}">
        <p14:creationId xmlns:p14="http://schemas.microsoft.com/office/powerpoint/2010/main" val="178966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8D9B-BE1D-4556-A6BB-56586A330239}"/>
              </a:ext>
            </a:extLst>
          </p:cNvPr>
          <p:cNvSpPr>
            <a:spLocks noGrp="1"/>
          </p:cNvSpPr>
          <p:nvPr>
            <p:ph type="title"/>
          </p:nvPr>
        </p:nvSpPr>
        <p:spPr/>
        <p:txBody>
          <a:bodyPr/>
          <a:lstStyle/>
          <a:p>
            <a:r>
              <a:rPr lang="en-US" dirty="0"/>
              <a:t>IaaS (Infrastructure As A Service)</a:t>
            </a:r>
            <a:br>
              <a:rPr lang="en-US" dirty="0"/>
            </a:br>
            <a:endParaRPr lang="en-US" dirty="0"/>
          </a:p>
        </p:txBody>
      </p:sp>
      <p:sp>
        <p:nvSpPr>
          <p:cNvPr id="3" name="Content Placeholder 2">
            <a:extLst>
              <a:ext uri="{FF2B5EF4-FFF2-40B4-BE49-F238E27FC236}">
                <a16:creationId xmlns:a16="http://schemas.microsoft.com/office/drawing/2014/main" id="{199DFA9C-FFB4-409D-830F-835AB854BBAF}"/>
              </a:ext>
            </a:extLst>
          </p:cNvPr>
          <p:cNvSpPr>
            <a:spLocks noGrp="1"/>
          </p:cNvSpPr>
          <p:nvPr>
            <p:ph idx="1"/>
          </p:nvPr>
        </p:nvSpPr>
        <p:spPr/>
        <p:txBody>
          <a:bodyPr/>
          <a:lstStyle/>
          <a:p>
            <a:r>
              <a:rPr lang="en-US" b="0" i="0" dirty="0">
                <a:effectLst/>
                <a:latin typeface="Google Sans Text"/>
              </a:rPr>
              <a:t>IaaS, or Infrastructure as a Service, is a cloud computing model that provides on-demand access to computing resources such as servers</a:t>
            </a:r>
            <a:r>
              <a:rPr lang="en-US" b="0" i="0">
                <a:effectLst/>
                <a:latin typeface="Google Sans Text"/>
              </a:rPr>
              <a:t>, storage</a:t>
            </a:r>
            <a:r>
              <a:rPr lang="en-US">
                <a:effectLst/>
                <a:latin typeface="Google Sans Text"/>
              </a:rPr>
              <a:t> </a:t>
            </a:r>
            <a:r>
              <a:rPr lang="en-US" b="0" i="0">
                <a:effectLst/>
                <a:latin typeface="Google Sans Text"/>
              </a:rPr>
              <a:t>and </a:t>
            </a:r>
            <a:r>
              <a:rPr lang="en-US" b="0" i="0" dirty="0">
                <a:effectLst/>
                <a:latin typeface="Google Sans Text"/>
              </a:rPr>
              <a:t>virtualization. </a:t>
            </a:r>
            <a:r>
              <a:rPr lang="en-US" b="0" i="0" dirty="0">
                <a:effectLst/>
                <a:latin typeface="inter-regular"/>
              </a:rPr>
              <a:t>IaaS is also known as </a:t>
            </a:r>
            <a:r>
              <a:rPr lang="en-US" b="1" i="0" dirty="0">
                <a:effectLst/>
                <a:latin typeface="inter-bold"/>
              </a:rPr>
              <a:t>Hardware as a Service (HaaS)</a:t>
            </a:r>
            <a:r>
              <a:rPr lang="en-US" b="0" i="0" dirty="0">
                <a:effectLst/>
                <a:latin typeface="inter-regular"/>
              </a:rPr>
              <a:t>.</a:t>
            </a:r>
          </a:p>
          <a:p>
            <a:endParaRPr lang="en-US" dirty="0">
              <a:effectLst/>
              <a:latin typeface="inter-regular"/>
            </a:endParaRPr>
          </a:p>
          <a:p>
            <a:r>
              <a:rPr lang="en-US" dirty="0">
                <a:effectLst/>
                <a:latin typeface="inter-regular"/>
              </a:rPr>
              <a:t>Examples of IaaS are </a:t>
            </a:r>
            <a:r>
              <a:rPr lang="en-US" b="0" i="0" dirty="0">
                <a:effectLst/>
                <a:latin typeface="Google Sans"/>
              </a:rPr>
              <a:t>Amazon Web Services, Microsoft Azure, IBM Cloud etc.</a:t>
            </a:r>
            <a:endParaRPr lang="en-US" dirty="0"/>
          </a:p>
        </p:txBody>
      </p:sp>
    </p:spTree>
    <p:extLst>
      <p:ext uri="{BB962C8B-B14F-4D97-AF65-F5344CB8AC3E}">
        <p14:creationId xmlns:p14="http://schemas.microsoft.com/office/powerpoint/2010/main" val="102953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CBDD-D759-4C44-BBB9-4E4BCBC332D1}"/>
              </a:ext>
            </a:extLst>
          </p:cNvPr>
          <p:cNvSpPr>
            <a:spLocks noGrp="1"/>
          </p:cNvSpPr>
          <p:nvPr>
            <p:ph type="title"/>
          </p:nvPr>
        </p:nvSpPr>
        <p:spPr/>
        <p:txBody>
          <a:bodyPr/>
          <a:lstStyle/>
          <a:p>
            <a:r>
              <a:rPr lang="en-US" dirty="0"/>
              <a:t>PaaS (Platform As A Service)</a:t>
            </a:r>
            <a:br>
              <a:rPr lang="en-US" dirty="0"/>
            </a:br>
            <a:endParaRPr lang="en-US" dirty="0"/>
          </a:p>
        </p:txBody>
      </p:sp>
      <p:sp>
        <p:nvSpPr>
          <p:cNvPr id="3" name="Content Placeholder 2">
            <a:extLst>
              <a:ext uri="{FF2B5EF4-FFF2-40B4-BE49-F238E27FC236}">
                <a16:creationId xmlns:a16="http://schemas.microsoft.com/office/drawing/2014/main" id="{CC4CBFEE-4B23-4130-B9E9-0C229B22CC23}"/>
              </a:ext>
            </a:extLst>
          </p:cNvPr>
          <p:cNvSpPr>
            <a:spLocks noGrp="1"/>
          </p:cNvSpPr>
          <p:nvPr>
            <p:ph idx="1"/>
          </p:nvPr>
        </p:nvSpPr>
        <p:spPr/>
        <p:txBody>
          <a:bodyPr/>
          <a:lstStyle/>
          <a:p>
            <a:r>
              <a:rPr lang="en-US" b="0" i="0" dirty="0">
                <a:solidFill>
                  <a:schemeClr val="tx1">
                    <a:lumMod val="95000"/>
                  </a:schemeClr>
                </a:solidFill>
                <a:effectLst/>
                <a:latin typeface="Google Sans"/>
              </a:rPr>
              <a:t>PaaS, or platform as a service, is on-demand access to a complete, ready-to-use, cloud-hosted platform for developing, running, maintaining and managing applications. PaaS provides a framework that developers can build upon to develop or customize cloud-based applications.  PaaS lets developers create applications using built-in software components.</a:t>
            </a:r>
          </a:p>
          <a:p>
            <a:endParaRPr lang="en-US" dirty="0">
              <a:solidFill>
                <a:srgbClr val="4D5156"/>
              </a:solidFill>
              <a:effectLst/>
              <a:latin typeface="Google Sans"/>
            </a:endParaRPr>
          </a:p>
          <a:p>
            <a:r>
              <a:rPr lang="en-US" dirty="0">
                <a:effectLst/>
                <a:latin typeface="inter-regular"/>
              </a:rPr>
              <a:t>Examples of PaaS are </a:t>
            </a:r>
            <a:r>
              <a:rPr lang="en-US" b="0" i="0" dirty="0">
                <a:effectLst/>
                <a:latin typeface="Google Sans"/>
              </a:rPr>
              <a:t>Microsoft Azure, IBM Cloud, Google App Engine etc.</a:t>
            </a:r>
            <a:endParaRPr lang="en-US" dirty="0"/>
          </a:p>
          <a:p>
            <a:endParaRPr lang="en-US" dirty="0"/>
          </a:p>
        </p:txBody>
      </p:sp>
    </p:spTree>
    <p:extLst>
      <p:ext uri="{BB962C8B-B14F-4D97-AF65-F5344CB8AC3E}">
        <p14:creationId xmlns:p14="http://schemas.microsoft.com/office/powerpoint/2010/main" val="33848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CBDD-D759-4C44-BBB9-4E4BCBC332D1}"/>
              </a:ext>
            </a:extLst>
          </p:cNvPr>
          <p:cNvSpPr>
            <a:spLocks noGrp="1"/>
          </p:cNvSpPr>
          <p:nvPr>
            <p:ph type="title"/>
          </p:nvPr>
        </p:nvSpPr>
        <p:spPr/>
        <p:txBody>
          <a:bodyPr/>
          <a:lstStyle/>
          <a:p>
            <a:r>
              <a:rPr lang="en-US" dirty="0"/>
              <a:t>SaaS (Software As A Service)</a:t>
            </a:r>
          </a:p>
        </p:txBody>
      </p:sp>
      <p:sp>
        <p:nvSpPr>
          <p:cNvPr id="3" name="Content Placeholder 2">
            <a:extLst>
              <a:ext uri="{FF2B5EF4-FFF2-40B4-BE49-F238E27FC236}">
                <a16:creationId xmlns:a16="http://schemas.microsoft.com/office/drawing/2014/main" id="{CC4CBFEE-4B23-4130-B9E9-0C229B22CC23}"/>
              </a:ext>
            </a:extLst>
          </p:cNvPr>
          <p:cNvSpPr>
            <a:spLocks noGrp="1"/>
          </p:cNvSpPr>
          <p:nvPr>
            <p:ph idx="1"/>
          </p:nvPr>
        </p:nvSpPr>
        <p:spPr/>
        <p:txBody>
          <a:bodyPr/>
          <a:lstStyle/>
          <a:p>
            <a:r>
              <a:rPr lang="en-US" b="0" i="0" dirty="0">
                <a:solidFill>
                  <a:schemeClr val="tx1">
                    <a:lumMod val="95000"/>
                  </a:schemeClr>
                </a:solidFill>
                <a:effectLst/>
                <a:latin typeface="Google Sans"/>
              </a:rPr>
              <a:t>Software as a Service or SaaS is a way of delivering applications over the Internet – as a service. Also known as cloud software, ASP, on-demand software or hosted software. </a:t>
            </a:r>
            <a:r>
              <a:rPr lang="en-US" b="0" i="0" dirty="0">
                <a:solidFill>
                  <a:schemeClr val="tx1">
                    <a:lumMod val="95000"/>
                  </a:schemeClr>
                </a:solidFill>
                <a:effectLst/>
                <a:latin typeface="inter-regular"/>
              </a:rPr>
              <a:t>SaaS is also known as "</a:t>
            </a:r>
            <a:r>
              <a:rPr lang="en-US" b="1" i="0" dirty="0">
                <a:solidFill>
                  <a:schemeClr val="tx1">
                    <a:lumMod val="95000"/>
                  </a:schemeClr>
                </a:solidFill>
                <a:effectLst/>
                <a:latin typeface="inter-bold"/>
              </a:rPr>
              <a:t>On-Demand Software</a:t>
            </a:r>
            <a:r>
              <a:rPr lang="en-US" b="0" i="0" dirty="0">
                <a:solidFill>
                  <a:schemeClr val="tx1">
                    <a:lumMod val="95000"/>
                  </a:schemeClr>
                </a:solidFill>
                <a:effectLst/>
                <a:latin typeface="inter-regular"/>
              </a:rPr>
              <a:t>". It is a software distribution model in which services are hosted by a cloud service provider. These services are available to end-users over the internet so, the end-users do not need to install any software on their devices to access these services.</a:t>
            </a:r>
          </a:p>
          <a:p>
            <a:endParaRPr lang="en-US" dirty="0">
              <a:solidFill>
                <a:schemeClr val="tx1">
                  <a:lumMod val="95000"/>
                </a:schemeClr>
              </a:solidFill>
              <a:effectLst/>
              <a:latin typeface="Google Sans"/>
            </a:endParaRPr>
          </a:p>
          <a:p>
            <a:r>
              <a:rPr lang="en-US" dirty="0">
                <a:effectLst/>
                <a:latin typeface="inter-regular"/>
              </a:rPr>
              <a:t>Examples of SaaS are Gmail, Microsoft etc.</a:t>
            </a:r>
            <a:endParaRPr lang="en-US" dirty="0"/>
          </a:p>
          <a:p>
            <a:endParaRPr lang="en-US" dirty="0"/>
          </a:p>
        </p:txBody>
      </p:sp>
    </p:spTree>
    <p:extLst>
      <p:ext uri="{BB962C8B-B14F-4D97-AF65-F5344CB8AC3E}">
        <p14:creationId xmlns:p14="http://schemas.microsoft.com/office/powerpoint/2010/main" val="345317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F3A8-1A50-49B5-84F3-92B428E7B17F}"/>
              </a:ext>
            </a:extLst>
          </p:cNvPr>
          <p:cNvSpPr>
            <a:spLocks noGrp="1"/>
          </p:cNvSpPr>
          <p:nvPr>
            <p:ph type="title"/>
          </p:nvPr>
        </p:nvSpPr>
        <p:spPr/>
        <p:txBody>
          <a:bodyPr/>
          <a:lstStyle/>
          <a:p>
            <a:r>
              <a:rPr lang="en-US" dirty="0"/>
              <a:t>Microsoft azure cloud services</a:t>
            </a:r>
          </a:p>
        </p:txBody>
      </p:sp>
      <p:sp>
        <p:nvSpPr>
          <p:cNvPr id="3" name="Content Placeholder 2">
            <a:extLst>
              <a:ext uri="{FF2B5EF4-FFF2-40B4-BE49-F238E27FC236}">
                <a16:creationId xmlns:a16="http://schemas.microsoft.com/office/drawing/2014/main" id="{1FB25C6F-0240-4760-9A51-20A8E2E868E8}"/>
              </a:ext>
            </a:extLst>
          </p:cNvPr>
          <p:cNvSpPr>
            <a:spLocks noGrp="1"/>
          </p:cNvSpPr>
          <p:nvPr>
            <p:ph idx="1"/>
          </p:nvPr>
        </p:nvSpPr>
        <p:spPr/>
        <p:txBody>
          <a:bodyPr/>
          <a:lstStyle/>
          <a:p>
            <a:r>
              <a:rPr lang="en-US" b="0" i="0" dirty="0">
                <a:effectLst/>
                <a:latin typeface="Nunito" panose="020B0604020202020204" pitchFamily="2" charset="0"/>
              </a:rPr>
              <a:t>Azure is Microsoft’s cloud platform, just like Google has its Google Cloud and Amazon has its Amazon Web Service or AWS.000. Generally, it is a platform through which we can use Microsoft’s resources. For example, to set up a huge server, we will require huge investment, effort, physical space, and so on. In such situations, Microsoft Azure comes to our rescue. It will provide us with virtual machines, fast processing of data, analytical and monitoring tools, and so on to make our work simpler. </a:t>
            </a:r>
            <a:r>
              <a:rPr lang="en-US" b="0" i="0" dirty="0">
                <a:effectLst/>
                <a:latin typeface="Google Sans"/>
              </a:rPr>
              <a:t>Azure is also commonly used as a platform for hosting databases in the cloud. Microsoft offers serverless relational databases such as Azure SQL and non-relational databases such as NoSQL. In addition, the platform is frequently used for backup and disaster recovery.</a:t>
            </a:r>
            <a:endParaRPr lang="en-US" dirty="0"/>
          </a:p>
        </p:txBody>
      </p:sp>
    </p:spTree>
    <p:extLst>
      <p:ext uri="{BB962C8B-B14F-4D97-AF65-F5344CB8AC3E}">
        <p14:creationId xmlns:p14="http://schemas.microsoft.com/office/powerpoint/2010/main" val="280703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5DFA-53FC-4A77-A8C4-EC43A5AC2EEB}"/>
              </a:ext>
            </a:extLst>
          </p:cNvPr>
          <p:cNvSpPr>
            <a:spLocks noGrp="1"/>
          </p:cNvSpPr>
          <p:nvPr>
            <p:ph type="title"/>
          </p:nvPr>
        </p:nvSpPr>
        <p:spPr/>
        <p:txBody>
          <a:bodyPr/>
          <a:lstStyle/>
          <a:p>
            <a:r>
              <a:rPr lang="en-US" dirty="0"/>
              <a:t>Azure cloud services list</a:t>
            </a:r>
          </a:p>
        </p:txBody>
      </p:sp>
      <p:sp>
        <p:nvSpPr>
          <p:cNvPr id="3" name="Content Placeholder 2">
            <a:extLst>
              <a:ext uri="{FF2B5EF4-FFF2-40B4-BE49-F238E27FC236}">
                <a16:creationId xmlns:a16="http://schemas.microsoft.com/office/drawing/2014/main" id="{1357B97E-F019-4234-9F01-5722DD69E31B}"/>
              </a:ext>
            </a:extLst>
          </p:cNvPr>
          <p:cNvSpPr>
            <a:spLocks noGrp="1"/>
          </p:cNvSpPr>
          <p:nvPr>
            <p:ph idx="1"/>
          </p:nvPr>
        </p:nvSpPr>
        <p:spPr>
          <a:xfrm>
            <a:off x="913795" y="1935921"/>
            <a:ext cx="10353762" cy="4423071"/>
          </a:xfrm>
        </p:spPr>
        <p:txBody>
          <a:bodyPr/>
          <a:lstStyle/>
          <a:p>
            <a:r>
              <a:rPr lang="en-US" dirty="0"/>
              <a:t>Some of Azure Cloud Service List includes:</a:t>
            </a:r>
          </a:p>
          <a:p>
            <a:pPr marL="0" indent="0">
              <a:buNone/>
            </a:pPr>
            <a:endParaRPr lang="en-US" dirty="0"/>
          </a:p>
          <a:p>
            <a:pPr marL="457200" indent="-457200">
              <a:buFont typeface="+mj-lt"/>
              <a:buAutoNum type="arabicPeriod"/>
            </a:pPr>
            <a:r>
              <a:rPr lang="en-US" dirty="0"/>
              <a:t>Azure Active Directory</a:t>
            </a:r>
          </a:p>
          <a:p>
            <a:pPr marL="457200" indent="-457200">
              <a:buFont typeface="+mj-lt"/>
              <a:buAutoNum type="arabicPeriod"/>
            </a:pPr>
            <a:r>
              <a:rPr lang="en-US" dirty="0"/>
              <a:t>Azure SQL Database</a:t>
            </a:r>
          </a:p>
          <a:p>
            <a:pPr marL="457200" indent="-457200">
              <a:buFont typeface="+mj-lt"/>
              <a:buAutoNum type="arabicPeriod"/>
            </a:pPr>
            <a:r>
              <a:rPr lang="en-US" dirty="0"/>
              <a:t>Azure Virtual Machine</a:t>
            </a:r>
          </a:p>
          <a:p>
            <a:pPr marL="457200" indent="-457200">
              <a:buFont typeface="+mj-lt"/>
              <a:buAutoNum type="arabicPeriod"/>
            </a:pPr>
            <a:r>
              <a:rPr lang="en-US" dirty="0"/>
              <a:t>Visual Studio Code</a:t>
            </a:r>
          </a:p>
          <a:p>
            <a:pPr marL="457200" indent="-457200">
              <a:buFont typeface="+mj-lt"/>
              <a:buAutoNum type="arabicPeriod"/>
            </a:pPr>
            <a:r>
              <a:rPr lang="en-US" dirty="0"/>
              <a:t>Azure App Service</a:t>
            </a:r>
          </a:p>
          <a:p>
            <a:pPr marL="457200" indent="-457200">
              <a:buFont typeface="+mj-lt"/>
              <a:buAutoNum type="arabicPeriod"/>
            </a:pPr>
            <a:r>
              <a:rPr lang="en-US" dirty="0"/>
              <a:t>Azure DevOps</a:t>
            </a:r>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5845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8A44-2BE0-4465-AE03-8545F2595E58}"/>
              </a:ext>
            </a:extLst>
          </p:cNvPr>
          <p:cNvSpPr>
            <a:spLocks noGrp="1"/>
          </p:cNvSpPr>
          <p:nvPr>
            <p:ph type="title"/>
          </p:nvPr>
        </p:nvSpPr>
        <p:spPr>
          <a:xfrm>
            <a:off x="913795" y="609601"/>
            <a:ext cx="10353761" cy="799652"/>
          </a:xfrm>
        </p:spPr>
        <p:txBody>
          <a:bodyPr>
            <a:normAutofit fontScale="90000"/>
          </a:bodyPr>
          <a:lstStyle/>
          <a:p>
            <a:r>
              <a:rPr lang="en-US" dirty="0"/>
              <a:t>Azure Active Directory</a:t>
            </a:r>
            <a:br>
              <a:rPr lang="en-US" dirty="0"/>
            </a:br>
            <a:endParaRPr lang="en-US" dirty="0"/>
          </a:p>
        </p:txBody>
      </p:sp>
      <p:sp>
        <p:nvSpPr>
          <p:cNvPr id="3" name="Content Placeholder 2">
            <a:extLst>
              <a:ext uri="{FF2B5EF4-FFF2-40B4-BE49-F238E27FC236}">
                <a16:creationId xmlns:a16="http://schemas.microsoft.com/office/drawing/2014/main" id="{DF8D5BE9-83FA-45A5-AF6E-1FEED84FF4F5}"/>
              </a:ext>
            </a:extLst>
          </p:cNvPr>
          <p:cNvSpPr>
            <a:spLocks noGrp="1"/>
          </p:cNvSpPr>
          <p:nvPr>
            <p:ph idx="1"/>
          </p:nvPr>
        </p:nvSpPr>
        <p:spPr>
          <a:xfrm>
            <a:off x="913795" y="1409252"/>
            <a:ext cx="10650676" cy="5120639"/>
          </a:xfrm>
        </p:spPr>
        <p:txBody>
          <a:bodyPr/>
          <a:lstStyle/>
          <a:p>
            <a:r>
              <a:rPr lang="en-US" b="0" i="0" dirty="0">
                <a:solidFill>
                  <a:schemeClr val="tx1">
                    <a:lumMod val="95000"/>
                  </a:schemeClr>
                </a:solidFill>
                <a:effectLst/>
                <a:latin typeface="Segoe UI" panose="020B0502040204020203" pitchFamily="34" charset="0"/>
              </a:rPr>
              <a:t>Azure Active Directory (Azure AD) is a cloud-based identity and access management service. Azure AD enables your employees access external resources, such as Microsoft 365, the Azure portal, and thousands of other SaaS applications.</a:t>
            </a:r>
          </a:p>
          <a:p>
            <a:pPr algn="l"/>
            <a:r>
              <a:rPr lang="en-US" b="0" i="0" dirty="0">
                <a:solidFill>
                  <a:schemeClr val="tx1">
                    <a:lumMod val="95000"/>
                  </a:schemeClr>
                </a:solidFill>
                <a:effectLst/>
                <a:latin typeface="Roboto" panose="02000000000000000000" pitchFamily="2" charset="0"/>
              </a:rPr>
              <a:t>All employees in an organization need access to some </a:t>
            </a:r>
            <a:r>
              <a:rPr lang="en-US" b="0" i="0" u="none" strike="noStrike" dirty="0">
                <a:solidFill>
                  <a:schemeClr val="tx1">
                    <a:lumMod val="95000"/>
                  </a:schemeClr>
                </a:solidFill>
                <a:effectLst/>
                <a:latin typeface="Roboto" panose="02000000000000000000" pitchFamily="2" charset="0"/>
                <a:hlinkClick r:id="rId2" tooltip="Azure services">
                  <a:extLst>
                    <a:ext uri="{A12FA001-AC4F-418D-AE19-62706E023703}">
                      <ahyp:hlinkClr xmlns:ahyp="http://schemas.microsoft.com/office/drawing/2018/hyperlinkcolor" val="tx"/>
                    </a:ext>
                  </a:extLst>
                </a:hlinkClick>
              </a:rPr>
              <a:t>Azure services</a:t>
            </a:r>
            <a:r>
              <a:rPr lang="en-US" b="0" i="0" dirty="0">
                <a:solidFill>
                  <a:schemeClr val="tx1">
                    <a:lumMod val="95000"/>
                  </a:schemeClr>
                </a:solidFill>
                <a:effectLst/>
                <a:latin typeface="Roboto" panose="02000000000000000000" pitchFamily="2" charset="0"/>
              </a:rPr>
              <a:t> to perform their tasks. They can access services like</a:t>
            </a:r>
            <a:r>
              <a:rPr lang="en-US" b="0" i="0" u="none" strike="noStrike" dirty="0">
                <a:solidFill>
                  <a:schemeClr val="tx1">
                    <a:lumMod val="95000"/>
                  </a:schemeClr>
                </a:solidFill>
                <a:effectLst/>
                <a:latin typeface="Roboto" panose="02000000000000000000" pitchFamily="2" charset="0"/>
                <a:hlinkClick r:id="rId3" tooltip="SQL database">
                  <a:extLst>
                    <a:ext uri="{A12FA001-AC4F-418D-AE19-62706E023703}">
                      <ahyp:hlinkClr xmlns:ahyp="http://schemas.microsoft.com/office/drawing/2018/hyperlinkcolor" val="tx"/>
                    </a:ext>
                  </a:extLst>
                </a:hlinkClick>
              </a:rPr>
              <a:t> SQL database</a:t>
            </a:r>
            <a:r>
              <a:rPr lang="en-US" b="0" i="0" dirty="0">
                <a:solidFill>
                  <a:schemeClr val="tx1">
                    <a:lumMod val="95000"/>
                  </a:schemeClr>
                </a:solidFill>
                <a:effectLst/>
                <a:latin typeface="Roboto" panose="02000000000000000000" pitchFamily="2" charset="0"/>
              </a:rPr>
              <a:t>, </a:t>
            </a:r>
            <a:r>
              <a:rPr lang="en-US" b="0" i="0" u="none" strike="noStrike" dirty="0">
                <a:solidFill>
                  <a:schemeClr val="tx1">
                    <a:lumMod val="95000"/>
                  </a:schemeClr>
                </a:solidFill>
                <a:effectLst/>
                <a:latin typeface="Roboto" panose="02000000000000000000" pitchFamily="2" charset="0"/>
                <a:hlinkClick r:id="rId4" tooltip="machine learning">
                  <a:extLst>
                    <a:ext uri="{A12FA001-AC4F-418D-AE19-62706E023703}">
                      <ahyp:hlinkClr xmlns:ahyp="http://schemas.microsoft.com/office/drawing/2018/hyperlinkcolor" val="tx"/>
                    </a:ext>
                  </a:extLst>
                </a:hlinkClick>
              </a:rPr>
              <a:t>machine learning</a:t>
            </a:r>
            <a:r>
              <a:rPr lang="en-US" b="0" i="0" dirty="0">
                <a:solidFill>
                  <a:schemeClr val="tx1">
                    <a:lumMod val="95000"/>
                  </a:schemeClr>
                </a:solidFill>
                <a:effectLst/>
                <a:latin typeface="Roboto" panose="02000000000000000000" pitchFamily="2" charset="0"/>
              </a:rPr>
              <a:t>, or Azure container services when the administrator assigns them separate user id and password for each service. Employees, as well as administrators, often find it hard to manage multiple user logins at the same time. It creates more of a hassle for administrators working in an organization that involves more than 1000 employees. </a:t>
            </a:r>
          </a:p>
          <a:p>
            <a:pPr algn="l"/>
            <a:r>
              <a:rPr lang="en-US" b="0" i="0" dirty="0">
                <a:solidFill>
                  <a:schemeClr val="tx1">
                    <a:lumMod val="95000"/>
                  </a:schemeClr>
                </a:solidFill>
                <a:effectLst/>
                <a:latin typeface="Roboto" panose="02000000000000000000" pitchFamily="2" charset="0"/>
              </a:rPr>
              <a:t>This is where Azure Active Directory (AD) comes into the picture. With Azure AD, the administrators can handle multiple user logins without any issue. Administrators need to assign a single username and password to access all the services they want. </a:t>
            </a:r>
          </a:p>
          <a:p>
            <a:endParaRPr lang="en-US" dirty="0">
              <a:solidFill>
                <a:schemeClr val="tx1">
                  <a:lumMod val="95000"/>
                </a:schemeClr>
              </a:solidFill>
            </a:endParaRPr>
          </a:p>
        </p:txBody>
      </p:sp>
    </p:spTree>
    <p:extLst>
      <p:ext uri="{BB962C8B-B14F-4D97-AF65-F5344CB8AC3E}">
        <p14:creationId xmlns:p14="http://schemas.microsoft.com/office/powerpoint/2010/main" val="2295237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632</TotalTime>
  <Words>2439</Words>
  <Application>Microsoft Office PowerPoint</Application>
  <PresentationFormat>Widescreen</PresentationFormat>
  <Paragraphs>122</Paragraphs>
  <Slides>34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__Source_Sans_Pro_fea366</vt:lpstr>
      <vt:lpstr>Arial</vt:lpstr>
      <vt:lpstr>Bookman Old Style</vt:lpstr>
      <vt:lpstr>Google Sans</vt:lpstr>
      <vt:lpstr>Google Sans Text</vt:lpstr>
      <vt:lpstr>inherit</vt:lpstr>
      <vt:lpstr>inter-bold</vt:lpstr>
      <vt:lpstr>inter-regular</vt:lpstr>
      <vt:lpstr>Noto Sans</vt:lpstr>
      <vt:lpstr>Nunito</vt:lpstr>
      <vt:lpstr>Open Sans</vt:lpstr>
      <vt:lpstr>Roboto</vt:lpstr>
      <vt:lpstr>Rockwell</vt:lpstr>
      <vt:lpstr>Segoe UI</vt:lpstr>
      <vt:lpstr>Verdana</vt:lpstr>
      <vt:lpstr>Damask</vt:lpstr>
      <vt:lpstr>Developing Cloud Applications with Microsoft Azure</vt:lpstr>
      <vt:lpstr>what is cloud computing?</vt:lpstr>
      <vt:lpstr>Cloud service models</vt:lpstr>
      <vt:lpstr>IaaS (Infrastructure As A Service) </vt:lpstr>
      <vt:lpstr>PaaS (Platform As A Service) </vt:lpstr>
      <vt:lpstr>SaaS (Software As A Service)</vt:lpstr>
      <vt:lpstr>Microsoft azure cloud services</vt:lpstr>
      <vt:lpstr>Azure cloud services list</vt:lpstr>
      <vt:lpstr>Azure Active Directory </vt:lpstr>
      <vt:lpstr>Who uses azure ad?</vt:lpstr>
      <vt:lpstr>IT administrators </vt:lpstr>
      <vt:lpstr>Application developers  </vt:lpstr>
      <vt:lpstr>Online customers  </vt:lpstr>
      <vt:lpstr>Azure SQL Database </vt:lpstr>
      <vt:lpstr>Azure SQL vs sql server </vt:lpstr>
      <vt:lpstr>Azure Virtual Machine </vt:lpstr>
      <vt:lpstr>Visual Studio Code </vt:lpstr>
      <vt:lpstr>Azure App Service </vt:lpstr>
      <vt:lpstr>Azure DevOps </vt:lpstr>
      <vt:lpstr>Azure DevOps </vt:lpstr>
      <vt:lpstr>Entity framework</vt:lpstr>
      <vt:lpstr>What is LINQ? </vt:lpstr>
      <vt:lpstr>Cloud environments</vt:lpstr>
      <vt:lpstr>Public clouds. </vt:lpstr>
      <vt:lpstr>Private clouds. </vt:lpstr>
      <vt:lpstr>Hybrid clouds. </vt:lpstr>
      <vt:lpstr>Azure security features</vt:lpstr>
      <vt:lpstr>Network Security </vt:lpstr>
      <vt:lpstr>Microsoft Defender for Cloud </vt:lpstr>
      <vt:lpstr>Malware Protection </vt:lpstr>
      <vt:lpstr>Access Management </vt:lpstr>
      <vt:lpstr>Authentication</vt:lpstr>
      <vt:lpstr>Authorization </vt:lpstr>
      <vt:lpstr>Web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Cloud Applications with Microsoft Azure</dc:title>
  <dc:creator>Muhammad Muneeb Ullah Khan</dc:creator>
  <cp:lastModifiedBy>Muhammad Muneeb Ullah Khan</cp:lastModifiedBy>
  <cp:revision>178</cp:revision>
  <dcterms:created xsi:type="dcterms:W3CDTF">2023-09-04T11:32:52Z</dcterms:created>
  <dcterms:modified xsi:type="dcterms:W3CDTF">2023-10-03T11:19:07Z</dcterms:modified>
</cp:coreProperties>
</file>