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showGuides="1">
      <p:cViewPr varScale="1">
        <p:scale>
          <a:sx n="74" d="100"/>
          <a:sy n="74" d="100"/>
        </p:scale>
        <p:origin x="6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1A4FC9-3F6D-4BA0-869D-91D3A528CCD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45828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1A4FC9-3F6D-4BA0-869D-91D3A528CCD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415889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1A4FC9-3F6D-4BA0-869D-91D3A528CCD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134049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1A4FC9-3F6D-4BA0-869D-91D3A528CCD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3931865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A4FC9-3F6D-4BA0-869D-91D3A528CCD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21404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1A4FC9-3F6D-4BA0-869D-91D3A528CCDC}"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51561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1A4FC9-3F6D-4BA0-869D-91D3A528CCDC}"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71957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A4FC9-3F6D-4BA0-869D-91D3A528CCDC}"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406058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A4FC9-3F6D-4BA0-869D-91D3A528CCDC}"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300669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1A4FC9-3F6D-4BA0-869D-91D3A528CCDC}"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314748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1A4FC9-3F6D-4BA0-869D-91D3A528CCDC}"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718E98-0C65-4FB7-B9FF-DFA78D35A70E}" type="slidenum">
              <a:rPr lang="en-US" smtClean="0"/>
              <a:t>‹#›</a:t>
            </a:fld>
            <a:endParaRPr lang="en-US"/>
          </a:p>
        </p:txBody>
      </p:sp>
    </p:spTree>
    <p:extLst>
      <p:ext uri="{BB962C8B-B14F-4D97-AF65-F5344CB8AC3E}">
        <p14:creationId xmlns:p14="http://schemas.microsoft.com/office/powerpoint/2010/main" val="343594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A4FC9-3F6D-4BA0-869D-91D3A528CCDC}" type="datetimeFigureOut">
              <a:rPr lang="en-US" smtClean="0"/>
              <a:t>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18E98-0C65-4FB7-B9FF-DFA78D35A70E}" type="slidenum">
              <a:rPr lang="en-US" smtClean="0"/>
              <a:t>‹#›</a:t>
            </a:fld>
            <a:endParaRPr lang="en-US"/>
          </a:p>
        </p:txBody>
      </p:sp>
    </p:spTree>
    <p:extLst>
      <p:ext uri="{BB962C8B-B14F-4D97-AF65-F5344CB8AC3E}">
        <p14:creationId xmlns:p14="http://schemas.microsoft.com/office/powerpoint/2010/main" val="220532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IQAir" TargetMode="External"/><Relationship Id="rId2" Type="http://schemas.openxmlformats.org/officeDocument/2006/relationships/hyperlink" Target="https://www.researchgate.net/publication/22841818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20853"/>
            <a:ext cx="9144000" cy="2387600"/>
          </a:xfrm>
        </p:spPr>
        <p:txBody>
          <a:bodyPr/>
          <a:lstStyle/>
          <a:p>
            <a:r>
              <a:rPr lang="en-US" dirty="0">
                <a:ln w="0"/>
                <a:effectLst>
                  <a:outerShdw blurRad="63500" sx="102000" sy="102000" algn="ctr" rotWithShape="0">
                    <a:prstClr val="black">
                      <a:alpha val="40000"/>
                    </a:prstClr>
                  </a:outerShdw>
                </a:effectLst>
              </a:rPr>
              <a:t>Transportation And Air Quality Index In Lahore</a:t>
            </a:r>
          </a:p>
        </p:txBody>
      </p:sp>
    </p:spTree>
    <p:extLst>
      <p:ext uri="{BB962C8B-B14F-4D97-AF65-F5344CB8AC3E}">
        <p14:creationId xmlns:p14="http://schemas.microsoft.com/office/powerpoint/2010/main" val="666576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672"/>
          </a:xfrm>
        </p:spPr>
        <p:txBody>
          <a:bodyPr/>
          <a:lstStyle/>
          <a:p>
            <a:r>
              <a:rPr lang="en-US" dirty="0"/>
              <a:t>Comparison: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5008"/>
                <a:ext cx="10515600" cy="4901955"/>
              </a:xfrm>
            </p:spPr>
            <p:txBody>
              <a:bodyPr>
                <a:normAutofit fontScale="77500" lnSpcReduction="20000"/>
              </a:bodyPr>
              <a:lstStyle/>
              <a:p>
                <a:r>
                  <a:rPr lang="en-US" dirty="0"/>
                  <a:t>Lahore is the 2</a:t>
                </a:r>
                <a:r>
                  <a:rPr lang="en-US" baseline="30000" dirty="0"/>
                  <a:t>nd</a:t>
                </a:r>
                <a:r>
                  <a:rPr lang="en-US" dirty="0"/>
                  <a:t> most populous city of Pakistan with a population of over 13 million.</a:t>
                </a:r>
              </a:p>
              <a:p>
                <a:r>
                  <a:rPr lang="en-US" dirty="0"/>
                  <a:t>Before BRT, transportation means were private cars, private buses, taxis and motorized rickshaws which causes traffic congestions and contribute a lot to the bad air quality.</a:t>
                </a:r>
              </a:p>
              <a:p>
                <a:r>
                  <a:rPr lang="en-US" dirty="0"/>
                  <a:t>Current AQI is 236 (very unhealthy) in Lahore and PM 2.5 concentration is 186.3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𝜇</m:t>
                        </m:r>
                        <m:r>
                          <a:rPr lang="en-US" sz="2400" i="1">
                            <a:latin typeface="Cambria Math" panose="02040503050406030204" pitchFamily="18" charset="0"/>
                            <a:ea typeface="Cambria Math" panose="02040503050406030204" pitchFamily="18" charset="0"/>
                          </a:rPr>
                          <m:t>𝑔</m:t>
                        </m:r>
                      </m:num>
                      <m:den>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𝑚</m:t>
                            </m:r>
                          </m:e>
                          <m:sup>
                            <m:r>
                              <a:rPr lang="en-US" sz="2400" i="1">
                                <a:latin typeface="Cambria Math" panose="02040503050406030204" pitchFamily="18" charset="0"/>
                                <a:ea typeface="Cambria Math" panose="02040503050406030204" pitchFamily="18" charset="0"/>
                              </a:rPr>
                              <m:t>3</m:t>
                            </m:r>
                          </m:sup>
                        </m:sSup>
                      </m:den>
                    </m:f>
                  </m:oMath>
                </a14:m>
                <a:r>
                  <a:rPr lang="en-US" dirty="0"/>
                  <a:t> which is 37.3 times the WHO annual air quality guideline value.(IQAir)</a:t>
                </a:r>
              </a:p>
              <a:p>
                <a:r>
                  <a:rPr lang="en-US" dirty="0"/>
                  <a:t>According to survey results 4% of the population is shifted from private cars to Lahore BRT 16% passengers prefer to travel on BRT instead of having personal cars.</a:t>
                </a:r>
              </a:p>
              <a:p>
                <a:r>
                  <a:rPr lang="en-US" dirty="0"/>
                  <a:t>Ridership is about 130,000 per day, which causes a reduction of about 5,200 automobiles per day on roads.</a:t>
                </a:r>
              </a:p>
              <a:p>
                <a:r>
                  <a:rPr lang="en-US" dirty="0"/>
                  <a:t>Before implementation of BRT, the time of travel from Gajjumata station to Shahdra was one hour and 55 minutes and now it is reduced to 40 minutes.</a:t>
                </a:r>
              </a:p>
              <a:p>
                <a:r>
                  <a:rPr lang="en-US" dirty="0"/>
                  <a:t>After BRT a total reduction in </a:t>
                </a:r>
                <a14:m>
                  <m:oMath xmlns:m="http://schemas.openxmlformats.org/officeDocument/2006/math">
                    <m:sSub>
                      <m:sSubPr>
                        <m:ctrlPr>
                          <a:rPr lang="en-US" i="1">
                            <a:latin typeface="Cambria Math" panose="02040503050406030204" pitchFamily="18" charset="0"/>
                          </a:rPr>
                        </m:ctrlPr>
                      </m:sSubPr>
                      <m:e>
                        <m:r>
                          <m:rPr>
                            <m:nor/>
                          </m:rPr>
                          <a:rPr lang="en-US" dirty="0"/>
                          <m:t>CO</m:t>
                        </m:r>
                      </m:e>
                      <m:sub>
                        <m:r>
                          <m:rPr>
                            <m:nor/>
                          </m:rPr>
                          <a:rPr lang="en-US" dirty="0"/>
                          <m:t>2</m:t>
                        </m:r>
                      </m:sub>
                    </m:sSub>
                  </m:oMath>
                </a14:m>
                <a:r>
                  <a:rPr lang="en-US" dirty="0"/>
                  <a:t> emission is about 14 tonnes per day and 5.041 tonnes per annum based on 4% modal shift.</a:t>
                </a:r>
              </a:p>
              <a:p>
                <a:r>
                  <a:rPr lang="en-US" dirty="0"/>
                  <a:t>Other benefits include safer and easier mean of transport for females, inclusive design especially for handicaps and its sustainability.</a:t>
                </a:r>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5008"/>
                <a:ext cx="10515600" cy="4901955"/>
              </a:xfrm>
              <a:blipFill rotWithShape="0">
                <a:blip r:embed="rId2"/>
                <a:stretch>
                  <a:fillRect l="-696" t="-2612" r="-1159"/>
                </a:stretch>
              </a:blipFill>
            </p:spPr>
            <p:txBody>
              <a:bodyPr/>
              <a:lstStyle/>
              <a:p>
                <a:r>
                  <a:rPr lang="en-US">
                    <a:noFill/>
                  </a:rPr>
                  <a:t> </a:t>
                </a:r>
              </a:p>
            </p:txBody>
          </p:sp>
        </mc:Fallback>
      </mc:AlternateContent>
    </p:spTree>
    <p:extLst>
      <p:ext uri="{BB962C8B-B14F-4D97-AF65-F5344CB8AC3E}">
        <p14:creationId xmlns:p14="http://schemas.microsoft.com/office/powerpoint/2010/main" val="186440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and After Picture of BRT Lahore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147" y="1690687"/>
            <a:ext cx="5523327" cy="378283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527" y="1690687"/>
            <a:ext cx="5086774" cy="378283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24394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AF687-BC39-4CBD-9CEF-51EFA50947CF}"/>
              </a:ext>
            </a:extLst>
          </p:cNvPr>
          <p:cNvSpPr>
            <a:spLocks noGrp="1"/>
          </p:cNvSpPr>
          <p:nvPr>
            <p:ph type="ctrTitle"/>
          </p:nvPr>
        </p:nvSpPr>
        <p:spPr>
          <a:xfrm>
            <a:off x="1313935" y="553953"/>
            <a:ext cx="8781535" cy="605146"/>
          </a:xfrm>
        </p:spPr>
        <p:txBody>
          <a:bodyPr>
            <a:noAutofit/>
          </a:bodyPr>
          <a:lstStyle/>
          <a:p>
            <a:r>
              <a:rPr lang="en-US" sz="4400" dirty="0"/>
              <a:t>Gajjumata station to Shahdra</a:t>
            </a:r>
            <a:endParaRPr lang="x-none" sz="4400" dirty="0"/>
          </a:p>
        </p:txBody>
      </p:sp>
      <p:pic>
        <p:nvPicPr>
          <p:cNvPr id="5" name="Picture 4">
            <a:extLst>
              <a:ext uri="{FF2B5EF4-FFF2-40B4-BE49-F238E27FC236}">
                <a16:creationId xmlns:a16="http://schemas.microsoft.com/office/drawing/2014/main" xmlns="" id="{516A0CDC-41AA-4B93-AABC-B9910A0102D3}"/>
              </a:ext>
            </a:extLst>
          </p:cNvPr>
          <p:cNvPicPr>
            <a:picLocks noChangeAspect="1"/>
          </p:cNvPicPr>
          <p:nvPr/>
        </p:nvPicPr>
        <p:blipFill rotWithShape="1">
          <a:blip r:embed="rId2">
            <a:extLst>
              <a:ext uri="{28A0092B-C50C-407E-A947-70E740481C1C}">
                <a14:useLocalDpi xmlns:a14="http://schemas.microsoft.com/office/drawing/2010/main" val="0"/>
              </a:ext>
            </a:extLst>
          </a:blip>
          <a:srcRect b="9276"/>
          <a:stretch/>
        </p:blipFill>
        <p:spPr>
          <a:xfrm>
            <a:off x="2794715" y="1529940"/>
            <a:ext cx="6336405" cy="3904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1065551" y="5805727"/>
            <a:ext cx="9794733" cy="369332"/>
          </a:xfrm>
          <a:prstGeom prst="rect">
            <a:avLst/>
          </a:prstGeom>
          <a:noFill/>
        </p:spPr>
        <p:txBody>
          <a:bodyPr wrap="none" rtlCol="0" anchor="ctr">
            <a:spAutoFit/>
          </a:bodyPr>
          <a:lstStyle/>
          <a:p>
            <a:pPr algn="ctr"/>
            <a:r>
              <a:rPr lang="en-US" b="1" dirty="0"/>
              <a:t>B</a:t>
            </a:r>
            <a:r>
              <a:rPr lang="en-US" b="1" dirty="0" smtClean="0"/>
              <a:t>lue line shows the route of metro Lahore which initiates from Gajjumata and terminates at Shahdra</a:t>
            </a:r>
            <a:endParaRPr lang="en-US" b="1" dirty="0"/>
          </a:p>
        </p:txBody>
      </p:sp>
    </p:spTree>
    <p:extLst>
      <p:ext uri="{BB962C8B-B14F-4D97-AF65-F5344CB8AC3E}">
        <p14:creationId xmlns:p14="http://schemas.microsoft.com/office/powerpoint/2010/main" val="3878063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Links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The Lahore Journal of Economics (Spring 2020): 99.27-57, A Policy Move towards Sustainable Urban Transport in Pakistan: Measuring the Social, Environmental and Economic Impacts of Lahore BRT System.</a:t>
            </a:r>
          </a:p>
          <a:p>
            <a:pPr marL="457200" indent="-457200">
              <a:buFont typeface="+mj-lt"/>
              <a:buAutoNum type="arabicPeriod"/>
            </a:pPr>
            <a:r>
              <a:rPr lang="en-US" sz="2400" dirty="0"/>
              <a:t>Bus_Rapid_Transit_An_Alternative_for_Developing_Countries (</a:t>
            </a:r>
            <a:r>
              <a:rPr lang="en-US" sz="2400" dirty="0">
                <a:hlinkClick r:id="rId2"/>
              </a:rPr>
              <a:t>https://www.researchgate.net/publication/228418187</a:t>
            </a:r>
            <a:r>
              <a:rPr lang="en-US" sz="2400" dirty="0"/>
              <a:t>).</a:t>
            </a:r>
          </a:p>
          <a:p>
            <a:pPr marL="457200" indent="-457200">
              <a:buFont typeface="+mj-lt"/>
              <a:buAutoNum type="arabicPeriod"/>
            </a:pPr>
            <a:r>
              <a:rPr lang="en-US" sz="2400" dirty="0"/>
              <a:t>IQAir (</a:t>
            </a:r>
            <a:r>
              <a:rPr lang="en-US" sz="2400" dirty="0">
                <a:hlinkClick r:id="rId3" action="ppaction://hlinkfile"/>
              </a:rPr>
              <a:t>https://www.iqair.com/pakistan/punjab/Lahore</a:t>
            </a:r>
            <a:r>
              <a:rPr lang="en-US" sz="2400" dirty="0"/>
              <a:t>).</a:t>
            </a:r>
          </a:p>
        </p:txBody>
      </p:sp>
    </p:spTree>
    <p:extLst>
      <p:ext uri="{BB962C8B-B14F-4D97-AF65-F5344CB8AC3E}">
        <p14:creationId xmlns:p14="http://schemas.microsoft.com/office/powerpoint/2010/main" val="7223038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Members:</a:t>
            </a:r>
          </a:p>
        </p:txBody>
      </p:sp>
      <p:sp>
        <p:nvSpPr>
          <p:cNvPr id="3" name="Content Placeholder 2"/>
          <p:cNvSpPr>
            <a:spLocks noGrp="1"/>
          </p:cNvSpPr>
          <p:nvPr>
            <p:ph idx="1"/>
          </p:nvPr>
        </p:nvSpPr>
        <p:spPr/>
        <p:txBody>
          <a:bodyPr/>
          <a:lstStyle/>
          <a:p>
            <a:pPr marL="514350" indent="-514350">
              <a:buFont typeface="+mj-lt"/>
              <a:buAutoNum type="arabicPeriod"/>
            </a:pPr>
            <a:r>
              <a:rPr lang="en-US" dirty="0"/>
              <a:t>Uzair Idrees (172/21pwciv5627)</a:t>
            </a:r>
          </a:p>
          <a:p>
            <a:pPr marL="514350" indent="-514350">
              <a:buFont typeface="+mj-lt"/>
              <a:buAutoNum type="arabicPeriod"/>
            </a:pPr>
            <a:r>
              <a:rPr lang="en-US" dirty="0"/>
              <a:t>Darya Khan (173)</a:t>
            </a:r>
          </a:p>
          <a:p>
            <a:pPr marL="514350" indent="-514350">
              <a:buFont typeface="+mj-lt"/>
              <a:buAutoNum type="arabicPeriod"/>
            </a:pPr>
            <a:r>
              <a:rPr lang="en-US" dirty="0"/>
              <a:t>Usman Hasrat (175)</a:t>
            </a:r>
          </a:p>
          <a:p>
            <a:pPr marL="514350" indent="-514350">
              <a:buFont typeface="+mj-lt"/>
              <a:buAutoNum type="arabicPeriod"/>
            </a:pPr>
            <a:r>
              <a:rPr lang="en-US" dirty="0"/>
              <a:t>Mustaeen Ullah Khan (176)</a:t>
            </a:r>
          </a:p>
          <a:p>
            <a:pPr marL="514350" indent="-514350">
              <a:buFont typeface="+mj-lt"/>
              <a:buAutoNum type="arabicPeriod"/>
            </a:pPr>
            <a:r>
              <a:rPr lang="en-US" dirty="0"/>
              <a:t>Ahmad Ullah Afridi (177)</a:t>
            </a:r>
          </a:p>
          <a:p>
            <a:pPr marL="514350" indent="-514350">
              <a:buFont typeface="+mj-lt"/>
              <a:buAutoNum type="arabicPeriod"/>
            </a:pPr>
            <a:r>
              <a:rPr lang="en-US" dirty="0"/>
              <a:t>Atif Rahim (178)</a:t>
            </a:r>
          </a:p>
          <a:p>
            <a:pPr marL="0" indent="0">
              <a:buNone/>
            </a:pPr>
            <a:endParaRPr lang="en-US" dirty="0"/>
          </a:p>
        </p:txBody>
      </p:sp>
    </p:spTree>
    <p:extLst>
      <p:ext uri="{BB962C8B-B14F-4D97-AF65-F5344CB8AC3E}">
        <p14:creationId xmlns:p14="http://schemas.microsoft.com/office/powerpoint/2010/main" val="1010553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lstStyle/>
          <a:p>
            <a:r>
              <a:rPr lang="en-US" dirty="0"/>
              <a:t>Background of problem</a:t>
            </a:r>
          </a:p>
        </p:txBody>
      </p:sp>
      <p:sp>
        <p:nvSpPr>
          <p:cNvPr id="3" name="Content Placeholder 2"/>
          <p:cNvSpPr>
            <a:spLocks noGrp="1"/>
          </p:cNvSpPr>
          <p:nvPr>
            <p:ph idx="1"/>
          </p:nvPr>
        </p:nvSpPr>
        <p:spPr>
          <a:xfrm>
            <a:off x="838200" y="1455313"/>
            <a:ext cx="10515600" cy="5087155"/>
          </a:xfrm>
        </p:spPr>
        <p:txBody>
          <a:bodyPr>
            <a:normAutofit lnSpcReduction="10000"/>
          </a:bodyPr>
          <a:lstStyle/>
          <a:p>
            <a:r>
              <a:rPr lang="en-US" dirty="0"/>
              <a:t>Bogotá, capital of Colombia, consist of a population of 6.5 million people, about 15% of the whole population of the country.</a:t>
            </a:r>
          </a:p>
          <a:p>
            <a:r>
              <a:rPr lang="en-US" dirty="0"/>
              <a:t>95% of the road network was used by 0.85 million private vehicles, which transported 90% of the population. </a:t>
            </a:r>
          </a:p>
          <a:p>
            <a:r>
              <a:rPr lang="en-US" dirty="0"/>
              <a:t>Close to 70% of trips shorter than 3km were made by cars.</a:t>
            </a:r>
          </a:p>
          <a:p>
            <a:r>
              <a:rPr lang="en-US" dirty="0"/>
              <a:t>Busses occupied a low percentage of roadway network.</a:t>
            </a:r>
          </a:p>
          <a:p>
            <a:r>
              <a:rPr lang="en-US" dirty="0"/>
              <a:t>Transportation system was operated by private operators, which prefer their  benefits instead of giving better service to passengers, for their benefits they only increased bus supply and never look after for their maintenance and renovation.</a:t>
            </a:r>
          </a:p>
          <a:p>
            <a:r>
              <a:rPr lang="en-US" dirty="0"/>
              <a:t>This leads to high pollution level of 750,000 tons of atmospheric pollutants per year generated by traffic.</a:t>
            </a:r>
          </a:p>
        </p:txBody>
      </p:sp>
    </p:spTree>
    <p:extLst>
      <p:ext uri="{BB962C8B-B14F-4D97-AF65-F5344CB8AC3E}">
        <p14:creationId xmlns:p14="http://schemas.microsoft.com/office/powerpoint/2010/main" val="1139616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image of location where you seen the problem</a:t>
            </a:r>
          </a:p>
        </p:txBody>
      </p:sp>
      <p:pic>
        <p:nvPicPr>
          <p:cNvPr id="7" name="Content Placeholder 6">
            <a:extLst>
              <a:ext uri="{FF2B5EF4-FFF2-40B4-BE49-F238E27FC236}">
                <a16:creationId xmlns:a16="http://schemas.microsoft.com/office/drawing/2014/main" xmlns="" id="{582BF048-D78B-4C0D-AA22-E3798E6A34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447" y="2187148"/>
            <a:ext cx="5214848" cy="290383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Picture 9">
            <a:extLst>
              <a:ext uri="{FF2B5EF4-FFF2-40B4-BE49-F238E27FC236}">
                <a16:creationId xmlns:a16="http://schemas.microsoft.com/office/drawing/2014/main" xmlns="" id="{F5A9F8DA-B727-40FE-9E80-A7E329B21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36663"/>
            <a:ext cx="5611728" cy="294615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1" name="TextBox 10">
            <a:extLst>
              <a:ext uri="{FF2B5EF4-FFF2-40B4-BE49-F238E27FC236}">
                <a16:creationId xmlns:a16="http://schemas.microsoft.com/office/drawing/2014/main" xmlns="" id="{1CD41408-FFFC-4E3C-A280-77972BD084BC}"/>
              </a:ext>
            </a:extLst>
          </p:cNvPr>
          <p:cNvSpPr txBox="1"/>
          <p:nvPr/>
        </p:nvSpPr>
        <p:spPr>
          <a:xfrm>
            <a:off x="7018638" y="5355280"/>
            <a:ext cx="4831492" cy="369332"/>
          </a:xfrm>
          <a:prstGeom prst="rect">
            <a:avLst/>
          </a:prstGeom>
          <a:noFill/>
        </p:spPr>
        <p:txBody>
          <a:bodyPr wrap="square" rtlCol="0">
            <a:spAutoFit/>
          </a:bodyPr>
          <a:lstStyle/>
          <a:p>
            <a:r>
              <a:rPr lang="en-US" b="1" dirty="0"/>
              <a:t>After the Implementation of BRT</a:t>
            </a:r>
            <a:endParaRPr lang="x-none" b="1" dirty="0"/>
          </a:p>
        </p:txBody>
      </p:sp>
      <p:sp>
        <p:nvSpPr>
          <p:cNvPr id="12" name="TextBox 11">
            <a:extLst>
              <a:ext uri="{FF2B5EF4-FFF2-40B4-BE49-F238E27FC236}">
                <a16:creationId xmlns:a16="http://schemas.microsoft.com/office/drawing/2014/main" xmlns="" id="{6AF0188E-6B56-4B5A-BC30-9060E21FC033}"/>
              </a:ext>
            </a:extLst>
          </p:cNvPr>
          <p:cNvSpPr txBox="1"/>
          <p:nvPr/>
        </p:nvSpPr>
        <p:spPr>
          <a:xfrm>
            <a:off x="769803" y="5355280"/>
            <a:ext cx="4831492" cy="369332"/>
          </a:xfrm>
          <a:prstGeom prst="rect">
            <a:avLst/>
          </a:prstGeom>
          <a:noFill/>
        </p:spPr>
        <p:txBody>
          <a:bodyPr wrap="square" rtlCol="0">
            <a:spAutoFit/>
          </a:bodyPr>
          <a:lstStyle/>
          <a:p>
            <a:r>
              <a:rPr lang="en-US" b="1" dirty="0"/>
              <a:t>Before the Implementation of BRT</a:t>
            </a:r>
            <a:endParaRPr lang="x-none" b="1" dirty="0"/>
          </a:p>
        </p:txBody>
      </p:sp>
    </p:spTree>
    <p:extLst>
      <p:ext uri="{BB962C8B-B14F-4D97-AF65-F5344CB8AC3E}">
        <p14:creationId xmlns:p14="http://schemas.microsoft.com/office/powerpoint/2010/main" val="1179690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054" y="401208"/>
            <a:ext cx="10515600" cy="1325563"/>
          </a:xfrm>
        </p:spPr>
        <p:txBody>
          <a:bodyPr/>
          <a:lstStyle/>
          <a:p>
            <a:r>
              <a:rPr lang="en-US" dirty="0"/>
              <a:t>Problem Statement</a:t>
            </a:r>
          </a:p>
        </p:txBody>
      </p:sp>
      <p:sp>
        <p:nvSpPr>
          <p:cNvPr id="3" name="Content Placeholder 2"/>
          <p:cNvSpPr>
            <a:spLocks noGrp="1"/>
          </p:cNvSpPr>
          <p:nvPr>
            <p:ph idx="1"/>
          </p:nvPr>
        </p:nvSpPr>
        <p:spPr/>
        <p:txBody>
          <a:bodyPr/>
          <a:lstStyle/>
          <a:p>
            <a:r>
              <a:rPr lang="en-US" dirty="0"/>
              <a:t>Lack of efficient and quality public transport, increased car ownership, traffic congestion, difficulty of commuting for non-private car owners, excess of private transportation system which lacks quality of service and emission of tons of pollutant per year which leads to degradation of air quality due to poor transport system.</a:t>
            </a:r>
          </a:p>
        </p:txBody>
      </p:sp>
    </p:spTree>
    <p:extLst>
      <p:ext uri="{BB962C8B-B14F-4D97-AF65-F5344CB8AC3E}">
        <p14:creationId xmlns:p14="http://schemas.microsoft.com/office/powerpoint/2010/main" val="634898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Solution</a:t>
            </a:r>
          </a:p>
        </p:txBody>
      </p:sp>
      <p:sp>
        <p:nvSpPr>
          <p:cNvPr id="3" name="Content Placeholder 2"/>
          <p:cNvSpPr>
            <a:spLocks noGrp="1"/>
          </p:cNvSpPr>
          <p:nvPr>
            <p:ph idx="1"/>
          </p:nvPr>
        </p:nvSpPr>
        <p:spPr>
          <a:xfrm>
            <a:off x="838200" y="1825625"/>
            <a:ext cx="10515599" cy="4351338"/>
          </a:xfrm>
        </p:spPr>
        <p:txBody>
          <a:bodyPr>
            <a:normAutofit/>
          </a:bodyPr>
          <a:lstStyle/>
          <a:p>
            <a:r>
              <a:rPr lang="en-US" dirty="0"/>
              <a:t>Since </a:t>
            </a:r>
            <a:r>
              <a:rPr lang="en-US" b="1" dirty="0"/>
              <a:t>1998,</a:t>
            </a:r>
            <a:r>
              <a:rPr lang="en-US" dirty="0"/>
              <a:t> the city has implemented some strategies to reduce congestion such as a reduction of 40% of the automobiles used.</a:t>
            </a:r>
          </a:p>
          <a:p>
            <a:r>
              <a:rPr lang="en-US" dirty="0"/>
              <a:t>Implementation of a bikeway network, and pedestrian walkways.</a:t>
            </a:r>
          </a:p>
          <a:p>
            <a:r>
              <a:rPr lang="en-US" dirty="0"/>
              <a:t> The creation of the</a:t>
            </a:r>
            <a:r>
              <a:rPr lang="en-US" b="1" dirty="0"/>
              <a:t> Transmilenio </a:t>
            </a:r>
            <a:r>
              <a:rPr lang="en-US" dirty="0"/>
              <a:t>BRT system.</a:t>
            </a:r>
          </a:p>
          <a:p>
            <a:pPr marL="0" indent="0">
              <a:buNone/>
            </a:pPr>
            <a:r>
              <a:rPr lang="en-US" dirty="0"/>
              <a:t>             </a:t>
            </a:r>
            <a:r>
              <a:rPr lang="en-US" b="1" dirty="0"/>
              <a:t>Transmilenio </a:t>
            </a:r>
            <a:r>
              <a:rPr lang="en-US" dirty="0"/>
              <a:t>is a high-capacity transportation system that provides the same quality of a LRT service. </a:t>
            </a:r>
          </a:p>
          <a:p>
            <a:r>
              <a:rPr lang="en-US" dirty="0"/>
              <a:t>In </a:t>
            </a:r>
            <a:r>
              <a:rPr lang="en-US" b="1" dirty="0"/>
              <a:t>2000</a:t>
            </a:r>
            <a:r>
              <a:rPr lang="en-US" dirty="0"/>
              <a:t>, Transmilenio began operation.</a:t>
            </a:r>
            <a:endParaRPr lang="en-GB" dirty="0"/>
          </a:p>
        </p:txBody>
      </p:sp>
    </p:spTree>
    <p:extLst>
      <p:ext uri="{BB962C8B-B14F-4D97-AF65-F5344CB8AC3E}">
        <p14:creationId xmlns:p14="http://schemas.microsoft.com/office/powerpoint/2010/main" val="2120913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216" y="457800"/>
            <a:ext cx="10422519" cy="803189"/>
          </a:xfrm>
        </p:spPr>
        <p:txBody>
          <a:bodyPr/>
          <a:lstStyle/>
          <a:p>
            <a:r>
              <a:rPr lang="en-US" dirty="0"/>
              <a:t>Results</a:t>
            </a:r>
          </a:p>
        </p:txBody>
      </p:sp>
      <p:sp>
        <p:nvSpPr>
          <p:cNvPr id="3" name="Content Placeholder 2"/>
          <p:cNvSpPr>
            <a:spLocks noGrp="1"/>
          </p:cNvSpPr>
          <p:nvPr>
            <p:ph idx="1"/>
          </p:nvPr>
        </p:nvSpPr>
        <p:spPr>
          <a:xfrm>
            <a:off x="721215" y="1438681"/>
            <a:ext cx="11277195" cy="4443135"/>
          </a:xfrm>
        </p:spPr>
        <p:txBody>
          <a:bodyPr>
            <a:normAutofit/>
          </a:bodyPr>
          <a:lstStyle/>
          <a:p>
            <a:r>
              <a:rPr lang="en-US" sz="2400" dirty="0"/>
              <a:t>In </a:t>
            </a:r>
            <a:r>
              <a:rPr lang="en-US" sz="2400" b="1" dirty="0"/>
              <a:t>December 18, 2001, </a:t>
            </a:r>
            <a:r>
              <a:rPr lang="en-US" sz="2400" dirty="0"/>
              <a:t>the mayor of </a:t>
            </a:r>
            <a:r>
              <a:rPr lang="en-US" sz="2400" b="1" dirty="0"/>
              <a:t>Bogotá</a:t>
            </a:r>
            <a:r>
              <a:rPr lang="en-US" sz="2400" dirty="0"/>
              <a:t>, inaugurated the new</a:t>
            </a:r>
            <a:r>
              <a:rPr lang="en-US" sz="2400" b="1" dirty="0"/>
              <a:t> BRT service </a:t>
            </a:r>
            <a:r>
              <a:rPr lang="en-US" sz="2400" dirty="0"/>
              <a:t>in the city. </a:t>
            </a:r>
          </a:p>
          <a:p>
            <a:r>
              <a:rPr lang="en-US" sz="2400" dirty="0"/>
              <a:t>During phase 1 the BRT system moved an average of </a:t>
            </a:r>
            <a:r>
              <a:rPr lang="en-US" sz="2400" b="1" dirty="0"/>
              <a:t>770,000 passengers/day </a:t>
            </a:r>
            <a:r>
              <a:rPr lang="en-US" sz="2400" dirty="0"/>
              <a:t>with </a:t>
            </a:r>
            <a:r>
              <a:rPr lang="en-US" sz="2400" b="1" dirty="0"/>
              <a:t>34,000 passengers </a:t>
            </a:r>
            <a:r>
              <a:rPr lang="en-US" sz="2400" dirty="0"/>
              <a:t>per hour per direction on the busy sections of the system</a:t>
            </a:r>
          </a:p>
          <a:p>
            <a:r>
              <a:rPr lang="en-US" sz="2400" dirty="0"/>
              <a:t>The reductions in pollution and accidents as well as safety improvements were some of the most important impacts observed at the end of phase 1.</a:t>
            </a:r>
          </a:p>
          <a:p>
            <a:r>
              <a:rPr lang="en-US" sz="2400" dirty="0"/>
              <a:t>A monitoring study at the one of the main lines (Troncal Caracas) in 2000 and 2001 showed a reduction of about </a:t>
            </a:r>
            <a:r>
              <a:rPr lang="en-US" sz="2400" b="1" dirty="0"/>
              <a:t>43% of sulfur dioxide </a:t>
            </a:r>
            <a:r>
              <a:rPr lang="en-US" sz="2400" dirty="0"/>
              <a:t>(SO2), </a:t>
            </a:r>
            <a:r>
              <a:rPr lang="en-US" sz="2400" b="1" dirty="0"/>
              <a:t>18% of Nitrogen Dioxide</a:t>
            </a:r>
            <a:r>
              <a:rPr lang="en-US" sz="2400" dirty="0"/>
              <a:t> (NO2), and </a:t>
            </a:r>
            <a:r>
              <a:rPr lang="en-US" sz="2400" b="1" dirty="0"/>
              <a:t>12% of particulate matter </a:t>
            </a:r>
            <a:r>
              <a:rPr lang="en-US" sz="2400" dirty="0"/>
              <a:t>of less than 10 microns (PM-10) (Hidalgo and Sandoval, 2001).</a:t>
            </a:r>
          </a:p>
          <a:p>
            <a:r>
              <a:rPr lang="en-US" sz="2400" dirty="0"/>
              <a:t>A reduction of </a:t>
            </a:r>
            <a:r>
              <a:rPr lang="en-US" sz="2400" b="1" dirty="0"/>
              <a:t>32% in the travel time </a:t>
            </a:r>
            <a:r>
              <a:rPr lang="en-US" sz="2400" dirty="0"/>
              <a:t>for public transportation users was measured.</a:t>
            </a:r>
          </a:p>
          <a:p>
            <a:endParaRPr lang="en-US" sz="2400" dirty="0"/>
          </a:p>
        </p:txBody>
      </p:sp>
    </p:spTree>
    <p:extLst>
      <p:ext uri="{BB962C8B-B14F-4D97-AF65-F5344CB8AC3E}">
        <p14:creationId xmlns:p14="http://schemas.microsoft.com/office/powerpoint/2010/main" val="2855029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about Solution</a:t>
            </a:r>
          </a:p>
        </p:txBody>
      </p:sp>
      <p:sp>
        <p:nvSpPr>
          <p:cNvPr id="3" name="Content Placeholder 2"/>
          <p:cNvSpPr>
            <a:spLocks noGrp="1"/>
          </p:cNvSpPr>
          <p:nvPr>
            <p:ph idx="1"/>
          </p:nvPr>
        </p:nvSpPr>
        <p:spPr>
          <a:xfrm>
            <a:off x="702275" y="1690688"/>
            <a:ext cx="10515600" cy="4351338"/>
          </a:xfrm>
        </p:spPr>
        <p:txBody>
          <a:bodyPr/>
          <a:lstStyle/>
          <a:p>
            <a:r>
              <a:rPr lang="en-US" dirty="0"/>
              <a:t>People are leaving their cars at home and users seem to accept and like the system.</a:t>
            </a:r>
          </a:p>
          <a:p>
            <a:r>
              <a:rPr lang="en-US" dirty="0"/>
              <a:t> Surveys in Colombia show that the </a:t>
            </a:r>
            <a:r>
              <a:rPr lang="en-US" b="1" dirty="0"/>
              <a:t>49% </a:t>
            </a:r>
            <a:r>
              <a:rPr lang="en-US" dirty="0"/>
              <a:t>of the users find the system very good and another </a:t>
            </a:r>
            <a:r>
              <a:rPr lang="en-US" b="1" dirty="0"/>
              <a:t>49% </a:t>
            </a:r>
            <a:r>
              <a:rPr lang="en-US" dirty="0"/>
              <a:t>find the system good during the first phase of operation.</a:t>
            </a:r>
          </a:p>
          <a:p>
            <a:r>
              <a:rPr lang="en-US" dirty="0"/>
              <a:t>The BRT system in Colombia can be taken as an example for other developing countries to follow in the future.</a:t>
            </a:r>
          </a:p>
          <a:p>
            <a:endParaRPr lang="en-US" dirty="0"/>
          </a:p>
        </p:txBody>
      </p:sp>
    </p:spTree>
    <p:extLst>
      <p:ext uri="{BB962C8B-B14F-4D97-AF65-F5344CB8AC3E}">
        <p14:creationId xmlns:p14="http://schemas.microsoft.com/office/powerpoint/2010/main" val="529686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90"/>
            <a:ext cx="10515600" cy="1325563"/>
          </a:xfrm>
        </p:spPr>
        <p:txBody>
          <a:bodyPr/>
          <a:lstStyle/>
          <a:p>
            <a:r>
              <a:rPr lang="en-US" dirty="0"/>
              <a:t>Hurdles in implementation of solution</a:t>
            </a:r>
          </a:p>
        </p:txBody>
      </p:sp>
      <p:sp>
        <p:nvSpPr>
          <p:cNvPr id="3" name="Content Placeholder 2"/>
          <p:cNvSpPr>
            <a:spLocks noGrp="1"/>
          </p:cNvSpPr>
          <p:nvPr>
            <p:ph idx="1"/>
          </p:nvPr>
        </p:nvSpPr>
        <p:spPr>
          <a:xfrm>
            <a:off x="838200" y="1443553"/>
            <a:ext cx="10219038" cy="4351338"/>
          </a:xfrm>
        </p:spPr>
        <p:txBody>
          <a:bodyPr/>
          <a:lstStyle/>
          <a:p>
            <a:pPr marL="0" indent="0">
              <a:buNone/>
            </a:pPr>
            <a:r>
              <a:rPr lang="en-US" dirty="0"/>
              <a:t>Major hurdles in implementation: </a:t>
            </a:r>
          </a:p>
          <a:p>
            <a:r>
              <a:rPr lang="en-US" dirty="0"/>
              <a:t>lack of alignment among stakeholders. </a:t>
            </a:r>
          </a:p>
          <a:p>
            <a:r>
              <a:rPr lang="en-US" dirty="0"/>
              <a:t> traditional bias towards vehicle capacity expansions.</a:t>
            </a:r>
          </a:p>
          <a:p>
            <a:r>
              <a:rPr lang="en-US" dirty="0"/>
              <a:t> opposition from existing bus operators.</a:t>
            </a:r>
          </a:p>
          <a:p>
            <a:r>
              <a:rPr lang="en-US" dirty="0"/>
              <a:t> insufficient funding for adequate implementation.</a:t>
            </a:r>
          </a:p>
          <a:p>
            <a:r>
              <a:rPr lang="en-US" dirty="0"/>
              <a:t> rushed inauguration.</a:t>
            </a:r>
          </a:p>
        </p:txBody>
      </p:sp>
    </p:spTree>
    <p:extLst>
      <p:ext uri="{BB962C8B-B14F-4D97-AF65-F5344CB8AC3E}">
        <p14:creationId xmlns:p14="http://schemas.microsoft.com/office/powerpoint/2010/main" val="3974448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689</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Transportation And Air Quality Index In Lahore</vt:lpstr>
      <vt:lpstr>Group Members:</vt:lpstr>
      <vt:lpstr>Background of problem</vt:lpstr>
      <vt:lpstr>Google image of location where you seen the problem</vt:lpstr>
      <vt:lpstr>Problem Statement</vt:lpstr>
      <vt:lpstr>Implementation of Solution</vt:lpstr>
      <vt:lpstr>Results</vt:lpstr>
      <vt:lpstr>Conclusion about Solution</vt:lpstr>
      <vt:lpstr>Hurdles in implementation of solution</vt:lpstr>
      <vt:lpstr>Comparison: </vt:lpstr>
      <vt:lpstr>Before and After Picture of BRT Lahore</vt:lpstr>
      <vt:lpstr>Gajjumata station to Shahdra</vt:lpstr>
      <vt:lpstr>Reference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And Air Quality Index In Lahore</dc:title>
  <dc:creator>Microsoft account</dc:creator>
  <cp:lastModifiedBy>Microsoft account</cp:lastModifiedBy>
  <cp:revision>28</cp:revision>
  <dcterms:created xsi:type="dcterms:W3CDTF">2022-12-12T16:48:31Z</dcterms:created>
  <dcterms:modified xsi:type="dcterms:W3CDTF">2023-01-05T11:31:50Z</dcterms:modified>
</cp:coreProperties>
</file>