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923da8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6923da8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923da8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923da8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923da8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923da8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923da8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923da8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923da8e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6923da8e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923da8ef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923da8ef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6923da8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6923da8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923da8ef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6923da8ef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na.chubinidze@adalanai.com" TargetMode="External"/><Relationship Id="rId4" Type="http://schemas.openxmlformats.org/officeDocument/2006/relationships/hyperlink" Target="https://www.linkedin.com/in/anachubinidz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96700" y="264475"/>
            <a:ext cx="85506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Implementing AI Governance Framework in Organization - Why now?</a:t>
            </a:r>
            <a:endParaRPr sz="32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68000" y="4164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Ana Chubinidze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Founder &amp; CEO, Adalan AI &amp; AI Governance International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587825"/>
            <a:ext cx="4045200" cy="21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Market is expected to grow up to $300 billion by 2026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Governance frameworks are rarely in place. 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81525" y="3461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691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68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732644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00" y="4568875"/>
            <a:ext cx="1957100" cy="49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409350"/>
            <a:ext cx="4045200" cy="10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Most-cited reasons</a:t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1973425"/>
            <a:ext cx="40452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1. 'We don’t have to'</a:t>
            </a:r>
            <a:endParaRPr sz="18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2. 'It’s too soon'</a:t>
            </a:r>
            <a:endParaRPr sz="18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3. 'No one else is doing it'</a:t>
            </a:r>
            <a:endParaRPr sz="18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4. 'It’s someone else's job.'</a:t>
            </a:r>
            <a:endParaRPr sz="18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5. 'We can’t afford it'</a:t>
            </a:r>
            <a:endParaRPr sz="18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6. 'We don’t know how'</a:t>
            </a:r>
            <a:endParaRPr sz="185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200" y="4233450"/>
            <a:ext cx="1342255" cy="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0"/>
            <a:ext cx="4045200" cy="15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A-Level Algorithm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11200" y="1501200"/>
            <a:ext cx="41538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happened?</a:t>
            </a:r>
            <a:endParaRPr b="1"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One team with several decision-makers affected the future of thousands of students.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Reputation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trust in government, in company, and in technology diminished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Accountability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Project manager resigned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1091675"/>
            <a:ext cx="3837000" cy="36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Incompetence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Purpose and the context of the technology was not well thought after.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Negligence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Various actors have not been consulted. Adequate impact assessment has not been conducted.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Emerging field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Lack of best practice examples and standards.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017550" y="430375"/>
            <a:ext cx="3837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964">
                <a:solidFill>
                  <a:schemeClr val="lt1"/>
                </a:solidFill>
              </a:rPr>
              <a:t>Why did it happen?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222575"/>
            <a:ext cx="4045200" cy="12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within and outside of the box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20700" y="1053300"/>
            <a:ext cx="3137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73" y="1513773"/>
            <a:ext cx="3629555" cy="369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096475" y="178650"/>
            <a:ext cx="34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AIGovBox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" name="Google Shape;100;p18"/>
          <p:cNvGrpSpPr/>
          <p:nvPr/>
        </p:nvGrpSpPr>
        <p:grpSpPr>
          <a:xfrm>
            <a:off x="4920581" y="3098096"/>
            <a:ext cx="3441688" cy="319021"/>
            <a:chOff x="2789785" y="1323164"/>
            <a:chExt cx="5221800" cy="731700"/>
          </a:xfrm>
        </p:grpSpPr>
        <p:sp>
          <p:nvSpPr>
            <p:cNvPr id="101" name="Google Shape;101;p18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Fairness and Non-discrimination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8"/>
          <p:cNvGrpSpPr/>
          <p:nvPr/>
        </p:nvGrpSpPr>
        <p:grpSpPr>
          <a:xfrm>
            <a:off x="4920652" y="2362037"/>
            <a:ext cx="3441578" cy="319021"/>
            <a:chOff x="2789787" y="2207525"/>
            <a:chExt cx="4860300" cy="731700"/>
          </a:xfrm>
        </p:grpSpPr>
        <p:sp>
          <p:nvSpPr>
            <p:cNvPr id="104" name="Google Shape;104;p18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Fit for Purpose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8"/>
          <p:cNvGrpSpPr/>
          <p:nvPr/>
        </p:nvGrpSpPr>
        <p:grpSpPr>
          <a:xfrm>
            <a:off x="4920643" y="2730073"/>
            <a:ext cx="3441564" cy="319021"/>
            <a:chOff x="2789787" y="3088625"/>
            <a:chExt cx="4497600" cy="731700"/>
          </a:xfrm>
        </p:grpSpPr>
        <p:sp>
          <p:nvSpPr>
            <p:cNvPr id="107" name="Google Shape;107;p18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Data Quality and Privacy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20700" y="3718900"/>
            <a:ext cx="3137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920581" y="4219021"/>
            <a:ext cx="3441688" cy="319021"/>
            <a:chOff x="2789785" y="1323164"/>
            <a:chExt cx="5221800" cy="731700"/>
          </a:xfrm>
        </p:grpSpPr>
        <p:sp>
          <p:nvSpPr>
            <p:cNvPr id="111" name="Google Shape;111;p18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Safety and Robustness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4920652" y="3482962"/>
            <a:ext cx="3441578" cy="319021"/>
            <a:chOff x="2789787" y="2207525"/>
            <a:chExt cx="4860300" cy="731700"/>
          </a:xfrm>
        </p:grpSpPr>
        <p:sp>
          <p:nvSpPr>
            <p:cNvPr id="114" name="Google Shape;114;p18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Transparency and Explainability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8"/>
          <p:cNvGrpSpPr/>
          <p:nvPr/>
        </p:nvGrpSpPr>
        <p:grpSpPr>
          <a:xfrm>
            <a:off x="4920643" y="3850998"/>
            <a:ext cx="3441564" cy="319021"/>
            <a:chOff x="2789787" y="3088625"/>
            <a:chExt cx="4497600" cy="731700"/>
          </a:xfrm>
        </p:grpSpPr>
        <p:sp>
          <p:nvSpPr>
            <p:cNvPr id="117" name="Google Shape;117;p18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Continuous Human Oversight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4920594" y="4587046"/>
            <a:ext cx="3441688" cy="319021"/>
            <a:chOff x="2789785" y="1323164"/>
            <a:chExt cx="5221800" cy="731700"/>
          </a:xfrm>
        </p:grpSpPr>
        <p:sp>
          <p:nvSpPr>
            <p:cNvPr id="120" name="Google Shape;120;p18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Accountability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" name="Google Shape;122;p18"/>
          <p:cNvSpPr/>
          <p:nvPr/>
        </p:nvSpPr>
        <p:spPr>
          <a:xfrm>
            <a:off x="4920625" y="1053300"/>
            <a:ext cx="3441600" cy="658200"/>
          </a:xfrm>
          <a:prstGeom prst="wedgeRectCallout">
            <a:avLst>
              <a:gd fmla="val -23484" name="adj1"/>
              <a:gd fmla="val 76415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953650" y="1182300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Ethical Principles and Case-by-Case Study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82175"/>
            <a:ext cx="287539" cy="1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36002" l="0" r="0" t="28911"/>
          <a:stretch/>
        </p:blipFill>
        <p:spPr>
          <a:xfrm>
            <a:off x="265500" y="4805975"/>
            <a:ext cx="909265" cy="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222575"/>
            <a:ext cx="4045200" cy="12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within and outside of the box</a:t>
            </a:r>
            <a:endParaRPr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6149724" y="1043900"/>
            <a:ext cx="2591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425" y="1496337"/>
            <a:ext cx="3441601" cy="350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5096475" y="178650"/>
            <a:ext cx="34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AIGovBox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6149671" y="3088696"/>
            <a:ext cx="2842748" cy="319021"/>
            <a:chOff x="2789785" y="1323164"/>
            <a:chExt cx="5221800" cy="731700"/>
          </a:xfrm>
        </p:grpSpPr>
        <p:sp>
          <p:nvSpPr>
            <p:cNvPr id="136" name="Google Shape;136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Fairness and Non-discrimination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6149808" y="2352637"/>
            <a:ext cx="2842789" cy="319021"/>
            <a:chOff x="2789787" y="2207525"/>
            <a:chExt cx="4860300" cy="731700"/>
          </a:xfrm>
        </p:grpSpPr>
        <p:sp>
          <p:nvSpPr>
            <p:cNvPr id="139" name="Google Shape;139;p19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Fit for Purpose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6149629" y="2720673"/>
            <a:ext cx="2842483" cy="319021"/>
            <a:chOff x="2789787" y="3088625"/>
            <a:chExt cx="4497600" cy="731700"/>
          </a:xfrm>
        </p:grpSpPr>
        <p:sp>
          <p:nvSpPr>
            <p:cNvPr id="142" name="Google Shape;142;p19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Data Quality and Privacy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6149724" y="3709500"/>
            <a:ext cx="2591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6149671" y="4209621"/>
            <a:ext cx="2842748" cy="319021"/>
            <a:chOff x="2789785" y="1323164"/>
            <a:chExt cx="5221800" cy="731700"/>
          </a:xfrm>
        </p:grpSpPr>
        <p:sp>
          <p:nvSpPr>
            <p:cNvPr id="146" name="Google Shape;146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Safety and Robustness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6149808" y="3473562"/>
            <a:ext cx="2842789" cy="319021"/>
            <a:chOff x="2789787" y="2207525"/>
            <a:chExt cx="4860300" cy="731700"/>
          </a:xfrm>
        </p:grpSpPr>
        <p:sp>
          <p:nvSpPr>
            <p:cNvPr id="149" name="Google Shape;149;p19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Transparency and Explainability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6149629" y="3841598"/>
            <a:ext cx="2842483" cy="319021"/>
            <a:chOff x="2789787" y="3088625"/>
            <a:chExt cx="4497600" cy="731700"/>
          </a:xfrm>
        </p:grpSpPr>
        <p:sp>
          <p:nvSpPr>
            <p:cNvPr id="152" name="Google Shape;152;p19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Continuous Human Oversight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6149681" y="4577646"/>
            <a:ext cx="2842748" cy="319021"/>
            <a:chOff x="2789785" y="1323164"/>
            <a:chExt cx="5221800" cy="731700"/>
          </a:xfrm>
        </p:grpSpPr>
        <p:sp>
          <p:nvSpPr>
            <p:cNvPr id="155" name="Google Shape;155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Accountability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" name="Google Shape;157;p19"/>
          <p:cNvSpPr/>
          <p:nvPr/>
        </p:nvSpPr>
        <p:spPr>
          <a:xfrm>
            <a:off x="6149662" y="1043900"/>
            <a:ext cx="2842500" cy="658200"/>
          </a:xfrm>
          <a:prstGeom prst="wedgeRectCallout">
            <a:avLst>
              <a:gd fmla="val -23484" name="adj1"/>
              <a:gd fmla="val 76415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163589" y="1065200"/>
            <a:ext cx="2815200" cy="615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Ethical Principles and Case-by-Case Study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17095" r="0" t="0"/>
          <a:stretch/>
        </p:blipFill>
        <p:spPr>
          <a:xfrm>
            <a:off x="3168850" y="1899293"/>
            <a:ext cx="2932874" cy="269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82175"/>
            <a:ext cx="287539" cy="1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6">
            <a:alphaModFix/>
          </a:blip>
          <a:srcRect b="36002" l="0" r="0" t="28911"/>
          <a:stretch/>
        </p:blipFill>
        <p:spPr>
          <a:xfrm>
            <a:off x="265500" y="4805975"/>
            <a:ext cx="909265" cy="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1253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‘What’ to ‘How’ 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12248" l="3960" r="4781" t="6582"/>
          <a:stretch/>
        </p:blipFill>
        <p:spPr>
          <a:xfrm>
            <a:off x="1112700" y="792400"/>
            <a:ext cx="6918600" cy="435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36002" l="0" r="0" t="28911"/>
          <a:stretch/>
        </p:blipFill>
        <p:spPr>
          <a:xfrm>
            <a:off x="265500" y="4805975"/>
            <a:ext cx="909265" cy="3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82175"/>
            <a:ext cx="287539" cy="1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772250" y="2744225"/>
            <a:ext cx="81837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Contact:</a:t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ana.chubinidze@adalanai.com</a:t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https://www.linkedin.com/in/anachubinidze/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