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  <p:sldMasterId id="2147483652" r:id="rId4"/>
  </p:sldMasterIdLst>
  <p:notesMasterIdLst>
    <p:notesMasterId r:id="rId8"/>
  </p:notesMasterIdLst>
  <p:handoutMasterIdLst>
    <p:handoutMasterId r:id="rId9"/>
  </p:handoutMasterIdLst>
  <p:sldIdLst>
    <p:sldId id="256" r:id="rId5"/>
    <p:sldId id="259" r:id="rId6"/>
    <p:sldId id="258" r:id="rId7"/>
  </p:sldIdLst>
  <p:sldSz cx="12192000" cy="6858000"/>
  <p:notesSz cx="6797675" cy="992632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GB" dirty="0"/>
          </a:p>
        </p:txBody>
      </p:sp>
      <p:sp>
        <p:nvSpPr>
          <p:cNvPr id="5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</a:fld>
            <a:endParaRPr lang="en-GB"/>
          </a:p>
        </p:txBody>
      </p:sp>
      <p:sp>
        <p:nvSpPr>
          <p:cNvPr id="4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8255" indent="0">
              <a:buNone/>
              <a:defRPr sz="1400"/>
            </a:lvl2pPr>
            <a:lvl3pPr marL="447675" indent="-189230">
              <a:defRPr sz="1200"/>
            </a:lvl3pPr>
            <a:lvl4pPr marL="716280" indent="-233680">
              <a:defRPr sz="1100"/>
            </a:lvl4pPr>
            <a:lvl5pPr marL="984250" indent="-233680">
              <a:defRPr sz="1100"/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</a:fld>
            <a:endParaRPr lang="en-GB"/>
          </a:p>
        </p:txBody>
      </p:sp>
      <p:sp>
        <p:nvSpPr>
          <p:cNvPr id="4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8255" indent="0">
              <a:buNone/>
              <a:defRPr sz="1400"/>
            </a:lvl2pPr>
            <a:lvl3pPr marL="447675" indent="-189230">
              <a:defRPr sz="1200"/>
            </a:lvl3pPr>
            <a:lvl4pPr marL="716280" indent="-233680">
              <a:defRPr sz="1100"/>
            </a:lvl4pPr>
            <a:lvl5pPr marL="984250" indent="-233680">
              <a:defRPr sz="1100"/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/>
          <p:cNvSpPr txBox="1"/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  <a:endParaRPr lang="en-US" sz="600" b="0" i="0" spc="0" dirty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GB"/>
          </a:p>
        </p:txBody>
      </p:sp>
      <p:pic>
        <p:nvPicPr>
          <p:cNvPr id="8" name="Picture 7" descr="Shape, rectangle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  <a:endParaRPr lang="en-US" sz="600" b="0" i="0" spc="0" dirty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GB"/>
          </a:p>
        </p:txBody>
      </p:sp>
      <p:pic>
        <p:nvPicPr>
          <p:cNvPr id="8" name="Picture 7" descr="Shape, rectangle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hyperlink" Target="https://www.theforage.com/virtual-internships/NjynCWzGSaWXQCxS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761740"/>
            <a:ext cx="12251690" cy="2376170"/>
          </a:xfrm>
        </p:spPr>
        <p:txBody>
          <a:bodyPr>
            <a:noAutofit/>
          </a:bodyPr>
          <a:lstStyle/>
          <a:p>
            <a:pPr algn="ctr"/>
            <a:r>
              <a:rPr lang="en-US" sz="1900" b="1" dirty="0"/>
              <a:t>Task 2</a:t>
            </a:r>
            <a:endParaRPr lang="en-US" sz="1900" b="1" dirty="0"/>
          </a:p>
          <a:p>
            <a:pPr algn="ctr"/>
            <a:r>
              <a:rPr lang="en-US" sz="1900" b="1" dirty="0"/>
              <a:t>Predicting customer buying behaviour</a:t>
            </a:r>
            <a:endParaRPr lang="en-US" sz="1900" b="1" dirty="0"/>
          </a:p>
          <a:p>
            <a:pPr algn="ctr"/>
            <a:r>
              <a:rPr lang="en-US" sz="1200" b="1" dirty="0"/>
              <a:t>Build a predictive model to understand factors that influence buying behaviouR</a:t>
            </a:r>
            <a:endParaRPr lang="en-US" sz="1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24000" y="6137827"/>
            <a:ext cx="9144000" cy="460375"/>
          </a:xfrm>
        </p:spPr>
        <p:txBody>
          <a:bodyPr/>
          <a:lstStyle/>
          <a:p>
            <a:r>
              <a:rPr lang="en-US" altLang="en-GB" sz="1600" dirty="0" smtClean="0"/>
              <a:t>2</a:t>
            </a:r>
            <a:r>
              <a:rPr lang="en-GB" sz="1600" dirty="0" smtClean="0"/>
              <a:t>9/</a:t>
            </a:r>
            <a:r>
              <a:rPr lang="en-US" altLang="en-GB" sz="1600" dirty="0" smtClean="0"/>
              <a:t>08</a:t>
            </a:r>
            <a:r>
              <a:rPr lang="en-GB" sz="1600" dirty="0" smtClean="0"/>
              <a:t>/202</a:t>
            </a:r>
            <a:r>
              <a:rPr lang="en-US" altLang="en-GB" sz="1600" dirty="0" smtClean="0"/>
              <a:t>3</a:t>
            </a:r>
            <a:endParaRPr lang="en-US" altLang="en-GB" sz="1600" dirty="0" smtClean="0"/>
          </a:p>
        </p:txBody>
      </p:sp>
      <p:pic>
        <p:nvPicPr>
          <p:cNvPr id="1026" name="Picture 2" descr="British Airways logo">
            <a:hlinkClick r:id="rId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INSIGHTS FROM CUSTOMER REVIEWS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343535" y="1288415"/>
            <a:ext cx="11848465" cy="5569585"/>
          </a:xfrm>
        </p:spPr>
        <p:txBody>
          <a:bodyPr/>
          <a:lstStyle/>
          <a:p>
            <a:endParaRPr lang="en-US" sz="1500" dirty="0" smtClean="0">
              <a:solidFill>
                <a:schemeClr val="accent6">
                  <a:lumMod val="50000"/>
                </a:schemeClr>
              </a:solidFill>
              <a:sym typeface="+mn-ea"/>
            </a:endParaRPr>
          </a:p>
          <a:p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sym typeface="+mn-ea"/>
              </a:rPr>
              <a:t>We can observe that the following features have the most significant impact on 'booking_complete':</a:t>
            </a:r>
            <a:endParaRPr lang="en-US" sz="15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500" dirty="0" smtClean="0">
              <a:solidFill>
                <a:schemeClr val="accent6">
                  <a:lumMod val="50000"/>
                </a:schemeClr>
              </a:solidFill>
              <a:sym typeface="+mn-ea"/>
            </a:endParaRPr>
          </a:p>
          <a:p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sym typeface="+mn-ea"/>
              </a:rPr>
              <a:t>1) Route</a:t>
            </a:r>
            <a:endParaRPr lang="en-US" sz="15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sym typeface="+mn-ea"/>
              </a:rPr>
              <a:t>2) Booking_origin</a:t>
            </a:r>
            <a:endParaRPr lang="en-US" sz="15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sym typeface="+mn-ea"/>
              </a:rPr>
              <a:t>3) Flight_duration</a:t>
            </a:r>
            <a:endParaRPr lang="en-US" sz="15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sym typeface="+mn-ea"/>
              </a:rPr>
              <a:t>4) Wants_extra_baggage</a:t>
            </a:r>
            <a:endParaRPr lang="en-US" sz="15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sym typeface="+mn-ea"/>
              </a:rPr>
              <a:t>5) Length_of_stay</a:t>
            </a:r>
            <a:endParaRPr lang="en-US" sz="15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sym typeface="+mn-ea"/>
              </a:rPr>
              <a:t>6) Wants_extra_baggage</a:t>
            </a:r>
            <a:endParaRPr lang="en-US" sz="15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5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sym typeface="+mn-ea"/>
              </a:rPr>
              <a:t>These features play a crucial role in customers' decisions when booking a flight. </a:t>
            </a:r>
            <a:endParaRPr lang="en-US" sz="1500" dirty="0" smtClean="0">
              <a:solidFill>
                <a:schemeClr val="accent6">
                  <a:lumMod val="50000"/>
                </a:schemeClr>
              </a:solidFill>
              <a:sym typeface="+mn-ea"/>
            </a:endParaRPr>
          </a:p>
          <a:p>
            <a:pPr algn="just"/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sym typeface="+mn-ea"/>
              </a:rPr>
              <a:t>Therefore, it is essential for British Airways to pay close attention to these aspects. </a:t>
            </a:r>
            <a:endParaRPr lang="en-US" sz="1500" dirty="0" smtClean="0">
              <a:solidFill>
                <a:schemeClr val="accent6">
                  <a:lumMod val="50000"/>
                </a:schemeClr>
              </a:solidFill>
              <a:sym typeface="+mn-ea"/>
            </a:endParaRPr>
          </a:p>
          <a:p>
            <a:pPr algn="just"/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sym typeface="+mn-ea"/>
              </a:rPr>
              <a:t>Ensuring that these factors are up-to-date and satisfactory can greatly influence the booking decisions of passengers. </a:t>
            </a:r>
            <a:endParaRPr lang="en-US" sz="1500" dirty="0" smtClean="0">
              <a:solidFill>
                <a:schemeClr val="accent6">
                  <a:lumMod val="50000"/>
                </a:schemeClr>
              </a:solidFill>
              <a:sym typeface="+mn-ea"/>
            </a:endParaRPr>
          </a:p>
          <a:p>
            <a:pPr algn="just"/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sym typeface="+mn-ea"/>
              </a:rPr>
              <a:t>Airlines should prioritize maintaining and optimizing these aspects to enhance the overall booking experience.</a:t>
            </a:r>
            <a:endParaRPr lang="en-US" sz="15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5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" name="Picture 7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5410" y="2259965"/>
            <a:ext cx="4887595" cy="23374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INSIGHTS FROM CUSTOMER REVIEWS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343535" y="1288415"/>
            <a:ext cx="10749280" cy="5062855"/>
          </a:xfrm>
        </p:spPr>
        <p:txBody>
          <a:bodyPr/>
          <a:lstStyle/>
          <a:p>
            <a:pPr algn="just"/>
            <a:r>
              <a:rPr lang="en-GB" sz="2000" dirty="0" smtClean="0">
                <a:latin typeface="+mn-lt"/>
              </a:rPr>
              <a:t>For addressing this problem, I employed the Random Forest classification algorithm. Subsequently, the results obtained are as follows:</a:t>
            </a:r>
            <a:endParaRPr lang="en-GB" sz="2000" dirty="0" smtClean="0">
              <a:latin typeface="+mn-lt"/>
            </a:endParaRPr>
          </a:p>
          <a:p>
            <a:pPr algn="just"/>
            <a:endParaRPr lang="en-GB" sz="2000" dirty="0" smtClean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When training the model with the top six features that exert the most significant influence on bookings, it achieved an accuracy of approximately 83%. These features include route, booking origin, flight duration, wants extra baggage, length of stay, and wants in-flight meals.</a:t>
            </a:r>
            <a:endParaRPr lang="en-GB" sz="2000" dirty="0" smtClean="0">
              <a:latin typeface="+mn-lt"/>
            </a:endParaRPr>
          </a:p>
          <a:p>
            <a:pPr algn="just"/>
            <a:endParaRPr lang="en-GB" sz="2000" dirty="0" smtClean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When the model was trained with the top eight features that have the most impact on booking, it achieved an accuracy of nearly 84%. These selected features are route, booking origin, flight duration, wants extra baggage, length of stay, wants in-flight meals, purchase lead, and wants in-flight meals.</a:t>
            </a:r>
            <a:endParaRPr lang="en-GB" sz="2000" dirty="0" smtClean="0">
              <a:latin typeface="+mn-lt"/>
            </a:endParaRPr>
          </a:p>
          <a:p>
            <a:pPr algn="just"/>
            <a:endParaRPr lang="en-GB" sz="2000" dirty="0" smtClean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Finally, when all features were used for training, the model achieved an accuracy of nearly 85%.</a:t>
            </a:r>
            <a:endParaRPr lang="en-GB" sz="2000" dirty="0" smtClean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1600</Words>
  <Application>WPS Presentation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Mylius Modern</vt:lpstr>
      <vt:lpstr>Yu Gothic UI</vt:lpstr>
      <vt:lpstr>Calibri</vt:lpstr>
      <vt:lpstr>Microsoft YaHei</vt:lpstr>
      <vt:lpstr>Arial Unicode MS</vt:lpstr>
      <vt:lpstr>Section Heading</vt:lpstr>
      <vt:lpstr>Slide Body - Curious Blue (ABBA)</vt:lpstr>
      <vt:lpstr>1_Slide Body - Curious Blue (ABBA)</vt:lpstr>
      <vt:lpstr>PowerPoint 演示文稿</vt:lpstr>
      <vt:lpstr>INSIGHTS FROM CUSTOMER REVIEWS</vt:lpstr>
      <vt:lpstr>INSIGHTS FROM CUSTOMER REVIEWS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creator>Jake Pearce</dc:creator>
  <cp:lastModifiedBy>dell</cp:lastModifiedBy>
  <cp:revision>9</cp:revision>
  <cp:lastPrinted>2022-06-09T07:44:00Z</cp:lastPrinted>
  <dcterms:created xsi:type="dcterms:W3CDTF">2022-02-22T07:39:00Z</dcterms:created>
  <dcterms:modified xsi:type="dcterms:W3CDTF">2023-08-29T16:06:34Z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  <property fmtid="{D5CDD505-2E9C-101B-9397-08002B2CF9AE}" pid="3" name="ICV">
    <vt:lpwstr>755D922ACABE4B7ABB8242B73A288E4C</vt:lpwstr>
  </property>
  <property fmtid="{D5CDD505-2E9C-101B-9397-08002B2CF9AE}" pid="4" name="KSOProductBuildVer">
    <vt:lpwstr>1033-11.2.0.11537</vt:lpwstr>
  </property>
</Properties>
</file>