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c5f621bbf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c5f621bb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c5f621bbf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c5f621bbf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c5f621bbf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c5f621bbf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c8d5b42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c8d5b42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Talk about the companies (Talabat, zomato etc.)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c5f621bbf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c5f621bbf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 other language was considered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Sticked to plain english texts only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c5f621bbf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c5f621bbf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c641994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c641994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c5f621bbf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c5f621bbf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c5f621bbf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c5f621bbf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c5f621bbf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c5f621bb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Lit reveiw on what?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another slide (what are we studying)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c5f621bbf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c5f621bbf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Diversity across platform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c5f621bbf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c5f621bbf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engagement is measured? (</a:t>
            </a:r>
            <a:r>
              <a:rPr b="1" lang="en"/>
              <a:t>likes, replies/retweets, sentiment &amp; correlation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 what is sentiment analysis [</a:t>
            </a:r>
            <a:r>
              <a:rPr b="1" lang="en"/>
              <a:t>I added the definition</a:t>
            </a:r>
            <a:r>
              <a:rPr lang="en"/>
              <a:t>]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c5f621bbf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c5f621bbf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detection (textblob &amp; bigram)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c5f621bbf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c5f621bbf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c5f621bbf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c5f621bbf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c5f621bbf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c5f621bbf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bigram instead of co-occuring</a:t>
            </a:r>
            <a:br>
              <a:rPr lang="en"/>
            </a:br>
            <a:r>
              <a:rPr lang="en"/>
              <a:t>Frequency of occuring together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i.org/10.1016/j.chb.2019.02.004" TargetMode="External"/><Relationship Id="rId4" Type="http://schemas.openxmlformats.org/officeDocument/2006/relationships/hyperlink" Target="https://www.emerald.com/insight/search?q=Thorsten%20Teichert" TargetMode="External"/><Relationship Id="rId5" Type="http://schemas.openxmlformats.org/officeDocument/2006/relationships/hyperlink" Target="https://www.emerald.com/insight/search?q=Sajad%20Rezaei" TargetMode="External"/><Relationship Id="rId6" Type="http://schemas.openxmlformats.org/officeDocument/2006/relationships/hyperlink" Target="https://www.emerald.com/insight/search?q=Juan%20C.%20Correa" TargetMode="External"/><Relationship Id="rId7" Type="http://schemas.openxmlformats.org/officeDocument/2006/relationships/hyperlink" Target="https://www.emerald.com/insight/publication/issn/0007-070X" TargetMode="External"/><Relationship Id="rId8" Type="http://schemas.openxmlformats.org/officeDocument/2006/relationships/hyperlink" Target="https://doi.org/10.1108/BFJ-12-2019-0909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20.png"/><Relationship Id="rId13" Type="http://schemas.openxmlformats.org/officeDocument/2006/relationships/image" Target="../media/image21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4.png"/><Relationship Id="rId15" Type="http://schemas.openxmlformats.org/officeDocument/2006/relationships/image" Target="../media/image3.png"/><Relationship Id="rId14" Type="http://schemas.openxmlformats.org/officeDocument/2006/relationships/image" Target="../media/image18.png"/><Relationship Id="rId17" Type="http://schemas.openxmlformats.org/officeDocument/2006/relationships/image" Target="../media/image2.png"/><Relationship Id="rId16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7.png"/><Relationship Id="rId8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0" y="1844500"/>
            <a:ext cx="8832300" cy="144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behavior using food delivery services in GCC: studying engagement using sentiment analysis during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COVID-19 </a:t>
            </a:r>
            <a:endParaRPr sz="5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358011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Uzair Umar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en" sz="1500">
                <a:latin typeface="Arial"/>
                <a:ea typeface="Arial"/>
                <a:cs typeface="Arial"/>
                <a:sym typeface="Arial"/>
              </a:rPr>
              <a:t>Computer Science Sophomore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)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Mohammad Saleh Ahsan Sakir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en" sz="1500">
                <a:latin typeface="Arial"/>
                <a:ea typeface="Arial"/>
                <a:cs typeface="Arial"/>
                <a:sym typeface="Arial"/>
              </a:rPr>
              <a:t>Information Systems Junior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)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306850"/>
            <a:ext cx="8520600" cy="6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Youtube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Bigram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5372300" y="4165125"/>
            <a:ext cx="27582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Pathetic Customer Service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Rude Customer Service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Poor Customer Service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3850"/>
            <a:ext cx="4489800" cy="3104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200" y="1172925"/>
            <a:ext cx="4489799" cy="3045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2"/>
          <p:cNvCxnSpPr/>
          <p:nvPr/>
        </p:nvCxnSpPr>
        <p:spPr>
          <a:xfrm>
            <a:off x="5548425" y="2582700"/>
            <a:ext cx="328200" cy="166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4552550" y="1214750"/>
            <a:ext cx="21900" cy="307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293550" y="189750"/>
            <a:ext cx="8556900" cy="58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Can we determine sentiment from likes and retweets?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6319600" y="4086475"/>
            <a:ext cx="751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Yt Pre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1078300" y="3839425"/>
            <a:ext cx="14985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Twit Pre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825" y="1147225"/>
            <a:ext cx="3699850" cy="35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242425"/>
            <a:ext cx="8520600" cy="57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Can we determine sentiment from likes and replies?</a:t>
            </a:r>
            <a:endParaRPr sz="3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50" y="1314950"/>
            <a:ext cx="3699849" cy="351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300325" y="226925"/>
            <a:ext cx="39999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Findings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5"/>
          <p:cNvSpPr txBox="1"/>
          <p:nvPr>
            <p:ph idx="2" type="body"/>
          </p:nvPr>
        </p:nvSpPr>
        <p:spPr>
          <a:xfrm>
            <a:off x="4769175" y="226925"/>
            <a:ext cx="39999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Suggestions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00325" y="748325"/>
            <a:ext cx="39999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Reasons for sentiment change</a:t>
            </a:r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750" y="1139175"/>
            <a:ext cx="489350" cy="4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/>
        </p:nvSpPr>
        <p:spPr>
          <a:xfrm>
            <a:off x="657350" y="1628525"/>
            <a:ext cx="1236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Delivery Timeliness</a:t>
            </a:r>
            <a:endParaRPr b="1"/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4">
            <a:alphaModFix/>
          </a:blip>
          <a:srcRect b="-142612" l="-33482" r="-130369" t="-21240"/>
          <a:stretch/>
        </p:blipFill>
        <p:spPr>
          <a:xfrm>
            <a:off x="1406925" y="811575"/>
            <a:ext cx="2702400" cy="25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/>
        </p:nvSpPr>
        <p:spPr>
          <a:xfrm>
            <a:off x="2729625" y="1313175"/>
            <a:ext cx="13797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Food Quality, Quantity</a:t>
            </a:r>
            <a:endParaRPr b="1"/>
          </a:p>
        </p:txBody>
      </p:sp>
      <p:sp>
        <p:nvSpPr>
          <p:cNvPr id="192" name="Google Shape;192;p25"/>
          <p:cNvSpPr txBox="1"/>
          <p:nvPr/>
        </p:nvSpPr>
        <p:spPr>
          <a:xfrm>
            <a:off x="300325" y="2350400"/>
            <a:ext cx="35271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Engagement is </a:t>
            </a:r>
            <a:r>
              <a:rPr lang="en"/>
              <a:t>increasing</a:t>
            </a:r>
            <a:r>
              <a:rPr lang="en"/>
              <a:t> on Youtube</a:t>
            </a:r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750" y="2978976"/>
            <a:ext cx="489350" cy="4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/>
          <p:nvPr/>
        </p:nvSpPr>
        <p:spPr>
          <a:xfrm>
            <a:off x="1439900" y="3065100"/>
            <a:ext cx="548700" cy="282000"/>
          </a:xfrm>
          <a:prstGeom prst="rightArrow">
            <a:avLst>
              <a:gd fmla="val 42429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2400" y="2846850"/>
            <a:ext cx="707799" cy="718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/>
        </p:nvSpPr>
        <p:spPr>
          <a:xfrm>
            <a:off x="300325" y="3930025"/>
            <a:ext cx="35271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Sentiment for twitter was mostly negative</a:t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4769175" y="811575"/>
            <a:ext cx="39999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Food delivery </a:t>
            </a:r>
            <a:r>
              <a:rPr lang="en"/>
              <a:t>companies</a:t>
            </a:r>
            <a:r>
              <a:rPr lang="en"/>
              <a:t> need to improve delivery timeliness. Restaurants need to improve food quality and food quantity</a:t>
            </a:r>
            <a:endParaRPr/>
          </a:p>
        </p:txBody>
      </p:sp>
      <p:sp>
        <p:nvSpPr>
          <p:cNvPr id="198" name="Google Shape;198;p25"/>
          <p:cNvSpPr txBox="1"/>
          <p:nvPr/>
        </p:nvSpPr>
        <p:spPr>
          <a:xfrm>
            <a:off x="4769175" y="2312900"/>
            <a:ext cx="39999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Youtube can be used  a </a:t>
            </a:r>
            <a:r>
              <a:rPr b="1" lang="en"/>
              <a:t>marketing </a:t>
            </a:r>
            <a:r>
              <a:rPr lang="en"/>
              <a:t>platform</a:t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4769175" y="3892525"/>
            <a:ext cx="39999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Twitter can be used as a </a:t>
            </a:r>
            <a:r>
              <a:rPr b="1" lang="en"/>
              <a:t>customer feedback</a:t>
            </a:r>
            <a:r>
              <a:rPr lang="en"/>
              <a:t> platform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Challenges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Limited data available (API Restrictions)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authorized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access to both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Facebook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Instagram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Arabic comments were not taken into consideration given the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time constraint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complexity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to translate them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Future Research Opportunities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Study of sentiment changes on a larger data set (including data from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Facebook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Instagram)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Arabic sentiment changes to be taken into consideration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More data focused on during COVID scenario (months from July onward)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234700" y="1228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Ibrahim, N. F., &amp; Wang, X. (2019). Decoding the sentiment dynamics of online retailing customers: Time series analysis of social media. 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Computers in Human Behavior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96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32-45.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https://doi.org/10.1016/j.chb.2019.02.004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Teichert, T.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Rezaei, S.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Correa, J.C.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(2020), "Customers’ experiences of fast food delivery services: uncovering the semantic core benefits, actual and augmented product by text mining", 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British Food Journal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Vol. ahead-of-print No. ahead-of-print.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https://doi.org/10.1108/BFJ-12-2019-0909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2518950"/>
            <a:ext cx="4876800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7275" y="221350"/>
            <a:ext cx="5129450" cy="23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Introduction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Importance and Literature Review of food delivery services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Experimental Setup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Engagement Analysis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 analysis and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Interpretation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Our findings and Suggestions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Challenges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Future Research Opportunities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74700" y="358350"/>
            <a:ext cx="8846400" cy="55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Importance and Literature Review of food delivery service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“consumer–company interactions in food delivery platforms differ largely from interaction in traditional restaurant visits” (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Teichert and Correa,2020)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“The use of sentiment analysis does not only detect significant shifts in customer sentiment, but also allow to determine the main reasons for the sentiment changes.”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(Ibrahim and Wang,2019)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Experimental Setup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Platforms explored: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3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Twitter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" sz="13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Youtube</a:t>
            </a:r>
            <a:endParaRPr b="1" sz="13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○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Tweepy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TwitterSearch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packages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Youtube data API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Libraries Used: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5669" l="215072" r="-234319" t="-63149"/>
          <a:stretch/>
        </p:blipFill>
        <p:spPr>
          <a:xfrm>
            <a:off x="4224213" y="243608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325" y="1684575"/>
            <a:ext cx="770172" cy="8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7350" y="1684575"/>
            <a:ext cx="894050" cy="7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7163" y="1785325"/>
            <a:ext cx="1493775" cy="12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5650" y="2685925"/>
            <a:ext cx="727475" cy="5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95325" y="2512150"/>
            <a:ext cx="931850" cy="9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5079275" y="1147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Delivery services targeted: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81825" y="2727713"/>
            <a:ext cx="770175" cy="70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6775" y="2717320"/>
            <a:ext cx="727475" cy="7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76383" y="2637475"/>
            <a:ext cx="815554" cy="88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09750" y="4118900"/>
            <a:ext cx="1283700" cy="447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293450" y="2717325"/>
            <a:ext cx="641475" cy="6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16894" y="3585051"/>
            <a:ext cx="1640007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579000" y="3776050"/>
            <a:ext cx="966824" cy="88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906054" y="2004002"/>
            <a:ext cx="393563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906050" y="1610425"/>
            <a:ext cx="393574" cy="39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Engagement Analysis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Measuring Engagement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Sentiment Analysis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Sentiment analysis is the interpretation and classification of emotions (positive, negative and neutral) within text data using text analysis techniques</a:t>
            </a:r>
            <a:endParaRPr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Cross Platform (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Twitter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vs </a:t>
            </a:r>
            <a:r>
              <a:rPr b="1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Youtube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Time perspective (before vs during COVID)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Measuring the correlation between likes, replies/retweets and client satisfaction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1948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Data Preparation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76900" y="1116400"/>
            <a:ext cx="8520600" cy="3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arenR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Extraction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mfortaa"/>
              <a:buChar char="○"/>
            </a:pPr>
            <a:r>
              <a:rPr b="1" lang="en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Twitter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tweets, likes, retweets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Comfortaa"/>
              <a:buChar char="○"/>
            </a:pPr>
            <a:r>
              <a:rPr b="1" lang="en" sz="16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Youtube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comments, likes, replies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arenR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Structuring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arenR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Cleaning (filtering)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Irrelevant comments &amp; tweets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Phone numbers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Digital short forms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Emojis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Remove website URLs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Languages other than English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arenR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Sentiment detection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214425" y="3062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How sentiment varies between platforms? 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058125"/>
            <a:ext cx="8520600" cy="3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Youtube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is a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recreational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Platform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Twitter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is a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social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interaction platform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123" name="Google Shape;123;p19"/>
          <p:cNvCxnSpPr/>
          <p:nvPr/>
        </p:nvCxnSpPr>
        <p:spPr>
          <a:xfrm>
            <a:off x="4422825" y="1932225"/>
            <a:ext cx="0" cy="27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32375"/>
            <a:ext cx="3872225" cy="257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868" y="2085548"/>
            <a:ext cx="4149432" cy="2577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230050" y="114700"/>
            <a:ext cx="8520600" cy="61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How sentiment changes over time?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132" name="Google Shape;132;p20"/>
          <p:cNvCxnSpPr/>
          <p:nvPr/>
        </p:nvCxnSpPr>
        <p:spPr>
          <a:xfrm flipH="1" rot="10800000">
            <a:off x="41325" y="2794075"/>
            <a:ext cx="9080400" cy="90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>
            <a:stCxn id="130" idx="2"/>
          </p:cNvCxnSpPr>
          <p:nvPr/>
        </p:nvCxnSpPr>
        <p:spPr>
          <a:xfrm>
            <a:off x="4490350" y="730900"/>
            <a:ext cx="23100" cy="43218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6900"/>
            <a:ext cx="3864550" cy="187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55475"/>
            <a:ext cx="3864556" cy="20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2725" y="647050"/>
            <a:ext cx="3604849" cy="202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8050" y="2922875"/>
            <a:ext cx="3654208" cy="194274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4650575" y="2448450"/>
            <a:ext cx="23361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Positive : Negative = 81:19 %</a:t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4682825" y="4721875"/>
            <a:ext cx="2271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Positive : Negative = 80:20 %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108850"/>
            <a:ext cx="8520600" cy="5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Why Sentiment changed over time?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1024175" y="4349050"/>
            <a:ext cx="1588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Twit pre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4894525" y="4369425"/>
            <a:ext cx="2332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Yt pre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0" y="617850"/>
            <a:ext cx="91440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000FF"/>
                </a:solidFill>
              </a:rPr>
              <a:t>Twitter </a:t>
            </a:r>
            <a:r>
              <a:rPr b="1" lang="en" sz="4200"/>
              <a:t>Bigram </a:t>
            </a:r>
            <a:endParaRPr b="1" sz="4200"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0" y="1398700"/>
            <a:ext cx="4265786" cy="297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337" y="1398700"/>
            <a:ext cx="4100963" cy="2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6642850" y="2584682"/>
            <a:ext cx="137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9900FF"/>
                </a:solidFill>
                <a:highlight>
                  <a:srgbClr val="F9CB9C"/>
                </a:highlight>
                <a:latin typeface="Open Sans"/>
                <a:ea typeface="Open Sans"/>
                <a:cs typeface="Open Sans"/>
                <a:sym typeface="Open Sans"/>
              </a:rPr>
              <a:t>Companies Responding to customers</a:t>
            </a:r>
            <a:endParaRPr b="1" sz="800">
              <a:solidFill>
                <a:srgbClr val="9900FF"/>
              </a:solidFill>
              <a:highlight>
                <a:srgbClr val="F9CB9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2" name="Google Shape;152;p21"/>
          <p:cNvCxnSpPr/>
          <p:nvPr/>
        </p:nvCxnSpPr>
        <p:spPr>
          <a:xfrm>
            <a:off x="4530650" y="1433625"/>
            <a:ext cx="11100" cy="305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