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Fira Sans Extra Condensed Medium"/>
      <p:regular r:id="rId27"/>
      <p:bold r:id="rId28"/>
      <p:italic r:id="rId29"/>
      <p:boldItalic r:id="rId30"/>
    </p:embeddedFont>
    <p:embeddedFont>
      <p:font typeface="Fira Sans Extra Condensed Light"/>
      <p:regular r:id="rId31"/>
      <p:bold r:id="rId32"/>
      <p:italic r:id="rId33"/>
      <p:boldItalic r:id="rId34"/>
    </p:embeddedFont>
    <p:embeddedFont>
      <p:font typeface="Helvetica Neue"/>
      <p:regular r:id="rId35"/>
      <p:bold r:id="rId36"/>
      <p:italic r:id="rId37"/>
      <p:boldItalic r:id="rId38"/>
    </p:embeddedFont>
    <p:embeddedFont>
      <p:font typeface="Fira Sans Extra Condensed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-bold.fntdata"/><Relationship Id="rId20" Type="http://schemas.openxmlformats.org/officeDocument/2006/relationships/slide" Target="slides/slide14.xml"/><Relationship Id="rId42" Type="http://schemas.openxmlformats.org/officeDocument/2006/relationships/font" Target="fonts/FiraSansExtraCondensed-boldItalic.fntdata"/><Relationship Id="rId41" Type="http://schemas.openxmlformats.org/officeDocument/2006/relationships/font" Target="fonts/FiraSansExtraCondensed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FiraSansExtraCondensedMedium-bold.fntdata"/><Relationship Id="rId27" Type="http://schemas.openxmlformats.org/officeDocument/2006/relationships/font" Target="fonts/FiraSansExtraCondensedMedium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FiraSansExtraCondensedMedium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FiraSansExtraCondensedLight-regular.fntdata"/><Relationship Id="rId30" Type="http://schemas.openxmlformats.org/officeDocument/2006/relationships/font" Target="fonts/FiraSansExtraCondensedMedium-boldItalic.fntdata"/><Relationship Id="rId11" Type="http://schemas.openxmlformats.org/officeDocument/2006/relationships/slide" Target="slides/slide5.xml"/><Relationship Id="rId33" Type="http://schemas.openxmlformats.org/officeDocument/2006/relationships/font" Target="fonts/FiraSansExtraCondensedLight-italic.fntdata"/><Relationship Id="rId10" Type="http://schemas.openxmlformats.org/officeDocument/2006/relationships/slide" Target="slides/slide4.xml"/><Relationship Id="rId32" Type="http://schemas.openxmlformats.org/officeDocument/2006/relationships/font" Target="fonts/FiraSansExtraCondensedLight-bold.fntdata"/><Relationship Id="rId13" Type="http://schemas.openxmlformats.org/officeDocument/2006/relationships/slide" Target="slides/slide7.xml"/><Relationship Id="rId35" Type="http://schemas.openxmlformats.org/officeDocument/2006/relationships/font" Target="fonts/HelveticaNeue-regular.fntdata"/><Relationship Id="rId12" Type="http://schemas.openxmlformats.org/officeDocument/2006/relationships/slide" Target="slides/slide6.xml"/><Relationship Id="rId34" Type="http://schemas.openxmlformats.org/officeDocument/2006/relationships/font" Target="fonts/FiraSansExtraCondensedLight-boldItalic.fntdata"/><Relationship Id="rId15" Type="http://schemas.openxmlformats.org/officeDocument/2006/relationships/slide" Target="slides/slide9.xml"/><Relationship Id="rId37" Type="http://schemas.openxmlformats.org/officeDocument/2006/relationships/font" Target="fonts/HelveticaNeue-italic.fntdata"/><Relationship Id="rId14" Type="http://schemas.openxmlformats.org/officeDocument/2006/relationships/slide" Target="slides/slide8.xml"/><Relationship Id="rId36" Type="http://schemas.openxmlformats.org/officeDocument/2006/relationships/font" Target="fonts/HelveticaNeue-bold.fntdata"/><Relationship Id="rId17" Type="http://schemas.openxmlformats.org/officeDocument/2006/relationships/slide" Target="slides/slide11.xml"/><Relationship Id="rId39" Type="http://schemas.openxmlformats.org/officeDocument/2006/relationships/font" Target="fonts/FiraSansExtraCondensed-regular.fntdata"/><Relationship Id="rId16" Type="http://schemas.openxmlformats.org/officeDocument/2006/relationships/slide" Target="slides/slide10.xml"/><Relationship Id="rId38" Type="http://schemas.openxmlformats.org/officeDocument/2006/relationships/font" Target="fonts/HelveticaNeue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450a5b13c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10450a5b13c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461d76d0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10461d76d0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461d76d09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461d76d09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461d76d09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10461d76d09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461d76d09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10461d76d09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45978da2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1045978da2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461d76d09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461d76d09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461d76d09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0461d76d09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450a5b13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0450a5b13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450a5b13c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0450a5b13c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24 year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Explanatory analysis and predictive analysis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450a5b13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0450a5b1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>
                <a:solidFill>
                  <a:srgbClr val="212121"/>
                </a:solidFill>
                <a:highlight>
                  <a:srgbClr val="F9FFF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The wildfire records were acquired from the reporting systems of federal, state, and local fire organizations</a:t>
            </a:r>
            <a:endParaRPr sz="1300">
              <a:solidFill>
                <a:srgbClr val="212121"/>
              </a:solidFill>
              <a:highlight>
                <a:srgbClr val="F9FFF6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>
                <a:solidFill>
                  <a:srgbClr val="212121"/>
                </a:solidFill>
                <a:highlight>
                  <a:srgbClr val="F9FFF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Support national fire program analysis</a:t>
            </a:r>
            <a:endParaRPr sz="1300">
              <a:solidFill>
                <a:srgbClr val="212121"/>
              </a:solidFill>
              <a:highlight>
                <a:srgbClr val="F9FFF6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45978da2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1045978da2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>
                <a:solidFill>
                  <a:srgbClr val="212121"/>
                </a:solidFill>
                <a:highlight>
                  <a:srgbClr val="F9FFF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The wildfire records were acquired from the reporting systems of federal, state, and local fire organizations</a:t>
            </a:r>
            <a:endParaRPr sz="1300">
              <a:solidFill>
                <a:srgbClr val="212121"/>
              </a:solidFill>
              <a:highlight>
                <a:srgbClr val="F9FFF6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>
                <a:solidFill>
                  <a:srgbClr val="212121"/>
                </a:solidFill>
                <a:highlight>
                  <a:srgbClr val="F9FFF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Support national fire program analysis</a:t>
            </a:r>
            <a:endParaRPr sz="1300">
              <a:solidFill>
                <a:srgbClr val="212121"/>
              </a:solidFill>
              <a:highlight>
                <a:srgbClr val="F9FFF6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450a5b13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10450a5b13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450a5b13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10450a5b13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461d76d09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461d76d09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461d76d0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10461d76d0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710280" y="536650"/>
            <a:ext cx="49182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710275" y="2589250"/>
            <a:ext cx="49182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" type="body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" name="Google Shape;72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6" name="Google Shape;7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0" name="Google Shape;80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" name="Google Shape;81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5" name="Google Shape;8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b="0" i="0" sz="2500" u="none" cap="none" strike="noStrik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b="0" i="0" sz="2500" u="none" cap="none" strike="noStrik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b="0" i="0" sz="2500" u="none" cap="none" strike="noStrik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b="0" i="0" sz="2500" u="none" cap="none" strike="noStrik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b="0" i="0" sz="2500" u="none" cap="none" strike="noStrik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b="0" i="0" sz="2500" u="none" cap="none" strike="noStrik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b="0" i="0" sz="2500" u="none" cap="none" strike="noStrik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b="0" i="0" sz="2500" u="none" cap="none" strike="noStrik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b="0" i="0" sz="2500" u="none" cap="none" strike="noStrik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288">
          <p15:clr>
            <a:srgbClr val="EA4335"/>
          </p15:clr>
        </p15:guide>
        <p15:guide id="4" pos="5472">
          <p15:clr>
            <a:srgbClr val="EA4335"/>
          </p15:clr>
        </p15:guide>
        <p15:guide id="5" orient="horz" pos="262">
          <p15:clr>
            <a:srgbClr val="EA4335"/>
          </p15:clr>
        </p15:guide>
        <p15:guide id="6" orient="horz" pos="29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youtu.be/suck9j83Xc4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ctrTitle"/>
          </p:nvPr>
        </p:nvSpPr>
        <p:spPr>
          <a:xfrm>
            <a:off x="1724988" y="947725"/>
            <a:ext cx="5694000" cy="9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">
                <a:solidFill>
                  <a:schemeClr val="accent1"/>
                </a:solidFill>
              </a:rPr>
              <a:t>US Wildfires 1992-2015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7" name="Google Shape;97;p25"/>
          <p:cNvSpPr txBox="1"/>
          <p:nvPr>
            <p:ph idx="1" type="subTitle"/>
          </p:nvPr>
        </p:nvSpPr>
        <p:spPr>
          <a:xfrm>
            <a:off x="1724988" y="1784475"/>
            <a:ext cx="56940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>
                <a:solidFill>
                  <a:schemeClr val="accent1"/>
                </a:solidFill>
              </a:rPr>
              <a:t>73265 Final Project Presentation </a:t>
            </a:r>
            <a:endParaRPr sz="1800">
              <a:solidFill>
                <a:schemeClr val="accent1"/>
              </a:solidFill>
            </a:endParaRPr>
          </a:p>
        </p:txBody>
      </p:sp>
      <p:grpSp>
        <p:nvGrpSpPr>
          <p:cNvPr id="98" name="Google Shape;98;p25"/>
          <p:cNvGrpSpPr/>
          <p:nvPr/>
        </p:nvGrpSpPr>
        <p:grpSpPr>
          <a:xfrm>
            <a:off x="-2201" y="3008247"/>
            <a:ext cx="9143889" cy="2135221"/>
            <a:chOff x="711150" y="1559663"/>
            <a:chExt cx="7721575" cy="2350012"/>
          </a:xfrm>
        </p:grpSpPr>
        <p:sp>
          <p:nvSpPr>
            <p:cNvPr id="99" name="Google Shape;99;p25"/>
            <p:cNvSpPr/>
            <p:nvPr/>
          </p:nvSpPr>
          <p:spPr>
            <a:xfrm>
              <a:off x="711150" y="1595125"/>
              <a:ext cx="7721575" cy="2314550"/>
            </a:xfrm>
            <a:custGeom>
              <a:rect b="b" l="l" r="r" t="t"/>
              <a:pathLst>
                <a:path extrusionOk="0" h="92582" w="308863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0" name="Google Shape;100;p25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5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5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5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5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5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5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5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5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5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5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5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" name="Google Shape;112;p25"/>
          <p:cNvGrpSpPr/>
          <p:nvPr/>
        </p:nvGrpSpPr>
        <p:grpSpPr>
          <a:xfrm>
            <a:off x="-2492" y="3078072"/>
            <a:ext cx="9144265" cy="2065394"/>
            <a:chOff x="710288" y="2137750"/>
            <a:chExt cx="7723197" cy="1803050"/>
          </a:xfrm>
        </p:grpSpPr>
        <p:sp>
          <p:nvSpPr>
            <p:cNvPr id="113" name="Google Shape;113;p25"/>
            <p:cNvSpPr/>
            <p:nvPr/>
          </p:nvSpPr>
          <p:spPr>
            <a:xfrm>
              <a:off x="710288" y="2172905"/>
              <a:ext cx="7723197" cy="1739465"/>
            </a:xfrm>
            <a:custGeom>
              <a:rect b="b" l="l" r="r" t="t"/>
              <a:pathLst>
                <a:path extrusionOk="0" h="48295" w="214429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4" name="Google Shape;114;p25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5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5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5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5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5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5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5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5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5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5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5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25"/>
          <p:cNvSpPr txBox="1"/>
          <p:nvPr>
            <p:ph idx="1" type="subTitle"/>
          </p:nvPr>
        </p:nvSpPr>
        <p:spPr>
          <a:xfrm>
            <a:off x="1616225" y="2108900"/>
            <a:ext cx="56940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300">
                <a:solidFill>
                  <a:schemeClr val="accent1"/>
                </a:solidFill>
              </a:rPr>
              <a:t>Group Members:</a:t>
            </a:r>
            <a:endParaRPr sz="13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5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1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Saleh Ahsan Sakir, Uzair Umar, Mohammad Shaheer</a:t>
            </a:r>
            <a:endParaRPr sz="11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Analysis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7" name="Google Shape;217;p34"/>
          <p:cNvSpPr txBox="1"/>
          <p:nvPr/>
        </p:nvSpPr>
        <p:spPr>
          <a:xfrm>
            <a:off x="934275" y="1175375"/>
            <a:ext cx="69618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Font typeface="Fira Sans Extra Condensed"/>
              <a:buChar char="●"/>
            </a:pPr>
            <a:r>
              <a:rPr lang="en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Naturally </a:t>
            </a:r>
            <a:r>
              <a:rPr lang="en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occurring</a:t>
            </a:r>
            <a:r>
              <a:rPr lang="en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wildfires take more time to control and affect a larger area however human caused wildfires are more frequent</a:t>
            </a:r>
            <a:endParaRPr sz="19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2625" y="145825"/>
            <a:ext cx="4221375" cy="25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812175" cy="292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5200" y="2824200"/>
            <a:ext cx="4621955" cy="23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Analysis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0" name="Google Shape;230;p36"/>
          <p:cNvSpPr txBox="1"/>
          <p:nvPr/>
        </p:nvSpPr>
        <p:spPr>
          <a:xfrm>
            <a:off x="934275" y="1175375"/>
            <a:ext cx="6961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Font typeface="Fira Sans Extra Condensed"/>
              <a:buChar char="●"/>
            </a:pPr>
            <a:r>
              <a:rPr lang="en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Fires caused by lightning take the most time to control</a:t>
            </a:r>
            <a:endParaRPr sz="19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31" name="Google Shape;2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100" y="1789000"/>
            <a:ext cx="6326824" cy="31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Limitations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7" name="Google Shape;237;p37"/>
          <p:cNvSpPr txBox="1"/>
          <p:nvPr/>
        </p:nvSpPr>
        <p:spPr>
          <a:xfrm>
            <a:off x="934275" y="1175375"/>
            <a:ext cx="6961800" cy="2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Font typeface="Fira Sans Extra Condensed"/>
              <a:buChar char="●"/>
            </a:pPr>
            <a:r>
              <a:rPr lang="en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Missing Data </a:t>
            </a:r>
            <a:endParaRPr sz="17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Fira Sans Extra Condensed"/>
              <a:buChar char="●"/>
            </a:pPr>
            <a:r>
              <a:rPr lang="en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Limited data for some states</a:t>
            </a:r>
            <a:endParaRPr sz="17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Fira Sans Extra Condensed"/>
              <a:buChar char="○"/>
            </a:pPr>
            <a:r>
              <a:rPr lang="en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 cannot conclude that a particular state was more affected by wildfires because there was more data available for it or was it actually more prone to wildfires</a:t>
            </a:r>
            <a:endParaRPr sz="17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Fira Sans Extra Condensed"/>
              <a:buChar char="●"/>
            </a:pPr>
            <a:r>
              <a:rPr lang="en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Bound to be human errors for fire incidents in earlier years</a:t>
            </a:r>
            <a:endParaRPr sz="17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Fira Sans Extra Condensed"/>
              <a:buChar char="●"/>
            </a:pPr>
            <a:r>
              <a:rPr lang="en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Fires in remote areas might not be reported</a:t>
            </a:r>
            <a:endParaRPr sz="17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References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3" name="Google Shape;243;p38"/>
          <p:cNvSpPr txBox="1"/>
          <p:nvPr/>
        </p:nvSpPr>
        <p:spPr>
          <a:xfrm>
            <a:off x="1024675" y="1537025"/>
            <a:ext cx="71124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highlight>
                  <a:srgbClr val="F9FFF6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Short, Karen C. 2017. Spatial wildfire occurrence data for the United States, 1992-2015 [FPA_FOD_20170508]. 4th Edition. Fort Collins, CO: Forest Service Research Data Archive. https://doi.org/10.2737/RDS-2013-0009.4</a:t>
            </a:r>
            <a:endParaRPr sz="17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You!</a:t>
            </a:r>
            <a:endParaRPr sz="6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Questions?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OUTLINE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2" name="Google Shape;132;p26"/>
          <p:cNvSpPr txBox="1"/>
          <p:nvPr/>
        </p:nvSpPr>
        <p:spPr>
          <a:xfrm>
            <a:off x="934275" y="1175375"/>
            <a:ext cx="69618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Fira Sans Extra Condensed"/>
              <a:buChar char="●"/>
            </a:pPr>
            <a:r>
              <a:rPr lang="en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Introduction</a:t>
            </a:r>
            <a:endParaRPr sz="18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Fira Sans Extra Condensed"/>
              <a:buChar char="●"/>
            </a:pPr>
            <a:r>
              <a:rPr lang="en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Motivation</a:t>
            </a:r>
            <a:endParaRPr sz="18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Fira Sans Extra Condensed"/>
              <a:buChar char="●"/>
            </a:pPr>
            <a:r>
              <a:rPr lang="en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Collection &amp; Cleaning</a:t>
            </a:r>
            <a:endParaRPr sz="18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Fira Sans Extra Condensed"/>
              <a:buChar char="●"/>
            </a:pPr>
            <a:r>
              <a:rPr lang="en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Cleaning Pipeline </a:t>
            </a:r>
            <a:endParaRPr sz="18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Fira Sans Extra Condensed"/>
              <a:buChar char="●"/>
            </a:pPr>
            <a:r>
              <a:rPr lang="en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Dashboard Demo </a:t>
            </a:r>
            <a:endParaRPr sz="18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Fira Sans Extra Condensed"/>
              <a:buChar char="●"/>
            </a:pPr>
            <a:r>
              <a:rPr lang="en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Analysis</a:t>
            </a:r>
            <a:endParaRPr sz="18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Fira Sans Extra Condensed"/>
              <a:buChar char="●"/>
            </a:pPr>
            <a:r>
              <a:rPr lang="en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Limitations</a:t>
            </a:r>
            <a:endParaRPr sz="20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MOTIVATION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8" name="Google Shape;138;p27"/>
          <p:cNvSpPr txBox="1"/>
          <p:nvPr/>
        </p:nvSpPr>
        <p:spPr>
          <a:xfrm>
            <a:off x="590900" y="4188925"/>
            <a:ext cx="7641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Fira Sans Extra Condensed"/>
              <a:buChar char="●"/>
            </a:pPr>
            <a:r>
              <a:rPr lang="en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Provides key insights to government officials, land and fire management officials</a:t>
            </a:r>
            <a:endParaRPr sz="17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Fira Sans Extra Condensed"/>
              <a:buChar char="●"/>
            </a:pPr>
            <a:r>
              <a:rPr lang="en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Strategic fire management Planning</a:t>
            </a:r>
            <a:endParaRPr sz="17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875" y="1063888"/>
            <a:ext cx="4283976" cy="295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8200" y="1721500"/>
            <a:ext cx="835850" cy="81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5675" y="2133975"/>
            <a:ext cx="1498225" cy="1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7"/>
          <p:cNvSpPr txBox="1"/>
          <p:nvPr/>
        </p:nvSpPr>
        <p:spPr>
          <a:xfrm>
            <a:off x="177900" y="1127825"/>
            <a:ext cx="23838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Increased wildfire activity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 West Cost?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6689325" y="1529725"/>
            <a:ext cx="23838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Is New York better at its wildfire </a:t>
            </a: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planning?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0575" y="3035575"/>
            <a:ext cx="1129200" cy="1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7"/>
          <p:cNvSpPr txBox="1"/>
          <p:nvPr/>
        </p:nvSpPr>
        <p:spPr>
          <a:xfrm>
            <a:off x="6188750" y="2571750"/>
            <a:ext cx="23838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Is Georgia vulnerable to more wildfires in coming years?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6802397">
            <a:off x="3470094" y="1084390"/>
            <a:ext cx="1483510" cy="126316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7"/>
          <p:cNvSpPr txBox="1"/>
          <p:nvPr/>
        </p:nvSpPr>
        <p:spPr>
          <a:xfrm>
            <a:off x="4884950" y="784525"/>
            <a:ext cx="23838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" sz="2100">
                <a:solidFill>
                  <a:srgbClr val="FF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Climate Change?????</a:t>
            </a:r>
            <a:endParaRPr b="1" sz="2100">
              <a:solidFill>
                <a:srgbClr val="FF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sz="21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Data Collection &amp; Cleaning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348700" y="836325"/>
            <a:ext cx="43248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What is the dataset source and purpose?</a:t>
            </a:r>
            <a:endParaRPr sz="18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18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231400" y="1283125"/>
            <a:ext cx="6961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Fira Sans Extra Condensed"/>
              <a:buChar char="●"/>
            </a:pPr>
            <a:r>
              <a:rPr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Dataset collected from </a:t>
            </a:r>
            <a:r>
              <a:rPr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Kaggle</a:t>
            </a:r>
            <a:endParaRPr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Fira Sans Extra Condensed"/>
              <a:buChar char="●"/>
            </a:pPr>
            <a:r>
              <a:rPr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National Fire Program Analysis</a:t>
            </a:r>
            <a:endParaRPr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55" name="Google Shape;155;p28"/>
          <p:cNvGrpSpPr/>
          <p:nvPr/>
        </p:nvGrpSpPr>
        <p:grpSpPr>
          <a:xfrm>
            <a:off x="6219585" y="2988455"/>
            <a:ext cx="529563" cy="881812"/>
            <a:chOff x="1967224" y="1678450"/>
            <a:chExt cx="716400" cy="2116179"/>
          </a:xfrm>
        </p:grpSpPr>
        <p:sp>
          <p:nvSpPr>
            <p:cNvPr id="156" name="Google Shape;156;p28"/>
            <p:cNvSpPr txBox="1"/>
            <p:nvPr/>
          </p:nvSpPr>
          <p:spPr>
            <a:xfrm>
              <a:off x="1967224" y="1678450"/>
              <a:ext cx="7164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1700" u="none" cap="none" strike="noStrike">
                <a:solidFill>
                  <a:schemeClr val="accent1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grpSp>
          <p:nvGrpSpPr>
            <p:cNvPr id="157" name="Google Shape;157;p28"/>
            <p:cNvGrpSpPr/>
            <p:nvPr/>
          </p:nvGrpSpPr>
          <p:grpSpPr>
            <a:xfrm>
              <a:off x="2237827" y="2004525"/>
              <a:ext cx="175202" cy="1790104"/>
              <a:chOff x="2406272" y="2004525"/>
              <a:chExt cx="175202" cy="1790104"/>
            </a:xfrm>
          </p:grpSpPr>
          <p:sp>
            <p:nvSpPr>
              <p:cNvPr id="158" name="Google Shape;158;p28"/>
              <p:cNvSpPr/>
              <p:nvPr/>
            </p:nvSpPr>
            <p:spPr>
              <a:xfrm rot="10800000">
                <a:off x="2406274" y="2255929"/>
                <a:ext cx="175200" cy="1538700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28"/>
              <p:cNvSpPr/>
              <p:nvPr/>
            </p:nvSpPr>
            <p:spPr>
              <a:xfrm>
                <a:off x="2406272" y="2004525"/>
                <a:ext cx="175200" cy="175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60" name="Google Shape;160;p28"/>
          <p:cNvGrpSpPr/>
          <p:nvPr/>
        </p:nvGrpSpPr>
        <p:grpSpPr>
          <a:xfrm>
            <a:off x="1964117" y="2068126"/>
            <a:ext cx="90756" cy="1860937"/>
            <a:chOff x="3953274" y="1427025"/>
            <a:chExt cx="175205" cy="2367604"/>
          </a:xfrm>
        </p:grpSpPr>
        <p:sp>
          <p:nvSpPr>
            <p:cNvPr id="161" name="Google Shape;161;p28"/>
            <p:cNvSpPr/>
            <p:nvPr/>
          </p:nvSpPr>
          <p:spPr>
            <a:xfrm rot="10800000">
              <a:off x="3953279" y="1678429"/>
              <a:ext cx="175200" cy="2116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3953274" y="1427025"/>
              <a:ext cx="175200" cy="175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63" name="Google Shape;163;p28"/>
          <p:cNvCxnSpPr/>
          <p:nvPr/>
        </p:nvCxnSpPr>
        <p:spPr>
          <a:xfrm>
            <a:off x="985350" y="3952656"/>
            <a:ext cx="62841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4" name="Google Shape;164;p28"/>
          <p:cNvGrpSpPr/>
          <p:nvPr/>
        </p:nvGrpSpPr>
        <p:grpSpPr>
          <a:xfrm>
            <a:off x="1310139" y="4042754"/>
            <a:ext cx="1601503" cy="881903"/>
            <a:chOff x="1479550" y="3962513"/>
            <a:chExt cx="1828200" cy="1004217"/>
          </a:xfrm>
        </p:grpSpPr>
        <p:sp>
          <p:nvSpPr>
            <p:cNvPr id="165" name="Google Shape;165;p28"/>
            <p:cNvSpPr txBox="1"/>
            <p:nvPr/>
          </p:nvSpPr>
          <p:spPr>
            <a:xfrm>
              <a:off x="1837513" y="39625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Pre Cleaning</a:t>
              </a:r>
              <a:endParaRPr b="0" i="0" sz="1500" u="none" cap="none" strike="noStrik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6" name="Google Shape;166;p28"/>
            <p:cNvSpPr txBox="1"/>
            <p:nvPr/>
          </p:nvSpPr>
          <p:spPr>
            <a:xfrm>
              <a:off x="1479550" y="4226030"/>
              <a:ext cx="1828200" cy="7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1.88 Million records (rows)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 Variables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7" name="Google Shape;167;p28"/>
          <p:cNvGrpSpPr/>
          <p:nvPr/>
        </p:nvGrpSpPr>
        <p:grpSpPr>
          <a:xfrm>
            <a:off x="5701674" y="4035025"/>
            <a:ext cx="1601509" cy="897361"/>
            <a:chOff x="2974419" y="3944911"/>
            <a:chExt cx="1828206" cy="1021819"/>
          </a:xfrm>
        </p:grpSpPr>
        <p:sp>
          <p:nvSpPr>
            <p:cNvPr id="168" name="Google Shape;168;p28"/>
            <p:cNvSpPr txBox="1"/>
            <p:nvPr/>
          </p:nvSpPr>
          <p:spPr>
            <a:xfrm>
              <a:off x="2974419" y="3944911"/>
              <a:ext cx="18282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" sz="1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  </a:t>
              </a:r>
              <a:r>
                <a:rPr lang="en" sz="1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Post Cleaning</a:t>
              </a:r>
              <a:endParaRPr b="0" i="0" sz="1500" u="none" cap="none" strike="noStrik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9" name="Google Shape;169;p28"/>
            <p:cNvSpPr txBox="1"/>
            <p:nvPr/>
          </p:nvSpPr>
          <p:spPr>
            <a:xfrm>
              <a:off x="2974425" y="4226030"/>
              <a:ext cx="1828200" cy="7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581087 records (rows)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14 variables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575" y="2218900"/>
            <a:ext cx="3801261" cy="170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Data Cleaning Pipeline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6" name="Google Shape;176;p29"/>
          <p:cNvSpPr/>
          <p:nvPr/>
        </p:nvSpPr>
        <p:spPr>
          <a:xfrm>
            <a:off x="1858500" y="1979050"/>
            <a:ext cx="1366200" cy="88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Filter rows with NA values</a:t>
            </a:r>
            <a:endParaRPr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77" name="Google Shape;177;p29"/>
          <p:cNvCxnSpPr>
            <a:endCxn id="176" idx="1"/>
          </p:cNvCxnSpPr>
          <p:nvPr/>
        </p:nvCxnSpPr>
        <p:spPr>
          <a:xfrm flipH="1" rot="10800000">
            <a:off x="1205400" y="2421100"/>
            <a:ext cx="6531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9"/>
          <p:cNvSpPr txBox="1"/>
          <p:nvPr/>
        </p:nvSpPr>
        <p:spPr>
          <a:xfrm>
            <a:off x="291300" y="2236450"/>
            <a:ext cx="91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1.88 M rows</a:t>
            </a:r>
            <a:endParaRPr sz="12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79" name="Google Shape;179;p29"/>
          <p:cNvCxnSpPr/>
          <p:nvPr/>
        </p:nvCxnSpPr>
        <p:spPr>
          <a:xfrm flipH="1" rot="10800000">
            <a:off x="3224700" y="2416150"/>
            <a:ext cx="6531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9"/>
          <p:cNvSpPr/>
          <p:nvPr/>
        </p:nvSpPr>
        <p:spPr>
          <a:xfrm>
            <a:off x="3877800" y="1984000"/>
            <a:ext cx="1366200" cy="88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Remove unused variables</a:t>
            </a:r>
            <a:endParaRPr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81" name="Google Shape;181;p29"/>
          <p:cNvCxnSpPr/>
          <p:nvPr/>
        </p:nvCxnSpPr>
        <p:spPr>
          <a:xfrm flipH="1" rot="10800000">
            <a:off x="5244000" y="2416150"/>
            <a:ext cx="6531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9"/>
          <p:cNvSpPr/>
          <p:nvPr/>
        </p:nvSpPr>
        <p:spPr>
          <a:xfrm>
            <a:off x="5897100" y="1984000"/>
            <a:ext cx="1366200" cy="88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Restructure some variable values </a:t>
            </a:r>
            <a:endParaRPr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83" name="Google Shape;183;p29"/>
          <p:cNvCxnSpPr/>
          <p:nvPr/>
        </p:nvCxnSpPr>
        <p:spPr>
          <a:xfrm flipH="1" rot="10800000">
            <a:off x="7263300" y="2416150"/>
            <a:ext cx="6531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29"/>
          <p:cNvSpPr txBox="1"/>
          <p:nvPr/>
        </p:nvSpPr>
        <p:spPr>
          <a:xfrm>
            <a:off x="7916400" y="2236450"/>
            <a:ext cx="114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581,087 </a:t>
            </a:r>
            <a:r>
              <a:rPr lang="en" sz="12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rows</a:t>
            </a:r>
            <a:endParaRPr sz="12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Dashboard Demo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0" name="Google Shape;190;p30"/>
          <p:cNvSpPr txBox="1"/>
          <p:nvPr/>
        </p:nvSpPr>
        <p:spPr>
          <a:xfrm>
            <a:off x="603975" y="1753250"/>
            <a:ext cx="696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 Extra Condensed"/>
              <a:buChar char="●"/>
            </a:pPr>
            <a:r>
              <a:rPr lang="en" sz="2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Click the link for some cool stuff</a:t>
            </a:r>
            <a:endParaRPr sz="2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&lt;</a:t>
            </a:r>
            <a:r>
              <a:rPr lang="en" sz="2200" u="sng">
                <a:solidFill>
                  <a:schemeClr val="hlink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  <a:hlinkClick r:id="rId3"/>
              </a:rPr>
              <a:t>https://youtu.be/suck9j83Xc4</a:t>
            </a:r>
            <a:r>
              <a:rPr lang="en" sz="22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&gt; </a:t>
            </a:r>
            <a:endParaRPr sz="22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Analysis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6" name="Google Shape;196;p31"/>
          <p:cNvSpPr txBox="1"/>
          <p:nvPr/>
        </p:nvSpPr>
        <p:spPr>
          <a:xfrm>
            <a:off x="934275" y="1175375"/>
            <a:ext cx="69618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Fira Sans Extra Condensed"/>
              <a:buChar char="●"/>
            </a:pPr>
            <a:r>
              <a:rPr lang="en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Over the years the wildfires affected more states but the time taken to control the wildfires generally decreased</a:t>
            </a:r>
            <a:endParaRPr sz="18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00" y="296825"/>
            <a:ext cx="3987026" cy="187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1475" y="2773200"/>
            <a:ext cx="4653550" cy="2024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2701" y="296825"/>
            <a:ext cx="4214091" cy="187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Analysis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9" name="Google Shape;209;p33"/>
          <p:cNvSpPr txBox="1"/>
          <p:nvPr/>
        </p:nvSpPr>
        <p:spPr>
          <a:xfrm>
            <a:off x="934275" y="1175375"/>
            <a:ext cx="69618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Fira Sans Extra Condensed"/>
              <a:buChar char="●"/>
            </a:pPr>
            <a:r>
              <a:rPr lang="en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Total fire incidents increased over the years</a:t>
            </a:r>
            <a:endParaRPr sz="17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Fira Sans Extra Condensed"/>
              <a:buChar char="●"/>
            </a:pPr>
            <a:r>
              <a:rPr lang="en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Georgia, New York and California experienced the greatest number of fire incidents</a:t>
            </a:r>
            <a:endParaRPr sz="17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25" y="2571750"/>
            <a:ext cx="3809301" cy="20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2025" y="2461775"/>
            <a:ext cx="4055700" cy="211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Char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E35A1"/>
      </a:accent1>
      <a:accent2>
        <a:srgbClr val="0C79F3"/>
      </a:accent2>
      <a:accent3>
        <a:srgbClr val="00D4F0"/>
      </a:accent3>
      <a:accent4>
        <a:srgbClr val="2170B7"/>
      </a:accent4>
      <a:accent5>
        <a:srgbClr val="59A7FF"/>
      </a:accent5>
      <a:accent6>
        <a:srgbClr val="07155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