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257" r:id="rId3"/>
    <p:sldId id="256" r:id="rId4"/>
    <p:sldId id="261" r:id="rId5"/>
    <p:sldId id="258" r:id="rId6"/>
    <p:sldId id="266" r:id="rId7"/>
    <p:sldId id="260" r:id="rId8"/>
    <p:sldId id="259" r:id="rId9"/>
    <p:sldId id="262" r:id="rId10"/>
    <p:sldId id="264" r:id="rId11"/>
    <p:sldId id="26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1133"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4A2D90-92C8-4AF6-976B-42083719A8D5}" type="datetimeFigureOut">
              <a:rPr lang="en-US" smtClean="0"/>
              <a:pPr/>
              <a:t>7/17/2021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FFB335-9883-4DA4-B377-583A1B7725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r>
              <a:rPr lang="en-US" sz="1200" b="0" i="0" u="none" strike="noStrike" cap="non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98" name="Google Shape;9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8"/>
        <p:cNvGrpSpPr/>
        <p:nvPr/>
      </p:nvGrpSpPr>
      <p:grpSpPr>
        <a:xfrm>
          <a:off x="0" y="0"/>
          <a:ext cx="0" cy="0"/>
          <a:chOff x="0" y="0"/>
          <a:chExt cx="0" cy="0"/>
        </a:xfrm>
      </p:grpSpPr>
      <p:sp>
        <p:nvSpPr>
          <p:cNvPr id="3019" name="Google Shape;3019;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0" name="Google Shape;3020;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021" name="Google Shape;3021;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12</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6BEF24-5913-480C-8C9B-7369DBBF9B1D}"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F24-5913-480C-8C9B-7369DBBF9B1D}"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F24-5913-480C-8C9B-7369DBBF9B1D}"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6_Portfolio Three 1">
  <p:cSld name="16_Portfolio Three 1">
    <p:spTree>
      <p:nvGrpSpPr>
        <p:cNvPr id="1" name="Shape 86"/>
        <p:cNvGrpSpPr/>
        <p:nvPr/>
      </p:nvGrpSpPr>
      <p:grpSpPr>
        <a:xfrm>
          <a:off x="0" y="0"/>
          <a:ext cx="0" cy="0"/>
          <a:chOff x="0" y="0"/>
          <a:chExt cx="0" cy="0"/>
        </a:xfrm>
      </p:grpSpPr>
      <p:pic>
        <p:nvPicPr>
          <p:cNvPr id="87" name="Google Shape;87;p15"/>
          <p:cNvPicPr preferRelativeResize="0"/>
          <p:nvPr/>
        </p:nvPicPr>
        <p:blipFill>
          <a:blip r:embed="rId2" cstate="print">
            <a:alphaModFix/>
          </a:blip>
          <a:stretch>
            <a:fillRect/>
          </a:stretch>
        </p:blipFill>
        <p:spPr>
          <a:xfrm>
            <a:off x="131756" y="208338"/>
            <a:ext cx="1215281" cy="382808"/>
          </a:xfrm>
          <a:prstGeom prst="rect">
            <a:avLst/>
          </a:prstGeom>
          <a:noFill/>
          <a:ln>
            <a:noFill/>
          </a:ln>
        </p:spPr>
      </p:pic>
      <p:pic>
        <p:nvPicPr>
          <p:cNvPr id="88" name="Google Shape;88;p15"/>
          <p:cNvPicPr preferRelativeResize="0"/>
          <p:nvPr/>
        </p:nvPicPr>
        <p:blipFill>
          <a:blip r:embed="rId3">
            <a:alphaModFix/>
          </a:blip>
          <a:stretch>
            <a:fillRect/>
          </a:stretch>
        </p:blipFill>
        <p:spPr>
          <a:xfrm>
            <a:off x="0" y="2"/>
            <a:ext cx="9144000" cy="6858000"/>
          </a:xfrm>
          <a:prstGeom prst="rect">
            <a:avLst/>
          </a:prstGeom>
          <a:noFill/>
          <a:ln>
            <a:noFill/>
          </a:ln>
        </p:spPr>
      </p:pic>
      <p:pic>
        <p:nvPicPr>
          <p:cNvPr id="89" name="Google Shape;89;p15"/>
          <p:cNvPicPr preferRelativeResize="0"/>
          <p:nvPr/>
        </p:nvPicPr>
        <p:blipFill>
          <a:blip r:embed="rId4">
            <a:alphaModFix/>
          </a:blip>
          <a:stretch>
            <a:fillRect/>
          </a:stretch>
        </p:blipFill>
        <p:spPr>
          <a:xfrm>
            <a:off x="7271428" y="336062"/>
            <a:ext cx="1596778" cy="50911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
        <p:cNvGrpSpPr/>
        <p:nvPr/>
      </p:nvGrpSpPr>
      <p:grpSpPr>
        <a:xfrm>
          <a:off x="0" y="0"/>
          <a:ext cx="0" cy="0"/>
          <a:chOff x="0" y="0"/>
          <a:chExt cx="0" cy="0"/>
        </a:xfrm>
      </p:grpSpPr>
      <p:pic>
        <p:nvPicPr>
          <p:cNvPr id="11" name="Google Shape;11;p2" descr="A picture containing indoor&#10;&#10;Description generated with high confidence"/>
          <p:cNvPicPr preferRelativeResize="0"/>
          <p:nvPr/>
        </p:nvPicPr>
        <p:blipFill rotWithShape="1">
          <a:blip r:embed="rId2">
            <a:alphaModFix/>
          </a:blip>
          <a:srcRect/>
          <a:stretch/>
        </p:blipFill>
        <p:spPr>
          <a:xfrm>
            <a:off x="1" y="6264055"/>
            <a:ext cx="9129859" cy="538527"/>
          </a:xfrm>
          <a:prstGeom prst="rect">
            <a:avLst/>
          </a:prstGeom>
          <a:noFill/>
          <a:ln>
            <a:noFill/>
          </a:ln>
        </p:spPr>
      </p:pic>
      <p:pic>
        <p:nvPicPr>
          <p:cNvPr id="12" name="Google Shape;12;p2"/>
          <p:cNvPicPr preferRelativeResize="0"/>
          <p:nvPr/>
        </p:nvPicPr>
        <p:blipFill>
          <a:blip r:embed="rId3" cstate="print">
            <a:alphaModFix/>
          </a:blip>
          <a:stretch>
            <a:fillRect/>
          </a:stretch>
        </p:blipFill>
        <p:spPr>
          <a:xfrm>
            <a:off x="7743656" y="208338"/>
            <a:ext cx="1215281" cy="382808"/>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6BEF24-5913-480C-8C9B-7369DBBF9B1D}"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BEF24-5913-480C-8C9B-7369DBBF9B1D}" type="datetimeFigureOut">
              <a:rPr lang="en-US" smtClean="0"/>
              <a:pPr/>
              <a:t>7/17/2021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6BEF24-5913-480C-8C9B-7369DBBF9B1D}"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6BEF24-5913-480C-8C9B-7369DBBF9B1D}" type="datetimeFigureOut">
              <a:rPr lang="en-US" smtClean="0"/>
              <a:pPr/>
              <a:t>7/17/2021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BEF24-5913-480C-8C9B-7369DBBF9B1D}" type="datetimeFigureOut">
              <a:rPr lang="en-US" smtClean="0"/>
              <a:pPr/>
              <a:t>7/17/2021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EF24-5913-480C-8C9B-7369DBBF9B1D}" type="datetimeFigureOut">
              <a:rPr lang="en-US" smtClean="0"/>
              <a:pPr/>
              <a:t>7/17/2021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BEF24-5913-480C-8C9B-7369DBBF9B1D}"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BEF24-5913-480C-8C9B-7369DBBF9B1D}" type="datetimeFigureOut">
              <a:rPr lang="en-US" smtClean="0"/>
              <a:pPr/>
              <a:t>7/17/2021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437D6-BE20-419B-AD00-3EAD61450E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BEF24-5913-480C-8C9B-7369DBBF9B1D}" type="datetimeFigureOut">
              <a:rPr lang="en-US" smtClean="0"/>
              <a:pPr/>
              <a:t>7/17/2021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437D6-BE20-419B-AD00-3EAD61450E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p:nvPr/>
        </p:nvSpPr>
        <p:spPr>
          <a:xfrm>
            <a:off x="0" y="0"/>
            <a:ext cx="9144000" cy="6858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8399" tIns="19194" rIns="38399" bIns="19194" anchor="ctr" anchorCtr="0">
            <a:noAutofit/>
          </a:bodyPr>
          <a:lstStyle/>
          <a:p>
            <a:pPr algn="ctr">
              <a:buClr>
                <a:srgbClr val="000000"/>
              </a:buClr>
              <a:buSzPts val="3600"/>
            </a:pPr>
            <a:endParaRPr sz="1500">
              <a:solidFill>
                <a:schemeClr val="lt1"/>
              </a:solidFill>
              <a:latin typeface="Calibri"/>
              <a:ea typeface="Calibri"/>
              <a:cs typeface="Calibri"/>
              <a:sym typeface="Calibri"/>
            </a:endParaRPr>
          </a:p>
        </p:txBody>
      </p:sp>
      <p:pic>
        <p:nvPicPr>
          <p:cNvPr id="101" name="Google Shape;101;p17"/>
          <p:cNvPicPr preferRelativeResize="0"/>
          <p:nvPr/>
        </p:nvPicPr>
        <p:blipFill>
          <a:blip r:embed="rId3">
            <a:alphaModFix/>
          </a:blip>
          <a:stretch>
            <a:fillRect/>
          </a:stretch>
        </p:blipFill>
        <p:spPr>
          <a:xfrm>
            <a:off x="0" y="13"/>
            <a:ext cx="9144000" cy="6858000"/>
          </a:xfrm>
          <a:prstGeom prst="rect">
            <a:avLst/>
          </a:prstGeom>
          <a:noFill/>
          <a:ln>
            <a:noFill/>
          </a:ln>
        </p:spPr>
      </p:pic>
      <p:sp>
        <p:nvSpPr>
          <p:cNvPr id="102" name="Google Shape;102;p17"/>
          <p:cNvSpPr txBox="1"/>
          <p:nvPr/>
        </p:nvSpPr>
        <p:spPr>
          <a:xfrm>
            <a:off x="507743" y="5466808"/>
            <a:ext cx="3871463" cy="461700"/>
          </a:xfrm>
          <a:prstGeom prst="rect">
            <a:avLst/>
          </a:prstGeom>
          <a:noFill/>
          <a:ln>
            <a:noFill/>
          </a:ln>
        </p:spPr>
        <p:txBody>
          <a:bodyPr spcFirstLastPara="1" wrap="square" lIns="38399" tIns="19194" rIns="38399" bIns="19194" anchor="t" anchorCtr="0">
            <a:noAutofit/>
          </a:bodyPr>
          <a:lstStyle/>
          <a:p>
            <a:r>
              <a:rPr lang="en-US" sz="2300" dirty="0">
                <a:solidFill>
                  <a:schemeClr val="lt1"/>
                </a:solidFill>
                <a:latin typeface="Poppins"/>
                <a:ea typeface="Poppins"/>
                <a:cs typeface="Poppins"/>
                <a:sym typeface="Poppins"/>
              </a:rPr>
              <a:t>Presented By</a:t>
            </a:r>
            <a:r>
              <a:rPr lang="en-US" sz="2300" dirty="0" smtClean="0">
                <a:solidFill>
                  <a:schemeClr val="lt1"/>
                </a:solidFill>
                <a:latin typeface="Poppins"/>
                <a:ea typeface="Poppins"/>
                <a:cs typeface="Poppins"/>
                <a:sym typeface="Poppins"/>
              </a:rPr>
              <a:t>: </a:t>
            </a:r>
            <a:r>
              <a:rPr lang="en-US" sz="2300" dirty="0" err="1" smtClean="0">
                <a:solidFill>
                  <a:schemeClr val="lt1"/>
                </a:solidFill>
                <a:latin typeface="Poppins"/>
                <a:ea typeface="Poppins"/>
                <a:cs typeface="Poppins"/>
                <a:sym typeface="Poppins"/>
              </a:rPr>
              <a:t>Mohd</a:t>
            </a:r>
            <a:r>
              <a:rPr lang="en-US" sz="2300" dirty="0" smtClean="0">
                <a:solidFill>
                  <a:schemeClr val="lt1"/>
                </a:solidFill>
                <a:latin typeface="Poppins"/>
                <a:ea typeface="Poppins"/>
                <a:cs typeface="Poppins"/>
                <a:sym typeface="Poppins"/>
              </a:rPr>
              <a:t> </a:t>
            </a:r>
            <a:r>
              <a:rPr lang="en-US" sz="2300" dirty="0" err="1" smtClean="0">
                <a:solidFill>
                  <a:schemeClr val="lt1"/>
                </a:solidFill>
                <a:latin typeface="Poppins"/>
                <a:ea typeface="Poppins"/>
                <a:cs typeface="Poppins"/>
                <a:sym typeface="Poppins"/>
              </a:rPr>
              <a:t>Uzair</a:t>
            </a:r>
            <a:endParaRPr/>
          </a:p>
        </p:txBody>
      </p:sp>
      <p:sp>
        <p:nvSpPr>
          <p:cNvPr id="103" name="Google Shape;103;p17"/>
          <p:cNvSpPr txBox="1"/>
          <p:nvPr/>
        </p:nvSpPr>
        <p:spPr>
          <a:xfrm>
            <a:off x="340470" y="1913643"/>
            <a:ext cx="4064288" cy="1833450"/>
          </a:xfrm>
          <a:prstGeom prst="rect">
            <a:avLst/>
          </a:prstGeom>
          <a:noFill/>
          <a:ln>
            <a:noFill/>
          </a:ln>
        </p:spPr>
        <p:txBody>
          <a:bodyPr spcFirstLastPara="1" wrap="square" lIns="38399" tIns="19194" rIns="38399" bIns="19194" anchor="t" anchorCtr="0">
            <a:noAutofit/>
          </a:bodyPr>
          <a:lstStyle/>
          <a:p>
            <a:pPr>
              <a:lnSpc>
                <a:spcPct val="115000"/>
              </a:lnSpc>
            </a:pPr>
            <a:r>
              <a:rPr lang="en-US" sz="7200" dirty="0" smtClean="0">
                <a:solidFill>
                  <a:schemeClr val="lt1"/>
                </a:solidFill>
                <a:latin typeface="Poppins Medium"/>
                <a:ea typeface="Poppins Medium"/>
                <a:cs typeface="Poppins Medium"/>
                <a:sym typeface="Poppins Medium"/>
              </a:rPr>
              <a:t>GIT</a:t>
            </a:r>
            <a:endParaRPr sz="7200">
              <a:solidFill>
                <a:schemeClr val="lt1"/>
              </a:solidFill>
              <a:latin typeface="Poppins Medium"/>
              <a:ea typeface="Poppins Medium"/>
              <a:cs typeface="Poppins Medium"/>
              <a:sym typeface="Poppins Medium"/>
            </a:endParaRPr>
          </a:p>
        </p:txBody>
      </p:sp>
      <p:pic>
        <p:nvPicPr>
          <p:cNvPr id="104" name="Google Shape;104;p17"/>
          <p:cNvPicPr preferRelativeResize="0"/>
          <p:nvPr/>
        </p:nvPicPr>
        <p:blipFill>
          <a:blip r:embed="rId4">
            <a:alphaModFix/>
          </a:blip>
          <a:stretch>
            <a:fillRect/>
          </a:stretch>
        </p:blipFill>
        <p:spPr>
          <a:xfrm>
            <a:off x="340472" y="400050"/>
            <a:ext cx="1718119" cy="547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checkout example</a:t>
            </a:r>
            <a:endParaRPr lang="en-US" dirty="0"/>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11" name="Content Placeholder 10" descr="WhatsApp Image 2021-07-17 at 4.30.47 PM (2).jpeg"/>
          <p:cNvPicPr>
            <a:picLocks noGrp="1" noChangeAspect="1"/>
          </p:cNvPicPr>
          <p:nvPr>
            <p:ph idx="1"/>
          </p:nvPr>
        </p:nvPicPr>
        <p:blipFill>
          <a:blip r:embed="rId3"/>
          <a:stretch>
            <a:fillRect/>
          </a:stretch>
        </p:blipFill>
        <p:spPr>
          <a:xfrm>
            <a:off x="0" y="1643050"/>
            <a:ext cx="9144000" cy="300039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workflow</a:t>
            </a:r>
            <a:endParaRPr lang="en-US" dirty="0"/>
          </a:p>
        </p:txBody>
      </p:sp>
      <p:pic>
        <p:nvPicPr>
          <p:cNvPr id="7" name="Content Placeholder 6" descr="git flow.jpg"/>
          <p:cNvPicPr>
            <a:picLocks noGrp="1" noChangeAspect="1"/>
          </p:cNvPicPr>
          <p:nvPr>
            <p:ph idx="1"/>
          </p:nvPr>
        </p:nvPicPr>
        <p:blipFill>
          <a:blip r:embed="rId2"/>
          <a:stretch>
            <a:fillRect/>
          </a:stretch>
        </p:blipFill>
        <p:spPr>
          <a:xfrm>
            <a:off x="0" y="1500174"/>
            <a:ext cx="9144000" cy="5357826"/>
          </a:xfrm>
        </p:spPr>
      </p:pic>
      <p:pic>
        <p:nvPicPr>
          <p:cNvPr id="6" name="Picture 5" descr="Knolduslogo.png"/>
          <p:cNvPicPr>
            <a:picLocks noChangeAspect="1"/>
          </p:cNvPicPr>
          <p:nvPr/>
        </p:nvPicPr>
        <p:blipFill>
          <a:blip r:embed="rId3" cstate="print"/>
          <a:stretch>
            <a:fillRect/>
          </a:stretch>
        </p:blipFill>
        <p:spPr>
          <a:xfrm>
            <a:off x="7429520" y="142852"/>
            <a:ext cx="1500198" cy="3571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3" name="Google Shape;3023;p106"/>
          <p:cNvSpPr txBox="1"/>
          <p:nvPr/>
        </p:nvSpPr>
        <p:spPr>
          <a:xfrm>
            <a:off x="2435204" y="2218011"/>
            <a:ext cx="4273538" cy="1698900"/>
          </a:xfrm>
          <a:prstGeom prst="rect">
            <a:avLst/>
          </a:prstGeom>
          <a:noFill/>
          <a:ln>
            <a:noFill/>
          </a:ln>
        </p:spPr>
        <p:txBody>
          <a:bodyPr spcFirstLastPara="1" wrap="square" lIns="0" tIns="0" rIns="0" bIns="0" anchor="t" anchorCtr="0">
            <a:noAutofit/>
          </a:bodyPr>
          <a:lstStyle/>
          <a:p>
            <a:pPr algn="ctr">
              <a:lnSpc>
                <a:spcPct val="120000"/>
              </a:lnSpc>
              <a:buClr>
                <a:srgbClr val="000000"/>
              </a:buClr>
              <a:buSzPts val="13800"/>
            </a:pPr>
            <a:r>
              <a:rPr lang="en-US" sz="5800" dirty="0">
                <a:solidFill>
                  <a:schemeClr val="lt1"/>
                </a:solidFill>
                <a:latin typeface="Poppins Medium"/>
                <a:ea typeface="Poppins Medium"/>
                <a:cs typeface="Poppins Medium"/>
                <a:sym typeface="Poppins Medium"/>
              </a:rPr>
              <a:t>Thank You !</a:t>
            </a:r>
            <a:endParaRPr sz="800">
              <a:solidFill>
                <a:srgbClr val="000000"/>
              </a:solidFill>
              <a:latin typeface="Poppins Medium"/>
              <a:ea typeface="Poppins Medium"/>
              <a:cs typeface="Poppins Medium"/>
              <a:sym typeface="Poppins Medium"/>
            </a:endParaRPr>
          </a:p>
        </p:txBody>
      </p:sp>
      <p:sp>
        <p:nvSpPr>
          <p:cNvPr id="3024" name="Google Shape;3024;p106"/>
          <p:cNvSpPr txBox="1"/>
          <p:nvPr/>
        </p:nvSpPr>
        <p:spPr>
          <a:xfrm>
            <a:off x="2435204" y="4117674"/>
            <a:ext cx="4273592" cy="326051"/>
          </a:xfrm>
          <a:prstGeom prst="rect">
            <a:avLst/>
          </a:prstGeom>
          <a:noFill/>
          <a:ln>
            <a:noFill/>
          </a:ln>
        </p:spPr>
        <p:txBody>
          <a:bodyPr spcFirstLastPara="1" wrap="square" lIns="0" tIns="0" rIns="0" bIns="0" anchor="t" anchorCtr="0">
            <a:noAutofit/>
          </a:bodyPr>
          <a:lstStyle/>
          <a:p>
            <a:pPr algn="ctr">
              <a:lnSpc>
                <a:spcPct val="120000"/>
              </a:lnSpc>
              <a:buClr>
                <a:srgbClr val="000000"/>
              </a:buClr>
              <a:buSzPts val="3800"/>
            </a:pPr>
            <a:endParaRPr sz="600">
              <a:solidFill>
                <a:srgbClr val="000000"/>
              </a:solidFill>
              <a:latin typeface="Arial"/>
              <a:ea typeface="Arial"/>
              <a:cs typeface="Arial"/>
              <a:sym typeface="Arial"/>
            </a:endParaRPr>
          </a:p>
        </p:txBody>
      </p:sp>
      <p:sp>
        <p:nvSpPr>
          <p:cNvPr id="3025" name="Google Shape;3025;p106"/>
          <p:cNvSpPr txBox="1"/>
          <p:nvPr/>
        </p:nvSpPr>
        <p:spPr>
          <a:xfrm>
            <a:off x="2480671" y="4773288"/>
            <a:ext cx="4273592" cy="443199"/>
          </a:xfrm>
          <a:prstGeom prst="rect">
            <a:avLst/>
          </a:prstGeom>
          <a:noFill/>
          <a:ln>
            <a:noFill/>
          </a:ln>
        </p:spPr>
        <p:txBody>
          <a:bodyPr spcFirstLastPara="1" wrap="square" lIns="0" tIns="0" rIns="0" bIns="0" anchor="t" anchorCtr="0">
            <a:noAutofit/>
          </a:bodyPr>
          <a:lstStyle/>
          <a:p>
            <a:pPr algn="ctr">
              <a:lnSpc>
                <a:spcPct val="120000"/>
              </a:lnSpc>
              <a:buClr>
                <a:srgbClr val="000000"/>
              </a:buClr>
              <a:buSzPts val="2400"/>
            </a:pPr>
            <a:endParaRPr sz="10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Our Agenda</a:t>
            </a:r>
            <a:endParaRPr lang="en-US" dirty="0"/>
          </a:p>
        </p:txBody>
      </p:sp>
      <p:sp>
        <p:nvSpPr>
          <p:cNvPr id="5" name="Content Placeholder 4"/>
          <p:cNvSpPr>
            <a:spLocks noGrp="1"/>
          </p:cNvSpPr>
          <p:nvPr>
            <p:ph idx="1"/>
          </p:nvPr>
        </p:nvSpPr>
        <p:spPr>
          <a:solidFill>
            <a:schemeClr val="bg1"/>
          </a:solidFill>
        </p:spPr>
        <p:txBody>
          <a:bodyPr>
            <a:normAutofit lnSpcReduction="10000"/>
          </a:bodyPr>
          <a:lstStyle/>
          <a:p>
            <a:pPr>
              <a:buFont typeface="Wingdings" pitchFamily="2" charset="2"/>
              <a:buChar char="q"/>
            </a:pPr>
            <a:r>
              <a:rPr lang="en-US" sz="2800" dirty="0"/>
              <a:t> </a:t>
            </a:r>
            <a:r>
              <a:rPr lang="en-US" sz="2800" dirty="0" smtClean="0"/>
              <a:t>What is </a:t>
            </a:r>
            <a:r>
              <a:rPr lang="en-US" sz="2800" dirty="0" err="1" smtClean="0"/>
              <a:t>git</a:t>
            </a:r>
            <a:r>
              <a:rPr lang="en-US" sz="2800" dirty="0" smtClean="0"/>
              <a:t>?</a:t>
            </a:r>
          </a:p>
          <a:p>
            <a:pPr>
              <a:buFont typeface="Wingdings" pitchFamily="2" charset="2"/>
              <a:buChar char="q"/>
            </a:pPr>
            <a:endParaRPr lang="en-US" sz="2800" dirty="0" smtClean="0"/>
          </a:p>
          <a:p>
            <a:pPr>
              <a:buFont typeface="Wingdings" pitchFamily="2" charset="2"/>
              <a:buChar char="q"/>
            </a:pPr>
            <a:r>
              <a:rPr lang="en-US" sz="2800" dirty="0" smtClean="0"/>
              <a:t> </a:t>
            </a:r>
            <a:r>
              <a:rPr lang="en-US" sz="2800" dirty="0" err="1" smtClean="0"/>
              <a:t>git</a:t>
            </a:r>
            <a:r>
              <a:rPr lang="en-US" sz="2800" dirty="0" smtClean="0"/>
              <a:t> commands</a:t>
            </a:r>
          </a:p>
          <a:p>
            <a:pPr>
              <a:buFont typeface="Wingdings" pitchFamily="2" charset="2"/>
              <a:buChar char="q"/>
            </a:pPr>
            <a:endParaRPr lang="en-US" sz="2800" dirty="0" smtClean="0"/>
          </a:p>
          <a:p>
            <a:pPr>
              <a:buFont typeface="Wingdings" pitchFamily="2" charset="2"/>
              <a:buChar char="q"/>
            </a:pPr>
            <a:r>
              <a:rPr lang="en-US" sz="2800" dirty="0"/>
              <a:t> </a:t>
            </a:r>
            <a:r>
              <a:rPr lang="en-US" sz="2800" dirty="0" err="1" smtClean="0"/>
              <a:t>git</a:t>
            </a:r>
            <a:r>
              <a:rPr lang="en-US" sz="2800" dirty="0" smtClean="0"/>
              <a:t> repository</a:t>
            </a:r>
          </a:p>
          <a:p>
            <a:pPr>
              <a:buFont typeface="Wingdings" pitchFamily="2" charset="2"/>
              <a:buChar char="q"/>
            </a:pPr>
            <a:endParaRPr lang="en-US" sz="2800" dirty="0" smtClean="0"/>
          </a:p>
          <a:p>
            <a:pPr>
              <a:buFont typeface="Wingdings" pitchFamily="2" charset="2"/>
              <a:buChar char="q"/>
            </a:pPr>
            <a:r>
              <a:rPr lang="en-US" sz="2800" dirty="0"/>
              <a:t> </a:t>
            </a:r>
            <a:r>
              <a:rPr lang="en-US" sz="2800" dirty="0" err="1" smtClean="0"/>
              <a:t>git</a:t>
            </a:r>
            <a:r>
              <a:rPr lang="en-US" sz="2800" dirty="0" smtClean="0"/>
              <a:t> commit</a:t>
            </a:r>
          </a:p>
          <a:p>
            <a:pPr>
              <a:buFont typeface="Wingdings" pitchFamily="2" charset="2"/>
              <a:buChar char="q"/>
            </a:pPr>
            <a:endParaRPr lang="en-US" sz="2800" dirty="0" smtClean="0"/>
          </a:p>
          <a:p>
            <a:pPr>
              <a:buFont typeface="Wingdings" pitchFamily="2" charset="2"/>
              <a:buChar char="q"/>
            </a:pPr>
            <a:r>
              <a:rPr lang="en-US" sz="2800" dirty="0"/>
              <a:t> </a:t>
            </a:r>
            <a:r>
              <a:rPr lang="en-US" sz="2800" dirty="0" err="1" smtClean="0"/>
              <a:t>git</a:t>
            </a:r>
            <a:r>
              <a:rPr lang="en-US" sz="2800" dirty="0" smtClean="0"/>
              <a:t> checkout</a:t>
            </a:r>
            <a:endParaRPr lang="en-US" sz="2800" dirty="0"/>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5" name="Content Placeholder 4"/>
          <p:cNvSpPr>
            <a:spLocks noGrp="1"/>
          </p:cNvSpPr>
          <p:nvPr>
            <p:ph idx="1"/>
          </p:nvPr>
        </p:nvSpPr>
        <p:spPr/>
        <p:txBody>
          <a:bodyPr>
            <a:normAutofit/>
          </a:bodyPr>
          <a:lstStyle/>
          <a:p>
            <a:r>
              <a:rPr lang="en-US" sz="2800" dirty="0" smtClean="0"/>
              <a:t>Open source project originally developed in 2005 by </a:t>
            </a:r>
            <a:r>
              <a:rPr lang="en-US" sz="2800" dirty="0" err="1" smtClean="0"/>
              <a:t>Linus</a:t>
            </a:r>
            <a:r>
              <a:rPr lang="en-US" sz="2800" dirty="0" smtClean="0"/>
              <a:t> </a:t>
            </a:r>
            <a:r>
              <a:rPr lang="en-US" sz="2800" dirty="0" err="1" smtClean="0"/>
              <a:t>Torvaids</a:t>
            </a:r>
            <a:r>
              <a:rPr lang="en-US" sz="2800" dirty="0" smtClean="0"/>
              <a:t>.</a:t>
            </a:r>
          </a:p>
          <a:p>
            <a:r>
              <a:rPr lang="en-US" sz="2800" dirty="0" smtClean="0"/>
              <a:t>A command line utility.</a:t>
            </a:r>
          </a:p>
          <a:p>
            <a:r>
              <a:rPr lang="en-US" sz="2800" dirty="0" smtClean="0"/>
              <a:t>You can imagine </a:t>
            </a:r>
            <a:r>
              <a:rPr lang="en-US" sz="2800" dirty="0" err="1" smtClean="0">
                <a:solidFill>
                  <a:srgbClr val="FF0000"/>
                </a:solidFill>
              </a:rPr>
              <a:t>git</a:t>
            </a:r>
            <a:r>
              <a:rPr lang="en-US" sz="2800" dirty="0" smtClean="0"/>
              <a:t> as something that sits on top of your file system and manipulates files.</a:t>
            </a:r>
          </a:p>
          <a:p>
            <a:r>
              <a:rPr lang="en-US" sz="2800" dirty="0" smtClean="0"/>
              <a:t>A distributed version control system- </a:t>
            </a:r>
            <a:r>
              <a:rPr lang="en-US" sz="2800" dirty="0" smtClean="0">
                <a:solidFill>
                  <a:srgbClr val="FF0000"/>
                </a:solidFill>
              </a:rPr>
              <a:t>DCVS</a:t>
            </a:r>
            <a:endParaRPr lang="en-US" sz="2800" dirty="0">
              <a:solidFill>
                <a:srgbClr val="FF0000"/>
              </a:solidFill>
            </a:endParaRPr>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7" name="Picture 6" descr="git images.png"/>
          <p:cNvPicPr>
            <a:picLocks noChangeAspect="1"/>
          </p:cNvPicPr>
          <p:nvPr/>
        </p:nvPicPr>
        <p:blipFill>
          <a:blip r:embed="rId3"/>
          <a:stretch>
            <a:fillRect/>
          </a:stretch>
        </p:blipFill>
        <p:spPr>
          <a:xfrm>
            <a:off x="3500430" y="4572008"/>
            <a:ext cx="2202180" cy="13258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commands</a:t>
            </a:r>
            <a:endParaRPr lang="en-US" dirty="0"/>
          </a:p>
        </p:txBody>
      </p:sp>
      <p:sp>
        <p:nvSpPr>
          <p:cNvPr id="5" name="Content Placeholder 4"/>
          <p:cNvSpPr>
            <a:spLocks noGrp="1"/>
          </p:cNvSpPr>
          <p:nvPr>
            <p:ph idx="1"/>
          </p:nvPr>
        </p:nvSpPr>
        <p:spPr/>
        <p:txBody>
          <a:bodyPr>
            <a:normAutofit/>
          </a:bodyPr>
          <a:lstStyle/>
          <a:p>
            <a:r>
              <a:rPr lang="en-US" sz="2800" dirty="0" err="1" smtClean="0"/>
              <a:t>git</a:t>
            </a:r>
            <a:r>
              <a:rPr lang="en-US" sz="2800" dirty="0" smtClean="0"/>
              <a:t> init</a:t>
            </a:r>
          </a:p>
          <a:p>
            <a:r>
              <a:rPr lang="en-US" sz="2800" dirty="0" err="1" smtClean="0"/>
              <a:t>git</a:t>
            </a:r>
            <a:r>
              <a:rPr lang="en-US" sz="2800" dirty="0" smtClean="0"/>
              <a:t> clone</a:t>
            </a:r>
          </a:p>
          <a:p>
            <a:r>
              <a:rPr lang="en-US" sz="2800" dirty="0" err="1" smtClean="0"/>
              <a:t>git</a:t>
            </a:r>
            <a:r>
              <a:rPr lang="en-US" sz="2800" dirty="0" smtClean="0"/>
              <a:t> log</a:t>
            </a:r>
          </a:p>
          <a:p>
            <a:r>
              <a:rPr lang="en-US" sz="2800" dirty="0" err="1" smtClean="0"/>
              <a:t>git</a:t>
            </a:r>
            <a:r>
              <a:rPr lang="en-US" sz="2800" dirty="0" smtClean="0"/>
              <a:t> diff</a:t>
            </a:r>
          </a:p>
          <a:p>
            <a:r>
              <a:rPr lang="en-US" sz="2800" dirty="0" err="1" smtClean="0"/>
              <a:t>git</a:t>
            </a:r>
            <a:r>
              <a:rPr lang="en-US" sz="2800" dirty="0" smtClean="0"/>
              <a:t> status</a:t>
            </a:r>
          </a:p>
          <a:p>
            <a:r>
              <a:rPr lang="en-US" sz="2800" dirty="0" err="1" smtClean="0"/>
              <a:t>git</a:t>
            </a:r>
            <a:r>
              <a:rPr lang="en-US" sz="2800" dirty="0" smtClean="0"/>
              <a:t> add</a:t>
            </a:r>
          </a:p>
          <a:p>
            <a:r>
              <a:rPr lang="en-US" sz="2800" dirty="0" err="1" smtClean="0"/>
              <a:t>git</a:t>
            </a:r>
            <a:r>
              <a:rPr lang="en-US" sz="2800" dirty="0" smtClean="0"/>
              <a:t> commit</a:t>
            </a:r>
          </a:p>
          <a:p>
            <a:r>
              <a:rPr lang="en-US" sz="2800" dirty="0" err="1" smtClean="0"/>
              <a:t>git</a:t>
            </a:r>
            <a:r>
              <a:rPr lang="en-US" sz="2800" dirty="0" smtClean="0"/>
              <a:t> checkpoint</a:t>
            </a:r>
            <a:endParaRPr lang="en-US" sz="2800" dirty="0"/>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repository</a:t>
            </a:r>
            <a:endParaRPr lang="en-US" dirty="0"/>
          </a:p>
        </p:txBody>
      </p:sp>
      <p:sp>
        <p:nvSpPr>
          <p:cNvPr id="5" name="Content Placeholder 4"/>
          <p:cNvSpPr>
            <a:spLocks noGrp="1"/>
          </p:cNvSpPr>
          <p:nvPr>
            <p:ph idx="1"/>
          </p:nvPr>
        </p:nvSpPr>
        <p:spPr/>
        <p:txBody>
          <a:bodyPr>
            <a:normAutofit/>
          </a:bodyPr>
          <a:lstStyle/>
          <a:p>
            <a:r>
              <a:rPr lang="en-US" sz="2800" dirty="0" smtClean="0"/>
              <a:t>The purpose of </a:t>
            </a:r>
            <a:r>
              <a:rPr lang="en-US" sz="2800" dirty="0" err="1" smtClean="0"/>
              <a:t>git</a:t>
            </a:r>
            <a:r>
              <a:rPr lang="en-US" sz="2800" dirty="0" smtClean="0"/>
              <a:t> is to manage a project, or a set of files, as they change over time. </a:t>
            </a:r>
            <a:r>
              <a:rPr lang="en-US" sz="2800" dirty="0" err="1" smtClean="0"/>
              <a:t>Git</a:t>
            </a:r>
            <a:r>
              <a:rPr lang="en-US" sz="2800" dirty="0" smtClean="0"/>
              <a:t> stores this information in a structure called a repository.</a:t>
            </a:r>
          </a:p>
          <a:p>
            <a:r>
              <a:rPr lang="en-US" sz="2800" dirty="0" smtClean="0"/>
              <a:t>A </a:t>
            </a:r>
            <a:r>
              <a:rPr lang="en-US" sz="2800" dirty="0" err="1" smtClean="0"/>
              <a:t>git</a:t>
            </a:r>
            <a:r>
              <a:rPr lang="en-US" sz="2800" dirty="0" smtClean="0"/>
              <a:t> repository contains set of commits.</a:t>
            </a:r>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8" name="Picture 7" descr="git_repositories.png"/>
          <p:cNvPicPr>
            <a:picLocks noChangeAspect="1"/>
          </p:cNvPicPr>
          <p:nvPr/>
        </p:nvPicPr>
        <p:blipFill>
          <a:blip r:embed="rId3"/>
          <a:stretch>
            <a:fillRect/>
          </a:stretch>
        </p:blipFill>
        <p:spPr>
          <a:xfrm>
            <a:off x="2357422" y="3714752"/>
            <a:ext cx="3901099" cy="246745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0042"/>
            <a:ext cx="8229600" cy="1143008"/>
          </a:xfrm>
          <a:solidFill>
            <a:schemeClr val="bg1"/>
          </a:solidFill>
          <a:ln>
            <a:solidFill>
              <a:schemeClr val="bg1"/>
            </a:solidFill>
          </a:ln>
        </p:spPr>
        <p:txBody>
          <a:bodyPr>
            <a:normAutofit fontScale="90000"/>
          </a:bodyPr>
          <a:lstStyle/>
          <a:p>
            <a:r>
              <a:rPr lang="en-US" dirty="0" smtClean="0"/>
              <a:t>Creating an empty repository using </a:t>
            </a:r>
            <a:br>
              <a:rPr lang="en-US" dirty="0" smtClean="0"/>
            </a:br>
            <a:r>
              <a:rPr lang="en-US" b="1" i="1" dirty="0" err="1" smtClean="0"/>
              <a:t>git</a:t>
            </a:r>
            <a:r>
              <a:rPr lang="en-US" b="1" dirty="0" smtClean="0"/>
              <a:t> </a:t>
            </a:r>
            <a:r>
              <a:rPr lang="en-US" sz="5300" b="1" i="1" dirty="0" smtClean="0"/>
              <a:t>i</a:t>
            </a:r>
            <a:r>
              <a:rPr lang="en-US" sz="4900" b="1" i="1" dirty="0" smtClean="0"/>
              <a:t>nit</a:t>
            </a:r>
            <a:r>
              <a:rPr lang="en-US" b="1" dirty="0" smtClean="0"/>
              <a:t> </a:t>
            </a:r>
            <a:r>
              <a:rPr lang="en-US" dirty="0" smtClean="0"/>
              <a:t>command</a:t>
            </a:r>
            <a:endParaRPr lang="en-US" dirty="0"/>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13" name="Content Placeholder 12" descr="WhatsApp Image 2021-07-17 at 4.30.47 PM (1).jpeg"/>
          <p:cNvPicPr>
            <a:picLocks noGrp="1" noChangeAspect="1"/>
          </p:cNvPicPr>
          <p:nvPr>
            <p:ph idx="1"/>
          </p:nvPr>
        </p:nvPicPr>
        <p:blipFill>
          <a:blip r:embed="rId3"/>
          <a:stretch>
            <a:fillRect/>
          </a:stretch>
        </p:blipFill>
        <p:spPr>
          <a:xfrm>
            <a:off x="0" y="2285992"/>
            <a:ext cx="9144000" cy="189945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commit-engrave it in stone</a:t>
            </a:r>
            <a:endParaRPr lang="en-US" dirty="0"/>
          </a:p>
        </p:txBody>
      </p:sp>
      <p:sp>
        <p:nvSpPr>
          <p:cNvPr id="5" name="Content Placeholder 4"/>
          <p:cNvSpPr>
            <a:spLocks noGrp="1"/>
          </p:cNvSpPr>
          <p:nvPr>
            <p:ph idx="1"/>
          </p:nvPr>
        </p:nvSpPr>
        <p:spPr/>
        <p:txBody>
          <a:bodyPr>
            <a:normAutofit/>
          </a:bodyPr>
          <a:lstStyle/>
          <a:p>
            <a:r>
              <a:rPr lang="en-US" sz="2400" b="1" dirty="0" smtClean="0"/>
              <a:t>Commits</a:t>
            </a:r>
            <a:r>
              <a:rPr lang="en-US" sz="2400" dirty="0" smtClean="0"/>
              <a:t> can be thought of as snapshots or milestones along the timeline of a </a:t>
            </a:r>
            <a:r>
              <a:rPr lang="en-US" sz="2400" b="1" dirty="0" err="1" smtClean="0"/>
              <a:t>Git</a:t>
            </a:r>
            <a:r>
              <a:rPr lang="en-US" sz="2400" dirty="0" smtClean="0"/>
              <a:t> project. Commits only what you staged</a:t>
            </a:r>
          </a:p>
          <a:p>
            <a:r>
              <a:rPr lang="en-US" sz="2400" b="1" dirty="0" smtClean="0"/>
              <a:t>Commits</a:t>
            </a:r>
            <a:r>
              <a:rPr lang="en-US" sz="2400" dirty="0" smtClean="0"/>
              <a:t> are created with the </a:t>
            </a:r>
            <a:r>
              <a:rPr lang="en-US" sz="2400" b="1" dirty="0" err="1" smtClean="0"/>
              <a:t>git</a:t>
            </a:r>
            <a:r>
              <a:rPr lang="en-US" sz="2400" b="1" dirty="0" smtClean="0"/>
              <a:t> commit</a:t>
            </a:r>
            <a:r>
              <a:rPr lang="en-US" sz="2400" dirty="0" smtClean="0"/>
              <a:t> command to capture the state of a project at that point in time.</a:t>
            </a:r>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7" name="Picture 6" descr="GIT-Commit-Flow.png"/>
          <p:cNvPicPr>
            <a:picLocks noChangeAspect="1"/>
          </p:cNvPicPr>
          <p:nvPr/>
        </p:nvPicPr>
        <p:blipFill>
          <a:blip r:embed="rId3"/>
          <a:stretch>
            <a:fillRect/>
          </a:stretch>
        </p:blipFill>
        <p:spPr>
          <a:xfrm>
            <a:off x="500034" y="3429000"/>
            <a:ext cx="7619048" cy="330945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commit example</a:t>
            </a:r>
            <a:endParaRPr lang="en-US" dirty="0"/>
          </a:p>
        </p:txBody>
      </p:sp>
      <p:pic>
        <p:nvPicPr>
          <p:cNvPr id="7" name="Content Placeholder 6" descr="WhatsApp Image 2021-07-17 at 4.30.47 PM.jpeg"/>
          <p:cNvPicPr>
            <a:picLocks noGrp="1" noChangeAspect="1"/>
          </p:cNvPicPr>
          <p:nvPr>
            <p:ph idx="1"/>
          </p:nvPr>
        </p:nvPicPr>
        <p:blipFill>
          <a:blip r:embed="rId2"/>
          <a:stretch>
            <a:fillRect/>
          </a:stretch>
        </p:blipFill>
        <p:spPr>
          <a:xfrm>
            <a:off x="0" y="2143116"/>
            <a:ext cx="9144000" cy="2428892"/>
          </a:xfrm>
        </p:spPr>
      </p:pic>
      <p:pic>
        <p:nvPicPr>
          <p:cNvPr id="6" name="Picture 5" descr="Knolduslogo.png"/>
          <p:cNvPicPr>
            <a:picLocks noChangeAspect="1"/>
          </p:cNvPicPr>
          <p:nvPr/>
        </p:nvPicPr>
        <p:blipFill>
          <a:blip r:embed="rId3" cstate="print"/>
          <a:stretch>
            <a:fillRect/>
          </a:stretch>
        </p:blipFill>
        <p:spPr>
          <a:xfrm>
            <a:off x="7429520" y="142852"/>
            <a:ext cx="1500198" cy="3571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checkout</a:t>
            </a:r>
            <a:endParaRPr lang="en-US" dirty="0"/>
          </a:p>
        </p:txBody>
      </p:sp>
      <p:sp>
        <p:nvSpPr>
          <p:cNvPr id="5" name="Content Placeholder 4"/>
          <p:cNvSpPr>
            <a:spLocks noGrp="1"/>
          </p:cNvSpPr>
          <p:nvPr>
            <p:ph idx="1"/>
          </p:nvPr>
        </p:nvSpPr>
        <p:spPr/>
        <p:txBody>
          <a:bodyPr>
            <a:normAutofit/>
          </a:bodyPr>
          <a:lstStyle/>
          <a:p>
            <a:r>
              <a:rPr lang="en-US" sz="2800" dirty="0"/>
              <a:t>The </a:t>
            </a:r>
            <a:r>
              <a:rPr lang="en-US" sz="2800" dirty="0" err="1"/>
              <a:t>git</a:t>
            </a:r>
            <a:r>
              <a:rPr lang="en-US" sz="2800" dirty="0"/>
              <a:t> checkout command lets </a:t>
            </a:r>
            <a:r>
              <a:rPr lang="en-US" sz="2800" b="1" dirty="0"/>
              <a:t>you navigate </a:t>
            </a:r>
            <a:r>
              <a:rPr lang="en-US" sz="2800" b="1" dirty="0" smtClean="0"/>
              <a:t>between </a:t>
            </a:r>
            <a:r>
              <a:rPr lang="en-US" sz="2800" b="1" dirty="0"/>
              <a:t>the branches created by </a:t>
            </a:r>
            <a:r>
              <a:rPr lang="en-US" sz="2800" b="1" dirty="0" err="1"/>
              <a:t>git</a:t>
            </a:r>
            <a:r>
              <a:rPr lang="en-US" sz="2800" b="1" dirty="0"/>
              <a:t> branch</a:t>
            </a:r>
            <a:r>
              <a:rPr lang="en-US" sz="2800" dirty="0"/>
              <a:t> </a:t>
            </a:r>
            <a:r>
              <a:rPr lang="en-US" sz="2800" dirty="0" smtClean="0"/>
              <a:t>.</a:t>
            </a:r>
          </a:p>
          <a:p>
            <a:r>
              <a:rPr lang="en-US" sz="2800" dirty="0"/>
              <a:t>Checking out a branch updates the files in the working directory to match the version stored in that branch, and it tells </a:t>
            </a:r>
            <a:r>
              <a:rPr lang="en-US" sz="2800" dirty="0" err="1"/>
              <a:t>Git</a:t>
            </a:r>
            <a:r>
              <a:rPr lang="en-US" sz="2800" dirty="0"/>
              <a:t> to record all new commits on that branch.</a:t>
            </a:r>
          </a:p>
        </p:txBody>
      </p:sp>
      <p:pic>
        <p:nvPicPr>
          <p:cNvPr id="6" name="Picture 5" descr="Knolduslogo.png"/>
          <p:cNvPicPr>
            <a:picLocks noChangeAspect="1"/>
          </p:cNvPicPr>
          <p:nvPr/>
        </p:nvPicPr>
        <p:blipFill>
          <a:blip r:embed="rId2" cstate="print"/>
          <a:stretch>
            <a:fillRect/>
          </a:stretch>
        </p:blipFill>
        <p:spPr>
          <a:xfrm>
            <a:off x="7429520" y="142852"/>
            <a:ext cx="1500198" cy="357190"/>
          </a:xfrm>
          <a:prstGeom prst="rect">
            <a:avLst/>
          </a:prstGeom>
        </p:spPr>
      </p:pic>
      <p:pic>
        <p:nvPicPr>
          <p:cNvPr id="7" name="Picture 6" descr="gitcheckout.png"/>
          <p:cNvPicPr>
            <a:picLocks noChangeAspect="1"/>
          </p:cNvPicPr>
          <p:nvPr/>
        </p:nvPicPr>
        <p:blipFill>
          <a:blip r:embed="rId3"/>
          <a:stretch>
            <a:fillRect/>
          </a:stretch>
        </p:blipFill>
        <p:spPr>
          <a:xfrm>
            <a:off x="2428860" y="4286256"/>
            <a:ext cx="3786214" cy="185738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225</Words>
  <Application>Microsoft Office PowerPoint</Application>
  <PresentationFormat>On-screen Show (4:3)</PresentationFormat>
  <Paragraphs>43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Our Agenda</vt:lpstr>
      <vt:lpstr>What is git?</vt:lpstr>
      <vt:lpstr>git commands</vt:lpstr>
      <vt:lpstr>git repository</vt:lpstr>
      <vt:lpstr>Creating an empty repository using  git init command</vt:lpstr>
      <vt:lpstr>git commit-engrave it in stone</vt:lpstr>
      <vt:lpstr>Git commit example</vt:lpstr>
      <vt:lpstr>git checkout</vt:lpstr>
      <vt:lpstr>Git checkout example</vt:lpstr>
      <vt:lpstr>git workflow</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MOHD UZAIR</dc:creator>
  <cp:lastModifiedBy>MOHD UZAIR</cp:lastModifiedBy>
  <cp:revision>14</cp:revision>
  <dcterms:created xsi:type="dcterms:W3CDTF">2021-07-17T08:03:13Z</dcterms:created>
  <dcterms:modified xsi:type="dcterms:W3CDTF">2021-07-17T11:52:43Z</dcterms:modified>
</cp:coreProperties>
</file>