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59" r:id="rId4"/>
    <p:sldId id="263" r:id="rId5"/>
    <p:sldId id="264" r:id="rId6"/>
    <p:sldId id="262" r:id="rId7"/>
    <p:sldId id="260" r:id="rId8"/>
    <p:sldId id="261"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1" autoAdjust="0"/>
  </p:normalViewPr>
  <p:slideViewPr>
    <p:cSldViewPr snapToGrid="0" showGuides="1">
      <p:cViewPr>
        <p:scale>
          <a:sx n="77" d="100"/>
          <a:sy n="77" d="100"/>
        </p:scale>
        <p:origin x="42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zenedo\Desktop\KPMG%20TASK%202(AutoRecover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zenedo\Desktop\KPMG%20TASK%202(AutoRecover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zenedo\Desktop\KPMG%20TASK%202(AutoRecover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zenedo\Desktop\KPMG%20TASK%202(AutoRecover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zenedo\Desktop\KPMG%20TASK%202(AutoRecovered).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2(AutoRecovered).xlsx]Sheet9!PivotTable5</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dirty="0"/>
              <a:t>Count</a:t>
            </a:r>
            <a:r>
              <a:rPr lang="en-US" sz="2000" baseline="0" dirty="0"/>
              <a:t> of Bike Related Purchases by Age</a:t>
            </a:r>
            <a:endParaRPr lang="en-US" sz="20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611008924885593"/>
          <c:y val="0.18777805836399841"/>
          <c:w val="0.86893531400545931"/>
          <c:h val="0.69610626091083916"/>
        </c:manualLayout>
      </c:layout>
      <c:barChart>
        <c:barDir val="col"/>
        <c:grouping val="clustered"/>
        <c:varyColors val="0"/>
        <c:ser>
          <c:idx val="0"/>
          <c:order val="0"/>
          <c:tx>
            <c:strRef>
              <c:f>Sheet9!$B$10</c:f>
              <c:strCache>
                <c:ptCount val="1"/>
                <c:pt idx="0">
                  <c:v>Total</c:v>
                </c:pt>
              </c:strCache>
            </c:strRef>
          </c:tx>
          <c:spPr>
            <a:solidFill>
              <a:schemeClr val="accent1"/>
            </a:solidFill>
            <a:ln>
              <a:noFill/>
            </a:ln>
            <a:effectLst/>
          </c:spPr>
          <c:invertIfNegative val="0"/>
          <c:cat>
            <c:strRef>
              <c:f>Sheet9!$A$11:$A$13</c:f>
              <c:strCache>
                <c:ptCount val="2"/>
                <c:pt idx="0">
                  <c:v>Female</c:v>
                </c:pt>
                <c:pt idx="1">
                  <c:v>Male</c:v>
                </c:pt>
              </c:strCache>
            </c:strRef>
          </c:cat>
          <c:val>
            <c:numRef>
              <c:f>Sheet9!$B$11:$B$13</c:f>
              <c:numCache>
                <c:formatCode>General</c:formatCode>
                <c:ptCount val="2"/>
                <c:pt idx="0">
                  <c:v>644</c:v>
                </c:pt>
                <c:pt idx="1">
                  <c:v>620</c:v>
                </c:pt>
              </c:numCache>
            </c:numRef>
          </c:val>
          <c:extLst>
            <c:ext xmlns:c16="http://schemas.microsoft.com/office/drawing/2014/chart" uri="{C3380CC4-5D6E-409C-BE32-E72D297353CC}">
              <c16:uniqueId val="{00000000-AC77-46BA-89A6-2A042879BA25}"/>
            </c:ext>
          </c:extLst>
        </c:ser>
        <c:dLbls>
          <c:showLegendKey val="0"/>
          <c:showVal val="0"/>
          <c:showCatName val="0"/>
          <c:showSerName val="0"/>
          <c:showPercent val="0"/>
          <c:showBubbleSize val="0"/>
        </c:dLbls>
        <c:gapWidth val="219"/>
        <c:overlap val="-27"/>
        <c:axId val="2044872047"/>
        <c:axId val="1964515535"/>
      </c:barChart>
      <c:catAx>
        <c:axId val="20448720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964515535"/>
        <c:crosses val="autoZero"/>
        <c:auto val="1"/>
        <c:lblAlgn val="ctr"/>
        <c:lblOffset val="100"/>
        <c:noMultiLvlLbl val="0"/>
      </c:catAx>
      <c:valAx>
        <c:axId val="19645155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0448720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2(AutoRecovered).xlsx]Sheet5!PivotTable2</c:name>
    <c:fmtId val="14"/>
  </c:pivotSource>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2000" dirty="0"/>
              <a:t>Profit</a:t>
            </a:r>
            <a:r>
              <a:rPr lang="en-US" sz="2000" baseline="0" dirty="0"/>
              <a:t> by Age Clusters and Wealth Segment</a:t>
            </a:r>
            <a:endParaRPr lang="en-US" sz="2000" dirty="0"/>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3"/>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5"/>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84958314034275"/>
          <c:y val="0.1788082248122615"/>
          <c:w val="0.83699436467500388"/>
          <c:h val="0.64058828816804814"/>
        </c:manualLayout>
      </c:layout>
      <c:barChart>
        <c:barDir val="col"/>
        <c:grouping val="clustered"/>
        <c:varyColors val="0"/>
        <c:ser>
          <c:idx val="0"/>
          <c:order val="0"/>
          <c:tx>
            <c:strRef>
              <c:f>Sheet5!$B$3:$B$4</c:f>
              <c:strCache>
                <c:ptCount val="1"/>
                <c:pt idx="0">
                  <c:v>Affluent Customer</c:v>
                </c:pt>
              </c:strCache>
            </c:strRef>
          </c:tx>
          <c:spPr>
            <a:solidFill>
              <a:schemeClr val="accent1"/>
            </a:solidFill>
            <a:ln>
              <a:noFill/>
            </a:ln>
            <a:effectLst/>
          </c:spPr>
          <c:invertIfNegative val="0"/>
          <c:cat>
            <c:strRef>
              <c:f>Sheet5!$A$5:$A$13</c:f>
              <c:strCache>
                <c:ptCount val="8"/>
                <c:pt idx="0">
                  <c:v>20-29</c:v>
                </c:pt>
                <c:pt idx="1">
                  <c:v>30-39</c:v>
                </c:pt>
                <c:pt idx="2">
                  <c:v>40-49</c:v>
                </c:pt>
                <c:pt idx="3">
                  <c:v>50-59</c:v>
                </c:pt>
                <c:pt idx="4">
                  <c:v>60-69</c:v>
                </c:pt>
                <c:pt idx="5">
                  <c:v>70-79</c:v>
                </c:pt>
                <c:pt idx="6">
                  <c:v>80-89</c:v>
                </c:pt>
                <c:pt idx="7">
                  <c:v>90-99</c:v>
                </c:pt>
              </c:strCache>
            </c:strRef>
          </c:cat>
          <c:val>
            <c:numRef>
              <c:f>Sheet5!$B$5:$B$13</c:f>
              <c:numCache>
                <c:formatCode>General</c:formatCode>
                <c:ptCount val="8"/>
                <c:pt idx="0">
                  <c:v>33452.42</c:v>
                </c:pt>
                <c:pt idx="1">
                  <c:v>45013.89</c:v>
                </c:pt>
                <c:pt idx="2">
                  <c:v>49640.53</c:v>
                </c:pt>
                <c:pt idx="3">
                  <c:v>32815.54</c:v>
                </c:pt>
                <c:pt idx="4">
                  <c:v>23569.05999999999</c:v>
                </c:pt>
                <c:pt idx="7">
                  <c:v>217.51</c:v>
                </c:pt>
              </c:numCache>
            </c:numRef>
          </c:val>
          <c:extLst>
            <c:ext xmlns:c16="http://schemas.microsoft.com/office/drawing/2014/chart" uri="{C3380CC4-5D6E-409C-BE32-E72D297353CC}">
              <c16:uniqueId val="{00000000-9654-4B1C-9B77-4BE3879F6DB6}"/>
            </c:ext>
          </c:extLst>
        </c:ser>
        <c:ser>
          <c:idx val="1"/>
          <c:order val="1"/>
          <c:tx>
            <c:strRef>
              <c:f>Sheet5!$C$3:$C$4</c:f>
              <c:strCache>
                <c:ptCount val="1"/>
                <c:pt idx="0">
                  <c:v>High Net Worth</c:v>
                </c:pt>
              </c:strCache>
            </c:strRef>
          </c:tx>
          <c:spPr>
            <a:solidFill>
              <a:schemeClr val="accent2"/>
            </a:solidFill>
            <a:ln>
              <a:noFill/>
            </a:ln>
            <a:effectLst/>
          </c:spPr>
          <c:invertIfNegative val="0"/>
          <c:cat>
            <c:strRef>
              <c:f>Sheet5!$A$5:$A$13</c:f>
              <c:strCache>
                <c:ptCount val="8"/>
                <c:pt idx="0">
                  <c:v>20-29</c:v>
                </c:pt>
                <c:pt idx="1">
                  <c:v>30-39</c:v>
                </c:pt>
                <c:pt idx="2">
                  <c:v>40-49</c:v>
                </c:pt>
                <c:pt idx="3">
                  <c:v>50-59</c:v>
                </c:pt>
                <c:pt idx="4">
                  <c:v>60-69</c:v>
                </c:pt>
                <c:pt idx="5">
                  <c:v>70-79</c:v>
                </c:pt>
                <c:pt idx="6">
                  <c:v>80-89</c:v>
                </c:pt>
                <c:pt idx="7">
                  <c:v>90-99</c:v>
                </c:pt>
              </c:strCache>
            </c:strRef>
          </c:cat>
          <c:val>
            <c:numRef>
              <c:f>Sheet5!$C$5:$C$13</c:f>
              <c:numCache>
                <c:formatCode>General</c:formatCode>
                <c:ptCount val="8"/>
                <c:pt idx="0">
                  <c:v>25453.059999999994</c:v>
                </c:pt>
                <c:pt idx="1">
                  <c:v>35645.829999999994</c:v>
                </c:pt>
                <c:pt idx="2">
                  <c:v>51550.900000000023</c:v>
                </c:pt>
                <c:pt idx="3">
                  <c:v>33536.18</c:v>
                </c:pt>
                <c:pt idx="4">
                  <c:v>25139.469999999994</c:v>
                </c:pt>
                <c:pt idx="5">
                  <c:v>1153.2200000000003</c:v>
                </c:pt>
                <c:pt idx="6">
                  <c:v>72.599999999999966</c:v>
                </c:pt>
              </c:numCache>
            </c:numRef>
          </c:val>
          <c:extLst>
            <c:ext xmlns:c16="http://schemas.microsoft.com/office/drawing/2014/chart" uri="{C3380CC4-5D6E-409C-BE32-E72D297353CC}">
              <c16:uniqueId val="{00000001-9654-4B1C-9B77-4BE3879F6DB6}"/>
            </c:ext>
          </c:extLst>
        </c:ser>
        <c:ser>
          <c:idx val="2"/>
          <c:order val="2"/>
          <c:tx>
            <c:strRef>
              <c:f>Sheet5!$D$3:$D$4</c:f>
              <c:strCache>
                <c:ptCount val="1"/>
                <c:pt idx="0">
                  <c:v>Mass Customer</c:v>
                </c:pt>
              </c:strCache>
            </c:strRef>
          </c:tx>
          <c:spPr>
            <a:solidFill>
              <a:schemeClr val="accent3"/>
            </a:solidFill>
            <a:ln>
              <a:noFill/>
            </a:ln>
            <a:effectLst/>
          </c:spPr>
          <c:invertIfNegative val="0"/>
          <c:cat>
            <c:strRef>
              <c:f>Sheet5!$A$5:$A$13</c:f>
              <c:strCache>
                <c:ptCount val="8"/>
                <c:pt idx="0">
                  <c:v>20-29</c:v>
                </c:pt>
                <c:pt idx="1">
                  <c:v>30-39</c:v>
                </c:pt>
                <c:pt idx="2">
                  <c:v>40-49</c:v>
                </c:pt>
                <c:pt idx="3">
                  <c:v>50-59</c:v>
                </c:pt>
                <c:pt idx="4">
                  <c:v>60-69</c:v>
                </c:pt>
                <c:pt idx="5">
                  <c:v>70-79</c:v>
                </c:pt>
                <c:pt idx="6">
                  <c:v>80-89</c:v>
                </c:pt>
                <c:pt idx="7">
                  <c:v>90-99</c:v>
                </c:pt>
              </c:strCache>
            </c:strRef>
          </c:cat>
          <c:val>
            <c:numRef>
              <c:f>Sheet5!$D$5:$D$13</c:f>
              <c:numCache>
                <c:formatCode>General</c:formatCode>
                <c:ptCount val="8"/>
                <c:pt idx="0">
                  <c:v>53903.859999999986</c:v>
                </c:pt>
                <c:pt idx="1">
                  <c:v>56366.920000000027</c:v>
                </c:pt>
                <c:pt idx="2">
                  <c:v>145340.32999999999</c:v>
                </c:pt>
                <c:pt idx="3">
                  <c:v>62422.719999999987</c:v>
                </c:pt>
                <c:pt idx="4">
                  <c:v>51245.180000000015</c:v>
                </c:pt>
                <c:pt idx="5">
                  <c:v>1785.4300000000003</c:v>
                </c:pt>
              </c:numCache>
            </c:numRef>
          </c:val>
          <c:extLst>
            <c:ext xmlns:c16="http://schemas.microsoft.com/office/drawing/2014/chart" uri="{C3380CC4-5D6E-409C-BE32-E72D297353CC}">
              <c16:uniqueId val="{00000002-9654-4B1C-9B77-4BE3879F6DB6}"/>
            </c:ext>
          </c:extLst>
        </c:ser>
        <c:dLbls>
          <c:showLegendKey val="0"/>
          <c:showVal val="0"/>
          <c:showCatName val="0"/>
          <c:showSerName val="0"/>
          <c:showPercent val="0"/>
          <c:showBubbleSize val="0"/>
        </c:dLbls>
        <c:gapWidth val="219"/>
        <c:overlap val="-27"/>
        <c:axId val="590874304"/>
        <c:axId val="847134960"/>
      </c:barChart>
      <c:catAx>
        <c:axId val="590874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847134960"/>
        <c:crosses val="autoZero"/>
        <c:auto val="1"/>
        <c:lblAlgn val="ctr"/>
        <c:lblOffset val="100"/>
        <c:noMultiLvlLbl val="0"/>
      </c:catAx>
      <c:valAx>
        <c:axId val="847134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9087430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19814465872247253"/>
          <c:y val="0.91177720335682166"/>
          <c:w val="0.71957503473830475"/>
          <c:h val="7.0926612426559316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2(AutoRecovered).xlsx]Sheet9!PivotTable5</c:name>
    <c:fmtId val="17"/>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dLbls>
          <c:showLegendKey val="0"/>
          <c:showVal val="0"/>
          <c:showCatName val="0"/>
          <c:showSerName val="0"/>
          <c:showPercent val="0"/>
          <c:showBubbleSize val="0"/>
        </c:dLbls>
        <c:gapWidth val="219"/>
        <c:overlap val="-27"/>
        <c:axId val="2044872047"/>
        <c:axId val="1964515535"/>
      </c:barChart>
      <c:catAx>
        <c:axId val="20448720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964515535"/>
        <c:crosses val="autoZero"/>
        <c:auto val="1"/>
        <c:lblAlgn val="ctr"/>
        <c:lblOffset val="100"/>
        <c:noMultiLvlLbl val="0"/>
      </c:catAx>
      <c:valAx>
        <c:axId val="19645155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448720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2(AutoRecovered).xlsx]Sheet9!PivotTable8</c:name>
    <c:fmtId val="8"/>
  </c:pivotSource>
  <c:chart>
    <c:title>
      <c:tx>
        <c:rich>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r>
              <a:rPr lang="en-US" sz="2000" b="0" i="0" baseline="0" dirty="0">
                <a:effectLst/>
              </a:rPr>
              <a:t>Profits by Job Industry</a:t>
            </a:r>
            <a:endParaRPr lang="en-US" sz="2000" dirty="0">
              <a:effectLst/>
            </a:endParaRPr>
          </a:p>
        </c:rich>
      </c:tx>
      <c:layout>
        <c:manualLayout>
          <c:xMode val="edge"/>
          <c:yMode val="edge"/>
          <c:x val="0.30065055370752453"/>
          <c:y val="1.3297408878452722E-2"/>
        </c:manualLayout>
      </c:layout>
      <c:overlay val="0"/>
      <c:spPr>
        <a:noFill/>
        <a:ln>
          <a:noFill/>
        </a:ln>
        <a:effectLst/>
      </c:spPr>
      <c:txPr>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7499350849860343"/>
          <c:y val="0.13782782013089795"/>
          <c:w val="0.72500649150139651"/>
          <c:h val="0.79584983088341377"/>
        </c:manualLayout>
      </c:layout>
      <c:barChart>
        <c:barDir val="bar"/>
        <c:grouping val="clustered"/>
        <c:varyColors val="0"/>
        <c:ser>
          <c:idx val="0"/>
          <c:order val="0"/>
          <c:tx>
            <c:strRef>
              <c:f>Sheet9!$B$15</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Sheet9!$A$16:$A$25</c:f>
              <c:strCache>
                <c:ptCount val="9"/>
                <c:pt idx="0">
                  <c:v>Argiculture</c:v>
                </c:pt>
                <c:pt idx="1">
                  <c:v>Entertainment</c:v>
                </c:pt>
                <c:pt idx="2">
                  <c:v>Financial Services</c:v>
                </c:pt>
                <c:pt idx="3">
                  <c:v>Health</c:v>
                </c:pt>
                <c:pt idx="4">
                  <c:v>IT</c:v>
                </c:pt>
                <c:pt idx="5">
                  <c:v>Manufacturing</c:v>
                </c:pt>
                <c:pt idx="6">
                  <c:v>Property</c:v>
                </c:pt>
                <c:pt idx="7">
                  <c:v>Retail</c:v>
                </c:pt>
                <c:pt idx="8">
                  <c:v>Telecommunications</c:v>
                </c:pt>
              </c:strCache>
            </c:strRef>
          </c:cat>
          <c:val>
            <c:numRef>
              <c:f>Sheet9!$B$16:$B$25</c:f>
              <c:numCache>
                <c:formatCode>General</c:formatCode>
                <c:ptCount val="9"/>
                <c:pt idx="0">
                  <c:v>2199</c:v>
                </c:pt>
                <c:pt idx="1">
                  <c:v>2823</c:v>
                </c:pt>
                <c:pt idx="2">
                  <c:v>14047</c:v>
                </c:pt>
                <c:pt idx="3">
                  <c:v>12380</c:v>
                </c:pt>
                <c:pt idx="4">
                  <c:v>3575</c:v>
                </c:pt>
                <c:pt idx="5">
                  <c:v>15219</c:v>
                </c:pt>
                <c:pt idx="6">
                  <c:v>3189</c:v>
                </c:pt>
                <c:pt idx="7">
                  <c:v>7343</c:v>
                </c:pt>
                <c:pt idx="8">
                  <c:v>1251</c:v>
                </c:pt>
              </c:numCache>
            </c:numRef>
          </c:val>
          <c:extLst>
            <c:ext xmlns:c16="http://schemas.microsoft.com/office/drawing/2014/chart" uri="{C3380CC4-5D6E-409C-BE32-E72D297353CC}">
              <c16:uniqueId val="{00000000-157C-458E-BF7E-991B387F3D1E}"/>
            </c:ext>
          </c:extLst>
        </c:ser>
        <c:dLbls>
          <c:showLegendKey val="0"/>
          <c:showVal val="0"/>
          <c:showCatName val="0"/>
          <c:showSerName val="0"/>
          <c:showPercent val="0"/>
          <c:showBubbleSize val="0"/>
        </c:dLbls>
        <c:gapWidth val="219"/>
        <c:axId val="834844144"/>
        <c:axId val="847137456"/>
      </c:barChart>
      <c:catAx>
        <c:axId val="8348441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847137456"/>
        <c:crosses val="autoZero"/>
        <c:auto val="1"/>
        <c:lblAlgn val="ctr"/>
        <c:lblOffset val="100"/>
        <c:noMultiLvlLbl val="0"/>
      </c:catAx>
      <c:valAx>
        <c:axId val="847137456"/>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834844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2(AutoRecovered).xlsx]Sheet9!PivotTable4</c:name>
    <c:fmtId val="6"/>
  </c:pivotSource>
  <c:chart>
    <c:title>
      <c:tx>
        <c:rich>
          <a:bodyPr rot="0" spcFirstLastPara="1" vertOverflow="ellipsis" vert="horz" wrap="square" anchor="ctr" anchorCtr="1"/>
          <a:lstStyle/>
          <a:p>
            <a:pPr>
              <a:defRPr sz="2100" b="0" i="0" u="none" strike="noStrike" kern="1200" spc="0" baseline="0">
                <a:solidFill>
                  <a:schemeClr val="tx1">
                    <a:lumMod val="65000"/>
                    <a:lumOff val="35000"/>
                  </a:schemeClr>
                </a:solidFill>
                <a:latin typeface="+mn-lt"/>
                <a:ea typeface="+mn-ea"/>
                <a:cs typeface="+mn-cs"/>
              </a:defRPr>
            </a:pPr>
            <a:r>
              <a:rPr lang="en-US" sz="2100" dirty="0"/>
              <a:t>Count of car owners in each states</a:t>
            </a:r>
          </a:p>
        </c:rich>
      </c:tx>
      <c:overlay val="0"/>
      <c:spPr>
        <a:noFill/>
        <a:ln>
          <a:noFill/>
        </a:ln>
        <a:effectLst/>
      </c:spPr>
      <c:txPr>
        <a:bodyPr rot="0" spcFirstLastPara="1" vertOverflow="ellipsis" vert="horz" wrap="square" anchor="ctr" anchorCtr="1"/>
        <a:lstStyle/>
        <a:p>
          <a:pPr>
            <a:defRPr sz="21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961977547646852"/>
          <c:y val="0.18417146228563316"/>
          <c:w val="0.69579463653609963"/>
          <c:h val="0.70655750469269674"/>
        </c:manualLayout>
      </c:layout>
      <c:barChart>
        <c:barDir val="col"/>
        <c:grouping val="clustered"/>
        <c:varyColors val="0"/>
        <c:ser>
          <c:idx val="0"/>
          <c:order val="0"/>
          <c:tx>
            <c:strRef>
              <c:f>Sheet9!$B$3:$B$4</c:f>
              <c:strCache>
                <c:ptCount val="1"/>
                <c:pt idx="0">
                  <c:v>NSW</c:v>
                </c:pt>
              </c:strCache>
            </c:strRef>
          </c:tx>
          <c:spPr>
            <a:solidFill>
              <a:schemeClr val="accent1"/>
            </a:solidFill>
            <a:ln>
              <a:noFill/>
            </a:ln>
            <a:effectLst/>
          </c:spPr>
          <c:invertIfNegative val="0"/>
          <c:cat>
            <c:strRef>
              <c:f>Sheet9!$A$5:$A$7</c:f>
              <c:strCache>
                <c:ptCount val="2"/>
                <c:pt idx="0">
                  <c:v>No</c:v>
                </c:pt>
                <c:pt idx="1">
                  <c:v>Yes</c:v>
                </c:pt>
              </c:strCache>
            </c:strRef>
          </c:cat>
          <c:val>
            <c:numRef>
              <c:f>Sheet9!$B$5:$B$7</c:f>
              <c:numCache>
                <c:formatCode>General</c:formatCode>
                <c:ptCount val="2"/>
                <c:pt idx="0">
                  <c:v>320</c:v>
                </c:pt>
                <c:pt idx="1">
                  <c:v>333</c:v>
                </c:pt>
              </c:numCache>
            </c:numRef>
          </c:val>
          <c:extLst>
            <c:ext xmlns:c16="http://schemas.microsoft.com/office/drawing/2014/chart" uri="{C3380CC4-5D6E-409C-BE32-E72D297353CC}">
              <c16:uniqueId val="{00000000-0A16-49DE-B656-65A01F2F4F8C}"/>
            </c:ext>
          </c:extLst>
        </c:ser>
        <c:ser>
          <c:idx val="1"/>
          <c:order val="1"/>
          <c:tx>
            <c:strRef>
              <c:f>Sheet9!$C$3:$C$4</c:f>
              <c:strCache>
                <c:ptCount val="1"/>
                <c:pt idx="0">
                  <c:v>QLD</c:v>
                </c:pt>
              </c:strCache>
            </c:strRef>
          </c:tx>
          <c:spPr>
            <a:solidFill>
              <a:schemeClr val="accent2"/>
            </a:solidFill>
            <a:ln>
              <a:noFill/>
            </a:ln>
            <a:effectLst/>
          </c:spPr>
          <c:invertIfNegative val="0"/>
          <c:cat>
            <c:strRef>
              <c:f>Sheet9!$A$5:$A$7</c:f>
              <c:strCache>
                <c:ptCount val="2"/>
                <c:pt idx="0">
                  <c:v>No</c:v>
                </c:pt>
                <c:pt idx="1">
                  <c:v>Yes</c:v>
                </c:pt>
              </c:strCache>
            </c:strRef>
          </c:cat>
          <c:val>
            <c:numRef>
              <c:f>Sheet9!$C$5:$C$7</c:f>
              <c:numCache>
                <c:formatCode>General</c:formatCode>
                <c:ptCount val="2"/>
                <c:pt idx="0">
                  <c:v>135</c:v>
                </c:pt>
                <c:pt idx="1">
                  <c:v>137</c:v>
                </c:pt>
              </c:numCache>
            </c:numRef>
          </c:val>
          <c:extLst>
            <c:ext xmlns:c16="http://schemas.microsoft.com/office/drawing/2014/chart" uri="{C3380CC4-5D6E-409C-BE32-E72D297353CC}">
              <c16:uniqueId val="{00000001-0A16-49DE-B656-65A01F2F4F8C}"/>
            </c:ext>
          </c:extLst>
        </c:ser>
        <c:ser>
          <c:idx val="2"/>
          <c:order val="2"/>
          <c:tx>
            <c:strRef>
              <c:f>Sheet9!$D$3:$D$4</c:f>
              <c:strCache>
                <c:ptCount val="1"/>
                <c:pt idx="0">
                  <c:v>VIC</c:v>
                </c:pt>
              </c:strCache>
            </c:strRef>
          </c:tx>
          <c:spPr>
            <a:solidFill>
              <a:schemeClr val="accent3"/>
            </a:solidFill>
            <a:ln>
              <a:noFill/>
            </a:ln>
            <a:effectLst/>
          </c:spPr>
          <c:invertIfNegative val="0"/>
          <c:cat>
            <c:strRef>
              <c:f>Sheet9!$A$5:$A$7</c:f>
              <c:strCache>
                <c:ptCount val="2"/>
                <c:pt idx="0">
                  <c:v>No</c:v>
                </c:pt>
                <c:pt idx="1">
                  <c:v>Yes</c:v>
                </c:pt>
              </c:strCache>
            </c:strRef>
          </c:cat>
          <c:val>
            <c:numRef>
              <c:f>Sheet9!$D$5:$D$7</c:f>
              <c:numCache>
                <c:formatCode>General</c:formatCode>
                <c:ptCount val="2"/>
                <c:pt idx="0">
                  <c:v>169</c:v>
                </c:pt>
                <c:pt idx="1">
                  <c:v>170</c:v>
                </c:pt>
              </c:numCache>
            </c:numRef>
          </c:val>
          <c:extLst>
            <c:ext xmlns:c16="http://schemas.microsoft.com/office/drawing/2014/chart" uri="{C3380CC4-5D6E-409C-BE32-E72D297353CC}">
              <c16:uniqueId val="{00000002-0A16-49DE-B656-65A01F2F4F8C}"/>
            </c:ext>
          </c:extLst>
        </c:ser>
        <c:dLbls>
          <c:showLegendKey val="0"/>
          <c:showVal val="0"/>
          <c:showCatName val="0"/>
          <c:showSerName val="0"/>
          <c:showPercent val="0"/>
          <c:showBubbleSize val="0"/>
        </c:dLbls>
        <c:gapWidth val="219"/>
        <c:overlap val="-27"/>
        <c:axId val="834836944"/>
        <c:axId val="975010992"/>
      </c:barChart>
      <c:catAx>
        <c:axId val="834836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975010992"/>
        <c:crosses val="autoZero"/>
        <c:auto val="1"/>
        <c:lblAlgn val="ctr"/>
        <c:lblOffset val="100"/>
        <c:noMultiLvlLbl val="0"/>
      </c:catAx>
      <c:valAx>
        <c:axId val="975010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834836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0BEC5B-999C-49DC-8F88-C3ED13465593}" type="datetimeFigureOut">
              <a:rPr lang="en-US" smtClean="0"/>
              <a:t>4/15/2023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08DDA4-E268-4B1D-887B-CC13234D1044}" type="slidenum">
              <a:rPr lang="en-US" smtClean="0"/>
              <a:t>‹#›</a:t>
            </a:fld>
            <a:endParaRPr lang="en-US"/>
          </a:p>
        </p:txBody>
      </p:sp>
    </p:spTree>
    <p:extLst>
      <p:ext uri="{BB962C8B-B14F-4D97-AF65-F5344CB8AC3E}">
        <p14:creationId xmlns:p14="http://schemas.microsoft.com/office/powerpoint/2010/main" val="4195909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2EF47-9CE4-4F54-BEF9-3BCA5E5F88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89E19D-02BD-4F03-B921-38267D40C7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360D5C-B416-4147-A704-2F766A41A08B}"/>
              </a:ext>
            </a:extLst>
          </p:cNvPr>
          <p:cNvSpPr>
            <a:spLocks noGrp="1"/>
          </p:cNvSpPr>
          <p:nvPr>
            <p:ph type="dt" sz="half" idx="10"/>
          </p:nvPr>
        </p:nvSpPr>
        <p:spPr/>
        <p:txBody>
          <a:bodyPr/>
          <a:lstStyle/>
          <a:p>
            <a:fld id="{C39BDBEC-706D-40E2-9A2A-4F36D75B902B}" type="datetimeFigureOut">
              <a:rPr lang="en-US" smtClean="0"/>
              <a:t>4/15/2023</a:t>
            </a:fld>
            <a:endParaRPr lang="en-US"/>
          </a:p>
        </p:txBody>
      </p:sp>
      <p:sp>
        <p:nvSpPr>
          <p:cNvPr id="5" name="Footer Placeholder 4">
            <a:extLst>
              <a:ext uri="{FF2B5EF4-FFF2-40B4-BE49-F238E27FC236}">
                <a16:creationId xmlns:a16="http://schemas.microsoft.com/office/drawing/2014/main" id="{0EC0E788-8562-4E0C-B9CD-D88B5C49C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AF53E-80A1-4216-B9C3-F7538517243E}"/>
              </a:ext>
            </a:extLst>
          </p:cNvPr>
          <p:cNvSpPr>
            <a:spLocks noGrp="1"/>
          </p:cNvSpPr>
          <p:nvPr>
            <p:ph type="sldNum" sz="quarter" idx="12"/>
          </p:nvPr>
        </p:nvSpPr>
        <p:spPr/>
        <p:txBody>
          <a:bodyPr/>
          <a:lstStyle/>
          <a:p>
            <a:fld id="{5B6F266C-1E02-4431-88BB-27284049BAC2}" type="slidenum">
              <a:rPr lang="en-US" smtClean="0"/>
              <a:t>‹#›</a:t>
            </a:fld>
            <a:endParaRPr lang="en-US"/>
          </a:p>
        </p:txBody>
      </p:sp>
    </p:spTree>
    <p:extLst>
      <p:ext uri="{BB962C8B-B14F-4D97-AF65-F5344CB8AC3E}">
        <p14:creationId xmlns:p14="http://schemas.microsoft.com/office/powerpoint/2010/main" val="386873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3A10-218A-4401-B6F2-AB8A7034B8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A46597-F800-45C0-BE1A-45B9C0CBD9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516F23-33FC-4444-B855-A5D3FCA360FA}"/>
              </a:ext>
            </a:extLst>
          </p:cNvPr>
          <p:cNvSpPr>
            <a:spLocks noGrp="1"/>
          </p:cNvSpPr>
          <p:nvPr>
            <p:ph type="dt" sz="half" idx="10"/>
          </p:nvPr>
        </p:nvSpPr>
        <p:spPr/>
        <p:txBody>
          <a:bodyPr/>
          <a:lstStyle/>
          <a:p>
            <a:fld id="{C39BDBEC-706D-40E2-9A2A-4F36D75B902B}" type="datetimeFigureOut">
              <a:rPr lang="en-US" smtClean="0"/>
              <a:t>4/15/2023</a:t>
            </a:fld>
            <a:endParaRPr lang="en-US"/>
          </a:p>
        </p:txBody>
      </p:sp>
      <p:sp>
        <p:nvSpPr>
          <p:cNvPr id="5" name="Footer Placeholder 4">
            <a:extLst>
              <a:ext uri="{FF2B5EF4-FFF2-40B4-BE49-F238E27FC236}">
                <a16:creationId xmlns:a16="http://schemas.microsoft.com/office/drawing/2014/main" id="{973B6CCB-D803-4106-862A-186BA4C32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916FC3-946A-4115-83DE-B1C009679788}"/>
              </a:ext>
            </a:extLst>
          </p:cNvPr>
          <p:cNvSpPr>
            <a:spLocks noGrp="1"/>
          </p:cNvSpPr>
          <p:nvPr>
            <p:ph type="sldNum" sz="quarter" idx="12"/>
          </p:nvPr>
        </p:nvSpPr>
        <p:spPr/>
        <p:txBody>
          <a:bodyPr/>
          <a:lstStyle/>
          <a:p>
            <a:fld id="{5B6F266C-1E02-4431-88BB-27284049BAC2}" type="slidenum">
              <a:rPr lang="en-US" smtClean="0"/>
              <a:t>‹#›</a:t>
            </a:fld>
            <a:endParaRPr lang="en-US"/>
          </a:p>
        </p:txBody>
      </p:sp>
    </p:spTree>
    <p:extLst>
      <p:ext uri="{BB962C8B-B14F-4D97-AF65-F5344CB8AC3E}">
        <p14:creationId xmlns:p14="http://schemas.microsoft.com/office/powerpoint/2010/main" val="2992038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1DED9C-FF0F-404A-8884-4A4BCE1DF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C4C8B6-728C-42E8-9861-45D91AF035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E3DE4C-96E2-48E5-AA23-C2F4A21B62BB}"/>
              </a:ext>
            </a:extLst>
          </p:cNvPr>
          <p:cNvSpPr>
            <a:spLocks noGrp="1"/>
          </p:cNvSpPr>
          <p:nvPr>
            <p:ph type="dt" sz="half" idx="10"/>
          </p:nvPr>
        </p:nvSpPr>
        <p:spPr/>
        <p:txBody>
          <a:bodyPr/>
          <a:lstStyle/>
          <a:p>
            <a:fld id="{C39BDBEC-706D-40E2-9A2A-4F36D75B902B}" type="datetimeFigureOut">
              <a:rPr lang="en-US" smtClean="0"/>
              <a:t>4/15/2023</a:t>
            </a:fld>
            <a:endParaRPr lang="en-US"/>
          </a:p>
        </p:txBody>
      </p:sp>
      <p:sp>
        <p:nvSpPr>
          <p:cNvPr id="5" name="Footer Placeholder 4">
            <a:extLst>
              <a:ext uri="{FF2B5EF4-FFF2-40B4-BE49-F238E27FC236}">
                <a16:creationId xmlns:a16="http://schemas.microsoft.com/office/drawing/2014/main" id="{9D26100D-BBE5-4CE8-AB4D-495EE3BC09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46310-CC5B-47D3-B02B-D71B4294BB82}"/>
              </a:ext>
            </a:extLst>
          </p:cNvPr>
          <p:cNvSpPr>
            <a:spLocks noGrp="1"/>
          </p:cNvSpPr>
          <p:nvPr>
            <p:ph type="sldNum" sz="quarter" idx="12"/>
          </p:nvPr>
        </p:nvSpPr>
        <p:spPr/>
        <p:txBody>
          <a:bodyPr/>
          <a:lstStyle/>
          <a:p>
            <a:fld id="{5B6F266C-1E02-4431-88BB-27284049BAC2}" type="slidenum">
              <a:rPr lang="en-US" smtClean="0"/>
              <a:t>‹#›</a:t>
            </a:fld>
            <a:endParaRPr lang="en-US"/>
          </a:p>
        </p:txBody>
      </p:sp>
    </p:spTree>
    <p:extLst>
      <p:ext uri="{BB962C8B-B14F-4D97-AF65-F5344CB8AC3E}">
        <p14:creationId xmlns:p14="http://schemas.microsoft.com/office/powerpoint/2010/main" val="2455070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389454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E17A-2CF9-482C-9D89-0F61B332D6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E302A5-3D97-4351-98A1-92A5789879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1691F-2BA8-40E8-BCC5-9D9E0B9D75C8}"/>
              </a:ext>
            </a:extLst>
          </p:cNvPr>
          <p:cNvSpPr>
            <a:spLocks noGrp="1"/>
          </p:cNvSpPr>
          <p:nvPr>
            <p:ph type="dt" sz="half" idx="10"/>
          </p:nvPr>
        </p:nvSpPr>
        <p:spPr/>
        <p:txBody>
          <a:bodyPr/>
          <a:lstStyle/>
          <a:p>
            <a:fld id="{C39BDBEC-706D-40E2-9A2A-4F36D75B902B}" type="datetimeFigureOut">
              <a:rPr lang="en-US" smtClean="0"/>
              <a:t>4/15/2023</a:t>
            </a:fld>
            <a:endParaRPr lang="en-US"/>
          </a:p>
        </p:txBody>
      </p:sp>
      <p:sp>
        <p:nvSpPr>
          <p:cNvPr id="5" name="Footer Placeholder 4">
            <a:extLst>
              <a:ext uri="{FF2B5EF4-FFF2-40B4-BE49-F238E27FC236}">
                <a16:creationId xmlns:a16="http://schemas.microsoft.com/office/drawing/2014/main" id="{01D19F19-FCF2-4B80-B754-491498B90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7F543-0DEF-4259-AC44-8EAAF7CECE84}"/>
              </a:ext>
            </a:extLst>
          </p:cNvPr>
          <p:cNvSpPr>
            <a:spLocks noGrp="1"/>
          </p:cNvSpPr>
          <p:nvPr>
            <p:ph type="sldNum" sz="quarter" idx="12"/>
          </p:nvPr>
        </p:nvSpPr>
        <p:spPr/>
        <p:txBody>
          <a:bodyPr/>
          <a:lstStyle/>
          <a:p>
            <a:fld id="{5B6F266C-1E02-4431-88BB-27284049BAC2}" type="slidenum">
              <a:rPr lang="en-US" smtClean="0"/>
              <a:t>‹#›</a:t>
            </a:fld>
            <a:endParaRPr lang="en-US"/>
          </a:p>
        </p:txBody>
      </p:sp>
    </p:spTree>
    <p:extLst>
      <p:ext uri="{BB962C8B-B14F-4D97-AF65-F5344CB8AC3E}">
        <p14:creationId xmlns:p14="http://schemas.microsoft.com/office/powerpoint/2010/main" val="2617599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870A2-7CA6-43DD-8048-5A156F9A8C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26B574-FBD1-465A-BA52-A7594509B7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EB2AF7-0B4C-484F-A822-39D218833D23}"/>
              </a:ext>
            </a:extLst>
          </p:cNvPr>
          <p:cNvSpPr>
            <a:spLocks noGrp="1"/>
          </p:cNvSpPr>
          <p:nvPr>
            <p:ph type="dt" sz="half" idx="10"/>
          </p:nvPr>
        </p:nvSpPr>
        <p:spPr/>
        <p:txBody>
          <a:bodyPr/>
          <a:lstStyle/>
          <a:p>
            <a:fld id="{C39BDBEC-706D-40E2-9A2A-4F36D75B902B}" type="datetimeFigureOut">
              <a:rPr lang="en-US" smtClean="0"/>
              <a:t>4/15/2023</a:t>
            </a:fld>
            <a:endParaRPr lang="en-US"/>
          </a:p>
        </p:txBody>
      </p:sp>
      <p:sp>
        <p:nvSpPr>
          <p:cNvPr id="5" name="Footer Placeholder 4">
            <a:extLst>
              <a:ext uri="{FF2B5EF4-FFF2-40B4-BE49-F238E27FC236}">
                <a16:creationId xmlns:a16="http://schemas.microsoft.com/office/drawing/2014/main" id="{73FE32F5-8CFE-42BC-AEDB-5069C49789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3809C-A06E-45FD-844C-CE03B6CCEF97}"/>
              </a:ext>
            </a:extLst>
          </p:cNvPr>
          <p:cNvSpPr>
            <a:spLocks noGrp="1"/>
          </p:cNvSpPr>
          <p:nvPr>
            <p:ph type="sldNum" sz="quarter" idx="12"/>
          </p:nvPr>
        </p:nvSpPr>
        <p:spPr/>
        <p:txBody>
          <a:bodyPr/>
          <a:lstStyle/>
          <a:p>
            <a:fld id="{5B6F266C-1E02-4431-88BB-27284049BAC2}" type="slidenum">
              <a:rPr lang="en-US" smtClean="0"/>
              <a:t>‹#›</a:t>
            </a:fld>
            <a:endParaRPr lang="en-US"/>
          </a:p>
        </p:txBody>
      </p:sp>
    </p:spTree>
    <p:extLst>
      <p:ext uri="{BB962C8B-B14F-4D97-AF65-F5344CB8AC3E}">
        <p14:creationId xmlns:p14="http://schemas.microsoft.com/office/powerpoint/2010/main" val="1159576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04CB-B155-49AC-8865-B688645282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1C7B94-70B8-4976-96F3-8E40EE0244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166E2D-6F7E-4D11-BE4B-5B21315D47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8280EB-54C6-4CC7-969E-C938D3814DF7}"/>
              </a:ext>
            </a:extLst>
          </p:cNvPr>
          <p:cNvSpPr>
            <a:spLocks noGrp="1"/>
          </p:cNvSpPr>
          <p:nvPr>
            <p:ph type="dt" sz="half" idx="10"/>
          </p:nvPr>
        </p:nvSpPr>
        <p:spPr/>
        <p:txBody>
          <a:bodyPr/>
          <a:lstStyle/>
          <a:p>
            <a:fld id="{C39BDBEC-706D-40E2-9A2A-4F36D75B902B}" type="datetimeFigureOut">
              <a:rPr lang="en-US" smtClean="0"/>
              <a:t>4/15/2023</a:t>
            </a:fld>
            <a:endParaRPr lang="en-US"/>
          </a:p>
        </p:txBody>
      </p:sp>
      <p:sp>
        <p:nvSpPr>
          <p:cNvPr id="6" name="Footer Placeholder 5">
            <a:extLst>
              <a:ext uri="{FF2B5EF4-FFF2-40B4-BE49-F238E27FC236}">
                <a16:creationId xmlns:a16="http://schemas.microsoft.com/office/drawing/2014/main" id="{7684AEB9-1891-4525-97B9-8548E48859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BEEF76-0626-43AB-9ECC-771C0DBEAF95}"/>
              </a:ext>
            </a:extLst>
          </p:cNvPr>
          <p:cNvSpPr>
            <a:spLocks noGrp="1"/>
          </p:cNvSpPr>
          <p:nvPr>
            <p:ph type="sldNum" sz="quarter" idx="12"/>
          </p:nvPr>
        </p:nvSpPr>
        <p:spPr/>
        <p:txBody>
          <a:bodyPr/>
          <a:lstStyle/>
          <a:p>
            <a:fld id="{5B6F266C-1E02-4431-88BB-27284049BAC2}" type="slidenum">
              <a:rPr lang="en-US" smtClean="0"/>
              <a:t>‹#›</a:t>
            </a:fld>
            <a:endParaRPr lang="en-US"/>
          </a:p>
        </p:txBody>
      </p:sp>
    </p:spTree>
    <p:extLst>
      <p:ext uri="{BB962C8B-B14F-4D97-AF65-F5344CB8AC3E}">
        <p14:creationId xmlns:p14="http://schemas.microsoft.com/office/powerpoint/2010/main" val="3058006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0906-2B3E-46BE-8ABC-BCDA203461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826987-009B-4966-BAD7-5ADC5C39B0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B47AC6-D675-458F-A9A1-92F0D9AE62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D5C8B1-031A-4B6C-88CE-CA7CF55ED4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FEC8E9-9C31-479F-8551-AE0E373990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EBD2AA-8FF9-4212-A78D-58B3AE054C26}"/>
              </a:ext>
            </a:extLst>
          </p:cNvPr>
          <p:cNvSpPr>
            <a:spLocks noGrp="1"/>
          </p:cNvSpPr>
          <p:nvPr>
            <p:ph type="dt" sz="half" idx="10"/>
          </p:nvPr>
        </p:nvSpPr>
        <p:spPr/>
        <p:txBody>
          <a:bodyPr/>
          <a:lstStyle/>
          <a:p>
            <a:fld id="{C39BDBEC-706D-40E2-9A2A-4F36D75B902B}" type="datetimeFigureOut">
              <a:rPr lang="en-US" smtClean="0"/>
              <a:t>4/15/2023</a:t>
            </a:fld>
            <a:endParaRPr lang="en-US"/>
          </a:p>
        </p:txBody>
      </p:sp>
      <p:sp>
        <p:nvSpPr>
          <p:cNvPr id="8" name="Footer Placeholder 7">
            <a:extLst>
              <a:ext uri="{FF2B5EF4-FFF2-40B4-BE49-F238E27FC236}">
                <a16:creationId xmlns:a16="http://schemas.microsoft.com/office/drawing/2014/main" id="{08EDC924-519B-47E4-9265-0DDB127A5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1C66D8-9A9D-407D-B58F-6DAEB10CB62A}"/>
              </a:ext>
            </a:extLst>
          </p:cNvPr>
          <p:cNvSpPr>
            <a:spLocks noGrp="1"/>
          </p:cNvSpPr>
          <p:nvPr>
            <p:ph type="sldNum" sz="quarter" idx="12"/>
          </p:nvPr>
        </p:nvSpPr>
        <p:spPr/>
        <p:txBody>
          <a:bodyPr/>
          <a:lstStyle/>
          <a:p>
            <a:fld id="{5B6F266C-1E02-4431-88BB-27284049BAC2}" type="slidenum">
              <a:rPr lang="en-US" smtClean="0"/>
              <a:t>‹#›</a:t>
            </a:fld>
            <a:endParaRPr lang="en-US"/>
          </a:p>
        </p:txBody>
      </p:sp>
    </p:spTree>
    <p:extLst>
      <p:ext uri="{BB962C8B-B14F-4D97-AF65-F5344CB8AC3E}">
        <p14:creationId xmlns:p14="http://schemas.microsoft.com/office/powerpoint/2010/main" val="1083356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8C45-46EC-4F4A-8533-ABE8BF9117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F4B197-83B3-4505-90FF-36F5E786E364}"/>
              </a:ext>
            </a:extLst>
          </p:cNvPr>
          <p:cNvSpPr>
            <a:spLocks noGrp="1"/>
          </p:cNvSpPr>
          <p:nvPr>
            <p:ph type="dt" sz="half" idx="10"/>
          </p:nvPr>
        </p:nvSpPr>
        <p:spPr/>
        <p:txBody>
          <a:bodyPr/>
          <a:lstStyle/>
          <a:p>
            <a:fld id="{C39BDBEC-706D-40E2-9A2A-4F36D75B902B}" type="datetimeFigureOut">
              <a:rPr lang="en-US" smtClean="0"/>
              <a:t>4/15/2023</a:t>
            </a:fld>
            <a:endParaRPr lang="en-US"/>
          </a:p>
        </p:txBody>
      </p:sp>
      <p:sp>
        <p:nvSpPr>
          <p:cNvPr id="4" name="Footer Placeholder 3">
            <a:extLst>
              <a:ext uri="{FF2B5EF4-FFF2-40B4-BE49-F238E27FC236}">
                <a16:creationId xmlns:a16="http://schemas.microsoft.com/office/drawing/2014/main" id="{F3681691-7F47-494A-957B-ECDA717E45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3BA3A3-5DFB-4F9E-B344-C2A686415C5B}"/>
              </a:ext>
            </a:extLst>
          </p:cNvPr>
          <p:cNvSpPr>
            <a:spLocks noGrp="1"/>
          </p:cNvSpPr>
          <p:nvPr>
            <p:ph type="sldNum" sz="quarter" idx="12"/>
          </p:nvPr>
        </p:nvSpPr>
        <p:spPr/>
        <p:txBody>
          <a:bodyPr/>
          <a:lstStyle/>
          <a:p>
            <a:fld id="{5B6F266C-1E02-4431-88BB-27284049BAC2}" type="slidenum">
              <a:rPr lang="en-US" smtClean="0"/>
              <a:t>‹#›</a:t>
            </a:fld>
            <a:endParaRPr lang="en-US"/>
          </a:p>
        </p:txBody>
      </p:sp>
    </p:spTree>
    <p:extLst>
      <p:ext uri="{BB962C8B-B14F-4D97-AF65-F5344CB8AC3E}">
        <p14:creationId xmlns:p14="http://schemas.microsoft.com/office/powerpoint/2010/main" val="384866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2B10C2-BFEF-4E4D-BE75-9CAB97B910B6}"/>
              </a:ext>
            </a:extLst>
          </p:cNvPr>
          <p:cNvSpPr>
            <a:spLocks noGrp="1"/>
          </p:cNvSpPr>
          <p:nvPr>
            <p:ph type="dt" sz="half" idx="10"/>
          </p:nvPr>
        </p:nvSpPr>
        <p:spPr/>
        <p:txBody>
          <a:bodyPr/>
          <a:lstStyle/>
          <a:p>
            <a:fld id="{C39BDBEC-706D-40E2-9A2A-4F36D75B902B}" type="datetimeFigureOut">
              <a:rPr lang="en-US" smtClean="0"/>
              <a:t>4/15/2023</a:t>
            </a:fld>
            <a:endParaRPr lang="en-US"/>
          </a:p>
        </p:txBody>
      </p:sp>
      <p:sp>
        <p:nvSpPr>
          <p:cNvPr id="3" name="Footer Placeholder 2">
            <a:extLst>
              <a:ext uri="{FF2B5EF4-FFF2-40B4-BE49-F238E27FC236}">
                <a16:creationId xmlns:a16="http://schemas.microsoft.com/office/drawing/2014/main" id="{AE63670E-EA20-4CB5-9C51-21647E29E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C4BC6A-73F7-4889-9B1C-3B18DFC22FD0}"/>
              </a:ext>
            </a:extLst>
          </p:cNvPr>
          <p:cNvSpPr>
            <a:spLocks noGrp="1"/>
          </p:cNvSpPr>
          <p:nvPr>
            <p:ph type="sldNum" sz="quarter" idx="12"/>
          </p:nvPr>
        </p:nvSpPr>
        <p:spPr/>
        <p:txBody>
          <a:bodyPr/>
          <a:lstStyle/>
          <a:p>
            <a:fld id="{5B6F266C-1E02-4431-88BB-27284049BAC2}" type="slidenum">
              <a:rPr lang="en-US" smtClean="0"/>
              <a:t>‹#›</a:t>
            </a:fld>
            <a:endParaRPr lang="en-US"/>
          </a:p>
        </p:txBody>
      </p:sp>
    </p:spTree>
    <p:extLst>
      <p:ext uri="{BB962C8B-B14F-4D97-AF65-F5344CB8AC3E}">
        <p14:creationId xmlns:p14="http://schemas.microsoft.com/office/powerpoint/2010/main" val="4280544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A3F9C-AB9F-41EF-A3E5-876DBED142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39750E-046B-4A70-BC44-F50BE5FF94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D4F316-4FD8-4C23-91D1-4D4C844BF2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C468DA-6041-4C63-A86C-BE947109F5F4}"/>
              </a:ext>
            </a:extLst>
          </p:cNvPr>
          <p:cNvSpPr>
            <a:spLocks noGrp="1"/>
          </p:cNvSpPr>
          <p:nvPr>
            <p:ph type="dt" sz="half" idx="10"/>
          </p:nvPr>
        </p:nvSpPr>
        <p:spPr/>
        <p:txBody>
          <a:bodyPr/>
          <a:lstStyle/>
          <a:p>
            <a:fld id="{C39BDBEC-706D-40E2-9A2A-4F36D75B902B}" type="datetimeFigureOut">
              <a:rPr lang="en-US" smtClean="0"/>
              <a:t>4/15/2023</a:t>
            </a:fld>
            <a:endParaRPr lang="en-US"/>
          </a:p>
        </p:txBody>
      </p:sp>
      <p:sp>
        <p:nvSpPr>
          <p:cNvPr id="6" name="Footer Placeholder 5">
            <a:extLst>
              <a:ext uri="{FF2B5EF4-FFF2-40B4-BE49-F238E27FC236}">
                <a16:creationId xmlns:a16="http://schemas.microsoft.com/office/drawing/2014/main" id="{C342EBB2-9BA8-42E4-BEE5-B19F1491FB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674052-FB9B-4C9C-80AE-096C25B7C53B}"/>
              </a:ext>
            </a:extLst>
          </p:cNvPr>
          <p:cNvSpPr>
            <a:spLocks noGrp="1"/>
          </p:cNvSpPr>
          <p:nvPr>
            <p:ph type="sldNum" sz="quarter" idx="12"/>
          </p:nvPr>
        </p:nvSpPr>
        <p:spPr/>
        <p:txBody>
          <a:bodyPr/>
          <a:lstStyle/>
          <a:p>
            <a:fld id="{5B6F266C-1E02-4431-88BB-27284049BAC2}" type="slidenum">
              <a:rPr lang="en-US" smtClean="0"/>
              <a:t>‹#›</a:t>
            </a:fld>
            <a:endParaRPr lang="en-US"/>
          </a:p>
        </p:txBody>
      </p:sp>
    </p:spTree>
    <p:extLst>
      <p:ext uri="{BB962C8B-B14F-4D97-AF65-F5344CB8AC3E}">
        <p14:creationId xmlns:p14="http://schemas.microsoft.com/office/powerpoint/2010/main" val="1387440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91824-C47A-4923-B8F2-F6FA79A51B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7C732F-A1B5-43C8-B7B1-374F35EF3C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CE2D74-E138-43DF-BC66-40DEE4CD60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CAF884-D0B5-48C5-8F38-ED95968BA7D5}"/>
              </a:ext>
            </a:extLst>
          </p:cNvPr>
          <p:cNvSpPr>
            <a:spLocks noGrp="1"/>
          </p:cNvSpPr>
          <p:nvPr>
            <p:ph type="dt" sz="half" idx="10"/>
          </p:nvPr>
        </p:nvSpPr>
        <p:spPr/>
        <p:txBody>
          <a:bodyPr/>
          <a:lstStyle/>
          <a:p>
            <a:fld id="{C39BDBEC-706D-40E2-9A2A-4F36D75B902B}" type="datetimeFigureOut">
              <a:rPr lang="en-US" smtClean="0"/>
              <a:t>4/15/2023</a:t>
            </a:fld>
            <a:endParaRPr lang="en-US"/>
          </a:p>
        </p:txBody>
      </p:sp>
      <p:sp>
        <p:nvSpPr>
          <p:cNvPr id="6" name="Footer Placeholder 5">
            <a:extLst>
              <a:ext uri="{FF2B5EF4-FFF2-40B4-BE49-F238E27FC236}">
                <a16:creationId xmlns:a16="http://schemas.microsoft.com/office/drawing/2014/main" id="{1107F81C-C855-4355-BA2D-82223CAED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22F735-27AE-43DD-8676-7DD2E5966CBD}"/>
              </a:ext>
            </a:extLst>
          </p:cNvPr>
          <p:cNvSpPr>
            <a:spLocks noGrp="1"/>
          </p:cNvSpPr>
          <p:nvPr>
            <p:ph type="sldNum" sz="quarter" idx="12"/>
          </p:nvPr>
        </p:nvSpPr>
        <p:spPr/>
        <p:txBody>
          <a:bodyPr/>
          <a:lstStyle/>
          <a:p>
            <a:fld id="{5B6F266C-1E02-4431-88BB-27284049BAC2}" type="slidenum">
              <a:rPr lang="en-US" smtClean="0"/>
              <a:t>‹#›</a:t>
            </a:fld>
            <a:endParaRPr lang="en-US"/>
          </a:p>
        </p:txBody>
      </p:sp>
    </p:spTree>
    <p:extLst>
      <p:ext uri="{BB962C8B-B14F-4D97-AF65-F5344CB8AC3E}">
        <p14:creationId xmlns:p14="http://schemas.microsoft.com/office/powerpoint/2010/main" val="3616260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C8C44B-A6B4-4274-AE2A-E934E573CC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8933F1-EE90-4520-A0F8-A2D882B332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62E114-74AE-4315-9497-D6584571EE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9BDBEC-706D-40E2-9A2A-4F36D75B902B}" type="datetimeFigureOut">
              <a:rPr lang="en-US" smtClean="0"/>
              <a:t>4/15/2023</a:t>
            </a:fld>
            <a:endParaRPr lang="en-US"/>
          </a:p>
        </p:txBody>
      </p:sp>
      <p:sp>
        <p:nvSpPr>
          <p:cNvPr id="5" name="Footer Placeholder 4">
            <a:extLst>
              <a:ext uri="{FF2B5EF4-FFF2-40B4-BE49-F238E27FC236}">
                <a16:creationId xmlns:a16="http://schemas.microsoft.com/office/drawing/2014/main" id="{B3A472E1-7B57-4339-B5A9-155025C6DE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13862B-8D77-4930-9C29-A12DCC9B9C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F266C-1E02-4431-88BB-27284049BAC2}" type="slidenum">
              <a:rPr lang="en-US" smtClean="0"/>
              <a:t>‹#›</a:t>
            </a:fld>
            <a:endParaRPr lang="en-US"/>
          </a:p>
        </p:txBody>
      </p:sp>
    </p:spTree>
    <p:extLst>
      <p:ext uri="{BB962C8B-B14F-4D97-AF65-F5344CB8AC3E}">
        <p14:creationId xmlns:p14="http://schemas.microsoft.com/office/powerpoint/2010/main" val="175369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0" y="0"/>
            <a:ext cx="12217601" cy="6864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10" name="Shape 55"/>
          <p:cNvSpPr/>
          <p:nvPr/>
        </p:nvSpPr>
        <p:spPr>
          <a:xfrm>
            <a:off x="717200" y="2526899"/>
            <a:ext cx="5270803" cy="1682598"/>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defRPr sz="3500">
                <a:solidFill>
                  <a:srgbClr val="FFFFFF"/>
                </a:solidFill>
                <a:latin typeface="Open Sans Extrabold"/>
                <a:ea typeface="Open Sans Extrabold"/>
                <a:cs typeface="Open Sans Extrabold"/>
                <a:sym typeface="Open Sans Extrabold"/>
              </a:defRPr>
            </a:lvl1pPr>
          </a:lstStyle>
          <a:p>
            <a:r>
              <a:rPr sz="4667"/>
              <a:t>Sprocket Central Pty Ltd</a:t>
            </a:r>
          </a:p>
        </p:txBody>
      </p:sp>
      <p:sp>
        <p:nvSpPr>
          <p:cNvPr id="111" name="Shape 56"/>
          <p:cNvSpPr/>
          <p:nvPr/>
        </p:nvSpPr>
        <p:spPr>
          <a:xfrm>
            <a:off x="717201" y="4420633"/>
            <a:ext cx="7400800" cy="656612"/>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defRPr sz="2000">
                <a:solidFill>
                  <a:srgbClr val="FFFFFF"/>
                </a:solidFill>
                <a:latin typeface="Open Sans Light"/>
                <a:ea typeface="Open Sans Light"/>
                <a:cs typeface="Open Sans Light"/>
                <a:sym typeface="Open Sans Light"/>
              </a:defRPr>
            </a:lvl1pPr>
          </a:lstStyle>
          <a:p>
            <a:r>
              <a:rPr sz="2667"/>
              <a:t>Data analytics approach</a:t>
            </a:r>
          </a:p>
        </p:txBody>
      </p:sp>
      <p:pic>
        <p:nvPicPr>
          <p:cNvPr id="112" name="Shape 57" descr="Shape 57"/>
          <p:cNvPicPr>
            <a:picLocks noChangeAspect="1"/>
          </p:cNvPicPr>
          <p:nvPr/>
        </p:nvPicPr>
        <p:blipFill>
          <a:blip r:embed="rId2"/>
          <a:stretch>
            <a:fillRect/>
          </a:stretch>
        </p:blipFill>
        <p:spPr>
          <a:xfrm>
            <a:off x="818801" y="1722383"/>
            <a:ext cx="2643067" cy="318268"/>
          </a:xfrm>
          <a:prstGeom prst="rect">
            <a:avLst/>
          </a:prstGeom>
          <a:ln w="12700">
            <a:miter lim="400000"/>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20668" y="-25967"/>
            <a:ext cx="12255203" cy="1120000"/>
          </a:xfrm>
          <a:prstGeom prst="rect">
            <a:avLst/>
          </a:pr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17" name="Shape 64"/>
          <p:cNvSpPr/>
          <p:nvPr/>
        </p:nvSpPr>
        <p:spPr>
          <a:xfrm>
            <a:off x="273367" y="351966"/>
            <a:ext cx="11420800" cy="656612"/>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defRPr sz="2000" b="1">
                <a:solidFill>
                  <a:srgbClr val="FFFFFF"/>
                </a:solidFill>
              </a:defRPr>
            </a:lvl1pPr>
          </a:lstStyle>
          <a:p>
            <a:r>
              <a:rPr sz="2667"/>
              <a:t>Agenda</a:t>
            </a:r>
          </a:p>
        </p:txBody>
      </p:sp>
      <p:sp>
        <p:nvSpPr>
          <p:cNvPr id="118" name="Shape 65"/>
          <p:cNvSpPr/>
          <p:nvPr/>
        </p:nvSpPr>
        <p:spPr>
          <a:xfrm>
            <a:off x="458499" y="1614934"/>
            <a:ext cx="7279203" cy="2805662"/>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p>
            <a:pPr marL="135464">
              <a:lnSpc>
                <a:spcPct val="115000"/>
              </a:lnSpc>
              <a:buClr>
                <a:srgbClr val="000000"/>
              </a:buClr>
              <a:buSzPts val="2000"/>
              <a:defRPr sz="2000">
                <a:latin typeface="Open Sans"/>
                <a:ea typeface="Open Sans"/>
                <a:cs typeface="Open Sans"/>
                <a:sym typeface="Open Sans"/>
              </a:defRPr>
            </a:pPr>
            <a:endParaRPr lang="en-US" sz="2667" dirty="0"/>
          </a:p>
          <a:p>
            <a:pPr marL="592664" indent="-457200">
              <a:lnSpc>
                <a:spcPct val="115000"/>
              </a:lnSpc>
              <a:buClr>
                <a:srgbClr val="000000"/>
              </a:buClr>
              <a:buSzPts val="2000"/>
              <a:buFont typeface="Wingdings" panose="05000000000000000000" pitchFamily="2" charset="2"/>
              <a:buChar char="q"/>
              <a:defRPr sz="2000">
                <a:latin typeface="Open Sans"/>
                <a:ea typeface="Open Sans"/>
                <a:cs typeface="Open Sans"/>
                <a:sym typeface="Open Sans"/>
              </a:defRPr>
            </a:pPr>
            <a:r>
              <a:rPr sz="2400" dirty="0"/>
              <a:t>Data Exploration</a:t>
            </a:r>
            <a:endParaRPr lang="en-US" sz="2400" dirty="0"/>
          </a:p>
          <a:p>
            <a:pPr marL="592664" indent="-457200">
              <a:lnSpc>
                <a:spcPct val="115000"/>
              </a:lnSpc>
              <a:buClr>
                <a:srgbClr val="000000"/>
              </a:buClr>
              <a:buSzPts val="2000"/>
              <a:buFont typeface="Wingdings" panose="05000000000000000000" pitchFamily="2" charset="2"/>
              <a:buChar char="q"/>
              <a:defRPr sz="2000">
                <a:latin typeface="Open Sans"/>
                <a:ea typeface="Open Sans"/>
                <a:cs typeface="Open Sans"/>
                <a:sym typeface="Open Sans"/>
              </a:defRPr>
            </a:pPr>
            <a:endParaRPr sz="2400" dirty="0"/>
          </a:p>
          <a:p>
            <a:pPr marL="592664" indent="-457200">
              <a:lnSpc>
                <a:spcPct val="115000"/>
              </a:lnSpc>
              <a:buClr>
                <a:srgbClr val="000000"/>
              </a:buClr>
              <a:buSzPts val="2000"/>
              <a:buFont typeface="Wingdings" panose="05000000000000000000" pitchFamily="2" charset="2"/>
              <a:buChar char="q"/>
              <a:defRPr sz="2000">
                <a:latin typeface="Open Sans"/>
                <a:ea typeface="Open Sans"/>
                <a:cs typeface="Open Sans"/>
                <a:sym typeface="Open Sans"/>
              </a:defRPr>
            </a:pPr>
            <a:r>
              <a:rPr sz="2400" dirty="0"/>
              <a:t>Model Development</a:t>
            </a:r>
            <a:endParaRPr lang="en-US" sz="2400" dirty="0"/>
          </a:p>
          <a:p>
            <a:pPr marL="592664" indent="-457200">
              <a:lnSpc>
                <a:spcPct val="115000"/>
              </a:lnSpc>
              <a:buClr>
                <a:srgbClr val="000000"/>
              </a:buClr>
              <a:buSzPts val="2000"/>
              <a:buFont typeface="Wingdings" panose="05000000000000000000" pitchFamily="2" charset="2"/>
              <a:buChar char="q"/>
              <a:defRPr sz="2000">
                <a:latin typeface="Open Sans"/>
                <a:ea typeface="Open Sans"/>
                <a:cs typeface="Open Sans"/>
                <a:sym typeface="Open Sans"/>
              </a:defRPr>
            </a:pPr>
            <a:endParaRPr sz="2400" dirty="0"/>
          </a:p>
          <a:p>
            <a:pPr marL="592664" indent="-457200">
              <a:lnSpc>
                <a:spcPct val="115000"/>
              </a:lnSpc>
              <a:buClr>
                <a:srgbClr val="000000"/>
              </a:buClr>
              <a:buSzPts val="2000"/>
              <a:buFont typeface="Wingdings" panose="05000000000000000000" pitchFamily="2" charset="2"/>
              <a:buChar char="q"/>
              <a:defRPr sz="2000">
                <a:latin typeface="Open Sans"/>
                <a:ea typeface="Open Sans"/>
                <a:cs typeface="Open Sans"/>
                <a:sym typeface="Open Sans"/>
              </a:defRPr>
            </a:pPr>
            <a:r>
              <a:rPr sz="2400" dirty="0"/>
              <a:t>Interpretation</a:t>
            </a:r>
          </a:p>
        </p:txBody>
      </p:sp>
      <p:sp>
        <p:nvSpPr>
          <p:cNvPr id="2" name="TextBox 1">
            <a:extLst>
              <a:ext uri="{FF2B5EF4-FFF2-40B4-BE49-F238E27FC236}">
                <a16:creationId xmlns:a16="http://schemas.microsoft.com/office/drawing/2014/main" id="{DBF96CBE-A066-4318-843E-132FCE45E521}"/>
              </a:ext>
            </a:extLst>
          </p:cNvPr>
          <p:cNvSpPr txBox="1"/>
          <p:nvPr/>
        </p:nvSpPr>
        <p:spPr>
          <a:xfrm>
            <a:off x="595745" y="1386511"/>
            <a:ext cx="10170537" cy="523220"/>
          </a:xfrm>
          <a:prstGeom prst="rect">
            <a:avLst/>
          </a:prstGeom>
          <a:noFill/>
        </p:spPr>
        <p:txBody>
          <a:bodyPr wrap="square" rtlCol="0">
            <a:spAutoFit/>
          </a:bodyPr>
          <a:lstStyle/>
          <a:p>
            <a:r>
              <a:rPr lang="en-US" sz="2800" dirty="0">
                <a:latin typeface="Open Sans" panose="020B0604020202020204" charset="0"/>
                <a:ea typeface="Open Sans" panose="020B0604020202020204" charset="0"/>
                <a:cs typeface="Open Sans" panose="020B0604020202020204" charset="0"/>
              </a:rPr>
              <a:t>The 3 Data Analytical Approaches I used are</a:t>
            </a:r>
            <a:r>
              <a:rPr lang="en-US" sz="2800" dirty="0">
                <a:latin typeface="Arial" panose="020B0604020202020204" pitchFamily="34" charset="0"/>
                <a:cs typeface="Arial" panose="020B0604020202020204" pitchFamily="34" charset="0"/>
              </a:rPr>
              <a: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0668" y="-25967"/>
            <a:ext cx="12255203" cy="1120000"/>
          </a:xfrm>
          <a:prstGeom prst="rect">
            <a:avLst/>
          </a:pr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31" name="Shape 80"/>
          <p:cNvSpPr/>
          <p:nvPr/>
        </p:nvSpPr>
        <p:spPr>
          <a:xfrm>
            <a:off x="273367" y="351966"/>
            <a:ext cx="11420800" cy="656612"/>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defRPr sz="2000" b="1">
                <a:solidFill>
                  <a:srgbClr val="FFFFFF"/>
                </a:solidFill>
              </a:defRPr>
            </a:lvl1pPr>
          </a:lstStyle>
          <a:p>
            <a:r>
              <a:rPr sz="2667" dirty="0"/>
              <a:t>Data Exploration</a:t>
            </a:r>
          </a:p>
        </p:txBody>
      </p:sp>
      <p:sp>
        <p:nvSpPr>
          <p:cNvPr id="132" name="Shape 81"/>
          <p:cNvSpPr/>
          <p:nvPr/>
        </p:nvSpPr>
        <p:spPr>
          <a:xfrm>
            <a:off x="273367" y="1444399"/>
            <a:ext cx="11420800" cy="699573"/>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lnSpc>
                <a:spcPct val="115000"/>
              </a:lnSpc>
              <a:defRPr sz="2000" b="1">
                <a:latin typeface="Open Sans"/>
                <a:ea typeface="Open Sans"/>
                <a:cs typeface="Open Sans"/>
                <a:sym typeface="Open Sans"/>
              </a:defRPr>
            </a:lvl1pPr>
          </a:lstStyle>
          <a:p>
            <a:r>
              <a:rPr lang="en-US" sz="2800" dirty="0"/>
              <a:t>Bike Related Purchases Compared By Gender</a:t>
            </a:r>
          </a:p>
        </p:txBody>
      </p:sp>
      <p:sp>
        <p:nvSpPr>
          <p:cNvPr id="133" name="Shape 82"/>
          <p:cNvSpPr/>
          <p:nvPr/>
        </p:nvSpPr>
        <p:spPr>
          <a:xfrm>
            <a:off x="273367" y="3029024"/>
            <a:ext cx="5512800" cy="2693708"/>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lnSpc>
                <a:spcPct val="115000"/>
              </a:lnSpc>
              <a:defRPr sz="1500">
                <a:latin typeface="Open Sans"/>
                <a:ea typeface="Open Sans"/>
                <a:cs typeface="Open Sans"/>
                <a:sym typeface="Open Sans"/>
              </a:defRPr>
            </a:lvl1pPr>
          </a:lstStyle>
          <a:p>
            <a:pPr marL="342900" indent="-342900">
              <a:buFont typeface="Wingdings" panose="05000000000000000000" pitchFamily="2" charset="2"/>
              <a:buChar char="q"/>
            </a:pPr>
            <a:r>
              <a:rPr lang="en-US" sz="2000" dirty="0"/>
              <a:t>Data shows that in the last 3 years, the female gender purchased more Bikes than their male counterpart.</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In terms of revenue, when compared with male, the revenue generated from female is higher than male.</a:t>
            </a:r>
          </a:p>
        </p:txBody>
      </p:sp>
      <p:graphicFrame>
        <p:nvGraphicFramePr>
          <p:cNvPr id="12" name="Chart 11">
            <a:extLst>
              <a:ext uri="{FF2B5EF4-FFF2-40B4-BE49-F238E27FC236}">
                <a16:creationId xmlns:a16="http://schemas.microsoft.com/office/drawing/2014/main" id="{0B3A6824-C1FF-403C-965B-FE6CEE58A2EB}"/>
              </a:ext>
            </a:extLst>
          </p:cNvPr>
          <p:cNvGraphicFramePr>
            <a:graphicFrameLocks/>
          </p:cNvGraphicFramePr>
          <p:nvPr>
            <p:extLst>
              <p:ext uri="{D42A27DB-BD31-4B8C-83A1-F6EECF244321}">
                <p14:modId xmlns:p14="http://schemas.microsoft.com/office/powerpoint/2010/main" val="1865183873"/>
              </p:ext>
            </p:extLst>
          </p:nvPr>
        </p:nvGraphicFramePr>
        <p:xfrm>
          <a:off x="6106933" y="2527483"/>
          <a:ext cx="5598167" cy="369678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0668" y="-25967"/>
            <a:ext cx="12255203" cy="1120000"/>
          </a:xfrm>
          <a:prstGeom prst="rect">
            <a:avLst/>
          </a:pr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31" name="Shape 80"/>
          <p:cNvSpPr/>
          <p:nvPr/>
        </p:nvSpPr>
        <p:spPr>
          <a:xfrm>
            <a:off x="273367" y="351966"/>
            <a:ext cx="11420800" cy="656612"/>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defRPr sz="2000" b="1">
                <a:solidFill>
                  <a:srgbClr val="FFFFFF"/>
                </a:solidFill>
              </a:defRPr>
            </a:lvl1pPr>
          </a:lstStyle>
          <a:p>
            <a:r>
              <a:rPr sz="2667" dirty="0"/>
              <a:t>Data Exploration</a:t>
            </a:r>
          </a:p>
        </p:txBody>
      </p:sp>
      <p:sp>
        <p:nvSpPr>
          <p:cNvPr id="132" name="Shape 81"/>
          <p:cNvSpPr/>
          <p:nvPr/>
        </p:nvSpPr>
        <p:spPr>
          <a:xfrm>
            <a:off x="273367" y="1444399"/>
            <a:ext cx="11420800" cy="699573"/>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lnSpc>
                <a:spcPct val="115000"/>
              </a:lnSpc>
              <a:defRPr sz="2000" b="1">
                <a:latin typeface="Open Sans"/>
                <a:ea typeface="Open Sans"/>
                <a:cs typeface="Open Sans"/>
                <a:sym typeface="Open Sans"/>
              </a:defRPr>
            </a:lvl1pPr>
          </a:lstStyle>
          <a:p>
            <a:r>
              <a:rPr lang="en-US" sz="2800" dirty="0"/>
              <a:t>Profit Of Wealth Segment By Age Clusters</a:t>
            </a:r>
          </a:p>
        </p:txBody>
      </p:sp>
      <p:sp>
        <p:nvSpPr>
          <p:cNvPr id="133" name="Shape 82"/>
          <p:cNvSpPr/>
          <p:nvPr/>
        </p:nvSpPr>
        <p:spPr>
          <a:xfrm>
            <a:off x="273367" y="3029024"/>
            <a:ext cx="5512800" cy="2693708"/>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lnSpc>
                <a:spcPct val="115000"/>
              </a:lnSpc>
              <a:defRPr sz="1500">
                <a:latin typeface="Open Sans"/>
                <a:ea typeface="Open Sans"/>
                <a:cs typeface="Open Sans"/>
                <a:sym typeface="Open Sans"/>
              </a:defRPr>
            </a:lvl1pPr>
          </a:lstStyle>
          <a:p>
            <a:pPr marL="342900" indent="-342900">
              <a:buFont typeface="Wingdings" panose="05000000000000000000" pitchFamily="2" charset="2"/>
              <a:buChar char="q"/>
            </a:pPr>
            <a:r>
              <a:rPr lang="en-US" sz="2000" dirty="0"/>
              <a:t>The analysis shows that Mass Customer segmentation makes the highest profit across the different age clusters.</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Customer age between 40-49 are likely to bring more profit for the company compared to other age clusters.</a:t>
            </a:r>
          </a:p>
        </p:txBody>
      </p:sp>
      <p:graphicFrame>
        <p:nvGraphicFramePr>
          <p:cNvPr id="7" name="Chart 6">
            <a:extLst>
              <a:ext uri="{FF2B5EF4-FFF2-40B4-BE49-F238E27FC236}">
                <a16:creationId xmlns:a16="http://schemas.microsoft.com/office/drawing/2014/main" id="{F80FD18E-D7A7-4422-848A-6275A21FEEC9}"/>
              </a:ext>
            </a:extLst>
          </p:cNvPr>
          <p:cNvGraphicFramePr>
            <a:graphicFrameLocks/>
          </p:cNvGraphicFramePr>
          <p:nvPr>
            <p:extLst>
              <p:ext uri="{D42A27DB-BD31-4B8C-83A1-F6EECF244321}">
                <p14:modId xmlns:p14="http://schemas.microsoft.com/office/powerpoint/2010/main" val="2222184374"/>
              </p:ext>
            </p:extLst>
          </p:nvPr>
        </p:nvGraphicFramePr>
        <p:xfrm>
          <a:off x="6096000" y="2494338"/>
          <a:ext cx="5699760" cy="36713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0677918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0668" y="-25967"/>
            <a:ext cx="12255203" cy="1120000"/>
          </a:xfrm>
          <a:prstGeom prst="rect">
            <a:avLst/>
          </a:pr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31" name="Shape 80"/>
          <p:cNvSpPr/>
          <p:nvPr/>
        </p:nvSpPr>
        <p:spPr>
          <a:xfrm>
            <a:off x="273367" y="351966"/>
            <a:ext cx="11420800" cy="656612"/>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defRPr sz="2000" b="1">
                <a:solidFill>
                  <a:srgbClr val="FFFFFF"/>
                </a:solidFill>
              </a:defRPr>
            </a:lvl1pPr>
          </a:lstStyle>
          <a:p>
            <a:r>
              <a:rPr sz="2667" dirty="0"/>
              <a:t>Data Exploration</a:t>
            </a:r>
          </a:p>
        </p:txBody>
      </p:sp>
      <p:sp>
        <p:nvSpPr>
          <p:cNvPr id="132" name="Shape 81"/>
          <p:cNvSpPr/>
          <p:nvPr/>
        </p:nvSpPr>
        <p:spPr>
          <a:xfrm>
            <a:off x="273367" y="1444399"/>
            <a:ext cx="11420800" cy="1195093"/>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lnSpc>
                <a:spcPct val="115000"/>
              </a:lnSpc>
              <a:defRPr sz="2000" b="1">
                <a:latin typeface="Open Sans"/>
                <a:ea typeface="Open Sans"/>
                <a:cs typeface="Open Sans"/>
                <a:sym typeface="Open Sans"/>
              </a:defRPr>
            </a:lvl1pPr>
          </a:lstStyle>
          <a:p>
            <a:r>
              <a:rPr lang="en-US" sz="2800" dirty="0"/>
              <a:t>Top Job Industries Contributing To the Max Profit And Bike Related Purchases</a:t>
            </a:r>
          </a:p>
        </p:txBody>
      </p:sp>
      <p:sp>
        <p:nvSpPr>
          <p:cNvPr id="133" name="Shape 82"/>
          <p:cNvSpPr/>
          <p:nvPr/>
        </p:nvSpPr>
        <p:spPr>
          <a:xfrm>
            <a:off x="273367" y="3178624"/>
            <a:ext cx="5512800" cy="2693708"/>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lnSpc>
                <a:spcPct val="115000"/>
              </a:lnSpc>
              <a:defRPr sz="1500">
                <a:latin typeface="Open Sans"/>
                <a:ea typeface="Open Sans"/>
                <a:cs typeface="Open Sans"/>
                <a:sym typeface="Open Sans"/>
              </a:defRPr>
            </a:lvl1pPr>
          </a:lstStyle>
          <a:p>
            <a:pPr marL="342900" indent="-342900">
              <a:buFont typeface="Wingdings" panose="05000000000000000000" pitchFamily="2" charset="2"/>
              <a:buChar char="q"/>
            </a:pPr>
            <a:r>
              <a:rPr lang="en" sz="2000" dirty="0"/>
              <a:t>Manufacturing, Financial Services, and Health are the top three profit-generating industries</a:t>
            </a:r>
            <a:r>
              <a:rPr lang="en-US" sz="2000" dirty="0"/>
              <a:t>.</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In terms of Bike related purchases, the top 3 industries are still </a:t>
            </a:r>
            <a:r>
              <a:rPr lang="en" sz="2000" dirty="0"/>
              <a:t>Manufacturing, Financial Services, and Health</a:t>
            </a:r>
            <a:r>
              <a:rPr lang="en-US" sz="2000" dirty="0"/>
              <a:t> .</a:t>
            </a:r>
          </a:p>
        </p:txBody>
      </p:sp>
      <p:graphicFrame>
        <p:nvGraphicFramePr>
          <p:cNvPr id="12" name="Chart 11">
            <a:extLst>
              <a:ext uri="{FF2B5EF4-FFF2-40B4-BE49-F238E27FC236}">
                <a16:creationId xmlns:a16="http://schemas.microsoft.com/office/drawing/2014/main" id="{0B3A6824-C1FF-403C-965B-FE6CEE58A2EB}"/>
              </a:ext>
            </a:extLst>
          </p:cNvPr>
          <p:cNvGraphicFramePr>
            <a:graphicFrameLocks/>
          </p:cNvGraphicFramePr>
          <p:nvPr/>
        </p:nvGraphicFramePr>
        <p:xfrm>
          <a:off x="6305727" y="2886299"/>
          <a:ext cx="5388440" cy="327835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ADB1E5C6-126D-4C1E-B0B5-B0FF67DF68A5}"/>
              </a:ext>
            </a:extLst>
          </p:cNvPr>
          <p:cNvGraphicFramePr>
            <a:graphicFrameLocks/>
          </p:cNvGraphicFramePr>
          <p:nvPr>
            <p:extLst>
              <p:ext uri="{D42A27DB-BD31-4B8C-83A1-F6EECF244321}">
                <p14:modId xmlns:p14="http://schemas.microsoft.com/office/powerpoint/2010/main" val="2635748123"/>
              </p:ext>
            </p:extLst>
          </p:nvPr>
        </p:nvGraphicFramePr>
        <p:xfrm>
          <a:off x="6150067" y="2639492"/>
          <a:ext cx="5699760" cy="38677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9345649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0668" y="-25967"/>
            <a:ext cx="12255203" cy="1120000"/>
          </a:xfrm>
          <a:prstGeom prst="rect">
            <a:avLst/>
          </a:pr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31" name="Shape 80"/>
          <p:cNvSpPr/>
          <p:nvPr/>
        </p:nvSpPr>
        <p:spPr>
          <a:xfrm>
            <a:off x="273367" y="351966"/>
            <a:ext cx="11420800" cy="656612"/>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defRPr sz="2000" b="1">
                <a:solidFill>
                  <a:srgbClr val="FFFFFF"/>
                </a:solidFill>
              </a:defRPr>
            </a:lvl1pPr>
          </a:lstStyle>
          <a:p>
            <a:r>
              <a:rPr sz="2667" dirty="0"/>
              <a:t>Data Exploration</a:t>
            </a:r>
          </a:p>
        </p:txBody>
      </p:sp>
      <p:sp>
        <p:nvSpPr>
          <p:cNvPr id="132" name="Shape 81"/>
          <p:cNvSpPr/>
          <p:nvPr/>
        </p:nvSpPr>
        <p:spPr>
          <a:xfrm>
            <a:off x="273367" y="1444399"/>
            <a:ext cx="11420800" cy="699573"/>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lnSpc>
                <a:spcPct val="115000"/>
              </a:lnSpc>
              <a:defRPr sz="2000" b="1">
                <a:latin typeface="Open Sans"/>
                <a:ea typeface="Open Sans"/>
                <a:cs typeface="Open Sans"/>
                <a:sym typeface="Open Sans"/>
              </a:defRPr>
            </a:lvl1pPr>
          </a:lstStyle>
          <a:p>
            <a:r>
              <a:rPr lang="en-US" sz="2800" dirty="0"/>
              <a:t>Count of Car Owners In Each State</a:t>
            </a:r>
          </a:p>
        </p:txBody>
      </p:sp>
      <p:sp>
        <p:nvSpPr>
          <p:cNvPr id="133" name="Shape 82"/>
          <p:cNvSpPr/>
          <p:nvPr/>
        </p:nvSpPr>
        <p:spPr>
          <a:xfrm>
            <a:off x="374668" y="3322235"/>
            <a:ext cx="5512800" cy="2339765"/>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lnSpc>
                <a:spcPct val="115000"/>
              </a:lnSpc>
              <a:defRPr sz="1500">
                <a:latin typeface="Open Sans"/>
                <a:ea typeface="Open Sans"/>
                <a:cs typeface="Open Sans"/>
                <a:sym typeface="Open Sans"/>
              </a:defRPr>
            </a:lvl1pPr>
          </a:lstStyle>
          <a:p>
            <a:pPr marL="342900" indent="-342900">
              <a:buFont typeface="Wingdings" panose="05000000000000000000" pitchFamily="2" charset="2"/>
              <a:buChar char="q"/>
            </a:pPr>
            <a:r>
              <a:rPr lang="en-US" sz="2000" dirty="0"/>
              <a:t>NSW has the highest market potential as the number of people that own car is almost equal to the people who doesn’t own car which shows that there is opportunity to find value customers in that state.</a:t>
            </a:r>
          </a:p>
          <a:p>
            <a:pPr marL="342900" indent="-342900">
              <a:buFont typeface="Wingdings" panose="05000000000000000000" pitchFamily="2" charset="2"/>
              <a:buChar char="q"/>
            </a:pPr>
            <a:endParaRPr lang="en-US" sz="2000" dirty="0"/>
          </a:p>
        </p:txBody>
      </p:sp>
      <p:graphicFrame>
        <p:nvGraphicFramePr>
          <p:cNvPr id="7" name="Chart 6">
            <a:extLst>
              <a:ext uri="{FF2B5EF4-FFF2-40B4-BE49-F238E27FC236}">
                <a16:creationId xmlns:a16="http://schemas.microsoft.com/office/drawing/2014/main" id="{AD671477-A25F-4C17-B179-21EAD3BF255D}"/>
              </a:ext>
            </a:extLst>
          </p:cNvPr>
          <p:cNvGraphicFramePr>
            <a:graphicFrameLocks/>
          </p:cNvGraphicFramePr>
          <p:nvPr>
            <p:extLst>
              <p:ext uri="{D42A27DB-BD31-4B8C-83A1-F6EECF244321}">
                <p14:modId xmlns:p14="http://schemas.microsoft.com/office/powerpoint/2010/main" val="4083416531"/>
              </p:ext>
            </p:extLst>
          </p:nvPr>
        </p:nvGraphicFramePr>
        <p:xfrm>
          <a:off x="6096000" y="2317315"/>
          <a:ext cx="5609099" cy="40584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095618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20668" y="-25967"/>
            <a:ext cx="12255203" cy="1120000"/>
          </a:xfrm>
          <a:prstGeom prst="rect">
            <a:avLst/>
          </a:pr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40" name="Shape 89"/>
          <p:cNvSpPr/>
          <p:nvPr/>
        </p:nvSpPr>
        <p:spPr>
          <a:xfrm>
            <a:off x="273367" y="351966"/>
            <a:ext cx="11420800" cy="656612"/>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defRPr sz="2000" b="1">
                <a:solidFill>
                  <a:srgbClr val="FFFFFF"/>
                </a:solidFill>
              </a:defRPr>
            </a:lvl1pPr>
          </a:lstStyle>
          <a:p>
            <a:r>
              <a:rPr sz="2667"/>
              <a:t>Model Development</a:t>
            </a:r>
          </a:p>
        </p:txBody>
      </p:sp>
      <p:sp>
        <p:nvSpPr>
          <p:cNvPr id="141" name="Shape 90"/>
          <p:cNvSpPr/>
          <p:nvPr/>
        </p:nvSpPr>
        <p:spPr>
          <a:xfrm>
            <a:off x="273367" y="1444399"/>
            <a:ext cx="11420800" cy="699573"/>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lnSpc>
                <a:spcPct val="115000"/>
              </a:lnSpc>
              <a:defRPr sz="2000" b="1">
                <a:latin typeface="Open Sans"/>
                <a:ea typeface="Open Sans"/>
                <a:cs typeface="Open Sans"/>
                <a:sym typeface="Open Sans"/>
              </a:defRPr>
            </a:lvl1pPr>
          </a:lstStyle>
          <a:p>
            <a:r>
              <a:rPr lang="en-US" sz="2800" dirty="0"/>
              <a:t> Customer Classification – Targeting High Value Customers</a:t>
            </a:r>
            <a:endParaRPr sz="2667" dirty="0"/>
          </a:p>
        </p:txBody>
      </p:sp>
      <p:sp>
        <p:nvSpPr>
          <p:cNvPr id="142" name="Shape 91"/>
          <p:cNvSpPr/>
          <p:nvPr/>
        </p:nvSpPr>
        <p:spPr>
          <a:xfrm>
            <a:off x="497833" y="2108415"/>
            <a:ext cx="10386282" cy="570050"/>
          </a:xfrm>
          <a:prstGeom prst="rect">
            <a:avLst/>
          </a:prstGeom>
          <a:ln w="12700">
            <a:miter lim="400000"/>
          </a:ln>
          <a:extLst>
            <a:ext uri="{C572A759-6A51-4108-AA02-DFA0A04FC94B}">
              <ma14:wrappingTextBoxFlag xmlns:ma14="http://schemas.microsoft.com/office/mac/drawingml/2011/main" xmlns="" val="1"/>
            </a:ext>
          </a:extLst>
        </p:spPr>
        <p:txBody>
          <a:bodyPr wrap="square" lIns="121899" tIns="121899" rIns="121899" bIns="121899">
            <a:spAutoFit/>
          </a:bodyPr>
          <a:lstStyle>
            <a:lvl1pPr>
              <a:lnSpc>
                <a:spcPct val="115000"/>
              </a:lnSpc>
              <a:defRPr sz="1500">
                <a:latin typeface="Open Sans"/>
                <a:ea typeface="Open Sans"/>
                <a:cs typeface="Open Sans"/>
                <a:sym typeface="Open Sans"/>
              </a:defRPr>
            </a:lvl1pPr>
          </a:lstStyle>
          <a:p>
            <a:r>
              <a:rPr lang="en-US" sz="2000" b="1" dirty="0"/>
              <a:t>The following are the high-value clients to target from the new list :</a:t>
            </a:r>
            <a:endParaRPr lang="en-US" sz="2000" dirty="0"/>
          </a:p>
        </p:txBody>
      </p:sp>
      <p:sp>
        <p:nvSpPr>
          <p:cNvPr id="146" name="Note: The data and information in this document is reflective of a hypothetical situation and client. This document is to be used for KPMG Virtual Internship purposes only."/>
          <p:cNvSpPr/>
          <p:nvPr/>
        </p:nvSpPr>
        <p:spPr>
          <a:xfrm>
            <a:off x="-8268" y="-8467"/>
            <a:ext cx="12234135" cy="318267"/>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60959" rIns="60959" anchor="ctr"/>
          <a:lstStyle/>
          <a:p>
            <a:pPr defTabSz="609585">
              <a:defRPr sz="500" b="1">
                <a:latin typeface="Calibri"/>
                <a:ea typeface="Calibri"/>
                <a:cs typeface="Calibri"/>
                <a:sym typeface="Calibri"/>
              </a:defRPr>
            </a:pPr>
            <a:r>
              <a:rPr sz="667"/>
              <a:t>       Note: The data and information in this document is reflective of a hypothetical situation and client. This document is to be used for KPMG Virtual Internship purposes only. </a:t>
            </a:r>
          </a:p>
        </p:txBody>
      </p:sp>
      <p:sp>
        <p:nvSpPr>
          <p:cNvPr id="11" name="Shape 91">
            <a:extLst>
              <a:ext uri="{FF2B5EF4-FFF2-40B4-BE49-F238E27FC236}">
                <a16:creationId xmlns:a16="http://schemas.microsoft.com/office/drawing/2014/main" id="{D292DF1A-E588-4468-9954-52BFF67E3D70}"/>
              </a:ext>
            </a:extLst>
          </p:cNvPr>
          <p:cNvSpPr/>
          <p:nvPr/>
        </p:nvSpPr>
        <p:spPr>
          <a:xfrm>
            <a:off x="600129" y="2835198"/>
            <a:ext cx="10386282" cy="2693708"/>
          </a:xfrm>
          <a:prstGeom prst="rect">
            <a:avLst/>
          </a:prstGeom>
          <a:ln w="12700">
            <a:miter lim="400000"/>
          </a:ln>
          <a:extLst>
            <a:ext uri="{C572A759-6A51-4108-AA02-DFA0A04FC94B}">
              <ma14:wrappingTextBoxFlag xmlns:ma14="http://schemas.microsoft.com/office/mac/drawingml/2011/main" xmlns="" val="1"/>
            </a:ext>
          </a:extLst>
        </p:spPr>
        <p:txBody>
          <a:bodyPr wrap="square" lIns="121899" tIns="121899" rIns="121899" bIns="121899">
            <a:spAutoFit/>
          </a:bodyPr>
          <a:lstStyle>
            <a:lvl1pPr>
              <a:lnSpc>
                <a:spcPct val="115000"/>
              </a:lnSpc>
              <a:defRPr sz="1500">
                <a:latin typeface="Open Sans"/>
                <a:ea typeface="Open Sans"/>
                <a:cs typeface="Open Sans"/>
                <a:sym typeface="Open Sans"/>
              </a:defRPr>
            </a:lvl1pPr>
          </a:lstStyle>
          <a:p>
            <a:pPr marL="342900" indent="-342900">
              <a:buFont typeface="Wingdings" panose="05000000000000000000" pitchFamily="2" charset="2"/>
              <a:buChar char="q"/>
            </a:pPr>
            <a:r>
              <a:rPr lang="en-US" sz="2000" dirty="0"/>
              <a:t> Most of the high value customers will be female compared to male.</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 Working in the financial sector services, Health and Manufacturing industry sector.</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  Aged between 40-49.</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  Those currently living in NSW.</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20668" y="-25967"/>
            <a:ext cx="12255203" cy="1120000"/>
          </a:xfrm>
          <a:prstGeom prst="rect">
            <a:avLst/>
          </a:pr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49" name="Shape 98"/>
          <p:cNvSpPr/>
          <p:nvPr/>
        </p:nvSpPr>
        <p:spPr>
          <a:xfrm>
            <a:off x="273367" y="351966"/>
            <a:ext cx="11420800" cy="656612"/>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defRPr sz="2000" b="1">
                <a:solidFill>
                  <a:srgbClr val="FFFFFF"/>
                </a:solidFill>
              </a:defRPr>
            </a:lvl1pPr>
          </a:lstStyle>
          <a:p>
            <a:r>
              <a:rPr sz="2667"/>
              <a:t>Interpretation</a:t>
            </a:r>
          </a:p>
        </p:txBody>
      </p:sp>
      <p:sp>
        <p:nvSpPr>
          <p:cNvPr id="150" name="Shape 99"/>
          <p:cNvSpPr/>
          <p:nvPr/>
        </p:nvSpPr>
        <p:spPr>
          <a:xfrm>
            <a:off x="320263" y="1213874"/>
            <a:ext cx="11420800" cy="634747"/>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lnSpc>
                <a:spcPct val="115000"/>
              </a:lnSpc>
              <a:defRPr sz="2000" b="1">
                <a:latin typeface="Open Sans"/>
                <a:ea typeface="Open Sans"/>
                <a:cs typeface="Open Sans"/>
                <a:sym typeface="Open Sans"/>
              </a:defRPr>
            </a:lvl1pPr>
          </a:lstStyle>
          <a:p>
            <a:r>
              <a:rPr lang="en-US" sz="2400" dirty="0"/>
              <a:t>Summary Table of High Value Customers</a:t>
            </a:r>
          </a:p>
        </p:txBody>
      </p:sp>
      <p:graphicFrame>
        <p:nvGraphicFramePr>
          <p:cNvPr id="11" name="Content Placeholder 3">
            <a:extLst>
              <a:ext uri="{FF2B5EF4-FFF2-40B4-BE49-F238E27FC236}">
                <a16:creationId xmlns:a16="http://schemas.microsoft.com/office/drawing/2014/main" id="{0F000AF0-EBF7-45C5-A1A7-5B71A6600EBB}"/>
              </a:ext>
            </a:extLst>
          </p:cNvPr>
          <p:cNvGraphicFramePr>
            <a:graphicFrameLocks/>
          </p:cNvGraphicFramePr>
          <p:nvPr>
            <p:extLst>
              <p:ext uri="{D42A27DB-BD31-4B8C-83A1-F6EECF244321}">
                <p14:modId xmlns:p14="http://schemas.microsoft.com/office/powerpoint/2010/main" val="3230298160"/>
              </p:ext>
            </p:extLst>
          </p:nvPr>
        </p:nvGraphicFramePr>
        <p:xfrm>
          <a:off x="450937" y="1867221"/>
          <a:ext cx="11243230" cy="4638813"/>
        </p:xfrm>
        <a:graphic>
          <a:graphicData uri="http://schemas.openxmlformats.org/drawingml/2006/table">
            <a:tbl>
              <a:tblPr>
                <a:tableStyleId>{D7AC3CCA-C797-4891-BE02-D94E43425B78}</a:tableStyleId>
              </a:tblPr>
              <a:tblGrid>
                <a:gridCol w="1371541">
                  <a:extLst>
                    <a:ext uri="{9D8B030D-6E8A-4147-A177-3AD203B41FA5}">
                      <a16:colId xmlns:a16="http://schemas.microsoft.com/office/drawing/2014/main" val="1371937266"/>
                    </a:ext>
                  </a:extLst>
                </a:gridCol>
                <a:gridCol w="2814035">
                  <a:extLst>
                    <a:ext uri="{9D8B030D-6E8A-4147-A177-3AD203B41FA5}">
                      <a16:colId xmlns:a16="http://schemas.microsoft.com/office/drawing/2014/main" val="200139760"/>
                    </a:ext>
                  </a:extLst>
                </a:gridCol>
                <a:gridCol w="1148481">
                  <a:extLst>
                    <a:ext uri="{9D8B030D-6E8A-4147-A177-3AD203B41FA5}">
                      <a16:colId xmlns:a16="http://schemas.microsoft.com/office/drawing/2014/main" val="723159231"/>
                    </a:ext>
                  </a:extLst>
                </a:gridCol>
                <a:gridCol w="2356064">
                  <a:extLst>
                    <a:ext uri="{9D8B030D-6E8A-4147-A177-3AD203B41FA5}">
                      <a16:colId xmlns:a16="http://schemas.microsoft.com/office/drawing/2014/main" val="2829624826"/>
                    </a:ext>
                  </a:extLst>
                </a:gridCol>
                <a:gridCol w="1662785">
                  <a:extLst>
                    <a:ext uri="{9D8B030D-6E8A-4147-A177-3AD203B41FA5}">
                      <a16:colId xmlns:a16="http://schemas.microsoft.com/office/drawing/2014/main" val="2481597218"/>
                    </a:ext>
                  </a:extLst>
                </a:gridCol>
                <a:gridCol w="1050179">
                  <a:extLst>
                    <a:ext uri="{9D8B030D-6E8A-4147-A177-3AD203B41FA5}">
                      <a16:colId xmlns:a16="http://schemas.microsoft.com/office/drawing/2014/main" val="879616568"/>
                    </a:ext>
                  </a:extLst>
                </a:gridCol>
                <a:gridCol w="840145">
                  <a:extLst>
                    <a:ext uri="{9D8B030D-6E8A-4147-A177-3AD203B41FA5}">
                      <a16:colId xmlns:a16="http://schemas.microsoft.com/office/drawing/2014/main" val="1809632559"/>
                    </a:ext>
                  </a:extLst>
                </a:gridCol>
              </a:tblGrid>
              <a:tr h="664983">
                <a:tc>
                  <a:txBody>
                    <a:bodyPr/>
                    <a:lstStyle/>
                    <a:p>
                      <a:pPr algn="ctr" fontAlgn="b"/>
                      <a:r>
                        <a:rPr lang="en-US" sz="2000" b="1" u="none" strike="noStrike" dirty="0">
                          <a:effectLst/>
                        </a:rPr>
                        <a:t>First Name</a:t>
                      </a:r>
                      <a:endParaRPr lang="en-US" sz="2000" b="1" i="0"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n-US" sz="2000" b="1" u="none" strike="noStrike" dirty="0">
                          <a:effectLst/>
                        </a:rPr>
                        <a:t>Past 3 years Bike Related Purchases</a:t>
                      </a:r>
                      <a:endParaRPr lang="en-US" sz="2000" b="1" i="0"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n-US" sz="2000" b="1" u="none" strike="noStrike">
                          <a:effectLst/>
                        </a:rPr>
                        <a:t>Age</a:t>
                      </a:r>
                      <a:endParaRPr lang="en-US" sz="2000" b="1" i="0"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n-US" sz="2000" b="1" u="none" strike="noStrike" dirty="0">
                          <a:effectLst/>
                        </a:rPr>
                        <a:t>Job Industry</a:t>
                      </a:r>
                      <a:endParaRPr lang="en-US" sz="2000" b="1" i="0"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n-US" sz="2000" b="1" u="none" strike="noStrike" dirty="0">
                          <a:effectLst/>
                        </a:rPr>
                        <a:t>Wealth Segment</a:t>
                      </a:r>
                      <a:endParaRPr lang="en-US" sz="2000" b="1" i="0"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n-US" sz="2000" b="1" u="none" strike="noStrike" dirty="0">
                          <a:effectLst/>
                        </a:rPr>
                        <a:t>Car Owners</a:t>
                      </a:r>
                      <a:endParaRPr lang="en-US" sz="2000" b="1" i="0"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n-US" sz="2000" b="1" u="none" strike="noStrike" dirty="0">
                          <a:effectLst/>
                        </a:rPr>
                        <a:t>State</a:t>
                      </a:r>
                      <a:endParaRPr lang="en-US" sz="2000" b="1"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4545797"/>
                  </a:ext>
                </a:extLst>
              </a:tr>
              <a:tr h="276646">
                <a:tc>
                  <a:txBody>
                    <a:bodyPr/>
                    <a:lstStyle/>
                    <a:p>
                      <a:pPr algn="l" fontAlgn="b"/>
                      <a:r>
                        <a:rPr lang="en-US" sz="1800" u="none" strike="noStrike">
                          <a:effectLst/>
                        </a:rPr>
                        <a:t>Lauree</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89</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44</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Health</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Mass Customer</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Yes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NSW</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69731037"/>
                  </a:ext>
                </a:extLst>
              </a:tr>
              <a:tr h="276646">
                <a:tc>
                  <a:txBody>
                    <a:bodyPr/>
                    <a:lstStyle/>
                    <a:p>
                      <a:pPr algn="l" fontAlgn="b"/>
                      <a:r>
                        <a:rPr lang="en-US" sz="1800" u="none" strike="noStrike">
                          <a:effectLst/>
                        </a:rPr>
                        <a:t>Norma</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48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44</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Manufacturing</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Mass Customer</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Yes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NSW</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7076149"/>
                  </a:ext>
                </a:extLst>
              </a:tr>
              <a:tr h="276646">
                <a:tc>
                  <a:txBody>
                    <a:bodyPr/>
                    <a:lstStyle/>
                    <a:p>
                      <a:pPr algn="l" fontAlgn="b"/>
                      <a:r>
                        <a:rPr lang="en-US" sz="1800" u="none" strike="noStrike">
                          <a:effectLst/>
                        </a:rPr>
                        <a:t>Sanders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56</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45</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Health</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Mass Customer</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Yes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NSW</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133582"/>
                  </a:ext>
                </a:extLst>
              </a:tr>
              <a:tr h="272132">
                <a:tc>
                  <a:txBody>
                    <a:bodyPr/>
                    <a:lstStyle/>
                    <a:p>
                      <a:pPr algn="l" fontAlgn="b"/>
                      <a:r>
                        <a:rPr lang="en-US" sz="1800" u="none" strike="noStrike">
                          <a:effectLst/>
                        </a:rPr>
                        <a:t>Frederic</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31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42</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Health</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Mass Customer</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No</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NSW</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7218650"/>
                  </a:ext>
                </a:extLst>
              </a:tr>
              <a:tr h="276646">
                <a:tc>
                  <a:txBody>
                    <a:bodyPr/>
                    <a:lstStyle/>
                    <a:p>
                      <a:pPr algn="l" fontAlgn="b"/>
                      <a:r>
                        <a:rPr lang="en-US" sz="1800" u="none" strike="noStrike">
                          <a:effectLst/>
                        </a:rPr>
                        <a:t>Ephrayim</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89</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46</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Financial Services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Mass Customer</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No</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NSW</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9732742"/>
                  </a:ext>
                </a:extLst>
              </a:tr>
              <a:tr h="276646">
                <a:tc>
                  <a:txBody>
                    <a:bodyPr/>
                    <a:lstStyle/>
                    <a:p>
                      <a:pPr algn="l" fontAlgn="b"/>
                      <a:r>
                        <a:rPr lang="en-US" sz="1800" u="none" strike="noStrike">
                          <a:effectLst/>
                        </a:rPr>
                        <a:t>Mada</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21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46</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Manufacturing</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Mass Customer</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Yes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NSW</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1012936"/>
                  </a:ext>
                </a:extLst>
              </a:tr>
              <a:tr h="276646">
                <a:tc>
                  <a:txBody>
                    <a:bodyPr/>
                    <a:lstStyle/>
                    <a:p>
                      <a:pPr algn="l" fontAlgn="b"/>
                      <a:r>
                        <a:rPr lang="en-US" sz="1800" u="none" strike="noStrike">
                          <a:effectLst/>
                        </a:rPr>
                        <a:t>Andonis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54</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43</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Manufacturing</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Mass Customer</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Yes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NSW</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1773225"/>
                  </a:ext>
                </a:extLst>
              </a:tr>
              <a:tr h="276646">
                <a:tc>
                  <a:txBody>
                    <a:bodyPr/>
                    <a:lstStyle/>
                    <a:p>
                      <a:pPr algn="l" fontAlgn="b"/>
                      <a:r>
                        <a:rPr lang="en-US" sz="1800" u="none" strike="noStrike">
                          <a:effectLst/>
                        </a:rPr>
                        <a:t>Gregg</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6</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49</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Manufacturing</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Mass Customer</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Yes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NSW</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42373100"/>
                  </a:ext>
                </a:extLst>
              </a:tr>
              <a:tr h="276646">
                <a:tc>
                  <a:txBody>
                    <a:bodyPr/>
                    <a:lstStyle/>
                    <a:p>
                      <a:pPr algn="l" fontAlgn="b"/>
                      <a:r>
                        <a:rPr lang="en-US" sz="1800" u="none" strike="noStrike">
                          <a:effectLst/>
                        </a:rPr>
                        <a:t>Sibylla</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37</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45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Financial Services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Mass Customer</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No</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NSW</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06806207"/>
                  </a:ext>
                </a:extLst>
              </a:tr>
              <a:tr h="276646">
                <a:tc>
                  <a:txBody>
                    <a:bodyPr/>
                    <a:lstStyle/>
                    <a:p>
                      <a:pPr algn="l" fontAlgn="b"/>
                      <a:r>
                        <a:rPr lang="en-US" sz="1800" u="none" strike="noStrike">
                          <a:effectLst/>
                        </a:rPr>
                        <a:t>Siegfried</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41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42</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Financial Services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Mass Customer</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Yes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NSW</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16155992"/>
                  </a:ext>
                </a:extLst>
              </a:tr>
              <a:tr h="276646">
                <a:tc>
                  <a:txBody>
                    <a:bodyPr/>
                    <a:lstStyle/>
                    <a:p>
                      <a:pPr algn="l" fontAlgn="b"/>
                      <a:r>
                        <a:rPr lang="en-US" sz="1800" u="none" strike="noStrike">
                          <a:effectLst/>
                        </a:rPr>
                        <a:t>Robbie</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47</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Manufacturing</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Mass Customer</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Yes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NSW</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63683261"/>
                  </a:ext>
                </a:extLst>
              </a:tr>
              <a:tr h="276646">
                <a:tc>
                  <a:txBody>
                    <a:bodyPr/>
                    <a:lstStyle/>
                    <a:p>
                      <a:pPr algn="l" fontAlgn="b"/>
                      <a:r>
                        <a:rPr lang="en-US" sz="1800" u="none" strike="noStrike">
                          <a:effectLst/>
                        </a:rPr>
                        <a:t>Melany</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69</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49</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Health</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Mass Customer</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No</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NSW</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8660553"/>
                  </a:ext>
                </a:extLst>
              </a:tr>
              <a:tr h="276646">
                <a:tc>
                  <a:txBody>
                    <a:bodyPr/>
                    <a:lstStyle/>
                    <a:p>
                      <a:pPr algn="l" fontAlgn="b"/>
                      <a:r>
                        <a:rPr lang="en-US" sz="1800" u="none" strike="noStrike">
                          <a:effectLst/>
                        </a:rPr>
                        <a:t>Dolorita</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19</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44</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Health</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Mass Customer</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Yes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NSW</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29623113"/>
                  </a:ext>
                </a:extLst>
              </a:tr>
              <a:tr h="276646">
                <a:tc>
                  <a:txBody>
                    <a:bodyPr/>
                    <a:lstStyle/>
                    <a:p>
                      <a:pPr algn="l" fontAlgn="b"/>
                      <a:r>
                        <a:rPr lang="en-US" sz="1800" u="none" strike="noStrike">
                          <a:effectLst/>
                        </a:rPr>
                        <a:t>Tony</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37</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47</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Financial Services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Mass Customer</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Yes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NSW</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58696975"/>
                  </a:ext>
                </a:extLst>
              </a:tr>
            </a:tbl>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p:nvPr/>
        </p:nvSpPr>
        <p:spPr>
          <a:xfrm rot="10800000" flipH="1">
            <a:off x="-1" y="1"/>
            <a:ext cx="12217601" cy="6864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60933" tIns="60933" rIns="60933" bIns="60933"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64" name="Google Shape;164;p33"/>
          <p:cNvSpPr/>
          <p:nvPr/>
        </p:nvSpPr>
        <p:spPr>
          <a:xfrm>
            <a:off x="717199" y="2526901"/>
            <a:ext cx="5270803" cy="964324"/>
          </a:xfrm>
          <a:prstGeom prst="rect">
            <a:avLst/>
          </a:prstGeom>
          <a:noFill/>
          <a:ln>
            <a:noFill/>
          </a:ln>
        </p:spPr>
        <p:txBody>
          <a:bodyPr spcFirstLastPara="1" wrap="square" lIns="121867" tIns="121867" rIns="121867" bIns="121867" anchor="t" anchorCtr="0">
            <a:noAutofit/>
          </a:bodyPr>
          <a:lstStyle/>
          <a:p>
            <a:pPr>
              <a:buClr>
                <a:srgbClr val="FFFFFF"/>
              </a:buClr>
              <a:buSzPts val="3500"/>
            </a:pPr>
            <a:r>
              <a:rPr lang="en" sz="4667">
                <a:solidFill>
                  <a:srgbClr val="FFFFFF"/>
                </a:solidFill>
                <a:latin typeface="Open Sans ExtraBold"/>
                <a:ea typeface="Open Sans ExtraBold"/>
                <a:cs typeface="Open Sans ExtraBold"/>
                <a:sym typeface="Open Sans ExtraBold"/>
              </a:rPr>
              <a:t>THANK YOU</a:t>
            </a:r>
            <a:endParaRPr sz="4667">
              <a:solidFill>
                <a:srgbClr val="FFFFFF"/>
              </a:solidFill>
              <a:latin typeface="Open Sans ExtraBold"/>
              <a:ea typeface="Open Sans ExtraBold"/>
              <a:cs typeface="Open Sans ExtraBold"/>
              <a:sym typeface="Open Sans ExtraBold"/>
            </a:endParaRPr>
          </a:p>
        </p:txBody>
      </p:sp>
      <p:sp>
        <p:nvSpPr>
          <p:cNvPr id="165" name="Google Shape;165;p33"/>
          <p:cNvSpPr/>
          <p:nvPr/>
        </p:nvSpPr>
        <p:spPr>
          <a:xfrm>
            <a:off x="-8268" y="-8467"/>
            <a:ext cx="12234135" cy="318267"/>
          </a:xfrm>
          <a:prstGeom prst="rect">
            <a:avLst/>
          </a:prstGeom>
          <a:solidFill>
            <a:schemeClr val="accent3"/>
          </a:solidFill>
          <a:ln>
            <a:noFill/>
          </a:ln>
        </p:spPr>
        <p:txBody>
          <a:bodyPr spcFirstLastPara="1" wrap="square" lIns="60933" tIns="60933" rIns="60933" bIns="60933" anchor="ctr" anchorCtr="0">
            <a:noAutofit/>
          </a:bodyPr>
          <a:lstStyle/>
          <a:p>
            <a:pPr>
              <a:buClr>
                <a:srgbClr val="000000"/>
              </a:buClr>
              <a:buSzPts val="500"/>
            </a:pPr>
            <a:r>
              <a:rPr lang="en" sz="667" b="1">
                <a:solidFill>
                  <a:srgbClr val="000000"/>
                </a:solidFill>
                <a:latin typeface="Calibri"/>
                <a:ea typeface="Calibri"/>
                <a:cs typeface="Calibri"/>
                <a:sym typeface="Calibri"/>
              </a:rPr>
              <a:t>       Note: </a:t>
            </a:r>
            <a:r>
              <a:rPr lang="en" sz="667">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504</Words>
  <Application>Microsoft Office PowerPoint</Application>
  <PresentationFormat>Widescreen</PresentationFormat>
  <Paragraphs>152</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Calibri Light</vt:lpstr>
      <vt:lpstr>Open Sans</vt:lpstr>
      <vt:lpstr>Open Sans ExtraBold</vt:lpstr>
      <vt:lpstr>Open Sans ExtraBold</vt:lpstr>
      <vt:lpstr>Open Sans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Blessing Okinedo</dc:creator>
  <cp:lastModifiedBy>Blessing Okinedo</cp:lastModifiedBy>
  <cp:revision>2</cp:revision>
  <dcterms:created xsi:type="dcterms:W3CDTF">2023-04-15T09:03:33Z</dcterms:created>
  <dcterms:modified xsi:type="dcterms:W3CDTF">2023-04-15T19:21:23Z</dcterms:modified>
</cp:coreProperties>
</file>