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5" r:id="rId4"/>
    <p:sldId id="266" r:id="rId5"/>
    <p:sldId id="257" r:id="rId6"/>
    <p:sldId id="258" r:id="rId7"/>
    <p:sldId id="259" r:id="rId8"/>
    <p:sldId id="260" r:id="rId9"/>
    <p:sldId id="261" r:id="rId10"/>
    <p:sldId id="262"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516F5-13B9-40C8-902F-3EEC7FE5BEDE}" type="datetimeFigureOut">
              <a:rPr lang="en-GB" smtClean="0"/>
              <a:t>10/04/2020</a:t>
            </a:fld>
            <a:endParaRPr lang="en-GB"/>
          </a:p>
        </p:txBody>
      </p:sp>
      <p:sp>
        <p:nvSpPr>
          <p:cNvPr id="5" name="Footer Placeholder 4"/>
          <p:cNvSpPr>
            <a:spLocks noGrp="1"/>
          </p:cNvSpPr>
          <p:nvPr>
            <p:ph type="ftr" sz="quarter" idx="11"/>
          </p:nvPr>
        </p:nvSpPr>
        <p:spPr>
          <a:xfrm>
            <a:off x="2493105" y="329307"/>
            <a:ext cx="4897310"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A37B0B1D-EBE6-4FB8-BDEB-28ACFEB0E8BA}" type="slidenum">
              <a:rPr lang="en-GB" smtClean="0"/>
              <a:t>‹#›</a:t>
            </a:fld>
            <a:endParaRPr lang="en-GB"/>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041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516F5-13B9-40C8-902F-3EEC7FE5BEDE}"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7B0B1D-EBE6-4FB8-BDEB-28ACFEB0E8BA}" type="slidenum">
              <a:rPr lang="en-GB" smtClean="0"/>
              <a:t>‹#›</a:t>
            </a:fld>
            <a:endParaRPr lang="en-GB"/>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603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516F5-13B9-40C8-902F-3EEC7FE5BEDE}"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7B0B1D-EBE6-4FB8-BDEB-28ACFEB0E8BA}" type="slidenum">
              <a:rPr lang="en-GB" smtClean="0"/>
              <a:t>‹#›</a:t>
            </a:fld>
            <a:endParaRPr lang="en-GB"/>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40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516F5-13B9-40C8-902F-3EEC7FE5BEDE}"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7B0B1D-EBE6-4FB8-BDEB-28ACFEB0E8BA}" type="slidenum">
              <a:rPr lang="en-GB" smtClean="0"/>
              <a:t>‹#›</a:t>
            </a:fld>
            <a:endParaRPr lang="en-GB"/>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29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516F5-13B9-40C8-902F-3EEC7FE5BEDE}"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7B0B1D-EBE6-4FB8-BDEB-28ACFEB0E8BA}" type="slidenum">
              <a:rPr lang="en-GB" smtClean="0"/>
              <a:t>‹#›</a:t>
            </a:fld>
            <a:endParaRPr lang="en-GB"/>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6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516F5-13B9-40C8-902F-3EEC7FE5BEDE}" type="datetimeFigureOut">
              <a:rPr lang="en-GB" smtClean="0"/>
              <a:t>10/04/2020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7B0B1D-EBE6-4FB8-BDEB-28ACFEB0E8BA}" type="slidenum">
              <a:rPr lang="en-GB" smtClean="0"/>
              <a:t>‹#›</a:t>
            </a:fld>
            <a:endParaRPr lang="en-GB"/>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23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516F5-13B9-40C8-902F-3EEC7FE5BEDE}" type="datetimeFigureOut">
              <a:rPr lang="en-GB" smtClean="0"/>
              <a:t>10/04/2020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7B0B1D-EBE6-4FB8-BDEB-28ACFEB0E8BA}" type="slidenum">
              <a:rPr lang="en-GB" smtClean="0"/>
              <a:t>‹#›</a:t>
            </a:fld>
            <a:endParaRPr lang="en-GB"/>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23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516F5-13B9-40C8-902F-3EEC7FE5BEDE}" type="datetimeFigureOut">
              <a:rPr lang="en-GB" smtClean="0"/>
              <a:t>10/04/2020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7B0B1D-EBE6-4FB8-BDEB-28ACFEB0E8BA}" type="slidenum">
              <a:rPr lang="en-GB" smtClean="0"/>
              <a:t>‹#›</a:t>
            </a:fld>
            <a:endParaRPr lang="en-GB"/>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043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516F5-13B9-40C8-902F-3EEC7FE5BEDE}" type="datetimeFigureOut">
              <a:rPr lang="en-GB" smtClean="0"/>
              <a:t>10/04/2020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7B0B1D-EBE6-4FB8-BDEB-28ACFEB0E8BA}" type="slidenum">
              <a:rPr lang="en-GB" smtClean="0"/>
              <a:t>‹#›</a:t>
            </a:fld>
            <a:endParaRPr lang="en-GB"/>
          </a:p>
        </p:txBody>
      </p:sp>
    </p:spTree>
    <p:extLst>
      <p:ext uri="{BB962C8B-B14F-4D97-AF65-F5344CB8AC3E}">
        <p14:creationId xmlns:p14="http://schemas.microsoft.com/office/powerpoint/2010/main" val="36764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516F5-13B9-40C8-902F-3EEC7FE5BEDE}" type="datetimeFigureOut">
              <a:rPr lang="en-GB" smtClean="0"/>
              <a:t>10/04/2020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7B0B1D-EBE6-4FB8-BDEB-28ACFEB0E8BA}" type="slidenum">
              <a:rPr lang="en-GB" smtClean="0"/>
              <a:t>‹#›</a:t>
            </a:fld>
            <a:endParaRPr lang="en-GB"/>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367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B11516F5-13B9-40C8-902F-3EEC7FE5BEDE}" type="datetimeFigureOut">
              <a:rPr lang="en-GB" smtClean="0"/>
              <a:t>10/04/2020</a:t>
            </a:fld>
            <a:endParaRPr lang="en-GB"/>
          </a:p>
        </p:txBody>
      </p:sp>
      <p:sp>
        <p:nvSpPr>
          <p:cNvPr id="6" name="Footer Placeholder 5"/>
          <p:cNvSpPr>
            <a:spLocks noGrp="1"/>
          </p:cNvSpPr>
          <p:nvPr>
            <p:ph type="ftr" sz="quarter" idx="11"/>
          </p:nvPr>
        </p:nvSpPr>
        <p:spPr>
          <a:xfrm>
            <a:off x="1534910" y="318640"/>
            <a:ext cx="5453475" cy="320931"/>
          </a:xfrm>
        </p:spPr>
        <p:txBody>
          <a:bodyPr/>
          <a:lstStyle/>
          <a:p>
            <a:endParaRPr lang="en-GB"/>
          </a:p>
        </p:txBody>
      </p:sp>
      <p:sp>
        <p:nvSpPr>
          <p:cNvPr id="7" name="Slide Number Placeholder 6"/>
          <p:cNvSpPr>
            <a:spLocks noGrp="1"/>
          </p:cNvSpPr>
          <p:nvPr>
            <p:ph type="sldNum" sz="quarter" idx="12"/>
          </p:nvPr>
        </p:nvSpPr>
        <p:spPr/>
        <p:txBody>
          <a:bodyPr/>
          <a:lstStyle/>
          <a:p>
            <a:fld id="{A37B0B1D-EBE6-4FB8-BDEB-28ACFEB0E8BA}" type="slidenum">
              <a:rPr lang="en-GB" smtClean="0"/>
              <a:t>‹#›</a:t>
            </a:fld>
            <a:endParaRPr lang="en-GB"/>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37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1516F5-13B9-40C8-902F-3EEC7FE5BEDE}" type="datetimeFigureOut">
              <a:rPr lang="en-GB" smtClean="0"/>
              <a:t>10/04/2020</a:t>
            </a:fld>
            <a:endParaRPr lang="en-GB"/>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7B0B1D-EBE6-4FB8-BDEB-28ACFEB0E8BA}" type="slidenum">
              <a:rPr lang="en-GB" smtClean="0"/>
              <a:t>‹#›</a:t>
            </a:fld>
            <a:endParaRPr lang="en-GB"/>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0864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415E-786A-45CD-865B-4FA815AAC21E}"/>
              </a:ext>
            </a:extLst>
          </p:cNvPr>
          <p:cNvSpPr>
            <a:spLocks noGrp="1"/>
          </p:cNvSpPr>
          <p:nvPr>
            <p:ph type="ctrTitle"/>
          </p:nvPr>
        </p:nvSpPr>
        <p:spPr/>
        <p:txBody>
          <a:bodyPr>
            <a:normAutofit/>
          </a:bodyPr>
          <a:lstStyle/>
          <a:p>
            <a:r>
              <a:rPr lang="en-US" dirty="0"/>
              <a:t>Autonomous Vehicle Lane Density</a:t>
            </a:r>
            <a:endParaRPr lang="en-GB" dirty="0"/>
          </a:p>
        </p:txBody>
      </p:sp>
    </p:spTree>
    <p:extLst>
      <p:ext uri="{BB962C8B-B14F-4D97-AF65-F5344CB8AC3E}">
        <p14:creationId xmlns:p14="http://schemas.microsoft.com/office/powerpoint/2010/main" val="3623510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891A-6731-4F59-BF74-00D0BCC0A815}"/>
              </a:ext>
            </a:extLst>
          </p:cNvPr>
          <p:cNvSpPr>
            <a:spLocks noGrp="1"/>
          </p:cNvSpPr>
          <p:nvPr>
            <p:ph type="title"/>
          </p:nvPr>
        </p:nvSpPr>
        <p:spPr/>
        <p:txBody>
          <a:bodyPr>
            <a:noAutofit/>
          </a:bodyPr>
          <a:lstStyle/>
          <a:p>
            <a:r>
              <a:rPr lang="en-US" sz="1400" dirty="0"/>
              <a:t>Similarly we can change the Speed of cars for a given lane using the speed rule dropdown. Over here the speed of the vehicle for respective lane is fixed and it will be increased and decreased accordingly. On every click of speed rule – it increase speed by 40 units (random visible number) and on every click of decrease option, it will decrease speed by 40 units</a:t>
            </a:r>
            <a:br>
              <a:rPr lang="en-US" sz="1400" dirty="0"/>
            </a:br>
            <a:br>
              <a:rPr lang="en-US" sz="1400" dirty="0"/>
            </a:br>
            <a:r>
              <a:rPr lang="en-US" sz="1400" dirty="0"/>
              <a:t>Over here I have made cars of 3</a:t>
            </a:r>
            <a:r>
              <a:rPr lang="en-US" sz="1400" baseline="30000" dirty="0"/>
              <a:t>rd</a:t>
            </a:r>
            <a:r>
              <a:rPr lang="en-US" sz="1400" dirty="0"/>
              <a:t> lane fastest which was slowest before</a:t>
            </a:r>
            <a:endParaRPr lang="en-GB" sz="1400" dirty="0"/>
          </a:p>
        </p:txBody>
      </p:sp>
      <p:pic>
        <p:nvPicPr>
          <p:cNvPr id="4" name="Content Placeholder 3">
            <a:extLst>
              <a:ext uri="{FF2B5EF4-FFF2-40B4-BE49-F238E27FC236}">
                <a16:creationId xmlns:a16="http://schemas.microsoft.com/office/drawing/2014/main" id="{82465709-CBEE-4012-A30E-D12790623228}"/>
              </a:ext>
            </a:extLst>
          </p:cNvPr>
          <p:cNvPicPr>
            <a:picLocks noGrp="1" noChangeAspect="1"/>
          </p:cNvPicPr>
          <p:nvPr>
            <p:ph idx="1"/>
          </p:nvPr>
        </p:nvPicPr>
        <p:blipFill>
          <a:blip r:embed="rId2"/>
          <a:stretch>
            <a:fillRect/>
          </a:stretch>
        </p:blipFill>
        <p:spPr>
          <a:xfrm>
            <a:off x="1452880" y="1853754"/>
            <a:ext cx="9286239" cy="3978085"/>
          </a:xfrm>
          <a:prstGeom prst="rect">
            <a:avLst/>
          </a:prstGeom>
        </p:spPr>
      </p:pic>
    </p:spTree>
    <p:extLst>
      <p:ext uri="{BB962C8B-B14F-4D97-AF65-F5344CB8AC3E}">
        <p14:creationId xmlns:p14="http://schemas.microsoft.com/office/powerpoint/2010/main" val="276498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01EA-D95A-412F-BBD8-6F8FA2D1FA07}"/>
              </a:ext>
            </a:extLst>
          </p:cNvPr>
          <p:cNvSpPr>
            <a:spLocks noGrp="1"/>
          </p:cNvSpPr>
          <p:nvPr>
            <p:ph type="title"/>
          </p:nvPr>
        </p:nvSpPr>
        <p:spPr/>
        <p:txBody>
          <a:bodyPr>
            <a:normAutofit fontScale="90000"/>
          </a:bodyPr>
          <a:lstStyle/>
          <a:p>
            <a:br>
              <a:rPr lang="en-US" dirty="0"/>
            </a:br>
            <a:br>
              <a:rPr lang="en-US" dirty="0"/>
            </a:br>
            <a:br>
              <a:rPr lang="en-US" dirty="0"/>
            </a:br>
            <a:r>
              <a:rPr lang="en-US" dirty="0"/>
              <a:t>Sequence Diagram</a:t>
            </a:r>
            <a:br>
              <a:rPr lang="en-US" dirty="0"/>
            </a:br>
            <a:r>
              <a:rPr lang="en-US" dirty="0"/>
              <a:t>UML Diagram – Arzoo Uzma </a:t>
            </a:r>
            <a:br>
              <a:rPr lang="en-US" dirty="0"/>
            </a:br>
            <a:r>
              <a:rPr lang="en-US" dirty="0"/>
              <a:t>Neu Id - 001447452</a:t>
            </a:r>
            <a:endParaRPr lang="en-GB" dirty="0"/>
          </a:p>
        </p:txBody>
      </p:sp>
      <p:pic>
        <p:nvPicPr>
          <p:cNvPr id="6" name="Content Placeholder 5">
            <a:extLst>
              <a:ext uri="{FF2B5EF4-FFF2-40B4-BE49-F238E27FC236}">
                <a16:creationId xmlns:a16="http://schemas.microsoft.com/office/drawing/2014/main" id="{429799C8-9A11-465F-B203-9DABA97A8140}"/>
              </a:ext>
            </a:extLst>
          </p:cNvPr>
          <p:cNvPicPr>
            <a:picLocks noGrp="1" noChangeAspect="1"/>
          </p:cNvPicPr>
          <p:nvPr>
            <p:ph idx="1"/>
          </p:nvPr>
        </p:nvPicPr>
        <p:blipFill>
          <a:blip r:embed="rId2"/>
          <a:stretch>
            <a:fillRect/>
          </a:stretch>
        </p:blipFill>
        <p:spPr>
          <a:xfrm>
            <a:off x="2316480" y="2016124"/>
            <a:ext cx="7589520" cy="3714116"/>
          </a:xfrm>
          <a:prstGeom prst="rect">
            <a:avLst/>
          </a:prstGeom>
        </p:spPr>
      </p:pic>
    </p:spTree>
    <p:extLst>
      <p:ext uri="{BB962C8B-B14F-4D97-AF65-F5344CB8AC3E}">
        <p14:creationId xmlns:p14="http://schemas.microsoft.com/office/powerpoint/2010/main" val="43879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9F62-4E74-4CFA-BC63-C662C62F354F}"/>
              </a:ext>
            </a:extLst>
          </p:cNvPr>
          <p:cNvSpPr>
            <a:spLocks noGrp="1"/>
          </p:cNvSpPr>
          <p:nvPr>
            <p:ph type="title"/>
          </p:nvPr>
        </p:nvSpPr>
        <p:spPr/>
        <p:txBody>
          <a:bodyPr/>
          <a:lstStyle/>
          <a:p>
            <a:r>
              <a:rPr lang="en-US" dirty="0"/>
              <a:t>Sequence Diagram</a:t>
            </a:r>
            <a:endParaRPr lang="en-GB" dirty="0"/>
          </a:p>
        </p:txBody>
      </p:sp>
      <p:pic>
        <p:nvPicPr>
          <p:cNvPr id="7" name="Content Placeholder 6">
            <a:extLst>
              <a:ext uri="{FF2B5EF4-FFF2-40B4-BE49-F238E27FC236}">
                <a16:creationId xmlns:a16="http://schemas.microsoft.com/office/drawing/2014/main" id="{E98F5D61-9D8E-4078-A3D6-911A2CD11DF2}"/>
              </a:ext>
            </a:extLst>
          </p:cNvPr>
          <p:cNvPicPr>
            <a:picLocks noGrp="1" noChangeAspect="1"/>
          </p:cNvPicPr>
          <p:nvPr>
            <p:ph idx="1"/>
          </p:nvPr>
        </p:nvPicPr>
        <p:blipFill>
          <a:blip r:embed="rId2"/>
          <a:stretch>
            <a:fillRect/>
          </a:stretch>
        </p:blipFill>
        <p:spPr>
          <a:xfrm>
            <a:off x="1869440" y="2016124"/>
            <a:ext cx="8219440" cy="3886835"/>
          </a:xfrm>
          <a:prstGeom prst="rect">
            <a:avLst/>
          </a:prstGeom>
        </p:spPr>
      </p:pic>
    </p:spTree>
    <p:extLst>
      <p:ext uri="{BB962C8B-B14F-4D97-AF65-F5344CB8AC3E}">
        <p14:creationId xmlns:p14="http://schemas.microsoft.com/office/powerpoint/2010/main" val="120519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2685-B815-4FA4-9270-D0B8AA9DCD52}"/>
              </a:ext>
            </a:extLst>
          </p:cNvPr>
          <p:cNvSpPr>
            <a:spLocks noGrp="1"/>
          </p:cNvSpPr>
          <p:nvPr>
            <p:ph type="title"/>
          </p:nvPr>
        </p:nvSpPr>
        <p:spPr/>
        <p:txBody>
          <a:bodyPr/>
          <a:lstStyle/>
          <a:p>
            <a:r>
              <a:rPr lang="en-US" dirty="0"/>
              <a:t>Main Scenario</a:t>
            </a:r>
            <a:endParaRPr lang="en-GB" dirty="0"/>
          </a:p>
        </p:txBody>
      </p:sp>
      <p:sp>
        <p:nvSpPr>
          <p:cNvPr id="3" name="Content Placeholder 2">
            <a:extLst>
              <a:ext uri="{FF2B5EF4-FFF2-40B4-BE49-F238E27FC236}">
                <a16:creationId xmlns:a16="http://schemas.microsoft.com/office/drawing/2014/main" id="{F02D14C1-6F2A-418E-8FE6-9369252F6B6B}"/>
              </a:ext>
            </a:extLst>
          </p:cNvPr>
          <p:cNvSpPr>
            <a:spLocks noGrp="1"/>
          </p:cNvSpPr>
          <p:nvPr>
            <p:ph idx="1"/>
          </p:nvPr>
        </p:nvSpPr>
        <p:spPr/>
        <p:txBody>
          <a:bodyPr/>
          <a:lstStyle/>
          <a:p>
            <a:pPr lvl="1"/>
            <a:r>
              <a:rPr lang="en-US" dirty="0"/>
              <a:t>Pre –Conditions</a:t>
            </a:r>
          </a:p>
          <a:p>
            <a:pPr lvl="1"/>
            <a:r>
              <a:rPr lang="en-US" dirty="0"/>
              <a:t>1. User has to add vehicles on their own using Add option</a:t>
            </a:r>
          </a:p>
          <a:p>
            <a:pPr lvl="1"/>
            <a:r>
              <a:rPr lang="en-US" dirty="0"/>
              <a:t>2. Once the vehicle is added click on start or you can start and then click on Add vehicle</a:t>
            </a:r>
            <a:endParaRPr lang="en-GB" dirty="0"/>
          </a:p>
        </p:txBody>
      </p:sp>
    </p:spTree>
    <p:extLst>
      <p:ext uri="{BB962C8B-B14F-4D97-AF65-F5344CB8AC3E}">
        <p14:creationId xmlns:p14="http://schemas.microsoft.com/office/powerpoint/2010/main" val="301275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069-7C88-48AA-87DD-D5F0947F1C42}"/>
              </a:ext>
            </a:extLst>
          </p:cNvPr>
          <p:cNvSpPr>
            <a:spLocks noGrp="1"/>
          </p:cNvSpPr>
          <p:nvPr>
            <p:ph type="title"/>
          </p:nvPr>
        </p:nvSpPr>
        <p:spPr/>
        <p:txBody>
          <a:bodyPr/>
          <a:lstStyle/>
          <a:p>
            <a:r>
              <a:rPr lang="en-US" dirty="0"/>
              <a:t>Trigger</a:t>
            </a:r>
            <a:endParaRPr lang="en-GB" dirty="0"/>
          </a:p>
        </p:txBody>
      </p:sp>
      <p:sp>
        <p:nvSpPr>
          <p:cNvPr id="3" name="Content Placeholder 2">
            <a:extLst>
              <a:ext uri="{FF2B5EF4-FFF2-40B4-BE49-F238E27FC236}">
                <a16:creationId xmlns:a16="http://schemas.microsoft.com/office/drawing/2014/main" id="{A9FF5C2C-9300-4C0A-851C-EA61EF2DED34}"/>
              </a:ext>
            </a:extLst>
          </p:cNvPr>
          <p:cNvSpPr>
            <a:spLocks noGrp="1"/>
          </p:cNvSpPr>
          <p:nvPr>
            <p:ph idx="1"/>
          </p:nvPr>
        </p:nvSpPr>
        <p:spPr/>
        <p:txBody>
          <a:bodyPr/>
          <a:lstStyle/>
          <a:p>
            <a:r>
              <a:rPr lang="en-US" dirty="0"/>
              <a:t>Once you start the application you will be able to see the simulation on the main panel</a:t>
            </a:r>
            <a:endParaRPr lang="en-GB" dirty="0"/>
          </a:p>
        </p:txBody>
      </p:sp>
    </p:spTree>
    <p:extLst>
      <p:ext uri="{BB962C8B-B14F-4D97-AF65-F5344CB8AC3E}">
        <p14:creationId xmlns:p14="http://schemas.microsoft.com/office/powerpoint/2010/main" val="376116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FA17-8639-47EC-A259-1B8F742BE045}"/>
              </a:ext>
            </a:extLst>
          </p:cNvPr>
          <p:cNvSpPr>
            <a:spLocks noGrp="1"/>
          </p:cNvSpPr>
          <p:nvPr>
            <p:ph type="title"/>
          </p:nvPr>
        </p:nvSpPr>
        <p:spPr/>
        <p:txBody>
          <a:bodyPr/>
          <a:lstStyle/>
          <a:p>
            <a:r>
              <a:rPr lang="en-US" dirty="0"/>
              <a:t>Post-Conditions</a:t>
            </a:r>
            <a:endParaRPr lang="en-GB" dirty="0"/>
          </a:p>
        </p:txBody>
      </p:sp>
      <p:sp>
        <p:nvSpPr>
          <p:cNvPr id="3" name="Content Placeholder 2">
            <a:extLst>
              <a:ext uri="{FF2B5EF4-FFF2-40B4-BE49-F238E27FC236}">
                <a16:creationId xmlns:a16="http://schemas.microsoft.com/office/drawing/2014/main" id="{38120534-E669-4D13-8AF8-D4EB57CDABE5}"/>
              </a:ext>
            </a:extLst>
          </p:cNvPr>
          <p:cNvSpPr>
            <a:spLocks noGrp="1"/>
          </p:cNvSpPr>
          <p:nvPr>
            <p:ph idx="1"/>
          </p:nvPr>
        </p:nvSpPr>
        <p:spPr/>
        <p:txBody>
          <a:bodyPr/>
          <a:lstStyle/>
          <a:p>
            <a:r>
              <a:rPr lang="en-US" dirty="0"/>
              <a:t>Success-end condition – You could see the vehicle moving on the lanes and you can modify certain changes for the vehicle using the available options</a:t>
            </a:r>
          </a:p>
          <a:p>
            <a:r>
              <a:rPr lang="en-US" dirty="0"/>
              <a:t>Failure –end condition – If there is any issue in the code then vehicles will move ambiguously. If you click simultaneously without any delay then two vehicles might overlap</a:t>
            </a:r>
          </a:p>
          <a:p>
            <a:r>
              <a:rPr lang="en-US" dirty="0"/>
              <a:t>Minimal Guarantee – Vehicles are running perfectly fine on all 3 lanes</a:t>
            </a:r>
            <a:endParaRPr lang="en-GB" dirty="0"/>
          </a:p>
        </p:txBody>
      </p:sp>
    </p:spTree>
    <p:extLst>
      <p:ext uri="{BB962C8B-B14F-4D97-AF65-F5344CB8AC3E}">
        <p14:creationId xmlns:p14="http://schemas.microsoft.com/office/powerpoint/2010/main" val="159813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20DA-CF28-4EB2-B1D8-D77A6884839C}"/>
              </a:ext>
            </a:extLst>
          </p:cNvPr>
          <p:cNvSpPr>
            <a:spLocks noGrp="1"/>
          </p:cNvSpPr>
          <p:nvPr>
            <p:ph type="title"/>
          </p:nvPr>
        </p:nvSpPr>
        <p:spPr>
          <a:xfrm>
            <a:off x="1494056" y="804519"/>
            <a:ext cx="9520158" cy="1049235"/>
          </a:xfrm>
        </p:spPr>
        <p:txBody>
          <a:bodyPr>
            <a:noAutofit/>
          </a:bodyPr>
          <a:lstStyle/>
          <a:p>
            <a:br>
              <a:rPr lang="en-US" sz="1800" dirty="0"/>
            </a:br>
            <a:br>
              <a:rPr lang="en-US" sz="1800" dirty="0"/>
            </a:br>
            <a:r>
              <a:rPr lang="en-US" sz="1800" dirty="0"/>
              <a:t>Main Scenario</a:t>
            </a:r>
            <a:br>
              <a:rPr lang="en-US" sz="1800" dirty="0"/>
            </a:br>
            <a:br>
              <a:rPr lang="en-US" sz="1200" dirty="0"/>
            </a:br>
            <a:r>
              <a:rPr lang="en-US" sz="1200" dirty="0"/>
              <a:t>My AVL app and rules consists of </a:t>
            </a:r>
            <a:br>
              <a:rPr lang="en-US" sz="1200" dirty="0"/>
            </a:br>
            <a:r>
              <a:rPr lang="en-US" sz="1200" dirty="0"/>
              <a:t>1. Add cars to Lane</a:t>
            </a:r>
            <a:br>
              <a:rPr lang="en-US" sz="1200" dirty="0"/>
            </a:br>
            <a:r>
              <a:rPr lang="en-US" sz="1200" dirty="0"/>
              <a:t>2. Change lane of the car</a:t>
            </a:r>
            <a:br>
              <a:rPr lang="en-US" sz="1200" dirty="0"/>
            </a:br>
            <a:r>
              <a:rPr lang="en-US" sz="1200" dirty="0"/>
              <a:t>3. Change speed of the car</a:t>
            </a:r>
            <a:br>
              <a:rPr lang="en-US" sz="1200" dirty="0"/>
            </a:br>
            <a:r>
              <a:rPr lang="en-US" sz="1200" dirty="0"/>
              <a:t>4. Start button to start the cars moving</a:t>
            </a:r>
            <a:br>
              <a:rPr lang="en-US" sz="1200" dirty="0"/>
            </a:br>
            <a:r>
              <a:rPr lang="en-US" sz="1200" dirty="0"/>
              <a:t>5. Pause button to pause the movement of the car</a:t>
            </a:r>
            <a:br>
              <a:rPr lang="en-US" sz="1200" dirty="0"/>
            </a:br>
            <a:r>
              <a:rPr lang="en-US" sz="1200" dirty="0"/>
              <a:t>6. Stop to stop the movement and refresh the panel with new panel when you start all over again and enable start again</a:t>
            </a:r>
            <a:endParaRPr lang="en-GB" sz="1200" dirty="0"/>
          </a:p>
        </p:txBody>
      </p:sp>
      <p:pic>
        <p:nvPicPr>
          <p:cNvPr id="4" name="Content Placeholder 3">
            <a:extLst>
              <a:ext uri="{FF2B5EF4-FFF2-40B4-BE49-F238E27FC236}">
                <a16:creationId xmlns:a16="http://schemas.microsoft.com/office/drawing/2014/main" id="{B1E16C0A-AAF5-47FA-90B1-BAB4D6100ABC}"/>
              </a:ext>
            </a:extLst>
          </p:cNvPr>
          <p:cNvPicPr>
            <a:picLocks noGrp="1" noChangeAspect="1"/>
          </p:cNvPicPr>
          <p:nvPr>
            <p:ph idx="1"/>
          </p:nvPr>
        </p:nvPicPr>
        <p:blipFill>
          <a:blip r:embed="rId2"/>
          <a:stretch>
            <a:fillRect/>
          </a:stretch>
        </p:blipFill>
        <p:spPr>
          <a:xfrm>
            <a:off x="1828800" y="2016125"/>
            <a:ext cx="8554720" cy="4037356"/>
          </a:xfrm>
          <a:prstGeom prst="rect">
            <a:avLst/>
          </a:prstGeom>
        </p:spPr>
      </p:pic>
    </p:spTree>
    <p:extLst>
      <p:ext uri="{BB962C8B-B14F-4D97-AF65-F5344CB8AC3E}">
        <p14:creationId xmlns:p14="http://schemas.microsoft.com/office/powerpoint/2010/main" val="195315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D55B-3D47-4A4F-BD7C-D5F32E874E51}"/>
              </a:ext>
            </a:extLst>
          </p:cNvPr>
          <p:cNvSpPr>
            <a:spLocks noGrp="1"/>
          </p:cNvSpPr>
          <p:nvPr>
            <p:ph type="title"/>
          </p:nvPr>
        </p:nvSpPr>
        <p:spPr>
          <a:xfrm>
            <a:off x="1534696" y="144119"/>
            <a:ext cx="9520158" cy="1049235"/>
          </a:xfrm>
        </p:spPr>
        <p:txBody>
          <a:bodyPr>
            <a:normAutofit/>
          </a:bodyPr>
          <a:lstStyle/>
          <a:p>
            <a:r>
              <a:rPr lang="en-US" sz="1800" dirty="0"/>
              <a:t>Adding vehicles on Lane 1, Lane 2 and Lane 3 using Add Lane </a:t>
            </a:r>
            <a:r>
              <a:rPr lang="en-US" sz="1800" dirty="0" err="1"/>
              <a:t>Jbutton</a:t>
            </a:r>
            <a:r>
              <a:rPr lang="en-US" sz="1800" dirty="0"/>
              <a:t>.</a:t>
            </a:r>
            <a:br>
              <a:rPr lang="en-US" sz="1800" dirty="0"/>
            </a:br>
            <a:r>
              <a:rPr lang="en-US" sz="1800" dirty="0"/>
              <a:t>Lane Rule and Speed Rule are disabled right now because we have not yet started the thread</a:t>
            </a:r>
            <a:endParaRPr lang="en-GB" sz="1800" dirty="0"/>
          </a:p>
        </p:txBody>
      </p:sp>
      <p:pic>
        <p:nvPicPr>
          <p:cNvPr id="4" name="Content Placeholder 3">
            <a:extLst>
              <a:ext uri="{FF2B5EF4-FFF2-40B4-BE49-F238E27FC236}">
                <a16:creationId xmlns:a16="http://schemas.microsoft.com/office/drawing/2014/main" id="{89F7FAF3-3CBE-4452-83DE-B217EB642627}"/>
              </a:ext>
            </a:extLst>
          </p:cNvPr>
          <p:cNvPicPr>
            <a:picLocks noGrp="1" noChangeAspect="1"/>
          </p:cNvPicPr>
          <p:nvPr>
            <p:ph idx="1"/>
          </p:nvPr>
        </p:nvPicPr>
        <p:blipFill>
          <a:blip r:embed="rId2"/>
          <a:stretch>
            <a:fillRect/>
          </a:stretch>
        </p:blipFill>
        <p:spPr>
          <a:xfrm>
            <a:off x="1534696" y="1320800"/>
            <a:ext cx="9661624" cy="4732681"/>
          </a:xfrm>
          <a:prstGeom prst="rect">
            <a:avLst/>
          </a:prstGeom>
        </p:spPr>
      </p:pic>
    </p:spTree>
    <p:extLst>
      <p:ext uri="{BB962C8B-B14F-4D97-AF65-F5344CB8AC3E}">
        <p14:creationId xmlns:p14="http://schemas.microsoft.com/office/powerpoint/2010/main" val="202082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C97A-678B-4337-8B58-5C248B24E968}"/>
              </a:ext>
            </a:extLst>
          </p:cNvPr>
          <p:cNvSpPr>
            <a:spLocks noGrp="1"/>
          </p:cNvSpPr>
          <p:nvPr>
            <p:ph type="title"/>
          </p:nvPr>
        </p:nvSpPr>
        <p:spPr/>
        <p:txBody>
          <a:bodyPr>
            <a:normAutofit/>
          </a:bodyPr>
          <a:lstStyle/>
          <a:p>
            <a:r>
              <a:rPr lang="en-US" sz="1800" dirty="0"/>
              <a:t>Every lane respective vehicle has been set a fixed speed. Lane 1 is the fastest, lane 2 moderate and lane 3 is the slowest of all. Once we click on Start button the thread starts to move and rule button are enabled. We can change the lane or speed of the cars now</a:t>
            </a:r>
            <a:endParaRPr lang="en-GB" sz="1800" dirty="0"/>
          </a:p>
        </p:txBody>
      </p:sp>
      <p:pic>
        <p:nvPicPr>
          <p:cNvPr id="4" name="Content Placeholder 3">
            <a:extLst>
              <a:ext uri="{FF2B5EF4-FFF2-40B4-BE49-F238E27FC236}">
                <a16:creationId xmlns:a16="http://schemas.microsoft.com/office/drawing/2014/main" id="{DD7D9405-5DE7-41EF-B22C-6E10536DF232}"/>
              </a:ext>
            </a:extLst>
          </p:cNvPr>
          <p:cNvPicPr>
            <a:picLocks noGrp="1" noChangeAspect="1"/>
          </p:cNvPicPr>
          <p:nvPr>
            <p:ph idx="1"/>
          </p:nvPr>
        </p:nvPicPr>
        <p:blipFill>
          <a:blip r:embed="rId2"/>
          <a:stretch>
            <a:fillRect/>
          </a:stretch>
        </p:blipFill>
        <p:spPr>
          <a:xfrm>
            <a:off x="1696720" y="2016125"/>
            <a:ext cx="9358133" cy="4037356"/>
          </a:xfrm>
          <a:prstGeom prst="rect">
            <a:avLst/>
          </a:prstGeom>
        </p:spPr>
      </p:pic>
    </p:spTree>
    <p:extLst>
      <p:ext uri="{BB962C8B-B14F-4D97-AF65-F5344CB8AC3E}">
        <p14:creationId xmlns:p14="http://schemas.microsoft.com/office/powerpoint/2010/main" val="365547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7D08-4E73-4613-B3F7-146E38874016}"/>
              </a:ext>
            </a:extLst>
          </p:cNvPr>
          <p:cNvSpPr>
            <a:spLocks noGrp="1"/>
          </p:cNvSpPr>
          <p:nvPr>
            <p:ph type="title"/>
          </p:nvPr>
        </p:nvSpPr>
        <p:spPr/>
        <p:txBody>
          <a:bodyPr>
            <a:normAutofit/>
          </a:bodyPr>
          <a:lstStyle/>
          <a:p>
            <a:r>
              <a:rPr lang="en-US" sz="1800" dirty="0"/>
              <a:t>We can also add multiple cars to each lane during the process</a:t>
            </a:r>
            <a:endParaRPr lang="en-GB" sz="1800" dirty="0"/>
          </a:p>
        </p:txBody>
      </p:sp>
      <p:pic>
        <p:nvPicPr>
          <p:cNvPr id="4" name="Content Placeholder 3">
            <a:extLst>
              <a:ext uri="{FF2B5EF4-FFF2-40B4-BE49-F238E27FC236}">
                <a16:creationId xmlns:a16="http://schemas.microsoft.com/office/drawing/2014/main" id="{3F4A2656-EB31-4643-B6EF-0F0892000A17}"/>
              </a:ext>
            </a:extLst>
          </p:cNvPr>
          <p:cNvPicPr>
            <a:picLocks noGrp="1" noChangeAspect="1"/>
          </p:cNvPicPr>
          <p:nvPr>
            <p:ph idx="1"/>
          </p:nvPr>
        </p:nvPicPr>
        <p:blipFill>
          <a:blip r:embed="rId2"/>
          <a:stretch>
            <a:fillRect/>
          </a:stretch>
        </p:blipFill>
        <p:spPr>
          <a:xfrm>
            <a:off x="1463040" y="2016124"/>
            <a:ext cx="9520157" cy="3937635"/>
          </a:xfrm>
          <a:prstGeom prst="rect">
            <a:avLst/>
          </a:prstGeom>
        </p:spPr>
      </p:pic>
    </p:spTree>
    <p:extLst>
      <p:ext uri="{BB962C8B-B14F-4D97-AF65-F5344CB8AC3E}">
        <p14:creationId xmlns:p14="http://schemas.microsoft.com/office/powerpoint/2010/main" val="145325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897F-F63C-4900-A936-73251EF48359}"/>
              </a:ext>
            </a:extLst>
          </p:cNvPr>
          <p:cNvSpPr>
            <a:spLocks noGrp="1"/>
          </p:cNvSpPr>
          <p:nvPr>
            <p:ph type="title"/>
          </p:nvPr>
        </p:nvSpPr>
        <p:spPr/>
        <p:txBody>
          <a:bodyPr>
            <a:normAutofit/>
          </a:bodyPr>
          <a:lstStyle/>
          <a:p>
            <a:r>
              <a:rPr lang="en-US" sz="1800" dirty="0"/>
              <a:t>Changing cars of lane 1 and lane 2 using the Lane Rule drop down. You can change it either when it is moving or paused</a:t>
            </a:r>
            <a:endParaRPr lang="en-GB" sz="1800" dirty="0"/>
          </a:p>
        </p:txBody>
      </p:sp>
      <p:pic>
        <p:nvPicPr>
          <p:cNvPr id="4" name="Content Placeholder 3">
            <a:extLst>
              <a:ext uri="{FF2B5EF4-FFF2-40B4-BE49-F238E27FC236}">
                <a16:creationId xmlns:a16="http://schemas.microsoft.com/office/drawing/2014/main" id="{AE0597CE-2E12-46C1-B9C9-6FAC974BFA46}"/>
              </a:ext>
            </a:extLst>
          </p:cNvPr>
          <p:cNvPicPr>
            <a:picLocks noGrp="1" noChangeAspect="1"/>
          </p:cNvPicPr>
          <p:nvPr>
            <p:ph idx="1"/>
          </p:nvPr>
        </p:nvPicPr>
        <p:blipFill>
          <a:blip r:embed="rId2"/>
          <a:stretch>
            <a:fillRect/>
          </a:stretch>
        </p:blipFill>
        <p:spPr>
          <a:xfrm>
            <a:off x="3042135" y="2016125"/>
            <a:ext cx="6506193" cy="3449638"/>
          </a:xfrm>
          <a:prstGeom prst="rect">
            <a:avLst/>
          </a:prstGeom>
        </p:spPr>
      </p:pic>
    </p:spTree>
    <p:extLst>
      <p:ext uri="{BB962C8B-B14F-4D97-AF65-F5344CB8AC3E}">
        <p14:creationId xmlns:p14="http://schemas.microsoft.com/office/powerpoint/2010/main" val="30551650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168</TotalTime>
  <Words>314</Words>
  <Application>Microsoft Office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Palatino Linotype</vt:lpstr>
      <vt:lpstr>Gallery</vt:lpstr>
      <vt:lpstr>Autonomous Vehicle Lane Density</vt:lpstr>
      <vt:lpstr>Main Scenario</vt:lpstr>
      <vt:lpstr>Trigger</vt:lpstr>
      <vt:lpstr>Post-Conditions</vt:lpstr>
      <vt:lpstr>  Main Scenario  My AVL app and rules consists of  1. Add cars to Lane 2. Change lane of the car 3. Change speed of the car 4. Start button to start the cars moving 5. Pause button to pause the movement of the car 6. Stop to stop the movement and refresh the panel with new panel when you start all over again and enable start again</vt:lpstr>
      <vt:lpstr>Adding vehicles on Lane 1, Lane 2 and Lane 3 using Add Lane Jbutton. Lane Rule and Speed Rule are disabled right now because we have not yet started the thread</vt:lpstr>
      <vt:lpstr>Every lane respective vehicle has been set a fixed speed. Lane 1 is the fastest, lane 2 moderate and lane 3 is the slowest of all. Once we click on Start button the thread starts to move and rule button are enabled. We can change the lane or speed of the cars now</vt:lpstr>
      <vt:lpstr>We can also add multiple cars to each lane during the process</vt:lpstr>
      <vt:lpstr>Changing cars of lane 1 and lane 2 using the Lane Rule drop down. You can change it either when it is moving or paused</vt:lpstr>
      <vt:lpstr>Similarly we can change the Speed of cars for a given lane using the speed rule dropdown. Over here the speed of the vehicle for respective lane is fixed and it will be increased and decreased accordingly. On every click of speed rule – it increase speed by 40 units (random visible number) and on every click of decrease option, it will decrease speed by 40 units  Over here I have made cars of 3rd lane fastest which was slowest before</vt:lpstr>
      <vt:lpstr>   Sequence Diagram UML Diagram – Arzoo Uzma  Neu Id - 001447452</vt:lpstr>
      <vt:lpstr>Sequence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 Lane Density</dc:title>
  <dc:creator>Arzoo Uzma</dc:creator>
  <cp:lastModifiedBy>Arzoo Uzma</cp:lastModifiedBy>
  <cp:revision>28</cp:revision>
  <dcterms:created xsi:type="dcterms:W3CDTF">2020-04-08T20:17:24Z</dcterms:created>
  <dcterms:modified xsi:type="dcterms:W3CDTF">2020-04-11T02:24:01Z</dcterms:modified>
</cp:coreProperties>
</file>