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0" r:id="rId4"/>
    <p:sldId id="259" r:id="rId5"/>
    <p:sldId id="260" r:id="rId6"/>
    <p:sldId id="261" r:id="rId7"/>
    <p:sldId id="262" r:id="rId8"/>
    <p:sldId id="263" r:id="rId9"/>
    <p:sldId id="264" r:id="rId10"/>
    <p:sldId id="265" r:id="rId11"/>
    <p:sldId id="266" r:id="rId12"/>
    <p:sldId id="267" r:id="rId13"/>
    <p:sldId id="269"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28A6E6EE-6C90-4870-85BF-5C0FFA2247CC}">
          <p14:sldIdLst>
            <p14:sldId id="257"/>
            <p14:sldId id="258"/>
            <p14:sldId id="259"/>
            <p14:sldId id="260"/>
            <p14:sldId id="261"/>
            <p14:sldId id="262"/>
            <p14:sldId id="263"/>
            <p14:sldId id="264"/>
            <p14:sldId id="265"/>
            <p14:sldId id="266"/>
            <p14:sldId id="26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9C99EB-088E-4BB0-97A3-1A85F2DC6879}" type="datetimeFigureOut">
              <a:rPr lang="en-US" smtClean="0"/>
              <a:pPr/>
              <a:t>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46016-7DAF-4C6C-B89B-090856C83AAD}" type="slidenum">
              <a:rPr lang="en-US" smtClean="0"/>
              <a:pPr/>
              <a:t>‹#›</a:t>
            </a:fld>
            <a:endParaRPr lang="en-US"/>
          </a:p>
        </p:txBody>
      </p:sp>
    </p:spTree>
    <p:extLst>
      <p:ext uri="{BB962C8B-B14F-4D97-AF65-F5344CB8AC3E}">
        <p14:creationId xmlns="" xmlns:p14="http://schemas.microsoft.com/office/powerpoint/2010/main" val="254192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pPr/>
              <a:t>1</a:t>
            </a:fld>
            <a:endParaRPr lang="en-US"/>
          </a:p>
        </p:txBody>
      </p:sp>
    </p:spTree>
    <p:extLst>
      <p:ext uri="{BB962C8B-B14F-4D97-AF65-F5344CB8AC3E}">
        <p14:creationId xmlns="" xmlns:p14="http://schemas.microsoft.com/office/powerpoint/2010/main" val="43002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F4F572A-9874-4AF5-8A0A-CF5CBF16B068}" type="datetimeFigureOut">
              <a:rPr lang="en-US" smtClean="0"/>
              <a:pPr/>
              <a:t>3/1/2021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D9D1DBB-1F24-4B4B-9EC2-32121042F4F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F572A-9874-4AF5-8A0A-CF5CBF16B068}"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F572A-9874-4AF5-8A0A-CF5CBF16B068}"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142106" y="4843464"/>
            <a:ext cx="6859788"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142107" y="5791200"/>
            <a:ext cx="6859786"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061209" y="76262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226232"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3451453" y="740344"/>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3591566" y="917753"/>
            <a:ext cx="1944797"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5832965" y="727478"/>
            <a:ext cx="2210835"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5956899" y="917754"/>
            <a:ext cx="1944797"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753D76A-AFCE-4D96-B917-CBEF96F7D1EB}" type="datetimeFigureOut">
              <a:rPr lang="en-US" smtClean="0"/>
              <a:pPr/>
              <a:t>3/1/2021</a:t>
            </a:fld>
            <a:endParaRPr lang="en-US"/>
          </a:p>
        </p:txBody>
      </p:sp>
      <p:sp>
        <p:nvSpPr>
          <p:cNvPr id="6" name="Slide Number Placeholder 5"/>
          <p:cNvSpPr>
            <a:spLocks noGrp="1"/>
          </p:cNvSpPr>
          <p:nvPr>
            <p:ph type="sldNum" sz="quarter" idx="12"/>
          </p:nvPr>
        </p:nvSpPr>
        <p:spPr/>
        <p:txBody>
          <a:bodyPr/>
          <a:lstStyle/>
          <a:p>
            <a:fld id="{F25A965E-3C11-4F28-82DC-E30D63FAC43C}" type="slidenum">
              <a:rPr lang="en-US" smtClean="0"/>
              <a:pPr/>
              <a:t>‹#›</a:t>
            </a:fld>
            <a:endParaRPr lang="en-US"/>
          </a:p>
        </p:txBody>
      </p:sp>
    </p:spTree>
    <p:extLst>
      <p:ext uri="{BB962C8B-B14F-4D97-AF65-F5344CB8AC3E}">
        <p14:creationId xmlns="" xmlns:p14="http://schemas.microsoft.com/office/powerpoint/2010/main" val="27290204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F572A-9874-4AF5-8A0A-CF5CBF16B068}"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4F572A-9874-4AF5-8A0A-CF5CBF16B068}"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1DBB-1F24-4B4B-9EC2-32121042F4F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F572A-9874-4AF5-8A0A-CF5CBF16B068}"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4F572A-9874-4AF5-8A0A-CF5CBF16B068}"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F4F572A-9874-4AF5-8A0A-CF5CBF16B068}"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F4F572A-9874-4AF5-8A0A-CF5CBF16B068}"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D1DBB-1F24-4B4B-9EC2-32121042F4F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F572A-9874-4AF5-8A0A-CF5CBF16B068}"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D1DBB-1F24-4B4B-9EC2-32121042F4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F4F572A-9874-4AF5-8A0A-CF5CBF16B068}"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D1DBB-1F24-4B4B-9EC2-32121042F4F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1295400"/>
            <a:ext cx="7498080" cy="12192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435608" y="2895600"/>
            <a:ext cx="7498080" cy="33528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F4F572A-9874-4AF5-8A0A-CF5CBF16B068}" type="datetimeFigureOut">
              <a:rPr lang="en-US" smtClean="0"/>
              <a:pPr/>
              <a:t>3/1/2021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D9D1DBB-1F24-4B4B-9EC2-32121042F4F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6019800" y="176680"/>
            <a:ext cx="2649539" cy="9663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42106" y="4843464"/>
            <a:ext cx="6859788" cy="947736"/>
          </a:xfrm>
        </p:spPr>
        <p:txBody>
          <a:bodyPr>
            <a:normAutofit/>
          </a:bodyPr>
          <a:lstStyle/>
          <a:p>
            <a:r>
              <a:rPr lang="en-US" dirty="0"/>
              <a:t>Food Delivery System</a:t>
            </a:r>
          </a:p>
        </p:txBody>
      </p:sp>
      <p:pic>
        <p:nvPicPr>
          <p:cNvPr id="7" name="Picture Placeholder 6" descr="Basket filled with apples"/>
          <p:cNvPicPr>
            <a:picLocks noGrp="1" noChangeAspect="1"/>
          </p:cNvPicPr>
          <p:nvPr>
            <p:ph type="pic" sz="quarter" idx="13"/>
          </p:nvPr>
        </p:nvPicPr>
        <p:blipFill>
          <a:blip r:embed="rId3" cstate="print">
            <a:extLst>
              <a:ext uri="{28A0092B-C50C-407E-A947-70E740481C1C}">
                <a14:useLocalDpi xmlns="" xmlns:a14="http://schemas.microsoft.com/office/drawing/2010/main" val="0"/>
              </a:ext>
            </a:extLst>
          </a:blip>
          <a:srcRect t="26" b="26"/>
          <a:stretch>
            <a:fillRect/>
          </a:stretch>
        </p:blipFill>
        <p:spPr/>
      </p:pic>
      <p:pic>
        <p:nvPicPr>
          <p:cNvPr id="8" name="Picture Placeholder 7" descr="Close-up of cinnamon sticks and apples beside stack of plates and forks on table"/>
          <p:cNvPicPr>
            <a:picLocks noGrp="1" noChangeAspect="1"/>
          </p:cNvPicPr>
          <p:nvPr>
            <p:ph type="pic" sz="quarter" idx="14"/>
          </p:nvPr>
        </p:nvPicPr>
        <p:blipFill>
          <a:blip r:embed="rId4" cstate="print">
            <a:extLst>
              <a:ext uri="{28A0092B-C50C-407E-A947-70E740481C1C}">
                <a14:useLocalDpi xmlns="" xmlns:a14="http://schemas.microsoft.com/office/drawing/2010/main" val="0"/>
              </a:ext>
            </a:extLst>
          </a:blip>
          <a:srcRect/>
          <a:stretch>
            <a:fillRect/>
          </a:stretch>
        </p:blipFill>
        <p:spPr>
          <a:xfrm>
            <a:off x="3485867" y="914400"/>
            <a:ext cx="1944797" cy="3314700"/>
          </a:xfrm>
        </p:spPr>
      </p:pic>
      <p:pic>
        <p:nvPicPr>
          <p:cNvPr id="9" name="Picture Placeholder 8" descr="Slice of apple pie on plate"/>
          <p:cNvPicPr>
            <a:picLocks noGrp="1" noChangeAspect="1"/>
          </p:cNvPicPr>
          <p:nvPr>
            <p:ph type="pic" sz="quarter" idx="15"/>
          </p:nvPr>
        </p:nvPicPr>
        <p:blipFill>
          <a:blip r:embed="rId5" cstate="print">
            <a:extLst>
              <a:ext uri="{28A0092B-C50C-407E-A947-70E740481C1C}">
                <a14:useLocalDpi xmlns="" xmlns:a14="http://schemas.microsoft.com/office/drawing/2010/main" val="0"/>
              </a:ext>
            </a:extLst>
          </a:blip>
          <a:srcRect t="44" b="44"/>
          <a:stretch>
            <a:fillRect/>
          </a:stretch>
        </p:blipFill>
        <p:spPr/>
      </p:pic>
      <p:pic>
        <p:nvPicPr>
          <p:cNvPr id="10" name="Picture 2" descr="Barrett Hodgson University- Admissions, Fee Structure 2021"/>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972925" y="76200"/>
            <a:ext cx="1943606"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73466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E26CD-1267-4D7E-9750-3648161B54B8}"/>
              </a:ext>
            </a:extLst>
          </p:cNvPr>
          <p:cNvSpPr>
            <a:spLocks noGrp="1"/>
          </p:cNvSpPr>
          <p:nvPr>
            <p:ph type="title"/>
          </p:nvPr>
        </p:nvSpPr>
        <p:spPr/>
        <p:txBody>
          <a:bodyPr/>
          <a:lstStyle/>
          <a:p>
            <a:r>
              <a:rPr lang="en-US" dirty="0"/>
              <a:t>Features / Functionalities</a:t>
            </a:r>
          </a:p>
        </p:txBody>
      </p:sp>
      <p:sp>
        <p:nvSpPr>
          <p:cNvPr id="3" name="Content Placeholder 2">
            <a:extLst>
              <a:ext uri="{FF2B5EF4-FFF2-40B4-BE49-F238E27FC236}">
                <a16:creationId xmlns="" xmlns:a16="http://schemas.microsoft.com/office/drawing/2014/main" id="{345AC41A-A8EF-4F68-AF5A-7D4D701D90E1}"/>
              </a:ext>
            </a:extLst>
          </p:cNvPr>
          <p:cNvSpPr>
            <a:spLocks noGrp="1"/>
          </p:cNvSpPr>
          <p:nvPr>
            <p:ph idx="1"/>
          </p:nvPr>
        </p:nvSpPr>
        <p:spPr>
          <a:xfrm>
            <a:off x="1435608" y="2514600"/>
            <a:ext cx="7498080" cy="4191000"/>
          </a:xfrm>
        </p:spPr>
        <p:txBody>
          <a:bodyPr>
            <a:normAutofit/>
          </a:bodyPr>
          <a:lstStyle/>
          <a:p>
            <a:r>
              <a:rPr lang="en-US" dirty="0" smtClean="0"/>
              <a:t>The </a:t>
            </a:r>
            <a:r>
              <a:rPr lang="en-US" dirty="0"/>
              <a:t>customer will be able to select the restaurant, view the menu and place the order after logging in </a:t>
            </a:r>
          </a:p>
          <a:p>
            <a:r>
              <a:rPr lang="en-US" dirty="0"/>
              <a:t>The system will prompt the user to input the quantity</a:t>
            </a:r>
          </a:p>
          <a:p>
            <a:r>
              <a:rPr lang="en-US" dirty="0"/>
              <a:t>The system will allow user to order more than one meal.</a:t>
            </a:r>
          </a:p>
          <a:p>
            <a:pPr marL="82296" indent="0">
              <a:buNone/>
            </a:pPr>
            <a:endParaRPr lang="en-US" dirty="0"/>
          </a:p>
        </p:txBody>
      </p:sp>
    </p:spTree>
    <p:extLst>
      <p:ext uri="{BB962C8B-B14F-4D97-AF65-F5344CB8AC3E}">
        <p14:creationId xmlns="" xmlns:p14="http://schemas.microsoft.com/office/powerpoint/2010/main" val="171652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3256693-A31B-4757-9398-EECAFFFC994B}"/>
              </a:ext>
            </a:extLst>
          </p:cNvPr>
          <p:cNvSpPr>
            <a:spLocks noGrp="1"/>
          </p:cNvSpPr>
          <p:nvPr>
            <p:ph idx="1"/>
          </p:nvPr>
        </p:nvSpPr>
        <p:spPr>
          <a:xfrm>
            <a:off x="1435608" y="1295400"/>
            <a:ext cx="7498080" cy="4953000"/>
          </a:xfrm>
        </p:spPr>
        <p:txBody>
          <a:bodyPr/>
          <a:lstStyle/>
          <a:p>
            <a:r>
              <a:rPr lang="en-US" dirty="0"/>
              <a:t>The system will display food items ordered along with prices</a:t>
            </a:r>
          </a:p>
          <a:p>
            <a:r>
              <a:rPr lang="en-US" dirty="0"/>
              <a:t>The system will prompt the user to confirm the meal ordered</a:t>
            </a:r>
          </a:p>
          <a:p>
            <a:r>
              <a:rPr lang="en-US" dirty="0"/>
              <a:t>The system will display the total bill inclusive </a:t>
            </a:r>
            <a:r>
              <a:rPr lang="en-US" dirty="0" smtClean="0"/>
              <a:t>of </a:t>
            </a:r>
            <a:r>
              <a:rPr lang="en-US" dirty="0"/>
              <a:t>tax</a:t>
            </a:r>
          </a:p>
          <a:p>
            <a:r>
              <a:rPr lang="en-US" dirty="0"/>
              <a:t>The system shall provide visual confirmation of order placement</a:t>
            </a:r>
          </a:p>
          <a:p>
            <a:endParaRPr lang="en-US" dirty="0"/>
          </a:p>
        </p:txBody>
      </p:sp>
    </p:spTree>
    <p:extLst>
      <p:ext uri="{BB962C8B-B14F-4D97-AF65-F5344CB8AC3E}">
        <p14:creationId xmlns="" xmlns:p14="http://schemas.microsoft.com/office/powerpoint/2010/main" val="84139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C3297-82EC-4EBD-984F-4E87C6F24C25}"/>
              </a:ext>
            </a:extLst>
          </p:cNvPr>
          <p:cNvSpPr>
            <a:spLocks noGrp="1"/>
          </p:cNvSpPr>
          <p:nvPr>
            <p:ph type="title"/>
          </p:nvPr>
        </p:nvSpPr>
        <p:spPr>
          <a:xfrm>
            <a:off x="1435608" y="-419100"/>
            <a:ext cx="7498080" cy="1257300"/>
          </a:xfrm>
        </p:spPr>
        <p:txBody>
          <a:bodyPr/>
          <a:lstStyle/>
          <a:p>
            <a:r>
              <a:rPr lang="en-US" dirty="0" smtClean="0"/>
              <a:t>Deliverables</a:t>
            </a:r>
            <a:endParaRPr lang="en-US" dirty="0"/>
          </a:p>
        </p:txBody>
      </p:sp>
      <p:sp>
        <p:nvSpPr>
          <p:cNvPr id="3" name="Content Placeholder 2">
            <a:extLst>
              <a:ext uri="{FF2B5EF4-FFF2-40B4-BE49-F238E27FC236}">
                <a16:creationId xmlns="" xmlns:a16="http://schemas.microsoft.com/office/drawing/2014/main" id="{6D3CAF52-8F28-42C0-82C8-05E247E69F25}"/>
              </a:ext>
            </a:extLst>
          </p:cNvPr>
          <p:cNvSpPr>
            <a:spLocks noGrp="1"/>
          </p:cNvSpPr>
          <p:nvPr>
            <p:ph idx="1"/>
          </p:nvPr>
        </p:nvSpPr>
        <p:spPr>
          <a:xfrm>
            <a:off x="1420368" y="1371600"/>
            <a:ext cx="7498080" cy="4419600"/>
          </a:xfrm>
        </p:spPr>
        <p:txBody>
          <a:bodyPr>
            <a:normAutofit fontScale="92500" lnSpcReduction="10000"/>
          </a:bodyPr>
          <a:lstStyle/>
          <a:p>
            <a:pPr marL="82296" indent="0">
              <a:buNone/>
            </a:pPr>
            <a:endParaRPr lang="en-US" dirty="0"/>
          </a:p>
          <a:p>
            <a:r>
              <a:rPr lang="en-US" dirty="0" smtClean="0"/>
              <a:t>main(): The main function necessary to be added in every c program. It will call the </a:t>
            </a:r>
            <a:r>
              <a:rPr lang="en-US" dirty="0" err="1" smtClean="0"/>
              <a:t>mainmenu</a:t>
            </a:r>
            <a:r>
              <a:rPr lang="en-US" dirty="0" smtClean="0"/>
              <a:t>() function.</a:t>
            </a:r>
          </a:p>
          <a:p>
            <a:r>
              <a:rPr lang="en-US" dirty="0" err="1" smtClean="0"/>
              <a:t>mainmenu</a:t>
            </a:r>
            <a:r>
              <a:rPr lang="en-US" dirty="0" smtClean="0"/>
              <a:t>(): Prompts the user to whether select the sign in option or to exit.</a:t>
            </a:r>
          </a:p>
          <a:p>
            <a:r>
              <a:rPr lang="en-US" dirty="0" err="1" smtClean="0"/>
              <a:t>signin</a:t>
            </a:r>
            <a:r>
              <a:rPr lang="en-US" dirty="0" smtClean="0"/>
              <a:t>(): Authenticates the user and direct it to choose restaurants.</a:t>
            </a:r>
          </a:p>
          <a:p>
            <a:r>
              <a:rPr lang="en-US" dirty="0" smtClean="0"/>
              <a:t>restaurants(): Names of different restaurants</a:t>
            </a:r>
          </a:p>
          <a:p>
            <a:endParaRPr lang="en-US" dirty="0"/>
          </a:p>
        </p:txBody>
      </p:sp>
    </p:spTree>
    <p:extLst>
      <p:ext uri="{BB962C8B-B14F-4D97-AF65-F5344CB8AC3E}">
        <p14:creationId xmlns="" xmlns:p14="http://schemas.microsoft.com/office/powerpoint/2010/main" val="286353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D3CAF52-8F28-42C0-82C8-05E247E69F25}"/>
              </a:ext>
            </a:extLst>
          </p:cNvPr>
          <p:cNvSpPr>
            <a:spLocks noGrp="1"/>
          </p:cNvSpPr>
          <p:nvPr>
            <p:ph idx="1"/>
          </p:nvPr>
        </p:nvSpPr>
        <p:spPr>
          <a:xfrm>
            <a:off x="1420368" y="1371600"/>
            <a:ext cx="7498080" cy="4419600"/>
          </a:xfrm>
        </p:spPr>
        <p:txBody>
          <a:bodyPr>
            <a:normAutofit/>
          </a:bodyPr>
          <a:lstStyle/>
          <a:p>
            <a:pPr marL="82296" indent="0">
              <a:buNone/>
            </a:pPr>
            <a:endParaRPr lang="en-US" dirty="0"/>
          </a:p>
          <a:p>
            <a:r>
              <a:rPr lang="en-US" dirty="0" smtClean="0"/>
              <a:t>res1(),res2(),res3(): Menu of restaurants available.</a:t>
            </a:r>
          </a:p>
          <a:p>
            <a:r>
              <a:rPr lang="en-US" dirty="0" smtClean="0"/>
              <a:t>billing(): Add tax and display the bill.</a:t>
            </a:r>
          </a:p>
          <a:p>
            <a:r>
              <a:rPr lang="en-US" dirty="0" smtClean="0"/>
              <a:t>exit(): Prints a “Thank You” message</a:t>
            </a:r>
            <a:endParaRPr lang="en-US" dirty="0"/>
          </a:p>
        </p:txBody>
      </p:sp>
    </p:spTree>
    <p:extLst>
      <p:ext uri="{BB962C8B-B14F-4D97-AF65-F5344CB8AC3E}">
        <p14:creationId xmlns="" xmlns:p14="http://schemas.microsoft.com/office/powerpoint/2010/main" val="2863538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C3297-82EC-4EBD-984F-4E87C6F24C25}"/>
              </a:ext>
            </a:extLst>
          </p:cNvPr>
          <p:cNvSpPr>
            <a:spLocks noGrp="1"/>
          </p:cNvSpPr>
          <p:nvPr>
            <p:ph type="title"/>
          </p:nvPr>
        </p:nvSpPr>
        <p:spPr>
          <a:xfrm>
            <a:off x="1435608" y="-419100"/>
            <a:ext cx="7498080" cy="1257300"/>
          </a:xfrm>
        </p:spPr>
        <p:txBody>
          <a:bodyPr/>
          <a:lstStyle/>
          <a:p>
            <a:r>
              <a:rPr lang="en-US" dirty="0" smtClean="0"/>
              <a:t>Future Work</a:t>
            </a:r>
            <a:endParaRPr lang="en-US" dirty="0"/>
          </a:p>
        </p:txBody>
      </p:sp>
      <p:sp>
        <p:nvSpPr>
          <p:cNvPr id="3" name="Content Placeholder 2">
            <a:extLst>
              <a:ext uri="{FF2B5EF4-FFF2-40B4-BE49-F238E27FC236}">
                <a16:creationId xmlns="" xmlns:a16="http://schemas.microsoft.com/office/drawing/2014/main" id="{6D3CAF52-8F28-42C0-82C8-05E247E69F25}"/>
              </a:ext>
            </a:extLst>
          </p:cNvPr>
          <p:cNvSpPr>
            <a:spLocks noGrp="1"/>
          </p:cNvSpPr>
          <p:nvPr>
            <p:ph idx="1"/>
          </p:nvPr>
        </p:nvSpPr>
        <p:spPr>
          <a:xfrm>
            <a:off x="1420368" y="1371600"/>
            <a:ext cx="7498080" cy="5029200"/>
          </a:xfrm>
        </p:spPr>
        <p:txBody>
          <a:bodyPr>
            <a:normAutofit/>
          </a:bodyPr>
          <a:lstStyle/>
          <a:p>
            <a:pPr marL="82296" indent="0">
              <a:buNone/>
            </a:pPr>
            <a:endParaRPr lang="en-US" dirty="0"/>
          </a:p>
          <a:p>
            <a:r>
              <a:rPr lang="en-US" dirty="0" smtClean="0"/>
              <a:t>The user will get promo cards depending on their number of orders placed.</a:t>
            </a:r>
          </a:p>
          <a:p>
            <a:r>
              <a:rPr lang="en-US" dirty="0" smtClean="0"/>
              <a:t>The managers can create deals.</a:t>
            </a:r>
          </a:p>
          <a:p>
            <a:r>
              <a:rPr lang="en-US" dirty="0" smtClean="0"/>
              <a:t>The managers can add description of the ingredients of their items</a:t>
            </a:r>
          </a:p>
          <a:p>
            <a:r>
              <a:rPr lang="en-US" dirty="0" smtClean="0"/>
              <a:t>The system shall allow the manager to update price of a given food item, moreover a food item can be added.</a:t>
            </a:r>
          </a:p>
          <a:p>
            <a:endParaRPr lang="en-US" dirty="0"/>
          </a:p>
        </p:txBody>
      </p:sp>
    </p:spTree>
    <p:extLst>
      <p:ext uri="{BB962C8B-B14F-4D97-AF65-F5344CB8AC3E}">
        <p14:creationId xmlns="" xmlns:p14="http://schemas.microsoft.com/office/powerpoint/2010/main" val="286353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C3297-82EC-4EBD-984F-4E87C6F24C25}"/>
              </a:ext>
            </a:extLst>
          </p:cNvPr>
          <p:cNvSpPr>
            <a:spLocks noGrp="1"/>
          </p:cNvSpPr>
          <p:nvPr>
            <p:ph type="title"/>
          </p:nvPr>
        </p:nvSpPr>
        <p:spPr>
          <a:xfrm>
            <a:off x="1435608" y="-419100"/>
            <a:ext cx="7498080" cy="1257300"/>
          </a:xfrm>
        </p:spPr>
        <p:txBody>
          <a:bodyPr/>
          <a:lstStyle/>
          <a:p>
            <a:r>
              <a:rPr lang="en-US" dirty="0" smtClean="0"/>
              <a:t>Conclusion</a:t>
            </a:r>
            <a:endParaRPr lang="en-US" dirty="0"/>
          </a:p>
        </p:txBody>
      </p:sp>
      <p:sp>
        <p:nvSpPr>
          <p:cNvPr id="3" name="Content Placeholder 2">
            <a:extLst>
              <a:ext uri="{FF2B5EF4-FFF2-40B4-BE49-F238E27FC236}">
                <a16:creationId xmlns="" xmlns:a16="http://schemas.microsoft.com/office/drawing/2014/main" id="{6D3CAF52-8F28-42C0-82C8-05E247E69F25}"/>
              </a:ext>
            </a:extLst>
          </p:cNvPr>
          <p:cNvSpPr>
            <a:spLocks noGrp="1"/>
          </p:cNvSpPr>
          <p:nvPr>
            <p:ph idx="1"/>
          </p:nvPr>
        </p:nvSpPr>
        <p:spPr>
          <a:xfrm>
            <a:off x="1420368" y="1371600"/>
            <a:ext cx="7498080" cy="5029200"/>
          </a:xfrm>
        </p:spPr>
        <p:txBody>
          <a:bodyPr>
            <a:normAutofit/>
          </a:bodyPr>
          <a:lstStyle/>
          <a:p>
            <a:pPr marL="82296" indent="0">
              <a:buNone/>
            </a:pPr>
            <a:endParaRPr lang="en-US" dirty="0"/>
          </a:p>
          <a:p>
            <a:r>
              <a:rPr lang="en-US" dirty="0" smtClean="0"/>
              <a:t>An online platform to place orders from different restaurants, reducing paper work, increasing efficiency and reliability through confirmation of the order and displaying the net bill.</a:t>
            </a:r>
          </a:p>
          <a:p>
            <a:endParaRPr lang="en-US" dirty="0"/>
          </a:p>
        </p:txBody>
      </p:sp>
    </p:spTree>
    <p:extLst>
      <p:ext uri="{BB962C8B-B14F-4D97-AF65-F5344CB8AC3E}">
        <p14:creationId xmlns="" xmlns:p14="http://schemas.microsoft.com/office/powerpoint/2010/main" val="286353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C3297-82EC-4EBD-984F-4E87C6F24C25}"/>
              </a:ext>
            </a:extLst>
          </p:cNvPr>
          <p:cNvSpPr>
            <a:spLocks noGrp="1"/>
          </p:cNvSpPr>
          <p:nvPr>
            <p:ph type="title"/>
          </p:nvPr>
        </p:nvSpPr>
        <p:spPr>
          <a:xfrm>
            <a:off x="1435608" y="-419100"/>
            <a:ext cx="7498080" cy="1257300"/>
          </a:xfrm>
        </p:spPr>
        <p:txBody>
          <a:bodyPr/>
          <a:lstStyle/>
          <a:p>
            <a:r>
              <a:rPr lang="en-US" dirty="0" smtClean="0"/>
              <a:t>Reference</a:t>
            </a:r>
            <a:endParaRPr lang="en-US" dirty="0"/>
          </a:p>
        </p:txBody>
      </p:sp>
      <p:sp>
        <p:nvSpPr>
          <p:cNvPr id="3" name="Content Placeholder 2">
            <a:extLst>
              <a:ext uri="{FF2B5EF4-FFF2-40B4-BE49-F238E27FC236}">
                <a16:creationId xmlns="" xmlns:a16="http://schemas.microsoft.com/office/drawing/2014/main" id="{6D3CAF52-8F28-42C0-82C8-05E247E69F25}"/>
              </a:ext>
            </a:extLst>
          </p:cNvPr>
          <p:cNvSpPr>
            <a:spLocks noGrp="1"/>
          </p:cNvSpPr>
          <p:nvPr>
            <p:ph idx="1"/>
          </p:nvPr>
        </p:nvSpPr>
        <p:spPr>
          <a:xfrm>
            <a:off x="1420368" y="1371600"/>
            <a:ext cx="7498080" cy="5029200"/>
          </a:xfrm>
        </p:spPr>
        <p:txBody>
          <a:bodyPr>
            <a:normAutofit/>
          </a:bodyPr>
          <a:lstStyle/>
          <a:p>
            <a:pPr marL="82296" indent="0">
              <a:buNone/>
            </a:pPr>
            <a:endParaRPr lang="en-US" dirty="0"/>
          </a:p>
          <a:p>
            <a:r>
              <a:rPr lang="en-US" dirty="0" smtClean="0"/>
              <a:t>None</a:t>
            </a:r>
            <a:endParaRPr lang="en-US" dirty="0"/>
          </a:p>
        </p:txBody>
      </p:sp>
    </p:spTree>
    <p:extLst>
      <p:ext uri="{BB962C8B-B14F-4D97-AF65-F5344CB8AC3E}">
        <p14:creationId xmlns="" xmlns:p14="http://schemas.microsoft.com/office/powerpoint/2010/main" val="286353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03269-B6D5-42C6-AEAC-B89597043BF8}"/>
              </a:ext>
            </a:extLst>
          </p:cNvPr>
          <p:cNvSpPr>
            <a:spLocks noGrp="1"/>
          </p:cNvSpPr>
          <p:nvPr>
            <p:ph type="ctrTitle"/>
          </p:nvPr>
        </p:nvSpPr>
        <p:spPr>
          <a:xfrm>
            <a:off x="1447800" y="838200"/>
            <a:ext cx="7391400" cy="993882"/>
          </a:xfrm>
        </p:spPr>
        <p:txBody>
          <a:bodyPr/>
          <a:lstStyle/>
          <a:p>
            <a:r>
              <a:rPr lang="en-US" dirty="0" smtClean="0"/>
              <a:t>Group Members</a:t>
            </a:r>
            <a:endParaRPr lang="en-US" dirty="0"/>
          </a:p>
        </p:txBody>
      </p:sp>
      <p:sp>
        <p:nvSpPr>
          <p:cNvPr id="3" name="Subtitle 2">
            <a:extLst>
              <a:ext uri="{FF2B5EF4-FFF2-40B4-BE49-F238E27FC236}">
                <a16:creationId xmlns="" xmlns:a16="http://schemas.microsoft.com/office/drawing/2014/main" id="{4B18B250-6054-45F1-9135-704522A731A8}"/>
              </a:ext>
            </a:extLst>
          </p:cNvPr>
          <p:cNvSpPr>
            <a:spLocks noGrp="1"/>
          </p:cNvSpPr>
          <p:nvPr>
            <p:ph type="subTitle" idx="1"/>
          </p:nvPr>
        </p:nvSpPr>
        <p:spPr>
          <a:xfrm>
            <a:off x="1432560" y="2133600"/>
            <a:ext cx="7406640" cy="1828800"/>
          </a:xfrm>
        </p:spPr>
        <p:txBody>
          <a:bodyPr>
            <a:normAutofit/>
          </a:bodyPr>
          <a:lstStyle/>
          <a:p>
            <a:pPr marL="484632" indent="-457200">
              <a:buFont typeface="Wingdings" panose="05000000000000000000" pitchFamily="2" charset="2"/>
              <a:buChar char="§"/>
            </a:pPr>
            <a:r>
              <a:rPr lang="en-US" dirty="0" err="1" smtClean="0"/>
              <a:t>Uzma</a:t>
            </a:r>
            <a:r>
              <a:rPr lang="en-US" dirty="0" smtClean="0"/>
              <a:t> </a:t>
            </a:r>
            <a:r>
              <a:rPr lang="en-US" dirty="0" smtClean="0"/>
              <a:t>Fatima F20CSC03</a:t>
            </a:r>
            <a:endParaRPr lang="en-US" dirty="0" smtClean="0"/>
          </a:p>
          <a:p>
            <a:pPr marL="484632" indent="-457200">
              <a:buFont typeface="Wingdings" panose="05000000000000000000" pitchFamily="2" charset="2"/>
              <a:buChar char="§"/>
            </a:pPr>
            <a:r>
              <a:rPr lang="en-US" dirty="0" err="1" smtClean="0"/>
              <a:t>Safa</a:t>
            </a:r>
            <a:r>
              <a:rPr lang="en-US" dirty="0" smtClean="0"/>
              <a:t> </a:t>
            </a:r>
            <a:r>
              <a:rPr lang="en-US" dirty="0" err="1" smtClean="0"/>
              <a:t>Basha</a:t>
            </a:r>
            <a:r>
              <a:rPr lang="en-US" dirty="0" smtClean="0"/>
              <a:t>     F20CSC16</a:t>
            </a:r>
            <a:endParaRPr lang="en-US" dirty="0" smtClean="0"/>
          </a:p>
          <a:p>
            <a:pPr marL="484632" indent="-457200">
              <a:buFont typeface="Wingdings" panose="05000000000000000000" pitchFamily="2" charset="2"/>
              <a:buChar char="§"/>
            </a:pPr>
            <a:r>
              <a:rPr lang="en-US" dirty="0" err="1" smtClean="0"/>
              <a:t>Bisma</a:t>
            </a:r>
            <a:r>
              <a:rPr lang="en-US" dirty="0" smtClean="0"/>
              <a:t> </a:t>
            </a:r>
            <a:r>
              <a:rPr lang="en-US" dirty="0" err="1" smtClean="0"/>
              <a:t>Imran</a:t>
            </a:r>
            <a:r>
              <a:rPr lang="en-US" smtClean="0"/>
              <a:t>  F20CSC29</a:t>
            </a:r>
            <a:endParaRPr lang="en-US" dirty="0"/>
          </a:p>
        </p:txBody>
      </p:sp>
      <p:sp>
        <p:nvSpPr>
          <p:cNvPr id="4" name="TextBox 3"/>
          <p:cNvSpPr txBox="1"/>
          <p:nvPr/>
        </p:nvSpPr>
        <p:spPr>
          <a:xfrm>
            <a:off x="5105400" y="3886200"/>
            <a:ext cx="3733800" cy="754053"/>
          </a:xfrm>
          <a:prstGeom prst="rect">
            <a:avLst/>
          </a:prstGeom>
          <a:noFill/>
        </p:spPr>
        <p:txBody>
          <a:bodyPr wrap="square" rtlCol="0">
            <a:spAutoFit/>
          </a:bodyPr>
          <a:lstStyle/>
          <a:p>
            <a:r>
              <a:rPr 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Submit To</a:t>
            </a:r>
          </a:p>
        </p:txBody>
      </p:sp>
      <p:sp>
        <p:nvSpPr>
          <p:cNvPr id="5" name="TextBox 4"/>
          <p:cNvSpPr txBox="1"/>
          <p:nvPr/>
        </p:nvSpPr>
        <p:spPr>
          <a:xfrm>
            <a:off x="3048000" y="4876800"/>
            <a:ext cx="5638800" cy="969496"/>
          </a:xfrm>
          <a:prstGeom prst="rect">
            <a:avLst/>
          </a:prstGeom>
          <a:noFill/>
        </p:spPr>
        <p:txBody>
          <a:bodyPr wrap="square" rtlCol="0">
            <a:spAutoFit/>
          </a:bodyPr>
          <a:lstStyle/>
          <a:p>
            <a:pPr marL="484632" indent="-457200">
              <a:spcBef>
                <a:spcPts val="600"/>
              </a:spcBef>
              <a:buClr>
                <a:schemeClr val="accent1"/>
              </a:buClr>
              <a:buSzPct val="80000"/>
              <a:buFont typeface="Wingdings" panose="05000000000000000000" pitchFamily="2" charset="2"/>
              <a:buChar char="§"/>
            </a:pPr>
            <a:r>
              <a:rPr lang="en-US" sz="2600" dirty="0" smtClean="0">
                <a:solidFill>
                  <a:schemeClr val="tx2">
                    <a:shade val="30000"/>
                    <a:satMod val="150000"/>
                  </a:schemeClr>
                </a:solidFill>
              </a:rPr>
              <a:t>Sir </a:t>
            </a:r>
            <a:r>
              <a:rPr lang="en-US" sz="2600" dirty="0" err="1" smtClean="0">
                <a:solidFill>
                  <a:schemeClr val="tx2">
                    <a:shade val="30000"/>
                    <a:satMod val="150000"/>
                  </a:schemeClr>
                </a:solidFill>
              </a:rPr>
              <a:t>Shahid</a:t>
            </a:r>
            <a:r>
              <a:rPr lang="en-US" sz="2600" dirty="0" smtClean="0">
                <a:solidFill>
                  <a:schemeClr val="tx2">
                    <a:shade val="30000"/>
                    <a:satMod val="150000"/>
                  </a:schemeClr>
                </a:solidFill>
              </a:rPr>
              <a:t> </a:t>
            </a:r>
            <a:r>
              <a:rPr lang="en-US" sz="2600" dirty="0" err="1" smtClean="0">
                <a:solidFill>
                  <a:schemeClr val="tx2">
                    <a:shade val="30000"/>
                    <a:satMod val="150000"/>
                  </a:schemeClr>
                </a:solidFill>
              </a:rPr>
              <a:t>Munir</a:t>
            </a:r>
            <a:endParaRPr lang="en-US" sz="2600" dirty="0" smtClean="0">
              <a:solidFill>
                <a:schemeClr val="tx2">
                  <a:shade val="30000"/>
                  <a:satMod val="150000"/>
                </a:schemeClr>
              </a:solidFill>
            </a:endParaRPr>
          </a:p>
          <a:p>
            <a:pPr marL="484632" indent="-457200">
              <a:spcBef>
                <a:spcPts val="600"/>
              </a:spcBef>
              <a:buClr>
                <a:schemeClr val="accent1"/>
              </a:buClr>
              <a:buSzPct val="80000"/>
              <a:buFont typeface="Wingdings" panose="05000000000000000000" pitchFamily="2" charset="2"/>
              <a:buChar char="§"/>
            </a:pPr>
            <a:r>
              <a:rPr lang="en-US" sz="2600" dirty="0" smtClean="0">
                <a:solidFill>
                  <a:schemeClr val="tx2">
                    <a:shade val="30000"/>
                    <a:satMod val="150000"/>
                  </a:schemeClr>
                </a:solidFill>
              </a:rPr>
              <a:t>Miss </a:t>
            </a:r>
            <a:r>
              <a:rPr lang="en-US" sz="2600" dirty="0" err="1" smtClean="0">
                <a:solidFill>
                  <a:schemeClr val="tx2">
                    <a:shade val="30000"/>
                    <a:satMod val="150000"/>
                  </a:schemeClr>
                </a:solidFill>
              </a:rPr>
              <a:t>Yamna</a:t>
            </a:r>
            <a:r>
              <a:rPr lang="en-US" sz="2600" dirty="0" smtClean="0">
                <a:solidFill>
                  <a:schemeClr val="tx2">
                    <a:shade val="30000"/>
                    <a:satMod val="150000"/>
                  </a:schemeClr>
                </a:solidFill>
              </a:rPr>
              <a:t> Ahmed</a:t>
            </a:r>
          </a:p>
        </p:txBody>
      </p:sp>
    </p:spTree>
    <p:extLst>
      <p:ext uri="{BB962C8B-B14F-4D97-AF65-F5344CB8AC3E}">
        <p14:creationId xmlns="" xmlns:p14="http://schemas.microsoft.com/office/powerpoint/2010/main" val="351165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03269-B6D5-42C6-AEAC-B89597043BF8}"/>
              </a:ext>
            </a:extLst>
          </p:cNvPr>
          <p:cNvSpPr>
            <a:spLocks noGrp="1"/>
          </p:cNvSpPr>
          <p:nvPr>
            <p:ph type="ctrTitle"/>
          </p:nvPr>
        </p:nvSpPr>
        <p:spPr/>
        <p:txBody>
          <a:bodyPr/>
          <a:lstStyle/>
          <a:p>
            <a:r>
              <a:rPr lang="en-US" dirty="0"/>
              <a:t>Content </a:t>
            </a:r>
          </a:p>
        </p:txBody>
      </p:sp>
      <p:sp>
        <p:nvSpPr>
          <p:cNvPr id="3" name="Subtitle 2">
            <a:extLst>
              <a:ext uri="{FF2B5EF4-FFF2-40B4-BE49-F238E27FC236}">
                <a16:creationId xmlns="" xmlns:a16="http://schemas.microsoft.com/office/drawing/2014/main" id="{4B18B250-6054-45F1-9135-704522A731A8}"/>
              </a:ext>
            </a:extLst>
          </p:cNvPr>
          <p:cNvSpPr>
            <a:spLocks noGrp="1"/>
          </p:cNvSpPr>
          <p:nvPr>
            <p:ph type="subTitle" idx="1"/>
          </p:nvPr>
        </p:nvSpPr>
        <p:spPr>
          <a:xfrm>
            <a:off x="1432560" y="2133600"/>
            <a:ext cx="7406640" cy="4364502"/>
          </a:xfrm>
        </p:spPr>
        <p:txBody>
          <a:bodyPr>
            <a:normAutofit/>
          </a:bodyPr>
          <a:lstStyle/>
          <a:p>
            <a:pPr marL="484632" indent="-457200">
              <a:buFont typeface="Wingdings" panose="05000000000000000000" pitchFamily="2" charset="2"/>
              <a:buChar char="§"/>
            </a:pPr>
            <a:r>
              <a:rPr lang="en-US" dirty="0"/>
              <a:t>Title</a:t>
            </a:r>
          </a:p>
          <a:p>
            <a:pPr marL="484632" indent="-457200">
              <a:buFont typeface="Wingdings" panose="05000000000000000000" pitchFamily="2" charset="2"/>
              <a:buChar char="§"/>
            </a:pPr>
            <a:r>
              <a:rPr lang="en-US" dirty="0"/>
              <a:t>Objective</a:t>
            </a:r>
          </a:p>
          <a:p>
            <a:pPr marL="484632" indent="-457200">
              <a:buFont typeface="Wingdings" panose="05000000000000000000" pitchFamily="2" charset="2"/>
              <a:buChar char="§"/>
            </a:pPr>
            <a:r>
              <a:rPr lang="en-US" dirty="0"/>
              <a:t>Problem Statement</a:t>
            </a:r>
          </a:p>
          <a:p>
            <a:pPr marL="484632" indent="-457200">
              <a:buFont typeface="Wingdings" panose="05000000000000000000" pitchFamily="2" charset="2"/>
              <a:buChar char="§"/>
            </a:pPr>
            <a:r>
              <a:rPr lang="en-US" dirty="0"/>
              <a:t>Solution / Proposed Approach</a:t>
            </a:r>
          </a:p>
          <a:p>
            <a:pPr marL="484632" indent="-457200">
              <a:buFont typeface="Wingdings" panose="05000000000000000000" pitchFamily="2" charset="2"/>
              <a:buChar char="§"/>
            </a:pPr>
            <a:r>
              <a:rPr lang="en-US" dirty="0"/>
              <a:t>Features/ </a:t>
            </a:r>
            <a:r>
              <a:rPr lang="en-US" dirty="0" smtClean="0"/>
              <a:t>Functionalities</a:t>
            </a:r>
            <a:endParaRPr lang="en-US" dirty="0"/>
          </a:p>
          <a:p>
            <a:pPr marL="484632" indent="-457200">
              <a:buFont typeface="Wingdings" panose="05000000000000000000" pitchFamily="2" charset="2"/>
              <a:buChar char="§"/>
            </a:pPr>
            <a:r>
              <a:rPr lang="en-US" dirty="0"/>
              <a:t>Deliverables</a:t>
            </a:r>
          </a:p>
          <a:p>
            <a:pPr marL="484632" indent="-457200">
              <a:buFont typeface="Wingdings" panose="05000000000000000000" pitchFamily="2" charset="2"/>
              <a:buChar char="§"/>
            </a:pPr>
            <a:r>
              <a:rPr lang="en-US" dirty="0"/>
              <a:t>Future Work</a:t>
            </a:r>
          </a:p>
          <a:p>
            <a:pPr marL="484632" indent="-457200">
              <a:buFont typeface="Wingdings" panose="05000000000000000000" pitchFamily="2" charset="2"/>
              <a:buChar char="§"/>
            </a:pPr>
            <a:r>
              <a:rPr lang="en-US" dirty="0"/>
              <a:t>C</a:t>
            </a:r>
            <a:r>
              <a:rPr lang="en-US" dirty="0" smtClean="0"/>
              <a:t>onclusion</a:t>
            </a:r>
            <a:endParaRPr lang="en-US" dirty="0"/>
          </a:p>
          <a:p>
            <a:pPr marL="484632" indent="-457200">
              <a:buFont typeface="Wingdings" panose="05000000000000000000" pitchFamily="2" charset="2"/>
              <a:buChar char="§"/>
            </a:pPr>
            <a:r>
              <a:rPr lang="en-US" dirty="0"/>
              <a:t>References</a:t>
            </a:r>
          </a:p>
        </p:txBody>
      </p:sp>
    </p:spTree>
    <p:extLst>
      <p:ext uri="{BB962C8B-B14F-4D97-AF65-F5344CB8AC3E}">
        <p14:creationId xmlns="" xmlns:p14="http://schemas.microsoft.com/office/powerpoint/2010/main" val="351165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40B9E5-60D6-4B13-8557-3AC633B94A2D}"/>
              </a:ext>
            </a:extLst>
          </p:cNvPr>
          <p:cNvSpPr>
            <a:spLocks noGrp="1"/>
          </p:cNvSpPr>
          <p:nvPr>
            <p:ph type="title"/>
          </p:nvPr>
        </p:nvSpPr>
        <p:spPr/>
        <p:txBody>
          <a:bodyPr/>
          <a:lstStyle/>
          <a:p>
            <a:r>
              <a:rPr lang="en-US" dirty="0"/>
              <a:t>Title </a:t>
            </a:r>
          </a:p>
        </p:txBody>
      </p:sp>
      <p:sp>
        <p:nvSpPr>
          <p:cNvPr id="3" name="Content Placeholder 2">
            <a:extLst>
              <a:ext uri="{FF2B5EF4-FFF2-40B4-BE49-F238E27FC236}">
                <a16:creationId xmlns="" xmlns:a16="http://schemas.microsoft.com/office/drawing/2014/main" id="{77CDD0E9-6A55-4337-91F4-4156BBA8DD6C}"/>
              </a:ext>
            </a:extLst>
          </p:cNvPr>
          <p:cNvSpPr>
            <a:spLocks noGrp="1"/>
          </p:cNvSpPr>
          <p:nvPr>
            <p:ph idx="1"/>
          </p:nvPr>
        </p:nvSpPr>
        <p:spPr/>
        <p:txBody>
          <a:bodyPr/>
          <a:lstStyle/>
          <a:p>
            <a:pPr>
              <a:buFont typeface="Wingdings" panose="05000000000000000000" pitchFamily="2" charset="2"/>
              <a:buChar char="Ø"/>
            </a:pPr>
            <a:r>
              <a:rPr lang="en-US" dirty="0"/>
              <a:t>FOOD DELIVERY SYSTEM</a:t>
            </a:r>
          </a:p>
          <a:p>
            <a:pPr marL="82296" indent="0">
              <a:buNone/>
            </a:pPr>
            <a:r>
              <a:rPr lang="en-US" dirty="0"/>
              <a:t>The project is about taking food orders from different </a:t>
            </a:r>
            <a:r>
              <a:rPr lang="en-US" dirty="0" smtClean="0"/>
              <a:t>restaurants </a:t>
            </a:r>
            <a:r>
              <a:rPr lang="en-US" dirty="0"/>
              <a:t>on a single platform thereby easing </a:t>
            </a:r>
            <a:r>
              <a:rPr lang="en-US" dirty="0" smtClean="0"/>
              <a:t>people’s lives </a:t>
            </a:r>
            <a:r>
              <a:rPr lang="en-US" dirty="0"/>
              <a:t>who want to order food online.</a:t>
            </a:r>
          </a:p>
        </p:txBody>
      </p:sp>
    </p:spTree>
    <p:extLst>
      <p:ext uri="{BB962C8B-B14F-4D97-AF65-F5344CB8AC3E}">
        <p14:creationId xmlns="" xmlns:p14="http://schemas.microsoft.com/office/powerpoint/2010/main" val="424188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FAEE8-5181-46EF-AEFE-8D4A9BB444F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 xmlns:a16="http://schemas.microsoft.com/office/drawing/2014/main" id="{C678B6A6-3D57-4E16-810C-33095B2D6312}"/>
              </a:ext>
            </a:extLst>
          </p:cNvPr>
          <p:cNvSpPr>
            <a:spLocks noGrp="1"/>
          </p:cNvSpPr>
          <p:nvPr>
            <p:ph idx="1"/>
          </p:nvPr>
        </p:nvSpPr>
        <p:spPr>
          <a:xfrm>
            <a:off x="1435608" y="2514600"/>
            <a:ext cx="7498080" cy="4343400"/>
          </a:xfrm>
        </p:spPr>
        <p:txBody>
          <a:bodyPr>
            <a:normAutofit lnSpcReduction="10000"/>
          </a:bodyPr>
          <a:lstStyle/>
          <a:p>
            <a:pPr marL="82296" indent="0">
              <a:buNone/>
            </a:pPr>
            <a:r>
              <a:rPr lang="en-US" dirty="0"/>
              <a:t>The motto of this project is to diminish a number of problems faced by customers by making things digital and online. It solves the problem of time wastage, inaccuracy, and consumption of space. Not only does it aims to increase efficiency of </a:t>
            </a:r>
            <a:r>
              <a:rPr lang="en-US" dirty="0" smtClean="0"/>
              <a:t>restaurants </a:t>
            </a:r>
            <a:r>
              <a:rPr lang="en-US" dirty="0"/>
              <a:t>staff but also enhances the services provided to customers via user friendly application.</a:t>
            </a:r>
          </a:p>
        </p:txBody>
      </p:sp>
    </p:spTree>
    <p:extLst>
      <p:ext uri="{BB962C8B-B14F-4D97-AF65-F5344CB8AC3E}">
        <p14:creationId xmlns="" xmlns:p14="http://schemas.microsoft.com/office/powerpoint/2010/main" val="210368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31826A-0BE8-4431-8FFD-A8DEC0292BF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6C9EE6F5-AC37-481B-B164-85B4F19B41FA}"/>
              </a:ext>
            </a:extLst>
          </p:cNvPr>
          <p:cNvSpPr>
            <a:spLocks noGrp="1"/>
          </p:cNvSpPr>
          <p:nvPr>
            <p:ph idx="1"/>
          </p:nvPr>
        </p:nvSpPr>
        <p:spPr>
          <a:xfrm>
            <a:off x="1435608" y="2514600"/>
            <a:ext cx="7498080" cy="4191000"/>
          </a:xfrm>
        </p:spPr>
        <p:txBody>
          <a:bodyPr>
            <a:normAutofit fontScale="92500" lnSpcReduction="10000"/>
          </a:bodyPr>
          <a:lstStyle/>
          <a:p>
            <a:pPr>
              <a:buFont typeface="Wingdings" panose="05000000000000000000" pitchFamily="2" charset="2"/>
              <a:buChar char="§"/>
            </a:pPr>
            <a:r>
              <a:rPr lang="en-US" dirty="0"/>
              <a:t>While in restaurant one needs to wait in long ques before placing order.</a:t>
            </a:r>
          </a:p>
          <a:p>
            <a:pPr>
              <a:buFont typeface="Wingdings" panose="05000000000000000000" pitchFamily="2" charset="2"/>
              <a:buChar char="§"/>
            </a:pPr>
            <a:r>
              <a:rPr lang="en-US" dirty="0"/>
              <a:t>While placing order on call, availability of employee on phone is required.</a:t>
            </a:r>
          </a:p>
          <a:p>
            <a:pPr>
              <a:buFont typeface="Wingdings" panose="05000000000000000000" pitchFamily="2" charset="2"/>
              <a:buChar char="§"/>
            </a:pPr>
            <a:r>
              <a:rPr lang="en-US" dirty="0"/>
              <a:t>Decrease in staff efficiency due pressure of taking multiple orders, leaving customers unsatisfied.</a:t>
            </a:r>
          </a:p>
          <a:p>
            <a:pPr>
              <a:buFont typeface="Wingdings" panose="05000000000000000000" pitchFamily="2" charset="2"/>
              <a:buChar char="§"/>
            </a:pPr>
            <a:r>
              <a:rPr lang="en-US" dirty="0"/>
              <a:t>Orders taken on paper consumes more space.</a:t>
            </a:r>
          </a:p>
          <a:p>
            <a:pPr>
              <a:buFont typeface="Wingdings" panose="05000000000000000000" pitchFamily="2" charset="2"/>
              <a:buChar char="§"/>
            </a:pPr>
            <a:endParaRPr lang="en-US" dirty="0"/>
          </a:p>
        </p:txBody>
      </p:sp>
    </p:spTree>
    <p:extLst>
      <p:ext uri="{BB962C8B-B14F-4D97-AF65-F5344CB8AC3E}">
        <p14:creationId xmlns="" xmlns:p14="http://schemas.microsoft.com/office/powerpoint/2010/main" val="108395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65ADAF-E904-42D7-B07D-716A4FC91897}"/>
              </a:ext>
            </a:extLst>
          </p:cNvPr>
          <p:cNvSpPr>
            <a:spLocks noGrp="1"/>
          </p:cNvSpPr>
          <p:nvPr>
            <p:ph idx="1"/>
          </p:nvPr>
        </p:nvSpPr>
        <p:spPr>
          <a:xfrm>
            <a:off x="1447800" y="1143000"/>
            <a:ext cx="7498080" cy="5715000"/>
          </a:xfrm>
        </p:spPr>
        <p:txBody>
          <a:bodyPr>
            <a:normAutofit/>
          </a:bodyPr>
          <a:lstStyle/>
          <a:p>
            <a:r>
              <a:rPr lang="en-US" dirty="0"/>
              <a:t>Needs many physical copies of menu card so that each customer avails one.</a:t>
            </a:r>
          </a:p>
          <a:p>
            <a:r>
              <a:rPr lang="en-US" dirty="0" smtClean="0"/>
              <a:t>Unreliability, </a:t>
            </a:r>
            <a:r>
              <a:rPr lang="en-US" dirty="0"/>
              <a:t>whether the bill calculated is correct.</a:t>
            </a:r>
          </a:p>
          <a:p>
            <a:r>
              <a:rPr lang="en-US" dirty="0"/>
              <a:t>No visual confirmation that order was placed correctly.</a:t>
            </a:r>
          </a:p>
          <a:p>
            <a:r>
              <a:rPr lang="en-US" dirty="0" smtClean="0"/>
              <a:t>Time </a:t>
            </a:r>
            <a:r>
              <a:rPr lang="en-US" dirty="0"/>
              <a:t>consuming </a:t>
            </a:r>
          </a:p>
          <a:p>
            <a:r>
              <a:rPr lang="en-US" dirty="0"/>
              <a:t>In order to add more items, a new menu card would be needed to be printed, hence costly.</a:t>
            </a:r>
          </a:p>
        </p:txBody>
      </p:sp>
    </p:spTree>
    <p:extLst>
      <p:ext uri="{BB962C8B-B14F-4D97-AF65-F5344CB8AC3E}">
        <p14:creationId xmlns="" xmlns:p14="http://schemas.microsoft.com/office/powerpoint/2010/main" val="87735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01BD0-5897-4A24-ABA6-D78D579E930E}"/>
              </a:ext>
            </a:extLst>
          </p:cNvPr>
          <p:cNvSpPr>
            <a:spLocks noGrp="1"/>
          </p:cNvSpPr>
          <p:nvPr>
            <p:ph type="title"/>
          </p:nvPr>
        </p:nvSpPr>
        <p:spPr>
          <a:xfrm>
            <a:off x="1435608" y="838200"/>
            <a:ext cx="7498080" cy="1371600"/>
          </a:xfrm>
        </p:spPr>
        <p:txBody>
          <a:bodyPr/>
          <a:lstStyle/>
          <a:p>
            <a:r>
              <a:rPr lang="en-US" dirty="0"/>
              <a:t>Solution/ Proposed Approach</a:t>
            </a:r>
          </a:p>
        </p:txBody>
      </p:sp>
      <p:sp>
        <p:nvSpPr>
          <p:cNvPr id="3" name="Content Placeholder 2">
            <a:extLst>
              <a:ext uri="{FF2B5EF4-FFF2-40B4-BE49-F238E27FC236}">
                <a16:creationId xmlns="" xmlns:a16="http://schemas.microsoft.com/office/drawing/2014/main" id="{96AF959F-3825-4805-8900-6E8C77E88B07}"/>
              </a:ext>
            </a:extLst>
          </p:cNvPr>
          <p:cNvSpPr>
            <a:spLocks noGrp="1"/>
          </p:cNvSpPr>
          <p:nvPr>
            <p:ph idx="1"/>
          </p:nvPr>
        </p:nvSpPr>
        <p:spPr>
          <a:xfrm>
            <a:off x="1435608" y="2209800"/>
            <a:ext cx="7498080" cy="4648200"/>
          </a:xfrm>
        </p:spPr>
        <p:txBody>
          <a:bodyPr/>
          <a:lstStyle/>
          <a:p>
            <a:r>
              <a:rPr lang="en-US" dirty="0"/>
              <a:t>Reduces time consumption by eliminating long ques </a:t>
            </a:r>
          </a:p>
          <a:p>
            <a:r>
              <a:rPr lang="en-US" dirty="0" smtClean="0"/>
              <a:t>Increases </a:t>
            </a:r>
            <a:r>
              <a:rPr lang="en-US" dirty="0"/>
              <a:t>restaurant staff efficiency; less pressure</a:t>
            </a:r>
          </a:p>
          <a:p>
            <a:r>
              <a:rPr lang="en-US" dirty="0"/>
              <a:t>Calculated bill will be accurate </a:t>
            </a:r>
            <a:r>
              <a:rPr lang="en-US" dirty="0" smtClean="0"/>
              <a:t>so </a:t>
            </a:r>
            <a:r>
              <a:rPr lang="en-US" dirty="0"/>
              <a:t>no source of unreliability</a:t>
            </a:r>
          </a:p>
          <a:p>
            <a:endParaRPr lang="en-US" dirty="0"/>
          </a:p>
          <a:p>
            <a:endParaRPr lang="en-US" dirty="0"/>
          </a:p>
        </p:txBody>
      </p:sp>
    </p:spTree>
    <p:extLst>
      <p:ext uri="{BB962C8B-B14F-4D97-AF65-F5344CB8AC3E}">
        <p14:creationId xmlns="" xmlns:p14="http://schemas.microsoft.com/office/powerpoint/2010/main" val="113768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96DB23-FFF9-4B58-B9D3-65F8AA4250E3}"/>
              </a:ext>
            </a:extLst>
          </p:cNvPr>
          <p:cNvSpPr>
            <a:spLocks noGrp="1"/>
          </p:cNvSpPr>
          <p:nvPr>
            <p:ph idx="1"/>
          </p:nvPr>
        </p:nvSpPr>
        <p:spPr>
          <a:xfrm>
            <a:off x="1435608" y="1219200"/>
            <a:ext cx="7498080" cy="5105400"/>
          </a:xfrm>
        </p:spPr>
        <p:txBody>
          <a:bodyPr>
            <a:normAutofit/>
          </a:bodyPr>
          <a:lstStyle/>
          <a:p>
            <a:r>
              <a:rPr lang="en-US" dirty="0" smtClean="0"/>
              <a:t>Ensures </a:t>
            </a:r>
            <a:r>
              <a:rPr lang="en-US" dirty="0"/>
              <a:t>data accuracy during order placement</a:t>
            </a:r>
          </a:p>
          <a:p>
            <a:r>
              <a:rPr lang="en-US" dirty="0"/>
              <a:t>Simplifies ordering process </a:t>
            </a:r>
          </a:p>
          <a:p>
            <a:r>
              <a:rPr lang="en-US" dirty="0"/>
              <a:t>Interactive interface; user can easily place order &amp; also have visual confirmation before </a:t>
            </a:r>
            <a:r>
              <a:rPr lang="en-US" dirty="0" smtClean="0"/>
              <a:t>finalizing</a:t>
            </a:r>
            <a:endParaRPr lang="en-US" dirty="0"/>
          </a:p>
        </p:txBody>
      </p:sp>
    </p:spTree>
    <p:extLst>
      <p:ext uri="{BB962C8B-B14F-4D97-AF65-F5344CB8AC3E}">
        <p14:creationId xmlns="" xmlns:p14="http://schemas.microsoft.com/office/powerpoint/2010/main" val="14914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EC7AEEFFB9554F95A02D02A7F5A7F0" ma:contentTypeVersion="10" ma:contentTypeDescription="Create a new document." ma:contentTypeScope="" ma:versionID="2cc782b9c1ef1a0603e54f26d592ba3a">
  <xsd:schema xmlns:xsd="http://www.w3.org/2001/XMLSchema" xmlns:xs="http://www.w3.org/2001/XMLSchema" xmlns:p="http://schemas.microsoft.com/office/2006/metadata/properties" xmlns:ns2="f0f165a7-cf7c-4566-8d24-e6154208236b" targetNamespace="http://schemas.microsoft.com/office/2006/metadata/properties" ma:root="true" ma:fieldsID="7cd867537eb04a32d5d57df00953bd6f" ns2:_="">
    <xsd:import namespace="f0f165a7-cf7c-4566-8d24-e6154208236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f165a7-cf7c-4566-8d24-e6154208236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f0f165a7-cf7c-4566-8d24-e6154208236b" xsi:nil="true"/>
  </documentManagement>
</p:properties>
</file>

<file path=customXml/itemProps1.xml><?xml version="1.0" encoding="utf-8"?>
<ds:datastoreItem xmlns:ds="http://schemas.openxmlformats.org/officeDocument/2006/customXml" ds:itemID="{6011E1DE-AE54-49F3-AA84-5F1AFBA47A00}"/>
</file>

<file path=customXml/itemProps2.xml><?xml version="1.0" encoding="utf-8"?>
<ds:datastoreItem xmlns:ds="http://schemas.openxmlformats.org/officeDocument/2006/customXml" ds:itemID="{1DA64755-09BC-4D5D-A399-9E51C0B9C4E4}"/>
</file>

<file path=customXml/itemProps3.xml><?xml version="1.0" encoding="utf-8"?>
<ds:datastoreItem xmlns:ds="http://schemas.openxmlformats.org/officeDocument/2006/customXml" ds:itemID="{B5F8607D-DC77-46ED-B432-EF073CF3C0C0}"/>
</file>

<file path=docProps/app.xml><?xml version="1.0" encoding="utf-8"?>
<Properties xmlns="http://schemas.openxmlformats.org/officeDocument/2006/extended-properties" xmlns:vt="http://schemas.openxmlformats.org/officeDocument/2006/docPropsVTypes">
  <Template>Solstice</Template>
  <TotalTime>106</TotalTime>
  <Words>578</Words>
  <Application>Microsoft Office PowerPoint</Application>
  <PresentationFormat>On-screen Show (4:3)</PresentationFormat>
  <Paragraphs>72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Food Delivery System</vt:lpstr>
      <vt:lpstr>Group Members</vt:lpstr>
      <vt:lpstr>Content </vt:lpstr>
      <vt:lpstr>Title </vt:lpstr>
      <vt:lpstr>Objective</vt:lpstr>
      <vt:lpstr>Problem Statement</vt:lpstr>
      <vt:lpstr>Slide 7</vt:lpstr>
      <vt:lpstr>Solution/ Proposed Approach</vt:lpstr>
      <vt:lpstr>Slide 9</vt:lpstr>
      <vt:lpstr>Features / Functionalities</vt:lpstr>
      <vt:lpstr>Slide 11</vt:lpstr>
      <vt:lpstr>Deliverables</vt:lpstr>
      <vt:lpstr>Slide 13</vt:lpstr>
      <vt:lpstr>Future Work</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dc:title>
  <dc:creator>Windows User</dc:creator>
  <cp:lastModifiedBy>F I ENTERPRISES</cp:lastModifiedBy>
  <cp:revision>15</cp:revision>
  <dcterms:created xsi:type="dcterms:W3CDTF">2021-02-28T12:12:31Z</dcterms:created>
  <dcterms:modified xsi:type="dcterms:W3CDTF">2021-02-28T19:25:37Z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0x01010092EC7AEEFFB9554F95A02D02A7F5A7F0</vt:lpwstr>
  </property>
</Properties>
</file>