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60E2-0E37-509D-BDAE-DDEE027F63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80BBCB-0235-DC99-4DE8-6361D08DF1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049890-1648-32BD-0133-286DEE6FD1CA}"/>
              </a:ext>
            </a:extLst>
          </p:cNvPr>
          <p:cNvSpPr>
            <a:spLocks noGrp="1"/>
          </p:cNvSpPr>
          <p:nvPr>
            <p:ph type="dt" sz="half" idx="10"/>
          </p:nvPr>
        </p:nvSpPr>
        <p:spPr/>
        <p:txBody>
          <a:bodyPr/>
          <a:lstStyle/>
          <a:p>
            <a:fld id="{6A036822-E8C5-47F1-A60E-035E96C72EFE}" type="datetimeFigureOut">
              <a:rPr lang="en-US" smtClean="0"/>
              <a:t>7/16/2024</a:t>
            </a:fld>
            <a:endParaRPr lang="en-US"/>
          </a:p>
        </p:txBody>
      </p:sp>
      <p:sp>
        <p:nvSpPr>
          <p:cNvPr id="5" name="Footer Placeholder 4">
            <a:extLst>
              <a:ext uri="{FF2B5EF4-FFF2-40B4-BE49-F238E27FC236}">
                <a16:creationId xmlns:a16="http://schemas.microsoft.com/office/drawing/2014/main" id="{CD4B8A9A-880D-D65E-E3C1-3061D95B0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45928-12FF-8065-F4E6-4A12521CA144}"/>
              </a:ext>
            </a:extLst>
          </p:cNvPr>
          <p:cNvSpPr>
            <a:spLocks noGrp="1"/>
          </p:cNvSpPr>
          <p:nvPr>
            <p:ph type="sldNum" sz="quarter" idx="12"/>
          </p:nvPr>
        </p:nvSpPr>
        <p:spPr/>
        <p:txBody>
          <a:bodyPr/>
          <a:lstStyle/>
          <a:p>
            <a:fld id="{55920DEA-8C57-4DE4-9D9B-3DF32D436100}" type="slidenum">
              <a:rPr lang="en-US" smtClean="0"/>
              <a:t>‹#›</a:t>
            </a:fld>
            <a:endParaRPr lang="en-US"/>
          </a:p>
        </p:txBody>
      </p:sp>
    </p:spTree>
    <p:extLst>
      <p:ext uri="{BB962C8B-B14F-4D97-AF65-F5344CB8AC3E}">
        <p14:creationId xmlns:p14="http://schemas.microsoft.com/office/powerpoint/2010/main" val="427778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0CDB3-D50E-3C2E-95D0-DF0583EA06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66DC4-8523-DD18-06EB-C554BAAE47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7C09AB-D0AA-98BA-F996-047EAA1509B9}"/>
              </a:ext>
            </a:extLst>
          </p:cNvPr>
          <p:cNvSpPr>
            <a:spLocks noGrp="1"/>
          </p:cNvSpPr>
          <p:nvPr>
            <p:ph type="dt" sz="half" idx="10"/>
          </p:nvPr>
        </p:nvSpPr>
        <p:spPr/>
        <p:txBody>
          <a:bodyPr/>
          <a:lstStyle/>
          <a:p>
            <a:fld id="{6A036822-E8C5-47F1-A60E-035E96C72EFE}" type="datetimeFigureOut">
              <a:rPr lang="en-US" smtClean="0"/>
              <a:t>7/16/2024</a:t>
            </a:fld>
            <a:endParaRPr lang="en-US"/>
          </a:p>
        </p:txBody>
      </p:sp>
      <p:sp>
        <p:nvSpPr>
          <p:cNvPr id="5" name="Footer Placeholder 4">
            <a:extLst>
              <a:ext uri="{FF2B5EF4-FFF2-40B4-BE49-F238E27FC236}">
                <a16:creationId xmlns:a16="http://schemas.microsoft.com/office/drawing/2014/main" id="{13E4B807-BDFA-BFB9-D476-C5C6351806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96F07-67D1-370B-D6F6-8DF0FACE1478}"/>
              </a:ext>
            </a:extLst>
          </p:cNvPr>
          <p:cNvSpPr>
            <a:spLocks noGrp="1"/>
          </p:cNvSpPr>
          <p:nvPr>
            <p:ph type="sldNum" sz="quarter" idx="12"/>
          </p:nvPr>
        </p:nvSpPr>
        <p:spPr/>
        <p:txBody>
          <a:bodyPr/>
          <a:lstStyle/>
          <a:p>
            <a:fld id="{55920DEA-8C57-4DE4-9D9B-3DF32D436100}" type="slidenum">
              <a:rPr lang="en-US" smtClean="0"/>
              <a:t>‹#›</a:t>
            </a:fld>
            <a:endParaRPr lang="en-US"/>
          </a:p>
        </p:txBody>
      </p:sp>
    </p:spTree>
    <p:extLst>
      <p:ext uri="{BB962C8B-B14F-4D97-AF65-F5344CB8AC3E}">
        <p14:creationId xmlns:p14="http://schemas.microsoft.com/office/powerpoint/2010/main" val="386744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8D8729-B31E-8A39-EC6F-4D9257A02C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595B1E-B421-663D-0E3F-0D2F03F030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BD5492-5D37-5AB9-2279-6ABD4BD291AA}"/>
              </a:ext>
            </a:extLst>
          </p:cNvPr>
          <p:cNvSpPr>
            <a:spLocks noGrp="1"/>
          </p:cNvSpPr>
          <p:nvPr>
            <p:ph type="dt" sz="half" idx="10"/>
          </p:nvPr>
        </p:nvSpPr>
        <p:spPr/>
        <p:txBody>
          <a:bodyPr/>
          <a:lstStyle/>
          <a:p>
            <a:fld id="{6A036822-E8C5-47F1-A60E-035E96C72EFE}" type="datetimeFigureOut">
              <a:rPr lang="en-US" smtClean="0"/>
              <a:t>7/16/2024</a:t>
            </a:fld>
            <a:endParaRPr lang="en-US"/>
          </a:p>
        </p:txBody>
      </p:sp>
      <p:sp>
        <p:nvSpPr>
          <p:cNvPr id="5" name="Footer Placeholder 4">
            <a:extLst>
              <a:ext uri="{FF2B5EF4-FFF2-40B4-BE49-F238E27FC236}">
                <a16:creationId xmlns:a16="http://schemas.microsoft.com/office/drawing/2014/main" id="{C82E61CD-300F-DCC8-3539-5127531383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985BD-F2E6-40EA-DD84-A4F25942A1E7}"/>
              </a:ext>
            </a:extLst>
          </p:cNvPr>
          <p:cNvSpPr>
            <a:spLocks noGrp="1"/>
          </p:cNvSpPr>
          <p:nvPr>
            <p:ph type="sldNum" sz="quarter" idx="12"/>
          </p:nvPr>
        </p:nvSpPr>
        <p:spPr/>
        <p:txBody>
          <a:bodyPr/>
          <a:lstStyle/>
          <a:p>
            <a:fld id="{55920DEA-8C57-4DE4-9D9B-3DF32D436100}" type="slidenum">
              <a:rPr lang="en-US" smtClean="0"/>
              <a:t>‹#›</a:t>
            </a:fld>
            <a:endParaRPr lang="en-US"/>
          </a:p>
        </p:txBody>
      </p:sp>
    </p:spTree>
    <p:extLst>
      <p:ext uri="{BB962C8B-B14F-4D97-AF65-F5344CB8AC3E}">
        <p14:creationId xmlns:p14="http://schemas.microsoft.com/office/powerpoint/2010/main" val="1705999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9946-E31C-9A11-4133-7EE6A393A8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CA2286-B985-2D08-354D-CE40E25292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3B6A27-BD84-82E4-C34F-4BFC8838E2E8}"/>
              </a:ext>
            </a:extLst>
          </p:cNvPr>
          <p:cNvSpPr>
            <a:spLocks noGrp="1"/>
          </p:cNvSpPr>
          <p:nvPr>
            <p:ph type="dt" sz="half" idx="10"/>
          </p:nvPr>
        </p:nvSpPr>
        <p:spPr/>
        <p:txBody>
          <a:bodyPr/>
          <a:lstStyle/>
          <a:p>
            <a:fld id="{6A036822-E8C5-47F1-A60E-035E96C72EFE}" type="datetimeFigureOut">
              <a:rPr lang="en-US" smtClean="0"/>
              <a:t>7/16/2024</a:t>
            </a:fld>
            <a:endParaRPr lang="en-US"/>
          </a:p>
        </p:txBody>
      </p:sp>
      <p:sp>
        <p:nvSpPr>
          <p:cNvPr id="5" name="Footer Placeholder 4">
            <a:extLst>
              <a:ext uri="{FF2B5EF4-FFF2-40B4-BE49-F238E27FC236}">
                <a16:creationId xmlns:a16="http://schemas.microsoft.com/office/drawing/2014/main" id="{C46887F3-2EA7-E1EE-8A54-A7C377332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2423C8-DB00-E792-B547-9C2DB401DB82}"/>
              </a:ext>
            </a:extLst>
          </p:cNvPr>
          <p:cNvSpPr>
            <a:spLocks noGrp="1"/>
          </p:cNvSpPr>
          <p:nvPr>
            <p:ph type="sldNum" sz="quarter" idx="12"/>
          </p:nvPr>
        </p:nvSpPr>
        <p:spPr/>
        <p:txBody>
          <a:bodyPr/>
          <a:lstStyle/>
          <a:p>
            <a:fld id="{55920DEA-8C57-4DE4-9D9B-3DF32D436100}" type="slidenum">
              <a:rPr lang="en-US" smtClean="0"/>
              <a:t>‹#›</a:t>
            </a:fld>
            <a:endParaRPr lang="en-US"/>
          </a:p>
        </p:txBody>
      </p:sp>
    </p:spTree>
    <p:extLst>
      <p:ext uri="{BB962C8B-B14F-4D97-AF65-F5344CB8AC3E}">
        <p14:creationId xmlns:p14="http://schemas.microsoft.com/office/powerpoint/2010/main" val="386073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7C459-AF0B-2841-93AB-43D969EB6A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59989E-5CB4-C948-4C81-0A75AC988A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B01693-926F-3739-4DBC-9DFD63D90019}"/>
              </a:ext>
            </a:extLst>
          </p:cNvPr>
          <p:cNvSpPr>
            <a:spLocks noGrp="1"/>
          </p:cNvSpPr>
          <p:nvPr>
            <p:ph type="dt" sz="half" idx="10"/>
          </p:nvPr>
        </p:nvSpPr>
        <p:spPr/>
        <p:txBody>
          <a:bodyPr/>
          <a:lstStyle/>
          <a:p>
            <a:fld id="{6A036822-E8C5-47F1-A60E-035E96C72EFE}" type="datetimeFigureOut">
              <a:rPr lang="en-US" smtClean="0"/>
              <a:t>7/16/2024</a:t>
            </a:fld>
            <a:endParaRPr lang="en-US"/>
          </a:p>
        </p:txBody>
      </p:sp>
      <p:sp>
        <p:nvSpPr>
          <p:cNvPr id="5" name="Footer Placeholder 4">
            <a:extLst>
              <a:ext uri="{FF2B5EF4-FFF2-40B4-BE49-F238E27FC236}">
                <a16:creationId xmlns:a16="http://schemas.microsoft.com/office/drawing/2014/main" id="{AE389FA5-8CB9-5327-EB7B-CB154E097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44FFE-767A-9356-9166-0CDBC53DAD99}"/>
              </a:ext>
            </a:extLst>
          </p:cNvPr>
          <p:cNvSpPr>
            <a:spLocks noGrp="1"/>
          </p:cNvSpPr>
          <p:nvPr>
            <p:ph type="sldNum" sz="quarter" idx="12"/>
          </p:nvPr>
        </p:nvSpPr>
        <p:spPr/>
        <p:txBody>
          <a:bodyPr/>
          <a:lstStyle/>
          <a:p>
            <a:fld id="{55920DEA-8C57-4DE4-9D9B-3DF32D436100}" type="slidenum">
              <a:rPr lang="en-US" smtClean="0"/>
              <a:t>‹#›</a:t>
            </a:fld>
            <a:endParaRPr lang="en-US"/>
          </a:p>
        </p:txBody>
      </p:sp>
    </p:spTree>
    <p:extLst>
      <p:ext uri="{BB962C8B-B14F-4D97-AF65-F5344CB8AC3E}">
        <p14:creationId xmlns:p14="http://schemas.microsoft.com/office/powerpoint/2010/main" val="42365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720F7-5C16-BBEB-2420-254E0D27D9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740F56-710D-EF9C-DF85-AA87572A7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DC3047-9973-9A6A-46BC-500C70C1B6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0ACBF1-9166-A18A-0E11-66FC22FF91BA}"/>
              </a:ext>
            </a:extLst>
          </p:cNvPr>
          <p:cNvSpPr>
            <a:spLocks noGrp="1"/>
          </p:cNvSpPr>
          <p:nvPr>
            <p:ph type="dt" sz="half" idx="10"/>
          </p:nvPr>
        </p:nvSpPr>
        <p:spPr/>
        <p:txBody>
          <a:bodyPr/>
          <a:lstStyle/>
          <a:p>
            <a:fld id="{6A036822-E8C5-47F1-A60E-035E96C72EFE}" type="datetimeFigureOut">
              <a:rPr lang="en-US" smtClean="0"/>
              <a:t>7/16/2024</a:t>
            </a:fld>
            <a:endParaRPr lang="en-US"/>
          </a:p>
        </p:txBody>
      </p:sp>
      <p:sp>
        <p:nvSpPr>
          <p:cNvPr id="6" name="Footer Placeholder 5">
            <a:extLst>
              <a:ext uri="{FF2B5EF4-FFF2-40B4-BE49-F238E27FC236}">
                <a16:creationId xmlns:a16="http://schemas.microsoft.com/office/drawing/2014/main" id="{CD434AAE-1974-ADF2-3431-B9EB4EACB0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D1F89A-1573-389B-C1FF-4BDED4800436}"/>
              </a:ext>
            </a:extLst>
          </p:cNvPr>
          <p:cNvSpPr>
            <a:spLocks noGrp="1"/>
          </p:cNvSpPr>
          <p:nvPr>
            <p:ph type="sldNum" sz="quarter" idx="12"/>
          </p:nvPr>
        </p:nvSpPr>
        <p:spPr/>
        <p:txBody>
          <a:bodyPr/>
          <a:lstStyle/>
          <a:p>
            <a:fld id="{55920DEA-8C57-4DE4-9D9B-3DF32D436100}" type="slidenum">
              <a:rPr lang="en-US" smtClean="0"/>
              <a:t>‹#›</a:t>
            </a:fld>
            <a:endParaRPr lang="en-US"/>
          </a:p>
        </p:txBody>
      </p:sp>
    </p:spTree>
    <p:extLst>
      <p:ext uri="{BB962C8B-B14F-4D97-AF65-F5344CB8AC3E}">
        <p14:creationId xmlns:p14="http://schemas.microsoft.com/office/powerpoint/2010/main" val="2679957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E5C5-20D2-1753-85D0-8F92002000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DEA680-8CD9-3051-F693-18FFB6B6B1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0BCF61-CC9A-62FE-00C4-B413AC2FF3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3886E8-6A4E-0B1C-6076-B9C202C5BD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597ED5-0188-F213-885B-DFB3E0CE74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53182-5662-8B1B-0722-70BF61E2A26C}"/>
              </a:ext>
            </a:extLst>
          </p:cNvPr>
          <p:cNvSpPr>
            <a:spLocks noGrp="1"/>
          </p:cNvSpPr>
          <p:nvPr>
            <p:ph type="dt" sz="half" idx="10"/>
          </p:nvPr>
        </p:nvSpPr>
        <p:spPr/>
        <p:txBody>
          <a:bodyPr/>
          <a:lstStyle/>
          <a:p>
            <a:fld id="{6A036822-E8C5-47F1-A60E-035E96C72EFE}" type="datetimeFigureOut">
              <a:rPr lang="en-US" smtClean="0"/>
              <a:t>7/16/2024</a:t>
            </a:fld>
            <a:endParaRPr lang="en-US"/>
          </a:p>
        </p:txBody>
      </p:sp>
      <p:sp>
        <p:nvSpPr>
          <p:cNvPr id="8" name="Footer Placeholder 7">
            <a:extLst>
              <a:ext uri="{FF2B5EF4-FFF2-40B4-BE49-F238E27FC236}">
                <a16:creationId xmlns:a16="http://schemas.microsoft.com/office/drawing/2014/main" id="{76C0682E-9166-94DD-4869-2D101BB31E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FB0EAF-2A66-08EF-43EE-ECDD45C3C95E}"/>
              </a:ext>
            </a:extLst>
          </p:cNvPr>
          <p:cNvSpPr>
            <a:spLocks noGrp="1"/>
          </p:cNvSpPr>
          <p:nvPr>
            <p:ph type="sldNum" sz="quarter" idx="12"/>
          </p:nvPr>
        </p:nvSpPr>
        <p:spPr/>
        <p:txBody>
          <a:bodyPr/>
          <a:lstStyle/>
          <a:p>
            <a:fld id="{55920DEA-8C57-4DE4-9D9B-3DF32D436100}" type="slidenum">
              <a:rPr lang="en-US" smtClean="0"/>
              <a:t>‹#›</a:t>
            </a:fld>
            <a:endParaRPr lang="en-US"/>
          </a:p>
        </p:txBody>
      </p:sp>
    </p:spTree>
    <p:extLst>
      <p:ext uri="{BB962C8B-B14F-4D97-AF65-F5344CB8AC3E}">
        <p14:creationId xmlns:p14="http://schemas.microsoft.com/office/powerpoint/2010/main" val="1376689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B62F-51D2-2549-F001-532DE7D332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31AD66-77E9-B9AF-66F4-A1FB22B04784}"/>
              </a:ext>
            </a:extLst>
          </p:cNvPr>
          <p:cNvSpPr>
            <a:spLocks noGrp="1"/>
          </p:cNvSpPr>
          <p:nvPr>
            <p:ph type="dt" sz="half" idx="10"/>
          </p:nvPr>
        </p:nvSpPr>
        <p:spPr/>
        <p:txBody>
          <a:bodyPr/>
          <a:lstStyle/>
          <a:p>
            <a:fld id="{6A036822-E8C5-47F1-A60E-035E96C72EFE}" type="datetimeFigureOut">
              <a:rPr lang="en-US" smtClean="0"/>
              <a:t>7/16/2024</a:t>
            </a:fld>
            <a:endParaRPr lang="en-US"/>
          </a:p>
        </p:txBody>
      </p:sp>
      <p:sp>
        <p:nvSpPr>
          <p:cNvPr id="4" name="Footer Placeholder 3">
            <a:extLst>
              <a:ext uri="{FF2B5EF4-FFF2-40B4-BE49-F238E27FC236}">
                <a16:creationId xmlns:a16="http://schemas.microsoft.com/office/drawing/2014/main" id="{CAF767F0-9BAF-688A-1533-F9EBC3EFB0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A13223-81C3-53EE-E689-02C99AF5B397}"/>
              </a:ext>
            </a:extLst>
          </p:cNvPr>
          <p:cNvSpPr>
            <a:spLocks noGrp="1"/>
          </p:cNvSpPr>
          <p:nvPr>
            <p:ph type="sldNum" sz="quarter" idx="12"/>
          </p:nvPr>
        </p:nvSpPr>
        <p:spPr/>
        <p:txBody>
          <a:bodyPr/>
          <a:lstStyle/>
          <a:p>
            <a:fld id="{55920DEA-8C57-4DE4-9D9B-3DF32D436100}" type="slidenum">
              <a:rPr lang="en-US" smtClean="0"/>
              <a:t>‹#›</a:t>
            </a:fld>
            <a:endParaRPr lang="en-US"/>
          </a:p>
        </p:txBody>
      </p:sp>
    </p:spTree>
    <p:extLst>
      <p:ext uri="{BB962C8B-B14F-4D97-AF65-F5344CB8AC3E}">
        <p14:creationId xmlns:p14="http://schemas.microsoft.com/office/powerpoint/2010/main" val="3366888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DE0C03-65D7-1286-F8DA-64DBF09882F2}"/>
              </a:ext>
            </a:extLst>
          </p:cNvPr>
          <p:cNvSpPr>
            <a:spLocks noGrp="1"/>
          </p:cNvSpPr>
          <p:nvPr>
            <p:ph type="dt" sz="half" idx="10"/>
          </p:nvPr>
        </p:nvSpPr>
        <p:spPr/>
        <p:txBody>
          <a:bodyPr/>
          <a:lstStyle/>
          <a:p>
            <a:fld id="{6A036822-E8C5-47F1-A60E-035E96C72EFE}" type="datetimeFigureOut">
              <a:rPr lang="en-US" smtClean="0"/>
              <a:t>7/16/2024</a:t>
            </a:fld>
            <a:endParaRPr lang="en-US"/>
          </a:p>
        </p:txBody>
      </p:sp>
      <p:sp>
        <p:nvSpPr>
          <p:cNvPr id="3" name="Footer Placeholder 2">
            <a:extLst>
              <a:ext uri="{FF2B5EF4-FFF2-40B4-BE49-F238E27FC236}">
                <a16:creationId xmlns:a16="http://schemas.microsoft.com/office/drawing/2014/main" id="{FFA83733-BEBB-2AF7-3E7E-787AD2B92F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F0BC01-93DA-E6C6-209B-F19782A1A96B}"/>
              </a:ext>
            </a:extLst>
          </p:cNvPr>
          <p:cNvSpPr>
            <a:spLocks noGrp="1"/>
          </p:cNvSpPr>
          <p:nvPr>
            <p:ph type="sldNum" sz="quarter" idx="12"/>
          </p:nvPr>
        </p:nvSpPr>
        <p:spPr/>
        <p:txBody>
          <a:bodyPr/>
          <a:lstStyle/>
          <a:p>
            <a:fld id="{55920DEA-8C57-4DE4-9D9B-3DF32D436100}" type="slidenum">
              <a:rPr lang="en-US" smtClean="0"/>
              <a:t>‹#›</a:t>
            </a:fld>
            <a:endParaRPr lang="en-US"/>
          </a:p>
        </p:txBody>
      </p:sp>
    </p:spTree>
    <p:extLst>
      <p:ext uri="{BB962C8B-B14F-4D97-AF65-F5344CB8AC3E}">
        <p14:creationId xmlns:p14="http://schemas.microsoft.com/office/powerpoint/2010/main" val="4021082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BB29-D556-AEEC-6190-4A259C20CF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9D0EC1-6A57-9BBA-E37A-7121DA50F7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3B26C4-C888-0490-8966-85D0BA596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8820AC-75C9-0886-54DD-ACC08EDE62B1}"/>
              </a:ext>
            </a:extLst>
          </p:cNvPr>
          <p:cNvSpPr>
            <a:spLocks noGrp="1"/>
          </p:cNvSpPr>
          <p:nvPr>
            <p:ph type="dt" sz="half" idx="10"/>
          </p:nvPr>
        </p:nvSpPr>
        <p:spPr/>
        <p:txBody>
          <a:bodyPr/>
          <a:lstStyle/>
          <a:p>
            <a:fld id="{6A036822-E8C5-47F1-A60E-035E96C72EFE}" type="datetimeFigureOut">
              <a:rPr lang="en-US" smtClean="0"/>
              <a:t>7/16/2024</a:t>
            </a:fld>
            <a:endParaRPr lang="en-US"/>
          </a:p>
        </p:txBody>
      </p:sp>
      <p:sp>
        <p:nvSpPr>
          <p:cNvPr id="6" name="Footer Placeholder 5">
            <a:extLst>
              <a:ext uri="{FF2B5EF4-FFF2-40B4-BE49-F238E27FC236}">
                <a16:creationId xmlns:a16="http://schemas.microsoft.com/office/drawing/2014/main" id="{47776AD0-09D2-7D14-3188-4DBE646D96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811DA-66D7-BDF6-E5A4-884FAA8D950E}"/>
              </a:ext>
            </a:extLst>
          </p:cNvPr>
          <p:cNvSpPr>
            <a:spLocks noGrp="1"/>
          </p:cNvSpPr>
          <p:nvPr>
            <p:ph type="sldNum" sz="quarter" idx="12"/>
          </p:nvPr>
        </p:nvSpPr>
        <p:spPr/>
        <p:txBody>
          <a:bodyPr/>
          <a:lstStyle/>
          <a:p>
            <a:fld id="{55920DEA-8C57-4DE4-9D9B-3DF32D436100}" type="slidenum">
              <a:rPr lang="en-US" smtClean="0"/>
              <a:t>‹#›</a:t>
            </a:fld>
            <a:endParaRPr lang="en-US"/>
          </a:p>
        </p:txBody>
      </p:sp>
    </p:spTree>
    <p:extLst>
      <p:ext uri="{BB962C8B-B14F-4D97-AF65-F5344CB8AC3E}">
        <p14:creationId xmlns:p14="http://schemas.microsoft.com/office/powerpoint/2010/main" val="4162882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4E258-8D00-F719-B845-376604F28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DC2FDE-A502-62A4-6776-3D2BC7F952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96F4D2-5004-E836-08C3-E7F63F6A2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6B6D9E-08BB-529C-DC07-26875A0785D3}"/>
              </a:ext>
            </a:extLst>
          </p:cNvPr>
          <p:cNvSpPr>
            <a:spLocks noGrp="1"/>
          </p:cNvSpPr>
          <p:nvPr>
            <p:ph type="dt" sz="half" idx="10"/>
          </p:nvPr>
        </p:nvSpPr>
        <p:spPr/>
        <p:txBody>
          <a:bodyPr/>
          <a:lstStyle/>
          <a:p>
            <a:fld id="{6A036822-E8C5-47F1-A60E-035E96C72EFE}" type="datetimeFigureOut">
              <a:rPr lang="en-US" smtClean="0"/>
              <a:t>7/16/2024</a:t>
            </a:fld>
            <a:endParaRPr lang="en-US"/>
          </a:p>
        </p:txBody>
      </p:sp>
      <p:sp>
        <p:nvSpPr>
          <p:cNvPr id="6" name="Footer Placeholder 5">
            <a:extLst>
              <a:ext uri="{FF2B5EF4-FFF2-40B4-BE49-F238E27FC236}">
                <a16:creationId xmlns:a16="http://schemas.microsoft.com/office/drawing/2014/main" id="{A19762E3-A098-4128-F00A-ACCC8F56E4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68398C-E61A-060E-A2B8-E80C23248B57}"/>
              </a:ext>
            </a:extLst>
          </p:cNvPr>
          <p:cNvSpPr>
            <a:spLocks noGrp="1"/>
          </p:cNvSpPr>
          <p:nvPr>
            <p:ph type="sldNum" sz="quarter" idx="12"/>
          </p:nvPr>
        </p:nvSpPr>
        <p:spPr/>
        <p:txBody>
          <a:bodyPr/>
          <a:lstStyle/>
          <a:p>
            <a:fld id="{55920DEA-8C57-4DE4-9D9B-3DF32D436100}" type="slidenum">
              <a:rPr lang="en-US" smtClean="0"/>
              <a:t>‹#›</a:t>
            </a:fld>
            <a:endParaRPr lang="en-US"/>
          </a:p>
        </p:txBody>
      </p:sp>
    </p:spTree>
    <p:extLst>
      <p:ext uri="{BB962C8B-B14F-4D97-AF65-F5344CB8AC3E}">
        <p14:creationId xmlns:p14="http://schemas.microsoft.com/office/powerpoint/2010/main" val="2497832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7C4AEF-D949-764B-1A29-A2A92E3C01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9D5344-24BB-43EB-E5A8-A97A9BA391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E36F44-0E3A-7A3D-0030-90CC0D388B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036822-E8C5-47F1-A60E-035E96C72EFE}" type="datetimeFigureOut">
              <a:rPr lang="en-US" smtClean="0"/>
              <a:t>7/16/2024</a:t>
            </a:fld>
            <a:endParaRPr lang="en-US"/>
          </a:p>
        </p:txBody>
      </p:sp>
      <p:sp>
        <p:nvSpPr>
          <p:cNvPr id="5" name="Footer Placeholder 4">
            <a:extLst>
              <a:ext uri="{FF2B5EF4-FFF2-40B4-BE49-F238E27FC236}">
                <a16:creationId xmlns:a16="http://schemas.microsoft.com/office/drawing/2014/main" id="{2691BC16-F607-8DB0-5E33-18F4A42165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06224CA-597C-4F6C-A984-8990DA9703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920DEA-8C57-4DE4-9D9B-3DF32D436100}" type="slidenum">
              <a:rPr lang="en-US" smtClean="0"/>
              <a:t>‹#›</a:t>
            </a:fld>
            <a:endParaRPr lang="en-US"/>
          </a:p>
        </p:txBody>
      </p:sp>
    </p:spTree>
    <p:extLst>
      <p:ext uri="{BB962C8B-B14F-4D97-AF65-F5344CB8AC3E}">
        <p14:creationId xmlns:p14="http://schemas.microsoft.com/office/powerpoint/2010/main" val="3517777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B04AA-01F1-3BA3-E9EF-AAE19330DB1C}"/>
              </a:ext>
            </a:extLst>
          </p:cNvPr>
          <p:cNvSpPr>
            <a:spLocks noGrp="1"/>
          </p:cNvSpPr>
          <p:nvPr>
            <p:ph type="ctrTitle"/>
          </p:nvPr>
        </p:nvSpPr>
        <p:spPr>
          <a:xfrm>
            <a:off x="6096000" y="262826"/>
            <a:ext cx="5343144" cy="2846133"/>
          </a:xfrm>
        </p:spPr>
        <p:txBody>
          <a:bodyPr/>
          <a:lstStyle/>
          <a:p>
            <a:r>
              <a:rPr lang="en" dirty="0">
                <a:solidFill>
                  <a:schemeClr val="accent1">
                    <a:lumMod val="60000"/>
                    <a:lumOff val="40000"/>
                  </a:schemeClr>
                </a:solidFill>
                <a:cs typeface="Kigelia Arabic Light" panose="020F0502020204030204" pitchFamily="34" charset="0"/>
              </a:rPr>
              <a:t>Amazon Sales Analysis</a:t>
            </a:r>
            <a:endParaRPr lang="en-US" dirty="0">
              <a:solidFill>
                <a:schemeClr val="accent1">
                  <a:lumMod val="60000"/>
                  <a:lumOff val="40000"/>
                </a:schemeClr>
              </a:solidFill>
              <a:cs typeface="Kigelia Arabic Light" panose="020F0502020204030204" pitchFamily="34" charset="0"/>
            </a:endParaRPr>
          </a:p>
        </p:txBody>
      </p:sp>
      <p:sp>
        <p:nvSpPr>
          <p:cNvPr id="3" name="Subtitle 2">
            <a:extLst>
              <a:ext uri="{FF2B5EF4-FFF2-40B4-BE49-F238E27FC236}">
                <a16:creationId xmlns:a16="http://schemas.microsoft.com/office/drawing/2014/main" id="{41F5457B-85BA-E70B-662D-86D4CE2E4CCF}"/>
              </a:ext>
            </a:extLst>
          </p:cNvPr>
          <p:cNvSpPr>
            <a:spLocks noGrp="1"/>
          </p:cNvSpPr>
          <p:nvPr>
            <p:ph type="subTitle" idx="1"/>
          </p:nvPr>
        </p:nvSpPr>
        <p:spPr>
          <a:xfrm>
            <a:off x="5675376" y="4388422"/>
            <a:ext cx="6284976" cy="1207706"/>
          </a:xfrm>
        </p:spPr>
        <p:txBody>
          <a:bodyPr/>
          <a:lstStyle/>
          <a:p>
            <a:r>
              <a:rPr lang="en-GB" dirty="0">
                <a:solidFill>
                  <a:schemeClr val="tx2">
                    <a:lumMod val="50000"/>
                    <a:lumOff val="50000"/>
                  </a:schemeClr>
                </a:solidFill>
              </a:rPr>
              <a:t>By: Uzman Ansari</a:t>
            </a:r>
          </a:p>
          <a:p>
            <a:r>
              <a:rPr lang="en-GB" dirty="0">
                <a:solidFill>
                  <a:schemeClr val="tx2">
                    <a:lumMod val="50000"/>
                    <a:lumOff val="50000"/>
                  </a:schemeClr>
                </a:solidFill>
              </a:rPr>
              <a:t>Email : uzman786ansari@gmail.com</a:t>
            </a:r>
            <a:endParaRPr lang="en-US" dirty="0">
              <a:solidFill>
                <a:schemeClr val="tx2">
                  <a:lumMod val="50000"/>
                  <a:lumOff val="50000"/>
                </a:schemeClr>
              </a:solidFill>
            </a:endParaRPr>
          </a:p>
        </p:txBody>
      </p:sp>
    </p:spTree>
    <p:extLst>
      <p:ext uri="{BB962C8B-B14F-4D97-AF65-F5344CB8AC3E}">
        <p14:creationId xmlns:p14="http://schemas.microsoft.com/office/powerpoint/2010/main" val="2316342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201C-9BDC-3F9D-0AD8-530C705A5355}"/>
              </a:ext>
            </a:extLst>
          </p:cNvPr>
          <p:cNvSpPr>
            <a:spLocks noGrp="1"/>
          </p:cNvSpPr>
          <p:nvPr>
            <p:ph type="title"/>
          </p:nvPr>
        </p:nvSpPr>
        <p:spPr>
          <a:xfrm>
            <a:off x="1579774" y="38533"/>
            <a:ext cx="9503790" cy="1325563"/>
          </a:xfrm>
        </p:spPr>
        <p:txBody>
          <a:bodyPr>
            <a:normAutofit/>
          </a:bodyPr>
          <a:lstStyle/>
          <a:p>
            <a:r>
              <a:rPr lang="en-GB" dirty="0">
                <a:solidFill>
                  <a:schemeClr val="accent4">
                    <a:lumMod val="60000"/>
                    <a:lumOff val="40000"/>
                  </a:schemeClr>
                </a:solidFill>
              </a:rPr>
              <a:t>Amazon Company and Sales Analysis</a:t>
            </a:r>
            <a:br>
              <a:rPr lang="en-GB" dirty="0">
                <a:solidFill>
                  <a:schemeClr val="accent4">
                    <a:lumMod val="60000"/>
                    <a:lumOff val="40000"/>
                  </a:schemeClr>
                </a:solidFill>
              </a:rPr>
            </a:br>
            <a:r>
              <a:rPr lang="en-GB" sz="2200" dirty="0">
                <a:solidFill>
                  <a:schemeClr val="accent4">
                    <a:lumMod val="60000"/>
                    <a:lumOff val="40000"/>
                  </a:schemeClr>
                </a:solidFill>
              </a:rPr>
              <a:t>A comprehensive overview of Amazon's business and sales performance</a:t>
            </a:r>
            <a:endParaRPr lang="en-US" sz="2200" dirty="0">
              <a:solidFill>
                <a:schemeClr val="accent4">
                  <a:lumMod val="60000"/>
                  <a:lumOff val="40000"/>
                </a:schemeClr>
              </a:solidFill>
            </a:endParaRPr>
          </a:p>
        </p:txBody>
      </p:sp>
      <p:sp>
        <p:nvSpPr>
          <p:cNvPr id="16" name="Rectangle 1">
            <a:extLst>
              <a:ext uri="{FF2B5EF4-FFF2-40B4-BE49-F238E27FC236}">
                <a16:creationId xmlns:a16="http://schemas.microsoft.com/office/drawing/2014/main" id="{B766DA1E-5015-D298-4E30-A66925B8D51E}"/>
              </a:ext>
            </a:extLst>
          </p:cNvPr>
          <p:cNvSpPr>
            <a:spLocks noChangeArrowheads="1"/>
          </p:cNvSpPr>
          <p:nvPr/>
        </p:nvSpPr>
        <p:spPr bwMode="auto">
          <a:xfrm>
            <a:off x="92208" y="1727134"/>
            <a:ext cx="283571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kumimoji="0" lang="en-US" altLang="en-US" b="1" i="0" u="none" strike="noStrike" cap="none" normalizeH="0" baseline="0" dirty="0">
                <a:ln>
                  <a:noFill/>
                </a:ln>
                <a:solidFill>
                  <a:srgbClr val="92D050"/>
                </a:solidFill>
                <a:effectLst/>
                <a:latin typeface="Arial" panose="020B0604020202020204" pitchFamily="34" charset="0"/>
              </a:rPr>
              <a:t>Overview</a:t>
            </a:r>
            <a:r>
              <a:rPr kumimoji="0" lang="en-US" altLang="en-US" b="0" i="0" u="none" strike="noStrike" cap="none" normalizeH="0" baseline="0" dirty="0">
                <a:ln>
                  <a:noFill/>
                </a:ln>
                <a:solidFill>
                  <a:srgbClr val="92D050"/>
                </a:solidFill>
                <a:effectLst/>
                <a:latin typeface="Arial" panose="020B0604020202020204" pitchFamily="34" charset="0"/>
              </a:rPr>
              <a:t>: Brief history and founding of Amazon</a:t>
            </a:r>
          </a:p>
          <a:p>
            <a:pPr eaLnBrk="0" fontAlgn="base" hangingPunct="0">
              <a:spcBef>
                <a:spcPct val="0"/>
              </a:spcBef>
              <a:spcAft>
                <a:spcPct val="0"/>
              </a:spcAft>
              <a:buFontTx/>
              <a:buChar char="•"/>
            </a:pPr>
            <a:endParaRPr kumimoji="0" lang="en-US" altLang="en-US" sz="1800" b="0" i="0" u="none" strike="noStrike" cap="none" normalizeH="0" baseline="0" dirty="0">
              <a:ln>
                <a:noFill/>
              </a:ln>
              <a:solidFill>
                <a:srgbClr val="92D05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92D050"/>
                </a:solidFill>
                <a:effectLst/>
                <a:latin typeface="Arial" panose="020B0604020202020204" pitchFamily="34" charset="0"/>
              </a:rPr>
              <a:t>Founded by Jeff Bezos in 1994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92D050"/>
                </a:solidFill>
                <a:effectLst/>
                <a:latin typeface="Arial" panose="020B0604020202020204" pitchFamily="34" charset="0"/>
              </a:rPr>
              <a:t>Initial focus on online book sales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92D05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92D050"/>
                </a:solidFill>
                <a:effectLst/>
                <a:latin typeface="Arial" panose="020B0604020202020204" pitchFamily="34" charset="0"/>
              </a:rPr>
              <a:t>Expansion into a wide variety of product categories</a:t>
            </a:r>
          </a:p>
        </p:txBody>
      </p:sp>
      <p:sp>
        <p:nvSpPr>
          <p:cNvPr id="21" name="TextBox 20">
            <a:extLst>
              <a:ext uri="{FF2B5EF4-FFF2-40B4-BE49-F238E27FC236}">
                <a16:creationId xmlns:a16="http://schemas.microsoft.com/office/drawing/2014/main" id="{3AB22365-F164-6469-0CF2-679365A74FD8}"/>
              </a:ext>
            </a:extLst>
          </p:cNvPr>
          <p:cNvSpPr txBox="1"/>
          <p:nvPr/>
        </p:nvSpPr>
        <p:spPr>
          <a:xfrm>
            <a:off x="92208" y="4906328"/>
            <a:ext cx="2566303" cy="646331"/>
          </a:xfrm>
          <a:prstGeom prst="rect">
            <a:avLst/>
          </a:prstGeom>
          <a:noFill/>
        </p:spPr>
        <p:txBody>
          <a:bodyPr wrap="square">
            <a:spAutoFit/>
          </a:bodyPr>
          <a:lstStyle/>
          <a:p>
            <a:r>
              <a:rPr lang="en-US" b="1" dirty="0">
                <a:solidFill>
                  <a:srgbClr val="92D050"/>
                </a:solidFill>
              </a:rPr>
              <a:t>E-commerce</a:t>
            </a:r>
            <a:r>
              <a:rPr lang="en-US" dirty="0">
                <a:solidFill>
                  <a:srgbClr val="92D050"/>
                </a:solidFill>
              </a:rPr>
              <a:t>: Amazon.com platform</a:t>
            </a:r>
          </a:p>
        </p:txBody>
      </p:sp>
      <p:sp>
        <p:nvSpPr>
          <p:cNvPr id="23" name="Rectangle 4">
            <a:extLst>
              <a:ext uri="{FF2B5EF4-FFF2-40B4-BE49-F238E27FC236}">
                <a16:creationId xmlns:a16="http://schemas.microsoft.com/office/drawing/2014/main" id="{E69FCE21-1165-1F35-9AB6-EA15721DA8A1}"/>
              </a:ext>
            </a:extLst>
          </p:cNvPr>
          <p:cNvSpPr>
            <a:spLocks noChangeArrowheads="1"/>
          </p:cNvSpPr>
          <p:nvPr/>
        </p:nvSpPr>
        <p:spPr bwMode="auto">
          <a:xfrm>
            <a:off x="4110049" y="5229494"/>
            <a:ext cx="473225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kumimoji="0" lang="en-US" altLang="en-US" sz="1800" b="1" i="0" u="none" strike="noStrike" cap="none" normalizeH="0" baseline="0" dirty="0">
                <a:ln>
                  <a:noFill/>
                </a:ln>
                <a:solidFill>
                  <a:schemeClr val="tx2">
                    <a:lumMod val="50000"/>
                    <a:lumOff val="50000"/>
                  </a:schemeClr>
                </a:solidFill>
                <a:effectLst/>
                <a:latin typeface="Arial" panose="020B0604020202020204" pitchFamily="34" charset="0"/>
              </a:rPr>
              <a:t>Amazon Web Services (AWS)</a:t>
            </a:r>
            <a:r>
              <a:rPr kumimoji="0" lang="en-US" altLang="en-US" sz="1800" b="0" i="0" u="none" strike="noStrike" cap="none" normalizeH="0" baseline="0" dirty="0">
                <a:ln>
                  <a:noFill/>
                </a:ln>
                <a:solidFill>
                  <a:schemeClr val="tx2">
                    <a:lumMod val="50000"/>
                    <a:lumOff val="50000"/>
                  </a:schemeClr>
                </a:solidFill>
                <a:effectLst/>
                <a:latin typeface="Arial" panose="020B0604020202020204" pitchFamily="34" charset="0"/>
              </a:rPr>
              <a:t>: Cloud computing services</a:t>
            </a:r>
            <a:endParaRPr kumimoji="0" lang="en-US" altLang="en-US" sz="1800" b="1" i="0" u="none" strike="noStrike" cap="none" normalizeH="0" baseline="0" dirty="0">
              <a:ln>
                <a:noFill/>
              </a:ln>
              <a:solidFill>
                <a:schemeClr val="tx2">
                  <a:lumMod val="50000"/>
                  <a:lumOff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50000"/>
                    <a:lumOff val="50000"/>
                  </a:schemeClr>
                </a:solidFill>
                <a:effectLst/>
                <a:latin typeface="Arial" panose="020B0604020202020204" pitchFamily="34" charset="0"/>
              </a:rPr>
              <a:t>Other Ventures</a:t>
            </a:r>
            <a:r>
              <a:rPr kumimoji="0" lang="en-US" altLang="en-US" sz="1800" b="0" i="0" u="none" strike="noStrike" cap="none" normalizeH="0" baseline="0" dirty="0">
                <a:ln>
                  <a:noFill/>
                </a:ln>
                <a:solidFill>
                  <a:schemeClr val="tx2">
                    <a:lumMod val="50000"/>
                    <a:lumOff val="50000"/>
                  </a:schemeClr>
                </a:solidFill>
                <a:effectLst/>
                <a:latin typeface="Arial" panose="020B0604020202020204" pitchFamily="34" charset="0"/>
              </a:rPr>
              <a:t>: Amazon Fresh, Whole Foods, Amazon Go, and more </a:t>
            </a:r>
          </a:p>
        </p:txBody>
      </p:sp>
      <p:pic>
        <p:nvPicPr>
          <p:cNvPr id="25" name="Picture 24">
            <a:extLst>
              <a:ext uri="{FF2B5EF4-FFF2-40B4-BE49-F238E27FC236}">
                <a16:creationId xmlns:a16="http://schemas.microsoft.com/office/drawing/2014/main" id="{529C51EC-EF67-139A-34EC-383EEE653E73}"/>
              </a:ext>
            </a:extLst>
          </p:cNvPr>
          <p:cNvPicPr>
            <a:picLocks noChangeAspect="1"/>
          </p:cNvPicPr>
          <p:nvPr/>
        </p:nvPicPr>
        <p:blipFill>
          <a:blip r:embed="rId3"/>
          <a:stretch>
            <a:fillRect/>
          </a:stretch>
        </p:blipFill>
        <p:spPr>
          <a:xfrm>
            <a:off x="2658511" y="6325648"/>
            <a:ext cx="7346317" cy="493819"/>
          </a:xfrm>
          <a:prstGeom prst="rect">
            <a:avLst/>
          </a:prstGeom>
        </p:spPr>
      </p:pic>
      <p:sp>
        <p:nvSpPr>
          <p:cNvPr id="27" name="TextBox 26">
            <a:extLst>
              <a:ext uri="{FF2B5EF4-FFF2-40B4-BE49-F238E27FC236}">
                <a16:creationId xmlns:a16="http://schemas.microsoft.com/office/drawing/2014/main" id="{E6FA55D9-BC9F-38C9-AB43-C301933C3EDA}"/>
              </a:ext>
            </a:extLst>
          </p:cNvPr>
          <p:cNvSpPr txBox="1"/>
          <p:nvPr/>
        </p:nvSpPr>
        <p:spPr>
          <a:xfrm>
            <a:off x="8491867" y="1293847"/>
            <a:ext cx="3696860" cy="1477328"/>
          </a:xfrm>
          <a:prstGeom prst="rect">
            <a:avLst/>
          </a:prstGeom>
          <a:noFill/>
        </p:spPr>
        <p:txBody>
          <a:bodyPr wrap="square">
            <a:spAutoFit/>
          </a:bodyPr>
          <a:lstStyle/>
          <a:p>
            <a:r>
              <a:rPr lang="en-GB" b="1" dirty="0">
                <a:solidFill>
                  <a:schemeClr val="tx2">
                    <a:lumMod val="50000"/>
                    <a:lumOff val="50000"/>
                  </a:schemeClr>
                </a:solidFill>
              </a:rPr>
              <a:t>Sales Performance Overview</a:t>
            </a:r>
          </a:p>
          <a:p>
            <a:pPr>
              <a:buFont typeface="Arial" panose="020B0604020202020204" pitchFamily="34" charset="0"/>
              <a:buChar char="•"/>
            </a:pPr>
            <a:r>
              <a:rPr lang="en-GB" b="1" dirty="0">
                <a:solidFill>
                  <a:schemeClr val="tx2">
                    <a:lumMod val="50000"/>
                    <a:lumOff val="50000"/>
                  </a:schemeClr>
                </a:solidFill>
              </a:rPr>
              <a:t>Revenue Growth</a:t>
            </a:r>
            <a:r>
              <a:rPr lang="en-GB" dirty="0">
                <a:solidFill>
                  <a:schemeClr val="tx2">
                    <a:lumMod val="50000"/>
                    <a:lumOff val="50000"/>
                  </a:schemeClr>
                </a:solidFill>
              </a:rPr>
              <a:t>: Annual revenue trends</a:t>
            </a:r>
          </a:p>
          <a:p>
            <a:pPr marL="742950" lvl="1" indent="-285750">
              <a:buFont typeface="Arial" panose="020B0604020202020204" pitchFamily="34" charset="0"/>
              <a:buChar char="•"/>
            </a:pPr>
            <a:r>
              <a:rPr lang="en-GB" dirty="0">
                <a:solidFill>
                  <a:schemeClr val="tx2">
                    <a:lumMod val="50000"/>
                    <a:lumOff val="50000"/>
                  </a:schemeClr>
                </a:solidFill>
              </a:rPr>
              <a:t>Highlight key milestones and growth phases</a:t>
            </a:r>
          </a:p>
        </p:txBody>
      </p:sp>
      <p:sp>
        <p:nvSpPr>
          <p:cNvPr id="29" name="TextBox 28">
            <a:extLst>
              <a:ext uri="{FF2B5EF4-FFF2-40B4-BE49-F238E27FC236}">
                <a16:creationId xmlns:a16="http://schemas.microsoft.com/office/drawing/2014/main" id="{F1E5CF95-0A4C-378B-58BA-87A86378742E}"/>
              </a:ext>
            </a:extLst>
          </p:cNvPr>
          <p:cNvSpPr txBox="1"/>
          <p:nvPr/>
        </p:nvSpPr>
        <p:spPr>
          <a:xfrm>
            <a:off x="92208" y="1335707"/>
            <a:ext cx="6100618" cy="369332"/>
          </a:xfrm>
          <a:prstGeom prst="rect">
            <a:avLst/>
          </a:prstGeom>
          <a:noFill/>
        </p:spPr>
        <p:txBody>
          <a:bodyPr wrap="square">
            <a:spAutoFit/>
          </a:bodyPr>
          <a:lstStyle/>
          <a:p>
            <a:pPr marL="0" lvl="0" indent="0" algn="l" rtl="0">
              <a:spcBef>
                <a:spcPts val="0"/>
              </a:spcBef>
              <a:spcAft>
                <a:spcPts val="0"/>
              </a:spcAft>
              <a:buNone/>
            </a:pPr>
            <a:r>
              <a:rPr lang="en-US" b="1" dirty="0">
                <a:solidFill>
                  <a:schemeClr val="accent4"/>
                </a:solidFill>
              </a:rPr>
              <a:t>Introduction to Amazon</a:t>
            </a:r>
          </a:p>
        </p:txBody>
      </p:sp>
    </p:spTree>
    <p:extLst>
      <p:ext uri="{BB962C8B-B14F-4D97-AF65-F5344CB8AC3E}">
        <p14:creationId xmlns:p14="http://schemas.microsoft.com/office/powerpoint/2010/main" val="120684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6133-6CBA-9721-F434-ACC42924D1DB}"/>
              </a:ext>
            </a:extLst>
          </p:cNvPr>
          <p:cNvSpPr>
            <a:spLocks noGrp="1"/>
          </p:cNvSpPr>
          <p:nvPr>
            <p:ph type="title"/>
          </p:nvPr>
        </p:nvSpPr>
        <p:spPr>
          <a:xfrm>
            <a:off x="912091" y="226581"/>
            <a:ext cx="5183909" cy="1094220"/>
          </a:xfrm>
        </p:spPr>
        <p:txBody>
          <a:bodyPr/>
          <a:lstStyle/>
          <a:p>
            <a:r>
              <a:rPr lang="en" dirty="0"/>
              <a:t>Problem Statement</a:t>
            </a:r>
            <a:endParaRPr lang="en-US" dirty="0"/>
          </a:p>
        </p:txBody>
      </p:sp>
      <p:sp>
        <p:nvSpPr>
          <p:cNvPr id="8" name="TextBox 7">
            <a:extLst>
              <a:ext uri="{FF2B5EF4-FFF2-40B4-BE49-F238E27FC236}">
                <a16:creationId xmlns:a16="http://schemas.microsoft.com/office/drawing/2014/main" id="{99EBF0B6-4DD5-5C74-5D4B-F3FDCAB1352A}"/>
              </a:ext>
            </a:extLst>
          </p:cNvPr>
          <p:cNvSpPr txBox="1"/>
          <p:nvPr/>
        </p:nvSpPr>
        <p:spPr>
          <a:xfrm>
            <a:off x="637309" y="1048572"/>
            <a:ext cx="5634182" cy="1477328"/>
          </a:xfrm>
          <a:prstGeom prst="rect">
            <a:avLst/>
          </a:prstGeom>
          <a:noFill/>
        </p:spPr>
        <p:txBody>
          <a:bodyPr wrap="square">
            <a:spAutoFit/>
          </a:bodyPr>
          <a:lstStyle/>
          <a:p>
            <a:r>
              <a:rPr lang="en-GB" dirty="0"/>
              <a:t>Sales management has gained importance to meet increasing competition and the need for improved methods of distribution to reduce cost and to increase profits. Sales management today is the most important function in a commercial and business enterprise. </a:t>
            </a:r>
            <a:endParaRPr lang="en-US" dirty="0"/>
          </a:p>
        </p:txBody>
      </p:sp>
      <p:sp>
        <p:nvSpPr>
          <p:cNvPr id="10" name="TextBox 9">
            <a:extLst>
              <a:ext uri="{FF2B5EF4-FFF2-40B4-BE49-F238E27FC236}">
                <a16:creationId xmlns:a16="http://schemas.microsoft.com/office/drawing/2014/main" id="{07CB47FC-571F-5F3E-48BA-FF033120BB61}"/>
              </a:ext>
            </a:extLst>
          </p:cNvPr>
          <p:cNvSpPr txBox="1"/>
          <p:nvPr/>
        </p:nvSpPr>
        <p:spPr>
          <a:xfrm>
            <a:off x="637309" y="2525900"/>
            <a:ext cx="5310909" cy="923330"/>
          </a:xfrm>
          <a:prstGeom prst="rect">
            <a:avLst/>
          </a:prstGeom>
          <a:noFill/>
        </p:spPr>
        <p:txBody>
          <a:bodyPr wrap="square">
            <a:spAutoFit/>
          </a:bodyPr>
          <a:lstStyle/>
          <a:p>
            <a:r>
              <a:rPr lang="en-GB" dirty="0"/>
              <a:t>The need for improved distribution methods, cost reduction, and profit maximization has never been greater.</a:t>
            </a:r>
            <a:endParaRPr lang="en-US" dirty="0"/>
          </a:p>
        </p:txBody>
      </p:sp>
      <p:sp>
        <p:nvSpPr>
          <p:cNvPr id="12" name="TextBox 11">
            <a:extLst>
              <a:ext uri="{FF2B5EF4-FFF2-40B4-BE49-F238E27FC236}">
                <a16:creationId xmlns:a16="http://schemas.microsoft.com/office/drawing/2014/main" id="{E9202D10-A89D-945B-E1FC-F346A49A6549}"/>
              </a:ext>
            </a:extLst>
          </p:cNvPr>
          <p:cNvSpPr txBox="1"/>
          <p:nvPr/>
        </p:nvSpPr>
        <p:spPr>
          <a:xfrm>
            <a:off x="637309" y="3577033"/>
            <a:ext cx="6096000" cy="369332"/>
          </a:xfrm>
          <a:prstGeom prst="rect">
            <a:avLst/>
          </a:prstGeom>
          <a:noFill/>
        </p:spPr>
        <p:txBody>
          <a:bodyPr wrap="square">
            <a:spAutoFit/>
          </a:bodyPr>
          <a:lstStyle/>
          <a:p>
            <a:r>
              <a:rPr lang="en-GB" b="1" dirty="0"/>
              <a:t>Solutions to Enhance Sales Management</a:t>
            </a:r>
            <a:endParaRPr lang="en-US" b="1" dirty="0"/>
          </a:p>
        </p:txBody>
      </p:sp>
      <p:sp>
        <p:nvSpPr>
          <p:cNvPr id="14" name="TextBox 13">
            <a:extLst>
              <a:ext uri="{FF2B5EF4-FFF2-40B4-BE49-F238E27FC236}">
                <a16:creationId xmlns:a16="http://schemas.microsoft.com/office/drawing/2014/main" id="{24DB48FA-A4FA-25FD-7BB2-26E30ACCBD1D}"/>
              </a:ext>
            </a:extLst>
          </p:cNvPr>
          <p:cNvSpPr txBox="1"/>
          <p:nvPr/>
        </p:nvSpPr>
        <p:spPr>
          <a:xfrm>
            <a:off x="637309" y="3946365"/>
            <a:ext cx="6096000" cy="369332"/>
          </a:xfrm>
          <a:prstGeom prst="rect">
            <a:avLst/>
          </a:prstGeom>
          <a:noFill/>
        </p:spPr>
        <p:txBody>
          <a:bodyPr wrap="square">
            <a:spAutoFit/>
          </a:bodyPr>
          <a:lstStyle/>
          <a:p>
            <a:r>
              <a:rPr lang="en-US" b="1" dirty="0">
                <a:solidFill>
                  <a:srgbClr val="00B050"/>
                </a:solidFill>
              </a:rPr>
              <a:t>Data-Driven Sales Strategies</a:t>
            </a:r>
            <a:r>
              <a:rPr lang="en-US" dirty="0">
                <a:solidFill>
                  <a:srgbClr val="00B050"/>
                </a:solidFill>
              </a:rPr>
              <a:t>:</a:t>
            </a:r>
          </a:p>
        </p:txBody>
      </p:sp>
      <p:sp>
        <p:nvSpPr>
          <p:cNvPr id="16" name="TextBox 15">
            <a:extLst>
              <a:ext uri="{FF2B5EF4-FFF2-40B4-BE49-F238E27FC236}">
                <a16:creationId xmlns:a16="http://schemas.microsoft.com/office/drawing/2014/main" id="{3B9F36E3-2C3E-994B-9D97-06D0800D8DC0}"/>
              </a:ext>
            </a:extLst>
          </p:cNvPr>
          <p:cNvSpPr txBox="1"/>
          <p:nvPr/>
        </p:nvSpPr>
        <p:spPr>
          <a:xfrm>
            <a:off x="637309" y="4332101"/>
            <a:ext cx="6096000" cy="646331"/>
          </a:xfrm>
          <a:prstGeom prst="rect">
            <a:avLst/>
          </a:prstGeom>
          <a:noFill/>
        </p:spPr>
        <p:txBody>
          <a:bodyPr wrap="square">
            <a:spAutoFit/>
          </a:bodyPr>
          <a:lstStyle/>
          <a:p>
            <a:r>
              <a:rPr lang="en-GB" dirty="0">
                <a:solidFill>
                  <a:srgbClr val="00B050"/>
                </a:solidFill>
              </a:rPr>
              <a:t>Use predictive analytics to forecast sales trends and identify potential opportunities and risks.</a:t>
            </a:r>
            <a:endParaRPr lang="en-US" dirty="0">
              <a:solidFill>
                <a:srgbClr val="00B050"/>
              </a:solidFill>
            </a:endParaRPr>
          </a:p>
        </p:txBody>
      </p:sp>
      <p:sp>
        <p:nvSpPr>
          <p:cNvPr id="18" name="TextBox 17">
            <a:extLst>
              <a:ext uri="{FF2B5EF4-FFF2-40B4-BE49-F238E27FC236}">
                <a16:creationId xmlns:a16="http://schemas.microsoft.com/office/drawing/2014/main" id="{FEC529FE-956F-162F-F0CA-E489E67F0FBE}"/>
              </a:ext>
            </a:extLst>
          </p:cNvPr>
          <p:cNvSpPr txBox="1"/>
          <p:nvPr/>
        </p:nvSpPr>
        <p:spPr>
          <a:xfrm>
            <a:off x="637309" y="4994836"/>
            <a:ext cx="6096000" cy="923330"/>
          </a:xfrm>
          <a:prstGeom prst="rect">
            <a:avLst/>
          </a:prstGeom>
          <a:noFill/>
        </p:spPr>
        <p:txBody>
          <a:bodyPr wrap="square">
            <a:spAutoFit/>
          </a:bodyPr>
          <a:lstStyle/>
          <a:p>
            <a:r>
              <a:rPr lang="en-GB" dirty="0">
                <a:solidFill>
                  <a:srgbClr val="00B050"/>
                </a:solidFill>
              </a:rPr>
              <a:t>e-learning platforms and interactive training modules to keep sales teams updated with the latest industry trends and best practices.</a:t>
            </a:r>
            <a:endParaRPr lang="en-US" dirty="0">
              <a:solidFill>
                <a:srgbClr val="00B050"/>
              </a:solidFill>
            </a:endParaRPr>
          </a:p>
        </p:txBody>
      </p:sp>
      <p:sp>
        <p:nvSpPr>
          <p:cNvPr id="20" name="TextBox 19">
            <a:extLst>
              <a:ext uri="{FF2B5EF4-FFF2-40B4-BE49-F238E27FC236}">
                <a16:creationId xmlns:a16="http://schemas.microsoft.com/office/drawing/2014/main" id="{9B2C0FA3-78DB-BA7E-2F7D-257D5E30CEB5}"/>
              </a:ext>
            </a:extLst>
          </p:cNvPr>
          <p:cNvSpPr txBox="1"/>
          <p:nvPr/>
        </p:nvSpPr>
        <p:spPr>
          <a:xfrm>
            <a:off x="8063346" y="3027501"/>
            <a:ext cx="2229296" cy="434734"/>
          </a:xfrm>
          <a:prstGeom prst="rect">
            <a:avLst/>
          </a:prstGeom>
          <a:noFill/>
        </p:spPr>
        <p:txBody>
          <a:bodyPr wrap="square">
            <a:spAutoFit/>
          </a:bodyPr>
          <a:lstStyle/>
          <a:p>
            <a:pPr marL="0" marR="0" lvl="0" indent="0" algn="l" defTabSz="914400" rtl="0" eaLnBrk="1" fontAlgn="auto" latinLnBrk="0" hangingPunct="1">
              <a:lnSpc>
                <a:spcPct val="115000"/>
              </a:lnSpc>
              <a:spcBef>
                <a:spcPts val="1200"/>
              </a:spcBef>
              <a:spcAft>
                <a:spcPts val="1200"/>
              </a:spcAft>
              <a:buClr>
                <a:srgbClr val="000000"/>
              </a:buClr>
              <a:buSzTx/>
              <a:buFont typeface="Arial"/>
              <a:buNone/>
              <a:tabLst/>
              <a:defRPr/>
            </a:pPr>
            <a:r>
              <a:rPr kumimoji="0" lang="en-US" sz="2000" b="1" i="0" u="none" strike="noStrike" kern="0" cap="none" spc="0" normalizeH="0" baseline="0" noProof="0" dirty="0">
                <a:ln>
                  <a:noFill/>
                </a:ln>
                <a:effectLst/>
                <a:uLnTx/>
                <a:uFillTx/>
                <a:latin typeface="Nunito"/>
                <a:ea typeface="Nunito"/>
                <a:cs typeface="Nunito"/>
                <a:sym typeface="Nunito"/>
              </a:rPr>
              <a:t>Tools &amp; Libraries</a:t>
            </a:r>
          </a:p>
        </p:txBody>
      </p:sp>
      <p:sp>
        <p:nvSpPr>
          <p:cNvPr id="22" name="TextBox 21">
            <a:extLst>
              <a:ext uri="{FF2B5EF4-FFF2-40B4-BE49-F238E27FC236}">
                <a16:creationId xmlns:a16="http://schemas.microsoft.com/office/drawing/2014/main" id="{ABD4516B-7239-33C2-2530-64C658FC3B79}"/>
              </a:ext>
            </a:extLst>
          </p:cNvPr>
          <p:cNvSpPr txBox="1"/>
          <p:nvPr/>
        </p:nvSpPr>
        <p:spPr>
          <a:xfrm>
            <a:off x="8063346" y="3610420"/>
            <a:ext cx="3491345" cy="1975926"/>
          </a:xfrm>
          <a:prstGeom prst="rect">
            <a:avLst/>
          </a:prstGeom>
          <a:noFill/>
        </p:spPr>
        <p:txBody>
          <a:bodyPr wrap="square">
            <a:spAutoFit/>
          </a:bodyPr>
          <a:lstStyle/>
          <a:p>
            <a:pPr marL="0" marR="0" lvl="0" indent="0" algn="l" defTabSz="914400" rtl="0" eaLnBrk="1" fontAlgn="auto" latinLnBrk="0" hangingPunct="1">
              <a:lnSpc>
                <a:spcPct val="115000"/>
              </a:lnSpc>
              <a:spcBef>
                <a:spcPts val="120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B050"/>
                </a:solidFill>
                <a:effectLst/>
                <a:uLnTx/>
                <a:uFillTx/>
                <a:latin typeface="Nunito SemiBold"/>
                <a:ea typeface="Nunito SemiBold"/>
                <a:cs typeface="Nunito SemiBold"/>
                <a:sym typeface="Nunito SemiBold"/>
              </a:rPr>
              <a:t>Data Analysis: </a:t>
            </a:r>
            <a:r>
              <a:rPr kumimoji="0" lang="en-US" sz="1400" b="0" i="0" u="none" strike="noStrike" kern="0" cap="none" spc="0" normalizeH="0" baseline="0" noProof="0" dirty="0">
                <a:ln>
                  <a:noFill/>
                </a:ln>
                <a:solidFill>
                  <a:srgbClr val="00B050"/>
                </a:solidFill>
                <a:effectLst/>
                <a:uLnTx/>
                <a:uFillTx/>
                <a:latin typeface="Nunito"/>
                <a:ea typeface="Nunito"/>
                <a:cs typeface="Nunito"/>
                <a:sym typeface="Nunito"/>
              </a:rPr>
              <a:t>Python</a:t>
            </a:r>
          </a:p>
          <a:p>
            <a:pPr marL="0" marR="0" lvl="0" indent="0" algn="l" defTabSz="914400" rtl="0" eaLnBrk="1" fontAlgn="auto" latinLnBrk="0" hangingPunct="1">
              <a:lnSpc>
                <a:spcPct val="115000"/>
              </a:lnSpc>
              <a:spcBef>
                <a:spcPts val="120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B050"/>
                </a:solidFill>
                <a:effectLst/>
                <a:uLnTx/>
                <a:uFillTx/>
                <a:latin typeface="Nunito SemiBold"/>
                <a:ea typeface="Nunito SemiBold"/>
                <a:cs typeface="Nunito SemiBold"/>
                <a:sym typeface="Nunito SemiBold"/>
              </a:rPr>
              <a:t>Data Visualization: </a:t>
            </a:r>
            <a:r>
              <a:rPr kumimoji="0" lang="en-US" sz="1400" b="0" i="0" u="none" strike="noStrike" kern="0" cap="none" spc="0" normalizeH="0" baseline="0" noProof="0" dirty="0">
                <a:ln>
                  <a:noFill/>
                </a:ln>
                <a:solidFill>
                  <a:srgbClr val="00B050"/>
                </a:solidFill>
                <a:effectLst/>
                <a:uLnTx/>
                <a:uFillTx/>
                <a:latin typeface="Nunito"/>
                <a:ea typeface="Nunito"/>
                <a:cs typeface="Nunito"/>
                <a:sym typeface="Nunito"/>
              </a:rPr>
              <a:t>PowerBI</a:t>
            </a:r>
          </a:p>
          <a:p>
            <a:pPr marL="0" marR="0" lvl="0" indent="0" algn="l" defTabSz="914400" rtl="0" eaLnBrk="1" fontAlgn="auto" latinLnBrk="0" hangingPunct="1">
              <a:lnSpc>
                <a:spcPct val="115000"/>
              </a:lnSpc>
              <a:spcBef>
                <a:spcPts val="1200"/>
              </a:spcBef>
              <a:spcAft>
                <a:spcPts val="1200"/>
              </a:spcAft>
              <a:buClr>
                <a:srgbClr val="000000"/>
              </a:buClr>
              <a:buSzTx/>
              <a:buFont typeface="Arial"/>
              <a:buNone/>
              <a:tabLst/>
              <a:defRPr/>
            </a:pPr>
            <a:r>
              <a:rPr kumimoji="0" lang="en-US" sz="1400" b="0" i="0" u="none" strike="noStrike" kern="0" cap="none" spc="0" normalizeH="0" baseline="0" noProof="0" dirty="0">
                <a:ln>
                  <a:noFill/>
                </a:ln>
                <a:solidFill>
                  <a:srgbClr val="00B050"/>
                </a:solidFill>
                <a:effectLst/>
                <a:uLnTx/>
                <a:uFillTx/>
                <a:latin typeface="Nunito SemiBold"/>
                <a:ea typeface="Nunito SemiBold"/>
                <a:cs typeface="Nunito SemiBold"/>
                <a:sym typeface="Nunito SemiBold"/>
              </a:rPr>
              <a:t>Libraries: </a:t>
            </a:r>
            <a:r>
              <a:rPr kumimoji="0" lang="en-US" sz="1400" b="0" i="0" u="none" strike="noStrike" kern="0" cap="none" spc="0" normalizeH="0" baseline="0" noProof="0" dirty="0">
                <a:ln>
                  <a:noFill/>
                </a:ln>
                <a:solidFill>
                  <a:srgbClr val="00B050"/>
                </a:solidFill>
                <a:effectLst/>
                <a:uLnTx/>
                <a:uFillTx/>
                <a:latin typeface="Nunito" pitchFamily="2" charset="0"/>
                <a:ea typeface="Nunito SemiBold"/>
                <a:cs typeface="Nunito SemiBold"/>
                <a:sym typeface="Nunito SemiBold"/>
              </a:rPr>
              <a:t>Numpy</a:t>
            </a:r>
            <a:r>
              <a:rPr kumimoji="0" lang="en-US" sz="1400" b="0" i="0" u="none" strike="noStrike" kern="0" cap="none" spc="0" normalizeH="0" baseline="0" noProof="0" dirty="0">
                <a:ln>
                  <a:noFill/>
                </a:ln>
                <a:solidFill>
                  <a:srgbClr val="00B050"/>
                </a:solidFill>
                <a:effectLst/>
                <a:uLnTx/>
                <a:uFillTx/>
                <a:latin typeface="Nunito SemiBold"/>
                <a:ea typeface="Nunito SemiBold"/>
                <a:cs typeface="Nunito SemiBold"/>
                <a:sym typeface="Nunito SemiBold"/>
              </a:rPr>
              <a:t>, </a:t>
            </a:r>
            <a:r>
              <a:rPr kumimoji="0" lang="en-US" sz="1400" b="0" i="0" u="none" strike="noStrike" kern="0" cap="none" spc="0" normalizeH="0" baseline="0" noProof="0" dirty="0">
                <a:ln>
                  <a:noFill/>
                </a:ln>
                <a:solidFill>
                  <a:srgbClr val="00B050"/>
                </a:solidFill>
                <a:effectLst/>
                <a:uLnTx/>
                <a:uFillTx/>
                <a:latin typeface="Nunito"/>
                <a:ea typeface="Nunito"/>
                <a:cs typeface="Nunito"/>
                <a:sym typeface="Nunito"/>
              </a:rPr>
              <a:t>Pandas, Matplotlib, Seaborn</a:t>
            </a:r>
          </a:p>
          <a:p>
            <a:r>
              <a:rPr lang="en-US" sz="1400" kern="0" dirty="0">
                <a:solidFill>
                  <a:srgbClr val="00B050"/>
                </a:solidFill>
                <a:latin typeface="Nunito"/>
                <a:ea typeface="Nunito"/>
                <a:cs typeface="Nunito"/>
                <a:sym typeface="Nunito"/>
              </a:rPr>
              <a:t>ML: sklearn, LinearRegression, RandomForestRegressor, KMeans</a:t>
            </a:r>
            <a:endParaRPr kumimoji="0" lang="en-US" sz="1400" b="0" i="0" u="none" strike="noStrike" kern="0" cap="none" spc="0" normalizeH="0" baseline="0" noProof="0" dirty="0">
              <a:ln>
                <a:noFill/>
              </a:ln>
              <a:solidFill>
                <a:srgbClr val="00B050"/>
              </a:solidFill>
              <a:effectLst/>
              <a:uLnTx/>
              <a:uFillTx/>
              <a:latin typeface="Nunito"/>
              <a:ea typeface="Nunito"/>
              <a:cs typeface="Nunito"/>
              <a:sym typeface="Nunito"/>
            </a:endParaRPr>
          </a:p>
        </p:txBody>
      </p:sp>
      <p:sp>
        <p:nvSpPr>
          <p:cNvPr id="26" name="TextBox 25">
            <a:extLst>
              <a:ext uri="{FF2B5EF4-FFF2-40B4-BE49-F238E27FC236}">
                <a16:creationId xmlns:a16="http://schemas.microsoft.com/office/drawing/2014/main" id="{3FBAEC11-4462-333B-9DDA-C672482ADC94}"/>
              </a:ext>
            </a:extLst>
          </p:cNvPr>
          <p:cNvSpPr txBox="1"/>
          <p:nvPr/>
        </p:nvSpPr>
        <p:spPr>
          <a:xfrm>
            <a:off x="8347292" y="484766"/>
            <a:ext cx="6094428" cy="577850"/>
          </a:xfrm>
          <a:prstGeom prst="rect">
            <a:avLst/>
          </a:prstGeom>
          <a:noFill/>
        </p:spPr>
        <p:txBody>
          <a:bodyPr wrap="square">
            <a:spAutoFit/>
          </a:bodyPr>
          <a:lstStyle/>
          <a:p>
            <a:r>
              <a:rPr kumimoji="0" lang="en" sz="3155" b="1" i="0" u="none" strike="noStrike" kern="0" cap="none" spc="0" normalizeH="0" baseline="0" noProof="0" dirty="0">
                <a:ln>
                  <a:noFill/>
                </a:ln>
                <a:solidFill>
                  <a:srgbClr val="000000"/>
                </a:solidFill>
                <a:effectLst/>
                <a:uLnTx/>
                <a:uFillTx/>
                <a:latin typeface="Maven Pro"/>
                <a:sym typeface="Maven Pro"/>
              </a:rPr>
              <a:t>Objective</a:t>
            </a:r>
            <a:endParaRPr lang="en-US" dirty="0"/>
          </a:p>
        </p:txBody>
      </p:sp>
      <p:sp>
        <p:nvSpPr>
          <p:cNvPr id="29" name="TextBox 28">
            <a:extLst>
              <a:ext uri="{FF2B5EF4-FFF2-40B4-BE49-F238E27FC236}">
                <a16:creationId xmlns:a16="http://schemas.microsoft.com/office/drawing/2014/main" id="{35891F01-30F4-1F0B-C67D-83C21C852408}"/>
              </a:ext>
            </a:extLst>
          </p:cNvPr>
          <p:cNvSpPr txBox="1"/>
          <p:nvPr/>
        </p:nvSpPr>
        <p:spPr>
          <a:xfrm>
            <a:off x="7296346" y="1048572"/>
            <a:ext cx="4258345" cy="1754326"/>
          </a:xfrm>
          <a:prstGeom prst="rect">
            <a:avLst/>
          </a:prstGeom>
          <a:noFill/>
        </p:spPr>
        <p:txBody>
          <a:bodyPr wrap="square">
            <a:spAutoFit/>
          </a:bodyPr>
          <a:lstStyle/>
          <a:p>
            <a:r>
              <a:rPr lang="en-GB" b="1" dirty="0"/>
              <a:t>Overview</a:t>
            </a:r>
            <a:r>
              <a:rPr lang="en-GB" dirty="0"/>
              <a:t>: This presentation provides a detailed analysis of Amazon's sales data from 2010 to 2017. The analysis focuses on identifying key metrics and trends using advanced machine learning models.</a:t>
            </a:r>
          </a:p>
        </p:txBody>
      </p:sp>
    </p:spTree>
    <p:extLst>
      <p:ext uri="{BB962C8B-B14F-4D97-AF65-F5344CB8AC3E}">
        <p14:creationId xmlns:p14="http://schemas.microsoft.com/office/powerpoint/2010/main" val="264792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8BC51A2-DF5F-E2D6-B8DB-C41A55E3A064}"/>
              </a:ext>
            </a:extLst>
          </p:cNvPr>
          <p:cNvSpPr/>
          <p:nvPr/>
        </p:nvSpPr>
        <p:spPr>
          <a:xfrm>
            <a:off x="8672945" y="180460"/>
            <a:ext cx="3177309" cy="6571322"/>
          </a:xfrm>
          <a:prstGeom prst="rect">
            <a:avLst/>
          </a:prstGeom>
          <a:pattFill prst="pct80">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4B776A-75C9-8AE4-FBC7-8AC84935232A}"/>
              </a:ext>
            </a:extLst>
          </p:cNvPr>
          <p:cNvSpPr>
            <a:spLocks noGrp="1"/>
          </p:cNvSpPr>
          <p:nvPr>
            <p:ph type="title"/>
          </p:nvPr>
        </p:nvSpPr>
        <p:spPr>
          <a:xfrm>
            <a:off x="3224568" y="87359"/>
            <a:ext cx="5257800" cy="623166"/>
          </a:xfrm>
        </p:spPr>
        <p:txBody>
          <a:bodyPr>
            <a:normAutofit fontScale="90000"/>
          </a:bodyPr>
          <a:lstStyle/>
          <a:p>
            <a:r>
              <a:rPr lang="en-GB" dirty="0"/>
              <a:t>Analysis</a:t>
            </a:r>
            <a:endParaRPr lang="en-US" dirty="0"/>
          </a:p>
        </p:txBody>
      </p:sp>
      <p:sp>
        <p:nvSpPr>
          <p:cNvPr id="5" name="TextBox 4">
            <a:extLst>
              <a:ext uri="{FF2B5EF4-FFF2-40B4-BE49-F238E27FC236}">
                <a16:creationId xmlns:a16="http://schemas.microsoft.com/office/drawing/2014/main" id="{7928C6A3-6AB4-0615-687E-AD0ACA8C26F2}"/>
              </a:ext>
            </a:extLst>
          </p:cNvPr>
          <p:cNvSpPr txBox="1"/>
          <p:nvPr/>
        </p:nvSpPr>
        <p:spPr>
          <a:xfrm>
            <a:off x="764310" y="5378995"/>
            <a:ext cx="7003472" cy="768480"/>
          </a:xfrm>
          <a:prstGeom prst="rect">
            <a:avLst/>
          </a:prstGeom>
          <a:noFill/>
        </p:spPr>
        <p:txBody>
          <a:bodyPr wrap="square">
            <a:spAutoFit/>
          </a:bodyPr>
          <a:lstStyle/>
          <a:p>
            <a:pPr marL="0" marR="0" lvl="0" indent="0" algn="l" defTabSz="914400" rtl="0" eaLnBrk="1" fontAlgn="auto" latinLnBrk="0" hangingPunct="1">
              <a:lnSpc>
                <a:spcPct val="115000"/>
              </a:lnSpc>
              <a:spcBef>
                <a:spcPts val="1200"/>
              </a:spcBef>
              <a:spcAft>
                <a:spcPts val="0"/>
              </a:spcAft>
              <a:buClr>
                <a:srgbClr val="424242"/>
              </a:buClr>
              <a:buSzPts val="1300"/>
              <a:buFont typeface="Nunito"/>
              <a:buNone/>
              <a:tabLst/>
              <a:defRPr/>
            </a:pPr>
            <a:r>
              <a:rPr kumimoji="0" lang="en-GB" sz="1500" b="1" i="0" u="none" strike="noStrike" kern="0" cap="none" spc="0" normalizeH="0" baseline="0" noProof="0" dirty="0">
                <a:ln>
                  <a:noFill/>
                </a:ln>
                <a:solidFill>
                  <a:srgbClr val="7030A0"/>
                </a:solidFill>
                <a:effectLst/>
                <a:uLnTx/>
                <a:uFillTx/>
                <a:latin typeface="Nunito"/>
                <a:sym typeface="Nunito"/>
              </a:rPr>
              <a:t>Order Month:</a:t>
            </a:r>
            <a:r>
              <a:rPr kumimoji="0" lang="en-GB" sz="1500" b="0" i="0" u="none" strike="noStrike" kern="0" cap="none" spc="0" normalizeH="0" baseline="0" noProof="0" dirty="0">
                <a:ln>
                  <a:noFill/>
                </a:ln>
                <a:solidFill>
                  <a:srgbClr val="7030A0"/>
                </a:solidFill>
                <a:effectLst/>
                <a:uLnTx/>
                <a:uFillTx/>
                <a:latin typeface="Nunito"/>
                <a:sym typeface="Nunito"/>
              </a:rPr>
              <a:t> Month in which the order was placed, for seasonality analysis. </a:t>
            </a:r>
          </a:p>
          <a:p>
            <a:pPr marL="0" marR="0" lvl="0" indent="0" algn="l" defTabSz="914400" rtl="0" eaLnBrk="1" fontAlgn="auto" latinLnBrk="0" hangingPunct="1">
              <a:lnSpc>
                <a:spcPct val="115000"/>
              </a:lnSpc>
              <a:spcBef>
                <a:spcPts val="1200"/>
              </a:spcBef>
              <a:spcAft>
                <a:spcPts val="1200"/>
              </a:spcAft>
              <a:buClr>
                <a:srgbClr val="424242"/>
              </a:buClr>
              <a:buSzPts val="1300"/>
              <a:buFont typeface="Nunito"/>
              <a:buNone/>
              <a:tabLst/>
              <a:defRPr/>
            </a:pPr>
            <a:r>
              <a:rPr kumimoji="0" lang="en-GB" sz="1500" b="1" i="0" u="none" strike="noStrike" kern="0" cap="none" spc="0" normalizeH="0" baseline="0" noProof="0" dirty="0">
                <a:ln>
                  <a:noFill/>
                </a:ln>
                <a:solidFill>
                  <a:srgbClr val="7030A0"/>
                </a:solidFill>
                <a:effectLst/>
                <a:uLnTx/>
                <a:uFillTx/>
                <a:latin typeface="Nunito"/>
                <a:sym typeface="Nunito"/>
              </a:rPr>
              <a:t>Order Year: </a:t>
            </a:r>
            <a:r>
              <a:rPr kumimoji="0" lang="en-GB" sz="1500" b="0" i="0" u="none" strike="noStrike" kern="0" cap="none" spc="0" normalizeH="0" baseline="0" noProof="0" dirty="0">
                <a:ln>
                  <a:noFill/>
                </a:ln>
                <a:solidFill>
                  <a:srgbClr val="7030A0"/>
                </a:solidFill>
                <a:effectLst/>
                <a:uLnTx/>
                <a:uFillTx/>
                <a:latin typeface="Nunito"/>
                <a:sym typeface="Nunito"/>
              </a:rPr>
              <a:t>Year in which the order was placed, for trend analysis.</a:t>
            </a:r>
          </a:p>
        </p:txBody>
      </p:sp>
      <p:sp>
        <p:nvSpPr>
          <p:cNvPr id="7" name="TextBox 6">
            <a:extLst>
              <a:ext uri="{FF2B5EF4-FFF2-40B4-BE49-F238E27FC236}">
                <a16:creationId xmlns:a16="http://schemas.microsoft.com/office/drawing/2014/main" id="{3798A378-3FA7-9847-CAE4-B6FFFDF86D8F}"/>
              </a:ext>
            </a:extLst>
          </p:cNvPr>
          <p:cNvSpPr txBox="1"/>
          <p:nvPr/>
        </p:nvSpPr>
        <p:spPr>
          <a:xfrm>
            <a:off x="671946" y="1520785"/>
            <a:ext cx="5590309" cy="3816429"/>
          </a:xfrm>
          <a:prstGeom prst="rect">
            <a:avLst/>
          </a:prstGeom>
          <a:noFill/>
        </p:spPr>
        <p:txBody>
          <a:bodyPr wrap="square">
            <a:spAutoFit/>
          </a:bodyPr>
          <a:lstStyle/>
          <a:p>
            <a:r>
              <a:rPr lang="en-GB" sz="1600" b="1" i="0" u="none" strike="noStrike" dirty="0">
                <a:solidFill>
                  <a:srgbClr val="000000"/>
                </a:solidFill>
                <a:effectLst/>
                <a:latin typeface="Aptos Narrow" panose="020B0004020202020204" pitchFamily="34" charset="0"/>
              </a:rPr>
              <a:t>Region:</a:t>
            </a:r>
            <a:r>
              <a:rPr kumimoji="0" lang="en-GB" sz="1600" b="0" i="0" u="none" strike="noStrike" kern="0" cap="none" spc="0" normalizeH="0" baseline="0" noProof="0" dirty="0">
                <a:ln>
                  <a:noFill/>
                </a:ln>
                <a:solidFill>
                  <a:srgbClr val="000000"/>
                </a:solidFill>
                <a:effectLst/>
                <a:uLnTx/>
                <a:uFillTx/>
                <a:latin typeface="Nunito"/>
                <a:ea typeface="Nunito"/>
                <a:cs typeface="Nunito"/>
                <a:sym typeface="Nunito"/>
              </a:rPr>
              <a:t> region where the order was placed</a:t>
            </a:r>
            <a:endParaRPr lang="en-GB" sz="1600" dirty="0">
              <a:solidFill>
                <a:srgbClr val="000000"/>
              </a:solidFill>
              <a:latin typeface="Aptos Narrow" panose="020B0004020202020204" pitchFamily="34" charset="0"/>
            </a:endParaRPr>
          </a:p>
          <a:p>
            <a:r>
              <a:rPr lang="en-GB" sz="1600" b="1" i="0" u="none" strike="noStrike" dirty="0">
                <a:solidFill>
                  <a:srgbClr val="000000"/>
                </a:solidFill>
                <a:effectLst/>
                <a:latin typeface="Aptos Narrow" panose="020B0004020202020204" pitchFamily="34" charset="0"/>
              </a:rPr>
              <a:t>Country</a:t>
            </a:r>
            <a:r>
              <a:rPr lang="en-GB" sz="1600" b="1" dirty="0"/>
              <a:t> :</a:t>
            </a:r>
            <a:r>
              <a:rPr kumimoji="0" lang="en-GB" sz="1600" b="0" i="0" u="none" strike="noStrike" kern="0" cap="none" spc="0" normalizeH="0" baseline="0" noProof="0" dirty="0">
                <a:ln>
                  <a:noFill/>
                </a:ln>
                <a:solidFill>
                  <a:srgbClr val="000000"/>
                </a:solidFill>
                <a:effectLst/>
                <a:uLnTx/>
                <a:uFillTx/>
                <a:latin typeface="Nunito"/>
                <a:ea typeface="Nunito"/>
                <a:cs typeface="Nunito"/>
                <a:sym typeface="Nunito"/>
              </a:rPr>
              <a:t> where the order was placed</a:t>
            </a:r>
            <a:endParaRPr lang="en-GB" sz="1600" dirty="0"/>
          </a:p>
          <a:p>
            <a:r>
              <a:rPr lang="en-GB" sz="1600" b="1" i="0" u="none" strike="noStrike" dirty="0">
                <a:solidFill>
                  <a:srgbClr val="000000"/>
                </a:solidFill>
                <a:effectLst/>
                <a:latin typeface="Aptos Narrow" panose="020B0004020202020204" pitchFamily="34" charset="0"/>
              </a:rPr>
              <a:t>Item Type </a:t>
            </a:r>
            <a:r>
              <a:rPr lang="en-GB" sz="1600" b="0" i="0" u="none" strike="noStrike" dirty="0">
                <a:solidFill>
                  <a:srgbClr val="000000"/>
                </a:solidFill>
                <a:effectLst/>
                <a:latin typeface="Aptos Narrow" panose="020B0004020202020204" pitchFamily="34" charset="0"/>
              </a:rPr>
              <a:t>:</a:t>
            </a:r>
            <a:r>
              <a:rPr kumimoji="0" lang="en-GB" sz="1600" b="0" i="0" u="none" strike="noStrike" kern="0" cap="none" spc="0" normalizeH="0" baseline="0" noProof="0" dirty="0">
                <a:ln>
                  <a:noFill/>
                </a:ln>
                <a:solidFill>
                  <a:srgbClr val="000000"/>
                </a:solidFill>
                <a:effectLst/>
                <a:uLnTx/>
                <a:uFillTx/>
                <a:latin typeface="Nunito"/>
                <a:ea typeface="Nunito"/>
                <a:cs typeface="Nunito"/>
                <a:sym typeface="Nunito"/>
              </a:rPr>
              <a:t> Cosmetics, Baby Food, Office Supplies</a:t>
            </a:r>
            <a:endParaRPr lang="en-GB" sz="1600" dirty="0">
              <a:solidFill>
                <a:srgbClr val="000000"/>
              </a:solidFill>
              <a:latin typeface="Aptos Narrow" panose="020B0004020202020204" pitchFamily="34" charset="0"/>
            </a:endParaRPr>
          </a:p>
          <a:p>
            <a:r>
              <a:rPr lang="en-GB" sz="1600" b="1" i="0" u="none" strike="noStrike" dirty="0">
                <a:solidFill>
                  <a:srgbClr val="000000"/>
                </a:solidFill>
                <a:effectLst/>
                <a:latin typeface="Aptos Narrow" panose="020B0004020202020204" pitchFamily="34" charset="0"/>
              </a:rPr>
              <a:t>Sales Channel</a:t>
            </a:r>
            <a:r>
              <a:rPr lang="en-GB" sz="1600" b="1" dirty="0"/>
              <a:t> </a:t>
            </a:r>
            <a:r>
              <a:rPr lang="en-GB" sz="1600" dirty="0"/>
              <a:t>: Online , Offline </a:t>
            </a:r>
            <a:r>
              <a:rPr kumimoji="0" lang="en-GB" sz="1600" b="0" i="0" u="none" strike="noStrike" kern="0" cap="none" spc="0" normalizeH="0" baseline="0" noProof="0" dirty="0">
                <a:ln>
                  <a:noFill/>
                </a:ln>
                <a:solidFill>
                  <a:srgbClr val="000000"/>
                </a:solidFill>
                <a:effectLst/>
                <a:uLnTx/>
                <a:uFillTx/>
                <a:latin typeface="Nunito"/>
                <a:ea typeface="Nunito"/>
                <a:cs typeface="Nunito"/>
                <a:sym typeface="Nunito"/>
              </a:rPr>
              <a:t>through sale was made </a:t>
            </a:r>
            <a:endParaRPr lang="en-GB" sz="1600" dirty="0"/>
          </a:p>
          <a:p>
            <a:r>
              <a:rPr lang="en-GB" sz="1600" b="1" i="0" u="none" strike="noStrike" dirty="0">
                <a:solidFill>
                  <a:srgbClr val="000000"/>
                </a:solidFill>
                <a:effectLst/>
                <a:latin typeface="Aptos Narrow" panose="020B0004020202020204" pitchFamily="34" charset="0"/>
              </a:rPr>
              <a:t>Order Priority</a:t>
            </a:r>
            <a:r>
              <a:rPr lang="en-GB" sz="1600" b="1" dirty="0"/>
              <a:t> : </a:t>
            </a:r>
            <a:r>
              <a:rPr kumimoji="0" lang="en-GB" sz="1600" b="0" i="0" u="none" strike="noStrike" kern="0" cap="none" spc="0" normalizeH="0" baseline="0" noProof="0" dirty="0">
                <a:ln>
                  <a:noFill/>
                </a:ln>
                <a:solidFill>
                  <a:srgbClr val="000000"/>
                </a:solidFill>
                <a:effectLst/>
                <a:uLnTx/>
                <a:uFillTx/>
                <a:latin typeface="Nunito"/>
                <a:ea typeface="Nunito"/>
                <a:cs typeface="Nunito"/>
                <a:sym typeface="Nunito"/>
              </a:rPr>
              <a:t>(C - Critical, H - High, L - Low, M - Medium)</a:t>
            </a:r>
            <a:endParaRPr lang="en-GB" sz="1600" dirty="0"/>
          </a:p>
          <a:p>
            <a:r>
              <a:rPr lang="en-GB" sz="1600" b="1" i="0" u="none" strike="noStrike" dirty="0">
                <a:solidFill>
                  <a:srgbClr val="000000"/>
                </a:solidFill>
                <a:effectLst/>
                <a:latin typeface="Aptos Narrow" panose="020B0004020202020204" pitchFamily="34" charset="0"/>
              </a:rPr>
              <a:t>Order Date</a:t>
            </a:r>
            <a:r>
              <a:rPr lang="en-GB" sz="1600" b="0" i="0" u="none" strike="noStrike" dirty="0">
                <a:solidFill>
                  <a:srgbClr val="000000"/>
                </a:solidFill>
                <a:effectLst/>
                <a:latin typeface="Aptos Narrow" panose="020B0004020202020204" pitchFamily="34" charset="0"/>
              </a:rPr>
              <a:t>: Which Date </a:t>
            </a:r>
            <a:r>
              <a:rPr kumimoji="0" lang="en-GB" sz="1600" b="0" i="0" u="none" strike="noStrike" kern="0" cap="none" spc="0" normalizeH="0" baseline="0" noProof="0" dirty="0">
                <a:ln>
                  <a:noFill/>
                </a:ln>
                <a:solidFill>
                  <a:srgbClr val="000000"/>
                </a:solidFill>
                <a:effectLst/>
                <a:uLnTx/>
                <a:uFillTx/>
                <a:latin typeface="Nunito"/>
                <a:ea typeface="Nunito"/>
                <a:cs typeface="Nunito"/>
                <a:sym typeface="Nunito"/>
              </a:rPr>
              <a:t>order was placed</a:t>
            </a:r>
            <a:endParaRPr lang="en-GB" sz="1600" dirty="0"/>
          </a:p>
          <a:p>
            <a:r>
              <a:rPr lang="en-GB" sz="1600" b="1" i="0" u="none" strike="noStrike" dirty="0">
                <a:solidFill>
                  <a:srgbClr val="000000"/>
                </a:solidFill>
                <a:effectLst/>
                <a:latin typeface="Aptos Narrow" panose="020B0004020202020204" pitchFamily="34" charset="0"/>
              </a:rPr>
              <a:t>Order ID</a:t>
            </a:r>
            <a:r>
              <a:rPr lang="en-GB" sz="1600" b="1" dirty="0"/>
              <a:t> </a:t>
            </a:r>
            <a:r>
              <a:rPr lang="en-GB" sz="1600" dirty="0"/>
              <a:t>: </a:t>
            </a:r>
            <a:r>
              <a:rPr kumimoji="0" lang="en-GB" sz="1600" b="0" i="0" u="none" strike="noStrike" kern="0" cap="none" spc="0" normalizeH="0" baseline="0" noProof="0" dirty="0">
                <a:ln>
                  <a:noFill/>
                </a:ln>
                <a:solidFill>
                  <a:srgbClr val="000000"/>
                </a:solidFill>
                <a:effectLst/>
                <a:uLnTx/>
                <a:uFillTx/>
                <a:latin typeface="Nunito"/>
                <a:ea typeface="Nunito"/>
                <a:cs typeface="Nunito"/>
                <a:sym typeface="Nunito"/>
              </a:rPr>
              <a:t>Unique identifier for each order</a:t>
            </a:r>
            <a:endParaRPr lang="en-GB" sz="1600" dirty="0"/>
          </a:p>
          <a:p>
            <a:r>
              <a:rPr lang="en-GB" sz="1600" b="1" i="0" u="none" strike="noStrike" dirty="0">
                <a:solidFill>
                  <a:srgbClr val="000000"/>
                </a:solidFill>
                <a:effectLst/>
                <a:latin typeface="Aptos Narrow" panose="020B0004020202020204" pitchFamily="34" charset="0"/>
              </a:rPr>
              <a:t>Ship Date</a:t>
            </a:r>
            <a:r>
              <a:rPr lang="en-GB" sz="1600" b="0" i="0" u="none" strike="noStrike" dirty="0">
                <a:solidFill>
                  <a:srgbClr val="000000"/>
                </a:solidFill>
                <a:effectLst/>
                <a:latin typeface="Aptos Narrow" panose="020B0004020202020204" pitchFamily="34" charset="0"/>
              </a:rPr>
              <a:t>:</a:t>
            </a:r>
            <a:r>
              <a:rPr kumimoji="0" lang="en-GB" sz="1600" b="0" i="0" u="none" strike="noStrike" kern="0" cap="none" spc="0" normalizeH="0" baseline="0" noProof="0" dirty="0">
                <a:ln>
                  <a:noFill/>
                </a:ln>
                <a:solidFill>
                  <a:srgbClr val="000000"/>
                </a:solidFill>
                <a:effectLst/>
                <a:uLnTx/>
                <a:uFillTx/>
                <a:latin typeface="Nunito"/>
                <a:ea typeface="Nunito"/>
                <a:cs typeface="Nunito"/>
                <a:sym typeface="Nunito"/>
              </a:rPr>
              <a:t> date when the order was shipped</a:t>
            </a:r>
            <a:endParaRPr lang="en-GB" sz="1600" b="0" i="0" u="none" strike="noStrike" dirty="0">
              <a:solidFill>
                <a:srgbClr val="000000"/>
              </a:solidFill>
              <a:effectLst/>
              <a:latin typeface="Aptos Narrow" panose="020B0004020202020204" pitchFamily="34" charset="0"/>
            </a:endParaRPr>
          </a:p>
          <a:p>
            <a:r>
              <a:rPr lang="en-GB" sz="1600" b="1" i="0" u="none" strike="noStrike" dirty="0">
                <a:solidFill>
                  <a:srgbClr val="000000"/>
                </a:solidFill>
                <a:effectLst/>
                <a:latin typeface="Aptos Narrow" panose="020B0004020202020204" pitchFamily="34" charset="0"/>
              </a:rPr>
              <a:t>Units Sold</a:t>
            </a:r>
            <a:r>
              <a:rPr lang="en-GB" sz="1600" dirty="0">
                <a:solidFill>
                  <a:srgbClr val="000000"/>
                </a:solidFill>
                <a:latin typeface="Aptos Narrow" panose="020B0004020202020204" pitchFamily="34" charset="0"/>
              </a:rPr>
              <a:t>:</a:t>
            </a:r>
            <a:r>
              <a:rPr kumimoji="0" lang="en-GB" sz="1600" b="0" i="0" u="none" strike="noStrike" kern="0" cap="none" spc="0" normalizeH="0" baseline="0" noProof="0" dirty="0">
                <a:ln>
                  <a:noFill/>
                </a:ln>
                <a:solidFill>
                  <a:srgbClr val="000000"/>
                </a:solidFill>
                <a:effectLst/>
                <a:uLnTx/>
                <a:uFillTx/>
                <a:latin typeface="Nunito"/>
                <a:ea typeface="Nunito"/>
                <a:cs typeface="Nunito"/>
                <a:sym typeface="Nunito"/>
              </a:rPr>
              <a:t> Number of units sold in the order</a:t>
            </a:r>
            <a:endParaRPr lang="en-GB" sz="1600" b="0" i="0" u="none" strike="noStrike" dirty="0">
              <a:solidFill>
                <a:srgbClr val="000000"/>
              </a:solidFill>
              <a:effectLst/>
              <a:latin typeface="Aptos Narrow" panose="020B0004020202020204" pitchFamily="34" charset="0"/>
            </a:endParaRPr>
          </a:p>
          <a:p>
            <a:r>
              <a:rPr lang="en-GB" sz="1600" b="1" i="0" u="none" strike="noStrike" dirty="0">
                <a:solidFill>
                  <a:srgbClr val="000000"/>
                </a:solidFill>
                <a:effectLst/>
                <a:latin typeface="Aptos Narrow" panose="020B0004020202020204" pitchFamily="34" charset="0"/>
              </a:rPr>
              <a:t>Unit Price</a:t>
            </a:r>
            <a:r>
              <a:rPr lang="en-GB" sz="1600" b="0" i="0" u="none" strike="noStrike" dirty="0">
                <a:solidFill>
                  <a:srgbClr val="000000"/>
                </a:solidFill>
                <a:effectLst/>
                <a:latin typeface="Aptos Narrow" panose="020B0004020202020204" pitchFamily="34" charset="0"/>
              </a:rPr>
              <a:t>:</a:t>
            </a:r>
            <a:r>
              <a:rPr lang="en-GB" sz="1600" dirty="0"/>
              <a:t> </a:t>
            </a:r>
            <a:r>
              <a:rPr kumimoji="0" lang="en-GB" sz="1600" b="0" i="0" u="none" strike="noStrike" kern="0" cap="none" spc="0" normalizeH="0" baseline="0" noProof="0" dirty="0">
                <a:ln>
                  <a:noFill/>
                </a:ln>
                <a:solidFill>
                  <a:srgbClr val="000000"/>
                </a:solidFill>
                <a:effectLst/>
                <a:uLnTx/>
                <a:uFillTx/>
                <a:latin typeface="Nunito"/>
                <a:ea typeface="Nunito"/>
                <a:cs typeface="Nunito"/>
                <a:sym typeface="Nunito"/>
              </a:rPr>
              <a:t>Price per unit </a:t>
            </a:r>
            <a:endParaRPr lang="en-GB" sz="1600" dirty="0"/>
          </a:p>
          <a:p>
            <a:r>
              <a:rPr lang="en-GB" sz="1600" b="1" i="0" u="none" strike="noStrike" dirty="0">
                <a:solidFill>
                  <a:srgbClr val="000000"/>
                </a:solidFill>
                <a:effectLst/>
                <a:latin typeface="Aptos Narrow" panose="020B0004020202020204" pitchFamily="34" charset="0"/>
              </a:rPr>
              <a:t>Unit Cost</a:t>
            </a:r>
            <a:r>
              <a:rPr lang="en-GB" sz="1600" b="0" i="0" u="none" strike="noStrike" dirty="0">
                <a:solidFill>
                  <a:srgbClr val="000000"/>
                </a:solidFill>
                <a:effectLst/>
                <a:latin typeface="Aptos Narrow" panose="020B0004020202020204" pitchFamily="34" charset="0"/>
              </a:rPr>
              <a:t>: </a:t>
            </a:r>
            <a:r>
              <a:rPr kumimoji="0" lang="en-GB" sz="1600" b="0" i="0" u="none" strike="noStrike" kern="0" cap="none" spc="0" normalizeH="0" baseline="0" noProof="0" dirty="0">
                <a:ln>
                  <a:noFill/>
                </a:ln>
                <a:solidFill>
                  <a:srgbClr val="000000"/>
                </a:solidFill>
                <a:effectLst/>
                <a:uLnTx/>
                <a:uFillTx/>
                <a:latin typeface="Nunito"/>
                <a:ea typeface="Nunito"/>
                <a:cs typeface="Nunito"/>
                <a:sym typeface="Nunito"/>
              </a:rPr>
              <a:t>Cost per unit </a:t>
            </a:r>
            <a:endParaRPr lang="en-GB" sz="1600" b="0" i="0" u="none" strike="noStrike" dirty="0">
              <a:solidFill>
                <a:srgbClr val="000000"/>
              </a:solidFill>
              <a:effectLst/>
              <a:latin typeface="Aptos Narrow" panose="020B0004020202020204" pitchFamily="34" charset="0"/>
            </a:endParaRPr>
          </a:p>
          <a:p>
            <a:r>
              <a:rPr lang="en-GB" sz="1600" b="1" i="0" u="none" strike="noStrike" dirty="0">
                <a:solidFill>
                  <a:srgbClr val="000000"/>
                </a:solidFill>
                <a:effectLst/>
                <a:latin typeface="Aptos Narrow" panose="020B0004020202020204" pitchFamily="34" charset="0"/>
              </a:rPr>
              <a:t>Total Revenue</a:t>
            </a:r>
            <a:r>
              <a:rPr lang="en-GB" sz="1600" dirty="0">
                <a:solidFill>
                  <a:srgbClr val="000000"/>
                </a:solidFill>
                <a:latin typeface="Aptos Narrow" panose="020B0004020202020204" pitchFamily="34" charset="0"/>
              </a:rPr>
              <a:t>:</a:t>
            </a:r>
            <a:r>
              <a:rPr kumimoji="0" lang="en-GB" sz="1600" b="0" i="0" u="none" strike="noStrike" kern="0" cap="none" spc="0" normalizeH="0" baseline="0" noProof="0" dirty="0">
                <a:ln>
                  <a:noFill/>
                </a:ln>
                <a:solidFill>
                  <a:srgbClr val="000000"/>
                </a:solidFill>
                <a:effectLst/>
                <a:uLnTx/>
                <a:uFillTx/>
                <a:latin typeface="Nunito"/>
                <a:ea typeface="Nunito"/>
                <a:cs typeface="Nunito"/>
                <a:sym typeface="Nunito"/>
              </a:rPr>
              <a:t>Total revenue generated from the order</a:t>
            </a:r>
            <a:endParaRPr lang="en-GB" sz="1600" b="0" i="0" u="none" strike="noStrike" dirty="0">
              <a:solidFill>
                <a:srgbClr val="000000"/>
              </a:solidFill>
              <a:effectLst/>
              <a:latin typeface="Aptos Narrow" panose="020B0004020202020204" pitchFamily="34" charset="0"/>
            </a:endParaRPr>
          </a:p>
          <a:p>
            <a:r>
              <a:rPr lang="en-GB" sz="1600" b="1" i="0" u="none" strike="noStrike" dirty="0">
                <a:solidFill>
                  <a:srgbClr val="000000"/>
                </a:solidFill>
                <a:effectLst/>
                <a:latin typeface="Aptos Narrow" panose="020B0004020202020204" pitchFamily="34" charset="0"/>
              </a:rPr>
              <a:t>Total Cost</a:t>
            </a:r>
            <a:r>
              <a:rPr lang="en-GB" sz="1600" b="0" i="0" u="none" strike="noStrike" dirty="0">
                <a:solidFill>
                  <a:srgbClr val="000000"/>
                </a:solidFill>
                <a:effectLst/>
                <a:latin typeface="Aptos Narrow" panose="020B0004020202020204" pitchFamily="34" charset="0"/>
              </a:rPr>
              <a:t>:</a:t>
            </a:r>
            <a:r>
              <a:rPr lang="en-GB" sz="1600" dirty="0"/>
              <a:t> </a:t>
            </a:r>
            <a:r>
              <a:rPr kumimoji="0" lang="en-GB" sz="1600" b="0" i="0" u="none" strike="noStrike" kern="0" cap="none" spc="0" normalizeH="0" baseline="0" noProof="0" dirty="0">
                <a:ln>
                  <a:noFill/>
                </a:ln>
                <a:solidFill>
                  <a:srgbClr val="000000"/>
                </a:solidFill>
                <a:effectLst/>
                <a:uLnTx/>
                <a:uFillTx/>
                <a:latin typeface="Nunito"/>
                <a:ea typeface="Nunito"/>
                <a:cs typeface="Nunito"/>
                <a:sym typeface="Nunito"/>
              </a:rPr>
              <a:t>Total cost from the order</a:t>
            </a:r>
            <a:endParaRPr lang="en-GB" sz="1600" dirty="0"/>
          </a:p>
          <a:p>
            <a:r>
              <a:rPr lang="en-GB" sz="1600" b="1" i="0" u="none" strike="noStrike" dirty="0">
                <a:solidFill>
                  <a:srgbClr val="000000"/>
                </a:solidFill>
                <a:effectLst/>
                <a:latin typeface="Aptos Narrow" panose="020B0004020202020204" pitchFamily="34" charset="0"/>
              </a:rPr>
              <a:t>Total Profit</a:t>
            </a:r>
            <a:r>
              <a:rPr lang="en-GB" sz="1600" b="0" i="0" u="none" strike="noStrike" dirty="0">
                <a:solidFill>
                  <a:srgbClr val="000000"/>
                </a:solidFill>
                <a:effectLst/>
                <a:latin typeface="Aptos Narrow" panose="020B0004020202020204" pitchFamily="34" charset="0"/>
              </a:rPr>
              <a:t>:</a:t>
            </a:r>
            <a:r>
              <a:rPr lang="en-GB" sz="1600" dirty="0"/>
              <a:t> </a:t>
            </a:r>
            <a:r>
              <a:rPr kumimoji="0" lang="en-GB" sz="1600" b="0" i="0" u="none" strike="noStrike" kern="0" cap="none" spc="0" normalizeH="0" baseline="0" noProof="0" dirty="0">
                <a:ln>
                  <a:noFill/>
                </a:ln>
                <a:solidFill>
                  <a:srgbClr val="000000"/>
                </a:solidFill>
                <a:effectLst/>
                <a:uLnTx/>
                <a:uFillTx/>
                <a:latin typeface="Nunito"/>
                <a:ea typeface="Nunito"/>
                <a:cs typeface="Nunito"/>
                <a:sym typeface="Nunito"/>
              </a:rPr>
              <a:t>Profit generated from the order.</a:t>
            </a:r>
          </a:p>
          <a:p>
            <a:endParaRPr lang="en-US" dirty="0"/>
          </a:p>
        </p:txBody>
      </p:sp>
      <p:sp>
        <p:nvSpPr>
          <p:cNvPr id="11" name="TextBox 10">
            <a:extLst>
              <a:ext uri="{FF2B5EF4-FFF2-40B4-BE49-F238E27FC236}">
                <a16:creationId xmlns:a16="http://schemas.microsoft.com/office/drawing/2014/main" id="{660D8469-50D6-2C94-4E87-D9D5D94C00CD}"/>
              </a:ext>
            </a:extLst>
          </p:cNvPr>
          <p:cNvSpPr txBox="1"/>
          <p:nvPr/>
        </p:nvSpPr>
        <p:spPr>
          <a:xfrm>
            <a:off x="1142999" y="988292"/>
            <a:ext cx="1823191" cy="523220"/>
          </a:xfrm>
          <a:prstGeom prst="rect">
            <a:avLst/>
          </a:prstGeom>
          <a:noFill/>
        </p:spPr>
        <p:txBody>
          <a:bodyPr wrap="none" rtlCol="0">
            <a:spAutoFit/>
          </a:bodyPr>
          <a:lstStyle/>
          <a:p>
            <a:r>
              <a:rPr lang="en-GB" sz="2800" b="1" dirty="0">
                <a:solidFill>
                  <a:schemeClr val="accent1">
                    <a:lumMod val="75000"/>
                  </a:schemeClr>
                </a:solidFill>
              </a:rPr>
              <a:t>Attributes</a:t>
            </a:r>
            <a:endParaRPr lang="en-US" sz="2800" b="1" dirty="0">
              <a:solidFill>
                <a:schemeClr val="accent1">
                  <a:lumMod val="75000"/>
                </a:schemeClr>
              </a:solidFill>
            </a:endParaRPr>
          </a:p>
        </p:txBody>
      </p:sp>
      <p:sp>
        <p:nvSpPr>
          <p:cNvPr id="13" name="TextBox 12">
            <a:extLst>
              <a:ext uri="{FF2B5EF4-FFF2-40B4-BE49-F238E27FC236}">
                <a16:creationId xmlns:a16="http://schemas.microsoft.com/office/drawing/2014/main" id="{F8447C1D-F500-EA98-389A-C89EF2DB6115}"/>
              </a:ext>
            </a:extLst>
          </p:cNvPr>
          <p:cNvSpPr txBox="1"/>
          <p:nvPr/>
        </p:nvSpPr>
        <p:spPr>
          <a:xfrm>
            <a:off x="8847199" y="593422"/>
            <a:ext cx="2818272" cy="604729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a:spAutoFit/>
          </a:bodyPr>
          <a:lstStyle/>
          <a:p>
            <a:pPr marL="0" marR="0" lvl="0" indent="0" algn="l" defTabSz="914400" rtl="0" eaLnBrk="1" fontAlgn="auto" latinLnBrk="0" hangingPunct="1">
              <a:lnSpc>
                <a:spcPct val="115000"/>
              </a:lnSpc>
              <a:spcBef>
                <a:spcPts val="0"/>
              </a:spcBef>
              <a:spcAft>
                <a:spcPts val="0"/>
              </a:spcAft>
              <a:buClr>
                <a:srgbClr val="424242"/>
              </a:buClr>
              <a:buSzPts val="1300"/>
              <a:buFont typeface="Nunito"/>
              <a:buNone/>
              <a:tabLst/>
              <a:defRPr/>
            </a:pPr>
            <a:r>
              <a:rPr kumimoji="0" lang="en-GB" sz="1600" b="1" i="0" u="none" strike="noStrike" kern="0" cap="none" spc="0" normalizeH="0" baseline="0" noProof="0" dirty="0">
                <a:ln>
                  <a:noFill/>
                </a:ln>
                <a:solidFill>
                  <a:schemeClr val="accent5">
                    <a:lumMod val="50000"/>
                  </a:schemeClr>
                </a:solidFill>
                <a:effectLst/>
                <a:uLnTx/>
                <a:uFillTx/>
                <a:latin typeface="Nunito"/>
                <a:sym typeface="Nunito"/>
              </a:rPr>
              <a:t>Total Revenue</a:t>
            </a:r>
          </a:p>
          <a:p>
            <a:pPr marL="0" marR="0" lvl="0" indent="0" algn="l" defTabSz="914400" rtl="0" eaLnBrk="1" fontAlgn="auto" latinLnBrk="0" hangingPunct="1">
              <a:lnSpc>
                <a:spcPct val="115000"/>
              </a:lnSpc>
              <a:spcBef>
                <a:spcPts val="1200"/>
              </a:spcBef>
              <a:spcAft>
                <a:spcPts val="0"/>
              </a:spcAft>
              <a:buClr>
                <a:srgbClr val="424242"/>
              </a:buClr>
              <a:buSzPts val="1300"/>
              <a:buFont typeface="Nunito"/>
              <a:buNone/>
              <a:tabLst/>
              <a:defRPr/>
            </a:pPr>
            <a:r>
              <a:rPr kumimoji="0" lang="en-GB" sz="1600" b="1" i="0" u="none" strike="noStrike" kern="0" cap="none" spc="0" normalizeH="0" baseline="0" noProof="0" dirty="0">
                <a:ln>
                  <a:noFill/>
                </a:ln>
                <a:solidFill>
                  <a:schemeClr val="accent5">
                    <a:lumMod val="50000"/>
                  </a:schemeClr>
                </a:solidFill>
                <a:effectLst/>
                <a:uLnTx/>
                <a:uFillTx/>
                <a:latin typeface="Nunito"/>
                <a:sym typeface="Nunito"/>
              </a:rPr>
              <a:t>Total Units Sold</a:t>
            </a:r>
          </a:p>
          <a:p>
            <a:pPr marL="0" marR="0" lvl="0" indent="0" algn="l" defTabSz="914400" rtl="0" eaLnBrk="1" fontAlgn="auto" latinLnBrk="0" hangingPunct="1">
              <a:lnSpc>
                <a:spcPct val="115000"/>
              </a:lnSpc>
              <a:spcBef>
                <a:spcPts val="1200"/>
              </a:spcBef>
              <a:spcAft>
                <a:spcPts val="0"/>
              </a:spcAft>
              <a:buClr>
                <a:srgbClr val="424242"/>
              </a:buClr>
              <a:buSzPts val="1300"/>
              <a:buFont typeface="Nunito"/>
              <a:buNone/>
              <a:tabLst/>
              <a:defRPr/>
            </a:pPr>
            <a:r>
              <a:rPr kumimoji="0" lang="en-GB" sz="1600" b="1" i="0" u="none" strike="noStrike" kern="0" cap="none" spc="0" normalizeH="0" baseline="0" noProof="0" dirty="0">
                <a:ln>
                  <a:noFill/>
                </a:ln>
                <a:solidFill>
                  <a:schemeClr val="accent5">
                    <a:lumMod val="50000"/>
                  </a:schemeClr>
                </a:solidFill>
                <a:effectLst/>
                <a:uLnTx/>
                <a:uFillTx/>
                <a:latin typeface="Nunito"/>
                <a:sym typeface="Nunito"/>
              </a:rPr>
              <a:t>Total Profit</a:t>
            </a:r>
          </a:p>
          <a:p>
            <a:pPr marL="0" marR="0" lvl="0" indent="0" algn="l" defTabSz="914400" rtl="0" eaLnBrk="1" fontAlgn="auto" latinLnBrk="0" hangingPunct="1">
              <a:lnSpc>
                <a:spcPct val="115000"/>
              </a:lnSpc>
              <a:spcBef>
                <a:spcPts val="1200"/>
              </a:spcBef>
              <a:spcAft>
                <a:spcPts val="0"/>
              </a:spcAft>
              <a:buClr>
                <a:srgbClr val="424242"/>
              </a:buClr>
              <a:buSzPts val="1300"/>
              <a:buFont typeface="Nunito"/>
              <a:buNone/>
              <a:tabLst/>
              <a:defRPr/>
            </a:pPr>
            <a:r>
              <a:rPr kumimoji="0" lang="en-GB" sz="1600" b="1" i="0" u="none" strike="noStrike" kern="0" cap="none" spc="0" normalizeH="0" baseline="0" noProof="0" dirty="0">
                <a:ln>
                  <a:noFill/>
                </a:ln>
                <a:solidFill>
                  <a:schemeClr val="accent5">
                    <a:lumMod val="50000"/>
                  </a:schemeClr>
                </a:solidFill>
                <a:effectLst/>
                <a:uLnTx/>
                <a:uFillTx/>
                <a:latin typeface="Nunito"/>
                <a:sym typeface="Nunito"/>
              </a:rPr>
              <a:t>Total Cost</a:t>
            </a:r>
          </a:p>
          <a:p>
            <a:pPr marL="0" marR="0" lvl="0" indent="0" algn="l" defTabSz="914400" rtl="0" eaLnBrk="1" fontAlgn="auto" latinLnBrk="0" hangingPunct="1">
              <a:lnSpc>
                <a:spcPct val="115000"/>
              </a:lnSpc>
              <a:spcBef>
                <a:spcPts val="1200"/>
              </a:spcBef>
              <a:spcAft>
                <a:spcPts val="0"/>
              </a:spcAft>
              <a:buClr>
                <a:srgbClr val="424242"/>
              </a:buClr>
              <a:buSzPts val="1300"/>
              <a:buFont typeface="Nunito"/>
              <a:buNone/>
              <a:tabLst/>
              <a:defRPr/>
            </a:pPr>
            <a:r>
              <a:rPr kumimoji="0" lang="en-GB" sz="1600" b="1" i="0" u="none" strike="noStrike" kern="0" cap="none" spc="0" normalizeH="0" baseline="0" noProof="0" dirty="0">
                <a:ln>
                  <a:noFill/>
                </a:ln>
                <a:solidFill>
                  <a:schemeClr val="accent5">
                    <a:lumMod val="50000"/>
                  </a:schemeClr>
                </a:solidFill>
                <a:effectLst/>
                <a:uLnTx/>
                <a:uFillTx/>
                <a:latin typeface="Nunito"/>
                <a:sym typeface="Nunito"/>
              </a:rPr>
              <a:t>Revenue by Region</a:t>
            </a:r>
          </a:p>
          <a:p>
            <a:pPr marL="0" marR="0" lvl="0" indent="0" algn="l" defTabSz="914400" rtl="0" eaLnBrk="1" fontAlgn="auto" latinLnBrk="0" hangingPunct="1">
              <a:lnSpc>
                <a:spcPct val="115000"/>
              </a:lnSpc>
              <a:spcBef>
                <a:spcPts val="1200"/>
              </a:spcBef>
              <a:spcAft>
                <a:spcPts val="0"/>
              </a:spcAft>
              <a:buClr>
                <a:srgbClr val="424242"/>
              </a:buClr>
              <a:buSzPts val="1300"/>
              <a:buFont typeface="Nunito"/>
              <a:buNone/>
              <a:tabLst/>
              <a:defRPr/>
            </a:pPr>
            <a:r>
              <a:rPr kumimoji="0" lang="en-GB" sz="1600" b="1" i="0" u="none" strike="noStrike" kern="0" cap="none" spc="0" normalizeH="0" baseline="0" noProof="0" dirty="0">
                <a:ln>
                  <a:noFill/>
                </a:ln>
                <a:solidFill>
                  <a:schemeClr val="accent5">
                    <a:lumMod val="50000"/>
                  </a:schemeClr>
                </a:solidFill>
                <a:effectLst/>
                <a:uLnTx/>
                <a:uFillTx/>
                <a:latin typeface="Nunito"/>
                <a:sym typeface="Nunito"/>
              </a:rPr>
              <a:t>Revenue by Item Type</a:t>
            </a:r>
          </a:p>
          <a:p>
            <a:pPr marL="0" marR="0" lvl="0" indent="0" algn="l" defTabSz="914400" rtl="0" eaLnBrk="1" fontAlgn="auto" latinLnBrk="0" hangingPunct="1">
              <a:lnSpc>
                <a:spcPct val="115000"/>
              </a:lnSpc>
              <a:spcBef>
                <a:spcPts val="1200"/>
              </a:spcBef>
              <a:spcAft>
                <a:spcPts val="0"/>
              </a:spcAft>
              <a:buClr>
                <a:srgbClr val="424242"/>
              </a:buClr>
              <a:buSzPts val="1300"/>
              <a:buFont typeface="Nunito"/>
              <a:buNone/>
              <a:tabLst/>
              <a:defRPr/>
            </a:pPr>
            <a:r>
              <a:rPr kumimoji="0" lang="en-GB" sz="1600" b="1" i="0" u="none" strike="noStrike" kern="0" cap="none" spc="0" normalizeH="0" baseline="0" noProof="0" dirty="0">
                <a:ln>
                  <a:noFill/>
                </a:ln>
                <a:solidFill>
                  <a:schemeClr val="accent5">
                    <a:lumMod val="50000"/>
                  </a:schemeClr>
                </a:solidFill>
                <a:effectLst/>
                <a:uLnTx/>
                <a:uFillTx/>
                <a:latin typeface="Nunito"/>
                <a:sym typeface="Nunito"/>
              </a:rPr>
              <a:t>Revenue by Sales Channel</a:t>
            </a:r>
          </a:p>
          <a:p>
            <a:pPr marL="0" marR="0" lvl="0" indent="0" algn="l" defTabSz="914400" rtl="0" eaLnBrk="1" fontAlgn="auto" latinLnBrk="0" hangingPunct="1">
              <a:lnSpc>
                <a:spcPct val="115000"/>
              </a:lnSpc>
              <a:spcBef>
                <a:spcPts val="1200"/>
              </a:spcBef>
              <a:spcAft>
                <a:spcPts val="0"/>
              </a:spcAft>
              <a:buClr>
                <a:srgbClr val="424242"/>
              </a:buClr>
              <a:buSzPts val="1300"/>
              <a:buFont typeface="Nunito"/>
              <a:buNone/>
              <a:tabLst/>
              <a:defRPr/>
            </a:pPr>
            <a:r>
              <a:rPr kumimoji="0" lang="en-GB" sz="1600" b="1" i="0" u="none" strike="noStrike" kern="0" cap="none" spc="0" normalizeH="0" baseline="0" noProof="0" dirty="0">
                <a:ln>
                  <a:noFill/>
                </a:ln>
                <a:solidFill>
                  <a:schemeClr val="accent5">
                    <a:lumMod val="50000"/>
                  </a:schemeClr>
                </a:solidFill>
                <a:effectLst/>
                <a:uLnTx/>
                <a:uFillTx/>
                <a:latin typeface="Nunito"/>
                <a:sym typeface="Nunito"/>
              </a:rPr>
              <a:t>Units Sold by Item Type</a:t>
            </a:r>
          </a:p>
          <a:p>
            <a:pPr marL="0" marR="0" lvl="0" indent="0" algn="l" defTabSz="914400" rtl="0" eaLnBrk="1" fontAlgn="auto" latinLnBrk="0" hangingPunct="1">
              <a:lnSpc>
                <a:spcPct val="115000"/>
              </a:lnSpc>
              <a:spcBef>
                <a:spcPts val="1200"/>
              </a:spcBef>
              <a:spcAft>
                <a:spcPts val="0"/>
              </a:spcAft>
              <a:buClr>
                <a:srgbClr val="424242"/>
              </a:buClr>
              <a:buSzPts val="1300"/>
              <a:buFont typeface="Nunito"/>
              <a:buNone/>
              <a:tabLst/>
              <a:defRPr/>
            </a:pPr>
            <a:r>
              <a:rPr kumimoji="0" lang="en-GB" sz="1600" b="1" i="0" u="none" strike="noStrike" kern="0" cap="none" spc="0" normalizeH="0" baseline="0" noProof="0" dirty="0">
                <a:ln>
                  <a:noFill/>
                </a:ln>
                <a:solidFill>
                  <a:schemeClr val="accent5">
                    <a:lumMod val="50000"/>
                  </a:schemeClr>
                </a:solidFill>
                <a:effectLst/>
                <a:uLnTx/>
                <a:uFillTx/>
                <a:latin typeface="Nunito"/>
                <a:sym typeface="Nunito"/>
              </a:rPr>
              <a:t>Processing Time</a:t>
            </a:r>
          </a:p>
          <a:p>
            <a:pPr marL="0" marR="0" lvl="0" indent="0" algn="l" defTabSz="914400" rtl="0" eaLnBrk="1" fontAlgn="auto" latinLnBrk="0" hangingPunct="1">
              <a:lnSpc>
                <a:spcPct val="115000"/>
              </a:lnSpc>
              <a:spcBef>
                <a:spcPts val="1200"/>
              </a:spcBef>
              <a:spcAft>
                <a:spcPts val="0"/>
              </a:spcAft>
              <a:buClr>
                <a:srgbClr val="424242"/>
              </a:buClr>
              <a:buSzPts val="1300"/>
              <a:buFont typeface="Nunito"/>
              <a:buNone/>
              <a:tabLst/>
              <a:defRPr/>
            </a:pPr>
            <a:r>
              <a:rPr kumimoji="0" lang="en-GB" sz="1600" b="1" i="0" u="none" strike="noStrike" kern="0" cap="none" spc="0" normalizeH="0" baseline="0" noProof="0" dirty="0">
                <a:ln>
                  <a:noFill/>
                </a:ln>
                <a:solidFill>
                  <a:schemeClr val="accent5">
                    <a:lumMod val="50000"/>
                  </a:schemeClr>
                </a:solidFill>
                <a:effectLst/>
                <a:uLnTx/>
                <a:uFillTx/>
                <a:latin typeface="Nunito"/>
                <a:sym typeface="Nunito"/>
              </a:rPr>
              <a:t>Profit Margin</a:t>
            </a:r>
          </a:p>
          <a:p>
            <a:pPr marL="0" marR="0" lvl="0" indent="0" algn="l" defTabSz="914400" rtl="0" eaLnBrk="1" fontAlgn="auto" latinLnBrk="0" hangingPunct="1">
              <a:lnSpc>
                <a:spcPct val="115000"/>
              </a:lnSpc>
              <a:spcBef>
                <a:spcPts val="1200"/>
              </a:spcBef>
              <a:spcAft>
                <a:spcPts val="0"/>
              </a:spcAft>
              <a:buClr>
                <a:srgbClr val="424242"/>
              </a:buClr>
              <a:buSzPts val="1300"/>
              <a:buFont typeface="Nunito"/>
              <a:buNone/>
              <a:tabLst/>
              <a:defRPr/>
            </a:pPr>
            <a:r>
              <a:rPr lang="en-GB" sz="1600" b="1" kern="0" dirty="0">
                <a:solidFill>
                  <a:schemeClr val="accent5">
                    <a:lumMod val="50000"/>
                  </a:schemeClr>
                </a:solidFill>
                <a:latin typeface="Nunito"/>
                <a:sym typeface="Nunito"/>
              </a:rPr>
              <a:t>Top selling items</a:t>
            </a:r>
          </a:p>
          <a:p>
            <a:pPr marL="0" marR="0" lvl="0" indent="0" algn="l" defTabSz="914400" rtl="0" eaLnBrk="1" fontAlgn="auto" latinLnBrk="0" hangingPunct="1">
              <a:lnSpc>
                <a:spcPct val="115000"/>
              </a:lnSpc>
              <a:spcBef>
                <a:spcPts val="1200"/>
              </a:spcBef>
              <a:spcAft>
                <a:spcPts val="0"/>
              </a:spcAft>
              <a:buClr>
                <a:srgbClr val="424242"/>
              </a:buClr>
              <a:buSzPts val="1300"/>
              <a:buFont typeface="Nunito"/>
              <a:buNone/>
              <a:tabLst/>
              <a:defRPr/>
            </a:pPr>
            <a:r>
              <a:rPr kumimoji="0" lang="en-GB" sz="1600" b="1" i="0" u="none" strike="noStrike" kern="0" cap="none" spc="0" normalizeH="0" baseline="0" noProof="0" dirty="0">
                <a:ln>
                  <a:noFill/>
                </a:ln>
                <a:solidFill>
                  <a:schemeClr val="accent5">
                    <a:lumMod val="50000"/>
                  </a:schemeClr>
                </a:solidFill>
                <a:effectLst/>
                <a:uLnTx/>
                <a:uFillTx/>
                <a:latin typeface="Nunito"/>
                <a:sym typeface="Nunito"/>
              </a:rPr>
              <a:t>Top selling regions</a:t>
            </a:r>
          </a:p>
          <a:p>
            <a:pPr marL="0" marR="0" lvl="0" indent="0" algn="l" defTabSz="914400" rtl="0" eaLnBrk="1" fontAlgn="auto" latinLnBrk="0" hangingPunct="1">
              <a:lnSpc>
                <a:spcPct val="115000"/>
              </a:lnSpc>
              <a:spcBef>
                <a:spcPts val="1200"/>
              </a:spcBef>
              <a:spcAft>
                <a:spcPts val="0"/>
              </a:spcAft>
              <a:buClr>
                <a:srgbClr val="424242"/>
              </a:buClr>
              <a:buSzPts val="1300"/>
              <a:buFont typeface="Nunito"/>
              <a:buNone/>
              <a:tabLst/>
              <a:defRPr/>
            </a:pPr>
            <a:r>
              <a:rPr lang="en-GB" sz="1600" b="1" kern="0" dirty="0">
                <a:solidFill>
                  <a:schemeClr val="accent5">
                    <a:lumMod val="50000"/>
                  </a:schemeClr>
                </a:solidFill>
                <a:latin typeface="Nunito"/>
                <a:sym typeface="Nunito"/>
              </a:rPr>
              <a:t>Top sales channels</a:t>
            </a:r>
          </a:p>
          <a:p>
            <a:pPr marL="0" marR="0" lvl="0" indent="0" algn="l" defTabSz="914400" rtl="0" eaLnBrk="1" fontAlgn="auto" latinLnBrk="0" hangingPunct="1">
              <a:lnSpc>
                <a:spcPct val="115000"/>
              </a:lnSpc>
              <a:spcBef>
                <a:spcPts val="1200"/>
              </a:spcBef>
              <a:spcAft>
                <a:spcPts val="0"/>
              </a:spcAft>
              <a:buClr>
                <a:srgbClr val="424242"/>
              </a:buClr>
              <a:buSzPts val="1300"/>
              <a:buFont typeface="Nunito"/>
              <a:buNone/>
              <a:tabLst/>
              <a:defRPr/>
            </a:pPr>
            <a:r>
              <a:rPr lang="en-GB" sz="1600" b="1" kern="0" dirty="0">
                <a:solidFill>
                  <a:schemeClr val="accent5">
                    <a:lumMod val="50000"/>
                  </a:schemeClr>
                </a:solidFill>
                <a:latin typeface="Nunito"/>
                <a:sym typeface="Nunito"/>
              </a:rPr>
              <a:t>Average order value</a:t>
            </a:r>
            <a:endParaRPr lang="en-US" sz="1600" b="1" dirty="0">
              <a:solidFill>
                <a:schemeClr val="accent5">
                  <a:lumMod val="50000"/>
                </a:schemeClr>
              </a:solidFill>
              <a:effectLst/>
              <a:highlight>
                <a:srgbClr val="FFFFFF"/>
              </a:highlight>
              <a:latin typeface="Consolas" panose="020B0609020204030204" pitchFamily="49" charset="0"/>
            </a:endParaRPr>
          </a:p>
        </p:txBody>
      </p:sp>
      <p:sp>
        <p:nvSpPr>
          <p:cNvPr id="20" name="TextBox 19">
            <a:extLst>
              <a:ext uri="{FF2B5EF4-FFF2-40B4-BE49-F238E27FC236}">
                <a16:creationId xmlns:a16="http://schemas.microsoft.com/office/drawing/2014/main" id="{C30A658D-9E42-1D08-F335-7678CBA31EC2}"/>
              </a:ext>
            </a:extLst>
          </p:cNvPr>
          <p:cNvSpPr txBox="1"/>
          <p:nvPr/>
        </p:nvSpPr>
        <p:spPr>
          <a:xfrm>
            <a:off x="9465394" y="180460"/>
            <a:ext cx="1449115" cy="369332"/>
          </a:xfrm>
          <a:prstGeom prst="rect">
            <a:avLst/>
          </a:prstGeom>
          <a:noFill/>
        </p:spPr>
        <p:txBody>
          <a:bodyPr wrap="none" rtlCol="0">
            <a:spAutoFit/>
          </a:bodyPr>
          <a:lstStyle/>
          <a:p>
            <a:r>
              <a:rPr lang="en" b="1" dirty="0"/>
              <a:t>Key Metrics </a:t>
            </a:r>
            <a:endParaRPr lang="en-US" b="1" dirty="0"/>
          </a:p>
        </p:txBody>
      </p:sp>
    </p:spTree>
    <p:extLst>
      <p:ext uri="{BB962C8B-B14F-4D97-AF65-F5344CB8AC3E}">
        <p14:creationId xmlns:p14="http://schemas.microsoft.com/office/powerpoint/2010/main" val="12878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B928-4BE5-98F3-D0C4-5D3EC375EF38}"/>
              </a:ext>
            </a:extLst>
          </p:cNvPr>
          <p:cNvSpPr>
            <a:spLocks noGrp="1"/>
          </p:cNvSpPr>
          <p:nvPr>
            <p:ph type="title"/>
          </p:nvPr>
        </p:nvSpPr>
        <p:spPr/>
        <p:txBody>
          <a:bodyPr/>
          <a:lstStyle/>
          <a:p>
            <a:endParaRPr lang="en-US" dirty="0"/>
          </a:p>
        </p:txBody>
      </p:sp>
      <p:sp>
        <p:nvSpPr>
          <p:cNvPr id="5" name="TextBox 4">
            <a:extLst>
              <a:ext uri="{FF2B5EF4-FFF2-40B4-BE49-F238E27FC236}">
                <a16:creationId xmlns:a16="http://schemas.microsoft.com/office/drawing/2014/main" id="{EB881B6C-B870-CEBE-FE1A-A82C5F78FAAC}"/>
              </a:ext>
            </a:extLst>
          </p:cNvPr>
          <p:cNvSpPr txBox="1"/>
          <p:nvPr/>
        </p:nvSpPr>
        <p:spPr>
          <a:xfrm>
            <a:off x="838200" y="2101840"/>
            <a:ext cx="6096000" cy="3416320"/>
          </a:xfrm>
          <a:prstGeom prst="rect">
            <a:avLst/>
          </a:prstGeom>
          <a:noFill/>
        </p:spPr>
        <p:txBody>
          <a:bodyPr wrap="square">
            <a:spAutoFit/>
          </a:bodyPr>
          <a:lstStyle/>
          <a:p>
            <a:r>
              <a:rPr lang="en-GB" b="1" dirty="0"/>
              <a:t>Machine Learning Models Used</a:t>
            </a:r>
          </a:p>
          <a:p>
            <a:r>
              <a:rPr lang="en-GB" b="1" dirty="0"/>
              <a:t>Linear Regression</a:t>
            </a:r>
            <a:r>
              <a:rPr lang="en-GB" dirty="0"/>
              <a:t>:</a:t>
            </a:r>
          </a:p>
          <a:p>
            <a:pPr>
              <a:buFont typeface="Arial" panose="020B0604020202020204" pitchFamily="34" charset="0"/>
              <a:buChar char="•"/>
            </a:pPr>
            <a:r>
              <a:rPr lang="en-GB" dirty="0"/>
              <a:t>Purpose: Identify trends and relationships between variables</a:t>
            </a:r>
          </a:p>
          <a:p>
            <a:pPr>
              <a:buFont typeface="Arial" panose="020B0604020202020204" pitchFamily="34" charset="0"/>
              <a:buChar char="•"/>
            </a:pPr>
            <a:r>
              <a:rPr lang="en-GB" dirty="0"/>
              <a:t>Insights: Trend lines, correlations</a:t>
            </a:r>
          </a:p>
          <a:p>
            <a:r>
              <a:rPr lang="en-GB" b="1" dirty="0"/>
              <a:t>Random Forest</a:t>
            </a:r>
            <a:r>
              <a:rPr lang="en-GB" dirty="0"/>
              <a:t>:</a:t>
            </a:r>
          </a:p>
          <a:p>
            <a:pPr>
              <a:buFont typeface="Arial" panose="020B0604020202020204" pitchFamily="34" charset="0"/>
              <a:buChar char="•"/>
            </a:pPr>
            <a:r>
              <a:rPr lang="en-GB" dirty="0"/>
              <a:t>Purpose: Determine the most important features affecting sales</a:t>
            </a:r>
          </a:p>
          <a:p>
            <a:pPr>
              <a:buFont typeface="Arial" panose="020B0604020202020204" pitchFamily="34" charset="0"/>
              <a:buChar char="•"/>
            </a:pPr>
            <a:r>
              <a:rPr lang="en-GB" dirty="0"/>
              <a:t>Insights: Feature importance ranking</a:t>
            </a:r>
          </a:p>
          <a:p>
            <a:r>
              <a:rPr lang="en-GB" b="1" dirty="0"/>
              <a:t>K-Means Clustering</a:t>
            </a:r>
            <a:r>
              <a:rPr lang="en-GB" dirty="0"/>
              <a:t>:</a:t>
            </a:r>
          </a:p>
          <a:p>
            <a:pPr>
              <a:buFont typeface="Arial" panose="020B0604020202020204" pitchFamily="34" charset="0"/>
              <a:buChar char="•"/>
            </a:pPr>
            <a:r>
              <a:rPr lang="en-GB" dirty="0"/>
              <a:t>Purpose: Segment the data to find patterns</a:t>
            </a:r>
          </a:p>
          <a:p>
            <a:pPr>
              <a:buFont typeface="Arial" panose="020B0604020202020204" pitchFamily="34" charset="0"/>
              <a:buChar char="•"/>
            </a:pPr>
            <a:r>
              <a:rPr lang="en-GB" dirty="0"/>
              <a:t>Insights: Identification of distinct sales clusters</a:t>
            </a:r>
          </a:p>
        </p:txBody>
      </p:sp>
    </p:spTree>
    <p:extLst>
      <p:ext uri="{BB962C8B-B14F-4D97-AF65-F5344CB8AC3E}">
        <p14:creationId xmlns:p14="http://schemas.microsoft.com/office/powerpoint/2010/main" val="2533855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136</TotalTime>
  <Words>528</Words>
  <Application>Microsoft Office PowerPoint</Application>
  <PresentationFormat>Widescreen</PresentationFormat>
  <Paragraphs>74</Paragraphs>
  <Slides>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Aptos</vt:lpstr>
      <vt:lpstr>Aptos Display</vt:lpstr>
      <vt:lpstr>Aptos Narrow</vt:lpstr>
      <vt:lpstr>Arial</vt:lpstr>
      <vt:lpstr>Consolas</vt:lpstr>
      <vt:lpstr>Kigelia Arabic Light</vt:lpstr>
      <vt:lpstr>Maven Pro</vt:lpstr>
      <vt:lpstr>Nunito</vt:lpstr>
      <vt:lpstr>Nunito SemiBold</vt:lpstr>
      <vt:lpstr>Office Theme</vt:lpstr>
      <vt:lpstr>Amazon Sales Analysis</vt:lpstr>
      <vt:lpstr>Amazon Company and Sales Analysis A comprehensive overview of Amazon's business and sales performance</vt:lpstr>
      <vt:lpstr>Problem Statement</vt:lpstr>
      <vt:lpstr>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Uzman ansari</dc:creator>
  <cp:lastModifiedBy>Uzman ansari</cp:lastModifiedBy>
  <cp:revision>4</cp:revision>
  <dcterms:created xsi:type="dcterms:W3CDTF">2024-07-16T11:00:09Z</dcterms:created>
  <dcterms:modified xsi:type="dcterms:W3CDTF">2024-07-16T13:17:00Z</dcterms:modified>
</cp:coreProperties>
</file>