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23B5-DE30-4FA5-9C09-378BD120E45C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777D2-8D6D-4FAF-8101-972161F3FF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777D2-8D6D-4FAF-8101-972161F3FF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2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5A96-AB5F-50D5-B108-590FDBC8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921C-3B01-C73C-D99C-18638D961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31C8-06CE-F0D6-A38C-598E4B5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23A7-3C7F-9C6E-9730-60963CC3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41BB-F070-1BAA-B4C4-90905A4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7370-096B-D148-D517-FB675DEC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C6F4-F1FB-DF6B-53FF-6C358D30B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62B0-387A-2E56-4D97-26CA3F5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BB7B-8F7F-B2DE-E9E0-F7B21905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986A-EBAB-9732-FA5A-1815CFE6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7A700-CF12-4327-BA39-EF3F3D070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9106-B64E-FD3C-75DB-A13666FC1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A15C-CF77-F1D8-A450-8AF3D037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DBA4-7207-D0AA-39D3-2F91FE6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352E-4BF0-615B-D397-F2D4EFA6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6FB5-ADD6-6A5E-45D6-289409A2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7F1E-6004-246A-EB94-428118F3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1982-A7A2-B524-3A2B-CAF8483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BBF4-6CE3-2956-4D66-353A0DB7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5738-A75F-4CDE-C2AE-DBBA783B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8A20-871F-1775-A2FD-7A1AFF4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B3F5-AB40-61C5-305E-47639D7C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4EA0-4351-8244-B3C7-287EB1D4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936A-7819-4E85-8E6F-280399A6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536D-FA5A-67E0-AD20-5383208A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89AE-F88B-32FA-17FB-431A1041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17D4-3549-4F4C-1D8D-9CB02DD37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F51C9-2F4D-C34E-AC81-1706A10A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CB37F-8239-7397-6513-AEB6C06C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733D-4CB5-2D68-7509-4B507173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7F8A1-04E3-0510-E3F3-057378AA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2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AADE-C0B0-321A-1696-DE2C8543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7745-DC5D-C40B-8195-A2C6ED5D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921EA-F3AF-C0CC-C617-F2D300BB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CCEE-0BBB-C020-83E8-02194C2F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3CA58-F711-C214-A041-B51111017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F578E-82E4-16FD-733E-2BD1F0E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C31B3-7FF2-3AD3-E388-51C12185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6F4F-679D-D342-1D75-5080D29E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8E5-C4F5-870A-3A06-F16C5EF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5F7FD-46AC-67D3-C5BC-4C39C8DD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F0FEC-3525-C7B3-CAD5-E798E38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EB1C-5161-86B7-DC2C-F54EA86F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6D563-BD9F-D1CE-D60B-80F83C8F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87BD3-CB95-4598-262D-17CCC529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9716-0CC7-C6F7-B113-F8DFEFC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B69F-BBC4-CF9F-2079-06259AB5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8FC-8DD5-B7DE-4E9D-3B043162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35D9-7FA6-81D8-7CE1-F6BFF3E8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7200-C613-1CCF-9731-1FFA2D5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2167-C53F-21A3-C0EA-05E30165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34CA-E75C-BB60-1F4A-CD9385B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2E58-75BB-335F-0747-F61C516C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00654-3EB6-CCD5-D28A-0638786D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B1764-3A67-F712-6376-7EE8E87C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3BA01-82B6-B059-746D-0D9A1152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82ADC-87D1-2515-19E1-6E7D9364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C2B6-1C98-0FDF-DE57-4A76A27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4DFD-995A-6B19-9DCB-B82A8DB6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AC3E5-B304-ACF7-B30C-41C349B3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761E-678A-D920-E1D0-FBD4FD2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6E248-BE10-4117-850B-7988AA63A5EB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3D2F-917D-77FA-EA19-6E1ACA09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E70F-9B58-D4AE-23F6-ADD32EF6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650EC-40A8-41EC-8C4D-E271010FA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A59B-8526-415D-E180-4BEDD7DD4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0" y="134073"/>
            <a:ext cx="10141527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 Visualization of Bird Strikes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DB88F-0D59-EDD8-C945-0B969F9C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0" y="4240285"/>
            <a:ext cx="5415843" cy="165576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Presented By: </a:t>
            </a:r>
            <a:r>
              <a:rPr lang="en-GB" dirty="0">
                <a:solidFill>
                  <a:schemeClr val="bg1"/>
                </a:solidFill>
              </a:rPr>
              <a:t> Uzman Ansari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3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19">
            <a:extLst>
              <a:ext uri="{FF2B5EF4-FFF2-40B4-BE49-F238E27FC236}">
                <a16:creationId xmlns:a16="http://schemas.microsoft.com/office/drawing/2014/main" id="{BFC2AB88-1240-2AB8-3466-346FE8B7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Approach: The Average Altitude During Bird Strikes In The Approach Phase Is Around 225 Feet.</a:t>
            </a:r>
          </a:p>
          <a:p>
            <a:r>
              <a:rPr lang="en-GB" sz="2000" dirty="0">
                <a:solidFill>
                  <a:schemeClr val="bg1"/>
                </a:solidFill>
              </a:rPr>
              <a:t>Climb: The Average Altitude During Bird Strikes In The Climb Phase Is Approximately 180 Feet.</a:t>
            </a:r>
          </a:p>
          <a:p>
            <a:r>
              <a:rPr lang="en-GB" sz="2000" dirty="0">
                <a:solidFill>
                  <a:schemeClr val="bg1"/>
                </a:solidFill>
              </a:rPr>
              <a:t>Descent: The Average Altitude During Bird Strikes In The Descent Phase Is About 240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 graph of a bird strike&#10;&#10;Description automatically generated">
            <a:extLst>
              <a:ext uri="{FF2B5EF4-FFF2-40B4-BE49-F238E27FC236}">
                <a16:creationId xmlns:a16="http://schemas.microsoft.com/office/drawing/2014/main" id="{DBAC9982-4824-C183-9DAD-7C8257F1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r="-3" b="-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5D9D955E-44AF-9BDC-58EF-85CB7323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" b="-3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A201620A-949D-C46E-EF37-24E1B027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34" y="2248147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Highest:</a:t>
            </a:r>
          </a:p>
          <a:p>
            <a:r>
              <a:rPr lang="en-GB" sz="1800" dirty="0"/>
              <a:t>Precautionary Landing: This category has the highest number of bird strikes.</a:t>
            </a:r>
          </a:p>
          <a:p>
            <a:r>
              <a:rPr lang="en-GB" sz="1800" dirty="0"/>
              <a:t>Aborted Take-off. This category has the second-highest number of bird strikes.</a:t>
            </a:r>
          </a:p>
          <a:p>
            <a:pPr marL="0" indent="0">
              <a:buNone/>
            </a:pPr>
            <a:r>
              <a:rPr lang="en-GB" sz="1800" dirty="0"/>
              <a:t>Lowest:</a:t>
            </a:r>
          </a:p>
          <a:p>
            <a:r>
              <a:rPr lang="en-GB" sz="1800" dirty="0"/>
              <a:t>Engine Shut Down. This category has the lowest number of bird strikes.</a:t>
            </a:r>
          </a:p>
          <a:p>
            <a:r>
              <a:rPr lang="en-GB" sz="1800" dirty="0"/>
              <a:t>Other : This category has the second-lowest number of bird strikes.</a:t>
            </a:r>
          </a:p>
          <a:p>
            <a:endParaRPr lang="en-GB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with blue rectangles&#10;&#10;Description automatically generated">
            <a:extLst>
              <a:ext uri="{FF2B5EF4-FFF2-40B4-BE49-F238E27FC236}">
                <a16:creationId xmlns:a16="http://schemas.microsoft.com/office/drawing/2014/main" id="{27EA52FE-E34D-DE4A-DD96-1919ABDF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48" y="1474237"/>
            <a:ext cx="6100518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CD75-A8CD-F4AA-BE90-F9BB3490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Impact of Bird Strikes on Flight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ECD57C53-96BC-3EE8-94F1-E54F87FE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Highest Number Of Bird Strikes, With More Than 20,000 Strikes. But No Damage</a:t>
            </a: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en-GB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 Has A Significantly Lower Number Of Bird Strikes, With Less Than 5,000 Strikes Caused Damage.</a:t>
            </a:r>
            <a:endParaRPr lang="en-US" sz="1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graph with blue rectangles&#10;&#10;Description automatically generated">
            <a:extLst>
              <a:ext uri="{FF2B5EF4-FFF2-40B4-BE49-F238E27FC236}">
                <a16:creationId xmlns:a16="http://schemas.microsoft.com/office/drawing/2014/main" id="{410BDB14-BED5-410F-E64D-F8872FFD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62" y="978619"/>
            <a:ext cx="7116730" cy="45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5B03E-6756-2F88-1702-83F7107F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Effect of Bird Strikes at Different Altitudes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7FB9F-BD10-B5EB-759C-ED7B27B3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accent4">
                    <a:lumMod val="75000"/>
                  </a:schemeClr>
                </a:solidFill>
              </a:rPr>
              <a:t>Aborted Take-off</a:t>
            </a:r>
          </a:p>
          <a:p>
            <a:r>
              <a:rPr lang="en-GB" sz="1700" dirty="0">
                <a:solidFill>
                  <a:schemeClr val="accent4">
                    <a:lumMod val="75000"/>
                  </a:schemeClr>
                </a:solidFill>
              </a:rPr>
              <a:t>Has more than 400 and range between 0 – 1000 Altitude Bin 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accent2"/>
                </a:solidFill>
              </a:rPr>
              <a:t>Engine Shut Down</a:t>
            </a:r>
          </a:p>
          <a:p>
            <a:r>
              <a:rPr lang="en-GB" sz="1700" dirty="0">
                <a:solidFill>
                  <a:schemeClr val="accent2"/>
                </a:solidFill>
              </a:rPr>
              <a:t>Has more than 400 and less than 600 range between 0 – 1000 Altitude Bin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accent6"/>
                </a:solidFill>
              </a:rPr>
              <a:t>Other</a:t>
            </a:r>
          </a:p>
          <a:p>
            <a:r>
              <a:rPr lang="en-GB" sz="1700" dirty="0">
                <a:solidFill>
                  <a:schemeClr val="accent6"/>
                </a:solidFill>
              </a:rPr>
              <a:t>Has more than Equal 600 To more than 800 range between 0 – 1000 Altitude Bin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FF0000"/>
                </a:solidFill>
              </a:rPr>
              <a:t>Precautionary Landing</a:t>
            </a:r>
          </a:p>
          <a:p>
            <a:r>
              <a:rPr lang="en-GB" sz="1700" dirty="0">
                <a:solidFill>
                  <a:srgbClr val="FF0000"/>
                </a:solidFill>
              </a:rPr>
              <a:t>Has more than 800 To 1600 range between 0 – 1000 Altitude Bin</a:t>
            </a:r>
          </a:p>
          <a:p>
            <a:endParaRPr lang="en-GB" sz="1700" dirty="0">
              <a:solidFill>
                <a:srgbClr val="FF0000"/>
              </a:solidFill>
            </a:endParaRPr>
          </a:p>
          <a:p>
            <a:endParaRPr lang="en-GB" sz="1700" dirty="0">
              <a:solidFill>
                <a:srgbClr val="FF0000"/>
              </a:solidFill>
            </a:endParaRPr>
          </a:p>
          <a:p>
            <a:endParaRPr lang="en-GB" sz="17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graph with numbers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1FCD8956-121C-8045-35FC-72CF0733A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381659"/>
            <a:ext cx="6656832" cy="39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E78BF-261D-62E7-A76F-D911F8E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889954"/>
            <a:ext cx="3429000" cy="1206448"/>
          </a:xfrm>
        </p:spPr>
        <p:txBody>
          <a:bodyPr anchor="b">
            <a:noAutofit/>
          </a:bodyPr>
          <a:lstStyle/>
          <a:p>
            <a:r>
              <a:rPr lang="en-GB" sz="2500" dirty="0"/>
              <a:t>Relation between Pilot Warning and Effect of Bird Strikes</a:t>
            </a:r>
            <a:endParaRPr lang="en-US" sz="25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BBDD43B3-4974-850D-2276-102F7261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Aborted Take-off</a:t>
            </a:r>
          </a:p>
          <a:p>
            <a:r>
              <a:rPr lang="en-GB" sz="2400" dirty="0">
                <a:solidFill>
                  <a:srgbClr val="FF0000"/>
                </a:solidFill>
              </a:rPr>
              <a:t>N Has more than 0 more than 200 range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Y</a:t>
            </a:r>
            <a:r>
              <a:rPr lang="en-US" sz="22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Has more than 0 To more than 200 </a:t>
            </a:r>
            <a:endParaRPr lang="en-US" sz="2200" dirty="0"/>
          </a:p>
          <a:p>
            <a:pPr marL="0" indent="0">
              <a:buNone/>
            </a:pPr>
            <a:r>
              <a:rPr lang="en-GB" sz="2400" dirty="0">
                <a:solidFill>
                  <a:schemeClr val="accent2"/>
                </a:solidFill>
              </a:rPr>
              <a:t>Engine Shut Down</a:t>
            </a:r>
          </a:p>
          <a:p>
            <a:r>
              <a:rPr lang="en-GB" sz="2400" dirty="0">
                <a:solidFill>
                  <a:srgbClr val="FF0000"/>
                </a:solidFill>
              </a:rPr>
              <a:t>N Has more than 200 Less than 400 range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Y</a:t>
            </a:r>
            <a:r>
              <a:rPr lang="en-US" sz="22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Has more than 200 To Less than 400 </a:t>
            </a:r>
            <a:endParaRPr lang="en-US" sz="2200" dirty="0"/>
          </a:p>
          <a:p>
            <a:pPr marL="0" indent="0">
              <a:buNone/>
            </a:pPr>
            <a:r>
              <a:rPr lang="en-GB" sz="2400" dirty="0">
                <a:solidFill>
                  <a:schemeClr val="accent6"/>
                </a:solidFill>
              </a:rPr>
              <a:t>Other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N Has more than 200 Less than 600</a:t>
            </a:r>
          </a:p>
          <a:p>
            <a:r>
              <a:rPr lang="en-US" sz="2200" dirty="0">
                <a:solidFill>
                  <a:srgbClr val="00B050"/>
                </a:solidFill>
              </a:rPr>
              <a:t>Y </a:t>
            </a:r>
            <a:r>
              <a:rPr lang="en-GB" sz="2000" dirty="0">
                <a:solidFill>
                  <a:srgbClr val="00B050"/>
                </a:solidFill>
              </a:rPr>
              <a:t>Has more than 400 To more than 800 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Precautionary Landing</a:t>
            </a:r>
          </a:p>
          <a:p>
            <a:r>
              <a:rPr lang="en-GB" sz="2400" dirty="0">
                <a:solidFill>
                  <a:srgbClr val="FF0000"/>
                </a:solidFill>
              </a:rPr>
              <a:t>N Has more than 600 To 1200</a:t>
            </a:r>
          </a:p>
          <a:p>
            <a:r>
              <a:rPr lang="en-US" sz="2200" dirty="0">
                <a:solidFill>
                  <a:srgbClr val="FF0000"/>
                </a:solidFill>
              </a:rPr>
              <a:t>Y</a:t>
            </a:r>
            <a:r>
              <a:rPr lang="en-US" sz="22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Has more than 400 To more than 800 </a:t>
            </a:r>
            <a:endParaRPr lang="en-US" sz="2200" dirty="0"/>
          </a:p>
        </p:txBody>
      </p:sp>
      <p:pic>
        <p:nvPicPr>
          <p:cNvPr id="5" name="Content Placeholder 4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6AE8C61-12EF-5125-A7E4-937924BA6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57884"/>
            <a:ext cx="6903720" cy="4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Many question marks on black background">
            <a:extLst>
              <a:ext uri="{FF2B5EF4-FFF2-40B4-BE49-F238E27FC236}">
                <a16:creationId xmlns:a16="http://schemas.microsoft.com/office/drawing/2014/main" id="{9DD5551F-94E1-6EDF-2E15-31456C95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64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CC74-E59E-753F-D779-60C4E273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Thanks, You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D066-4A06-6353-6D09-BD571B17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63" y="263525"/>
            <a:ext cx="3317783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67814-6BC8-6F2B-7A91-3C133E26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327" y="1419225"/>
            <a:ext cx="7289800" cy="421495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Bird strikes, defined as collisions between birds and aircraft, present a significant threat to aviation safety. These incidents occur when an aircraft in flight or during take-off or landing comes into contact with birds or other wildlife, such as bats or ground animals. Bird strikes are a common phenomenon and can lead to severe consequences, particularly for smaller aircraft where the impact can cause substantial structural damage. 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6955-3474-B073-A74A-E3372AC6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892" y="658349"/>
            <a:ext cx="9503004" cy="1325563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Identify Trends and Patterns</a:t>
            </a:r>
            <a: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b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Yearly Analysis</a:t>
            </a:r>
            <a: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Analyse the number of bird strikes reported each year to identify any increasing or decreasing trends.</a:t>
            </a:r>
            <a:b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Temporal Patterns</a:t>
            </a:r>
            <a: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Determine the time of day, seasons, and specific months when bird strikes are most frequent.</a:t>
            </a:r>
            <a:br>
              <a:rPr lang="en-GB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DE03F-8114-2BE7-4A14-DFDB5AA54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8138" y="2154634"/>
            <a:ext cx="363971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Record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Aircraft: 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Airport: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Altitude bin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Aircraft: Make/Model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Wildlife: Number struck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Wildlife: Number Struck Actual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Effect: Impact to flight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Flight Date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Effect: Indicated Damage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Aircraft: Number of engines?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Aircraft: Airline/Operator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Origin State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20EBE-79EE-8F63-A814-74467F68DD74}"/>
              </a:ext>
            </a:extLst>
          </p:cNvPr>
          <p:cNvSpPr txBox="1"/>
          <p:nvPr/>
        </p:nvSpPr>
        <p:spPr>
          <a:xfrm>
            <a:off x="6631709" y="215463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When: Phase of flight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Conditions: Precipitation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Remains of wildlife collected?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Remains of wildlife sent to Smithsonian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Remarks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Wildlife: Size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Conditions: Sky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Wildlife: Species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Pilot warned of birds or wildlife?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Cost: Total $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Feet above ground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Number of people injured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Is Aircraft Large?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62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irds flying in formation">
            <a:extLst>
              <a:ext uri="{FF2B5EF4-FFF2-40B4-BE49-F238E27FC236}">
                <a16:creationId xmlns:a16="http://schemas.microsoft.com/office/drawing/2014/main" id="{561655CF-132D-F476-BD1F-1A5D851B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7" r="375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7354-D8AA-ABAE-6221-C2BC0604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044" y="4469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/>
              <a:t>Bird Strikes between 2000 – 2011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356-3F0F-1C62-B51B-7B02D2B9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926" y="1755437"/>
            <a:ext cx="6381750" cy="44680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/>
              <a:t>Case Studies </a:t>
            </a:r>
          </a:p>
          <a:p>
            <a:r>
              <a:rPr lang="en-GB" sz="1400" dirty="0"/>
              <a:t>Visuals Depicting the Number of Bird Strikes </a:t>
            </a:r>
          </a:p>
          <a:p>
            <a:r>
              <a:rPr lang="en-GB" sz="1400" dirty="0"/>
              <a:t>Yearly Analysis &amp; Bird Strikes in the US </a:t>
            </a:r>
          </a:p>
          <a:p>
            <a:r>
              <a:rPr lang="en-GB" sz="1400" dirty="0"/>
              <a:t>Top 10 US Airlines in terms of having encountered bird strikes </a:t>
            </a:r>
          </a:p>
          <a:p>
            <a:r>
              <a:rPr lang="en-GB" sz="1400" dirty="0"/>
              <a:t>Airports with most incidents of bird strikes – Top 50 </a:t>
            </a:r>
          </a:p>
          <a:p>
            <a:r>
              <a:rPr lang="en-GB" sz="1400" dirty="0"/>
              <a:t>Yearly Cost Incurred due to Bird Strikes: </a:t>
            </a:r>
          </a:p>
          <a:p>
            <a:r>
              <a:rPr lang="en-GB" sz="1400" dirty="0"/>
              <a:t>When do most bird strikes occur? </a:t>
            </a:r>
          </a:p>
          <a:p>
            <a:r>
              <a:rPr lang="en-GB" sz="1400" dirty="0"/>
              <a:t>Altitude of aeroplanes at the time of strike </a:t>
            </a:r>
          </a:p>
          <a:p>
            <a:r>
              <a:rPr lang="en-GB" sz="1400" dirty="0"/>
              <a:t>Phase of flight at the time of the strike. </a:t>
            </a:r>
          </a:p>
          <a:p>
            <a:r>
              <a:rPr lang="en-GB" sz="1400" dirty="0"/>
              <a:t>Average Altitude of the aeroplanes in different phases at the time of strike</a:t>
            </a:r>
          </a:p>
          <a:p>
            <a:r>
              <a:rPr lang="en-GB" sz="1400" dirty="0"/>
              <a:t>Effect of Bird Strikes &amp; Impact on Flight </a:t>
            </a:r>
          </a:p>
          <a:p>
            <a:r>
              <a:rPr lang="en-GB" sz="1400" dirty="0"/>
              <a:t>Effect of Strike at Different Altitude </a:t>
            </a:r>
          </a:p>
          <a:p>
            <a:r>
              <a:rPr lang="en-GB" sz="1400" dirty="0"/>
              <a:t>Were Pilots Informed? &amp; Prior Warning and Effect of Strike Relation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38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bird strikes&#10;&#10;Description automatically generated">
            <a:extLst>
              <a:ext uri="{FF2B5EF4-FFF2-40B4-BE49-F238E27FC236}">
                <a16:creationId xmlns:a16="http://schemas.microsoft.com/office/drawing/2014/main" id="{02C58A0D-1352-4DCA-B3A9-7391193E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"/>
          <a:stretch/>
        </p:blipFill>
        <p:spPr>
          <a:xfrm>
            <a:off x="307566" y="819096"/>
            <a:ext cx="8845766" cy="518981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5DA3-466F-B565-1985-2828AA8E4C17}"/>
              </a:ext>
            </a:extLst>
          </p:cNvPr>
          <p:cNvSpPr txBox="1"/>
          <p:nvPr/>
        </p:nvSpPr>
        <p:spPr>
          <a:xfrm>
            <a:off x="8624952" y="683592"/>
            <a:ext cx="32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Number of Bird Strikes Per Year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268D-5D34-0494-ECD6-FE278C492315}"/>
              </a:ext>
            </a:extLst>
          </p:cNvPr>
          <p:cNvSpPr txBox="1"/>
          <p:nvPr/>
        </p:nvSpPr>
        <p:spPr>
          <a:xfrm>
            <a:off x="8624952" y="1188428"/>
            <a:ext cx="3259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Highest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2009:</a:t>
            </a:r>
            <a:r>
              <a:rPr lang="en-US" dirty="0"/>
              <a:t> This year has the highest number of bird strikes.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2010:</a:t>
            </a:r>
            <a:r>
              <a:rPr lang="en-US" dirty="0"/>
              <a:t> This year has the second-highest number of bird strikes.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Lowest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2001:</a:t>
            </a:r>
            <a:r>
              <a:rPr lang="en-US" dirty="0"/>
              <a:t> This year has the lowest number of bird strikes.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2000:</a:t>
            </a:r>
            <a:r>
              <a:rPr lang="en-US" dirty="0"/>
              <a:t> This year has the second-lowest number of bird strikes.</a:t>
            </a:r>
          </a:p>
        </p:txBody>
      </p:sp>
    </p:spTree>
    <p:extLst>
      <p:ext uri="{BB962C8B-B14F-4D97-AF65-F5344CB8AC3E}">
        <p14:creationId xmlns:p14="http://schemas.microsoft.com/office/powerpoint/2010/main" val="34615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5D9D0-5CA4-33B4-F070-98F34E1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Yearly Analysis of Bird Strikes in the US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4AD6A2BA-45A5-4B37-8F61-C11DCE2D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cap="all" spc="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Peak 2009  as 3250 aprox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showing the growth of a bird&#10;&#10;Description automatically generated">
            <a:extLst>
              <a:ext uri="{FF2B5EF4-FFF2-40B4-BE49-F238E27FC236}">
                <a16:creationId xmlns:a16="http://schemas.microsoft.com/office/drawing/2014/main" id="{6A34F34B-B3E9-C621-F0DE-F320A678F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81" y="800259"/>
            <a:ext cx="5912953" cy="50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DF8F6FC-5524-97CF-5E9D-5D3D879C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US Airlines with Most Bird Strikes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A050AD6-DD4E-ED40-CBC0-7C76C870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SOUTHWEST AIRLINES</a:t>
            </a:r>
          </a:p>
          <a:p>
            <a:pPr marL="0" indent="0">
              <a:buNone/>
            </a:pPr>
            <a:r>
              <a:rPr lang="en-US" sz="2000" dirty="0"/>
              <a:t>BUSINESS AIRLINES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graph of blue rectangular bars with black text&#10;&#10;Description automatically generated">
            <a:extLst>
              <a:ext uri="{FF2B5EF4-FFF2-40B4-BE49-F238E27FC236}">
                <a16:creationId xmlns:a16="http://schemas.microsoft.com/office/drawing/2014/main" id="{7FF6B530-2CF9-0A3C-BA38-B0A36886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81" y="449035"/>
            <a:ext cx="5912953" cy="51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6A384-E472-A063-69D6-A072CA0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0" y="239689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Yearly Cost Incurred Due to Bird Strikes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97323B9-29B5-0FF5-78EE-C987F861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520" y="219051"/>
            <a:ext cx="4293310" cy="148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kern="1200" dirty="0">
                <a:latin typeface="+mj-lt"/>
                <a:ea typeface="+mj-ea"/>
                <a:cs typeface="+mj-cs"/>
              </a:rPr>
              <a:t>Top 50 Airports with Most Bird Strikes</a:t>
            </a:r>
            <a:endParaRPr lang="en-US" dirty="0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64349741-87CC-DA9A-AC7A-880F2C39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0" r="9099" b="-1"/>
          <a:stretch/>
        </p:blipFill>
        <p:spPr>
          <a:xfrm>
            <a:off x="319349" y="1706531"/>
            <a:ext cx="5457313" cy="3958379"/>
          </a:xfrm>
          <a:prstGeom prst="rect">
            <a:avLst/>
          </a:prstGeom>
        </p:spPr>
      </p:pic>
      <p:pic>
        <p:nvPicPr>
          <p:cNvPr id="3" name="Content Placeholder 10" descr="A graph of a number of planes&#10;&#10;Description automatically generated with medium confidence">
            <a:extLst>
              <a:ext uri="{FF2B5EF4-FFF2-40B4-BE49-F238E27FC236}">
                <a16:creationId xmlns:a16="http://schemas.microsoft.com/office/drawing/2014/main" id="{7A7EEC91-3D31-983F-5F96-A5A25FBA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r="16203" b="-1"/>
          <a:stretch/>
        </p:blipFill>
        <p:spPr>
          <a:xfrm>
            <a:off x="6096000" y="1331220"/>
            <a:ext cx="6095990" cy="4078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2E386-403E-C6ED-10DD-F322E605C812}"/>
              </a:ext>
            </a:extLst>
          </p:cNvPr>
          <p:cNvSpPr txBox="1"/>
          <p:nvPr/>
        </p:nvSpPr>
        <p:spPr>
          <a:xfrm>
            <a:off x="6143125" y="556319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TOP AIRPORTS: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DALLAS/FORT WORTH INTERNATIONAL, SACRAMENTO INTERNATIONAL</a:t>
            </a:r>
          </a:p>
        </p:txBody>
      </p:sp>
    </p:spTree>
    <p:extLst>
      <p:ext uri="{BB962C8B-B14F-4D97-AF65-F5344CB8AC3E}">
        <p14:creationId xmlns:p14="http://schemas.microsoft.com/office/powerpoint/2010/main" val="7195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5650A-1F3C-013A-C0CE-D28F83A5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1013474"/>
            <a:ext cx="4434720" cy="1716255"/>
          </a:xfrm>
        </p:spPr>
        <p:txBody>
          <a:bodyPr anchor="b">
            <a:no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Highest: The "Approach" phase has the highest number of bird strikes, with nearly</a:t>
            </a:r>
            <a:br>
              <a:rPr lang="en-GB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10, 000 strikes.</a:t>
            </a:r>
            <a:br>
              <a:rPr lang="en-GB" sz="2000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GB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Lowest: The "Taxi" phase has the lowest number of bird strikes, with just over 1,000 strikes.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79C93587-A0DA-6059-CE3B-88EBDFDA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3" name="Content Placeholder 4" descr="A graph of a bird strike&#10;&#10;Description automatically generated">
            <a:extLst>
              <a:ext uri="{FF2B5EF4-FFF2-40B4-BE49-F238E27FC236}">
                <a16:creationId xmlns:a16="http://schemas.microsoft.com/office/drawing/2014/main" id="{79A11820-45AF-2713-7050-3F63A79B8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48" name="Content Placeholder 21">
            <a:extLst>
              <a:ext uri="{FF2B5EF4-FFF2-40B4-BE49-F238E27FC236}">
                <a16:creationId xmlns:a16="http://schemas.microsoft.com/office/drawing/2014/main" id="{DF165BC7-5484-CEB0-6830-4002D9EA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3743203"/>
            <a:ext cx="4434721" cy="23192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4">
                    <a:lumMod val="75000"/>
                    <a:alpha val="80000"/>
                  </a:schemeClr>
                </a:solidFill>
              </a:rPr>
              <a:t>&lt; 1000 ft: This category has the highest number of bird strikes, with nearly 160,000 strikes.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4">
                    <a:lumMod val="75000"/>
                    <a:alpha val="80000"/>
                  </a:schemeClr>
                </a:solidFill>
              </a:rPr>
              <a:t>&gt; 1000 ft: This category has significantly fewer bird strikes, with around 20,000 strikes.</a:t>
            </a:r>
            <a:endParaRPr lang="en-US" sz="2000" dirty="0">
              <a:solidFill>
                <a:schemeClr val="accent4">
                  <a:lumMod val="75000"/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846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 Visualization of Bird Strikes</vt:lpstr>
      <vt:lpstr>Introduction</vt:lpstr>
      <vt:lpstr>Identify Trends and Patterns:  Yearly Analysis: Analyse the number of bird strikes reported each year to identify any increasing or decreasing trends. Temporal Patterns: Determine the time of day, seasons, and specific months when bird strikes are most frequent. </vt:lpstr>
      <vt:lpstr>Bird Strikes between 2000 – 2011</vt:lpstr>
      <vt:lpstr>PowerPoint Presentation</vt:lpstr>
      <vt:lpstr>Yearly Analysis of Bird Strikes in the US</vt:lpstr>
      <vt:lpstr>Top 10 US Airlines with Most Bird Strikes</vt:lpstr>
      <vt:lpstr>Yearly Cost Incurred Due to Bird Strikes </vt:lpstr>
      <vt:lpstr>Highest: The "Approach" phase has the highest number of bird strikes, with nearly 10, 000 strikes.  Lowest: The "Taxi" phase has the lowest number of bird strikes, with just over 1,000 strikes.</vt:lpstr>
      <vt:lpstr>PowerPoint Presentation</vt:lpstr>
      <vt:lpstr>PowerPoint Presentation</vt:lpstr>
      <vt:lpstr>Impact of Bird Strikes on Flight</vt:lpstr>
      <vt:lpstr>Effect of Bird Strikes at Different Altitudes</vt:lpstr>
      <vt:lpstr>Relation between Pilot Warning and Effect of Bird Strikes</vt:lpstr>
      <vt:lpstr>Thanks,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Uzman ansari</dc:creator>
  <cp:lastModifiedBy>Uzman ansari</cp:lastModifiedBy>
  <cp:revision>22</cp:revision>
  <dcterms:created xsi:type="dcterms:W3CDTF">2024-07-31T17:13:44Z</dcterms:created>
  <dcterms:modified xsi:type="dcterms:W3CDTF">2024-08-07T12:55:04Z</dcterms:modified>
</cp:coreProperties>
</file>