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7975-7082-91A0-39EC-DBAE7F58D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B5829-D3AF-AF9D-E967-0F3801258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2A9C6-1539-DFA9-B69D-85A7960A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27D5-0796-4094-8239-B455CBD6F3A7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C3CA8-5CFC-6789-AA54-E43C73894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C1468-F043-4957-B8C0-573672CF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A65E5-3C15-4D6C-9ACE-FAE7D25A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9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6D19-8ABA-4A76-55DB-536B2E23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AD82C-2A6B-54BD-E01B-13E072054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FF347-03E6-8F71-6F3A-79782668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27D5-0796-4094-8239-B455CBD6F3A7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9BAA1-D982-9234-9E1B-71CB7A88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3080C-424B-F7F5-80E5-1CE03AA9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A65E5-3C15-4D6C-9ACE-FAE7D25A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8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1A484-0891-FA2C-FB91-FA3B6DECE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1B39A-C5E3-FE48-3D36-56BB895C8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3661A-FAFC-C73D-E980-860A7588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27D5-0796-4094-8239-B455CBD6F3A7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76445-B513-800E-D880-70D24A8E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A927-E054-574D-5531-21BCBE14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A65E5-3C15-4D6C-9ACE-FAE7D25A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A3FA1-F631-DE17-CDC5-F1116DC6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961-869E-3AA0-B656-ABD2B66F3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FBB69-AA77-B8E0-2884-3E5BE41F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27D5-0796-4094-8239-B455CBD6F3A7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74973-467F-E2F9-B8AA-7456A933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39E7-DF18-5B59-F247-13A4501F5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A65E5-3C15-4D6C-9ACE-FAE7D25A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2628-83BC-B08E-7F26-6CAA2F80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F72F9-FBD8-9AE6-1F31-2DAAC63C8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DD72D-DE8B-AADD-1757-F8C649A9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27D5-0796-4094-8239-B455CBD6F3A7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B6A12-D986-BA8D-9306-17F882974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17948-A1FB-5902-1276-7EA81D4E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A65E5-3C15-4D6C-9ACE-FAE7D25A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7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3F0C-549D-6E8B-40E9-1962BAD8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985F2-9133-CF4B-00F4-976BA4678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6229B-2C41-6D51-CB50-6536A3ED1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51C2D-5705-ABAA-5B74-A227CB2E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27D5-0796-4094-8239-B455CBD6F3A7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3F5B2-46ED-BAE7-E6E0-AD43DA3D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5B2D7-E151-ECC6-9D11-6C39D4FC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A65E5-3C15-4D6C-9ACE-FAE7D25A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9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353AD-F680-9EBA-5A68-A9DE3C2CD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3B32A-D3F6-6F4B-0A15-578CA01DC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9A904-EC32-1705-D13B-ACDE237F6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64232-4514-788D-3729-23B2B798A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88ECE5-8C69-383B-EA54-F81CE6C46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02D05F-F14C-6330-EE9D-E0B3A3C9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27D5-0796-4094-8239-B455CBD6F3A7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172218-F0AC-A329-9EDC-AB3FE98EC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3FD01-A7AC-7AA0-F575-81FA927A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A65E5-3C15-4D6C-9ACE-FAE7D25A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2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15F5-A231-AFAD-F5B0-CDE7053F1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22019-7178-9ECD-7301-C328508E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27D5-0796-4094-8239-B455CBD6F3A7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B1935-8850-1467-22C8-B8720280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BF93A2-D9A1-F6B7-F68C-30F46961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A65E5-3C15-4D6C-9ACE-FAE7D25A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9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FF892-4634-80BD-BB24-89FBFDE57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27D5-0796-4094-8239-B455CBD6F3A7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01A8C2-AA55-02F2-FB05-C49BAB63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F1B19-B765-7218-E095-4CABF9AB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A65E5-3C15-4D6C-9ACE-FAE7D25A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3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A982-6D53-666A-7886-61187FE2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46EBC-E518-5526-7AC8-063E8AEB6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D5D2A-7000-1DC5-6BBA-5C1AB62F8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9D3C6-EAAA-694E-A880-510EDB1E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27D5-0796-4094-8239-B455CBD6F3A7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0EC33-8A65-BB6D-6D53-A4FB6F8F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77874-ECD2-830F-AA84-A38ACE43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A65E5-3C15-4D6C-9ACE-FAE7D25A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2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6B6A-6E7E-1D5C-1428-685C08E3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FE8247-1A02-768E-47FE-0B1B6E0B1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68C47-203A-932F-88CD-45AE03D59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4697B-C71B-4926-4630-CD8E468D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27D5-0796-4094-8239-B455CBD6F3A7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C2B6C-D3E0-46C7-CD4E-C235171F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8034C-B64A-10C9-6731-17B9421A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A65E5-3C15-4D6C-9ACE-FAE7D25A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5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3594DC-709D-680E-39E0-16DDD7D65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28F7E-3ADE-8CDC-8077-19FEA7728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24808-E7C5-7ABD-8164-CD54F7F03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DB27D5-0796-4094-8239-B455CBD6F3A7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DD395-A82A-4245-6EFE-675E6914A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BC7A3-3AD5-FF27-66F6-49E5DBB6A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CA65E5-3C15-4D6C-9ACE-FAE7D25A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8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BFE0-0B77-71D6-7A7F-60D26E7D5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164" y="1907165"/>
            <a:ext cx="6437745" cy="1080799"/>
          </a:xfrm>
        </p:spPr>
        <p:txBody>
          <a:bodyPr/>
          <a:lstStyle/>
          <a:p>
            <a:r>
              <a:rPr lang="en-GB" dirty="0"/>
              <a:t>Financial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A396D-A09D-09C4-1A38-D687B286B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945" y="4285817"/>
            <a:ext cx="3325091" cy="54480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Presented by</a:t>
            </a:r>
            <a:r>
              <a:rPr lang="en-GB" dirty="0"/>
              <a:t>: Uzman Ansari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476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022CA72-2A63-428F-B586-37BA5AB6D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779BF-A196-5D7D-F888-C578C77C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4495568"/>
            <a:ext cx="3861960" cy="1905232"/>
          </a:xfrm>
        </p:spPr>
        <p:txBody>
          <a:bodyPr anchor="ctr">
            <a:normAutofit/>
          </a:bodyPr>
          <a:lstStyle/>
          <a:p>
            <a:r>
              <a:rPr lang="en-GB" sz="2500" dirty="0">
                <a:solidFill>
                  <a:srgbClr val="00B0F0"/>
                </a:solidFill>
              </a:rPr>
              <a:t>Top 10 Companies by Market Capitalization</a:t>
            </a:r>
            <a:br>
              <a:rPr lang="en-GB" sz="2500" dirty="0">
                <a:solidFill>
                  <a:srgbClr val="00B0F0"/>
                </a:solidFill>
              </a:rPr>
            </a:br>
            <a:br>
              <a:rPr lang="en-GB" sz="2500" dirty="0">
                <a:solidFill>
                  <a:srgbClr val="00B0F0"/>
                </a:solidFill>
              </a:rPr>
            </a:br>
            <a:r>
              <a:rPr lang="en-GB" sz="2500" dirty="0">
                <a:solidFill>
                  <a:srgbClr val="00B0F0"/>
                </a:solidFill>
              </a:rPr>
              <a:t>Top Companies by Quarterly Sales</a:t>
            </a:r>
            <a:endParaRPr lang="en-US" sz="2500" dirty="0">
              <a:solidFill>
                <a:srgbClr val="00B0F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5640418-F890-8020-35E5-1720706F1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190" y="364143"/>
            <a:ext cx="2962814" cy="3426462"/>
          </a:xfrm>
          <a:prstGeom prst="rect">
            <a:avLst/>
          </a:prstGeom>
        </p:spPr>
      </p:pic>
      <p:pic>
        <p:nvPicPr>
          <p:cNvPr id="7" name="Picture 6" descr="A red and blue squares with white text&#10;&#10;Description automatically generated">
            <a:extLst>
              <a:ext uri="{FF2B5EF4-FFF2-40B4-BE49-F238E27FC236}">
                <a16:creationId xmlns:a16="http://schemas.microsoft.com/office/drawing/2014/main" id="{96B93888-A3A4-F889-7989-2D0F6C3A4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64" y="388652"/>
            <a:ext cx="5136795" cy="337744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C373EA6-7D3B-BE95-B1E9-898CDB67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495568"/>
            <a:ext cx="6751913" cy="1612624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GB" sz="1800" b="1" dirty="0">
                <a:solidFill>
                  <a:srgbClr val="00B0F0"/>
                </a:solidFill>
              </a:rPr>
              <a:t>Correlation between Market Capitalization and Quarterly Sales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Market Capitalization (Mar Cap): This represents the total value of a company's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outstanding shares in the stock market.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Quarterly Sales (Sales Qtrs.): This refers to a company's revenue generated during a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specific quarter (three-month period). 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221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6D87B-AC1C-2628-5664-6349405B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29321"/>
            <a:ext cx="3657600" cy="164592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Density Distribution of Companies by Quarterly Sales</a:t>
            </a:r>
            <a:endParaRPr lang="en-US" sz="3200" dirty="0">
              <a:solidFill>
                <a:srgbClr val="7030A0"/>
              </a:solidFill>
            </a:endParaRPr>
          </a:p>
        </p:txBody>
      </p:sp>
      <p:pic>
        <p:nvPicPr>
          <p:cNvPr id="7" name="Picture 6" descr="A graph of a graph showing the value of a company&#10;&#10;Description automatically generated">
            <a:extLst>
              <a:ext uri="{FF2B5EF4-FFF2-40B4-BE49-F238E27FC236}">
                <a16:creationId xmlns:a16="http://schemas.microsoft.com/office/drawing/2014/main" id="{F2D00E5C-1A46-D2E2-69E5-8D63A9BEC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05" y="361910"/>
            <a:ext cx="5422355" cy="3483864"/>
          </a:xfrm>
          <a:prstGeom prst="rect">
            <a:avLst/>
          </a:prstGeom>
        </p:spPr>
      </p:pic>
      <p:pic>
        <p:nvPicPr>
          <p:cNvPr id="5" name="Content Placeholder 4" descr="A graph showing the distribution of companies&#10;&#10;Description automatically generated">
            <a:extLst>
              <a:ext uri="{FF2B5EF4-FFF2-40B4-BE49-F238E27FC236}">
                <a16:creationId xmlns:a16="http://schemas.microsoft.com/office/drawing/2014/main" id="{72F1B6D2-3E18-0DD0-B534-5136F32D2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887" y="359446"/>
            <a:ext cx="5522976" cy="347947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143137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2166EC-0934-77E1-70C4-D50EECB9A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576" y="4749583"/>
            <a:ext cx="6106742" cy="7547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 b="1" dirty="0">
                <a:solidFill>
                  <a:srgbClr val="92D050"/>
                </a:solidFill>
              </a:rPr>
              <a:t>Distribution of Companies by Market Capitalization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183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0F7CF-14DB-7330-0901-443237DF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GB" sz="2500" dirty="0"/>
              <a:t>Top IO Companies by Sales to Market Cap Ratio</a:t>
            </a:r>
            <a:endParaRPr lang="en-US" sz="250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Content Placeholder 8">
            <a:extLst>
              <a:ext uri="{FF2B5EF4-FFF2-40B4-BE49-F238E27FC236}">
                <a16:creationId xmlns:a16="http://schemas.microsoft.com/office/drawing/2014/main" id="{EAB3498A-75FF-564E-1FF2-A01EBC0E2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 fontScale="55000" lnSpcReduction="20000"/>
          </a:bodyPr>
          <a:lstStyle/>
          <a:p>
            <a:r>
              <a:rPr lang="en-GB" b="1" dirty="0"/>
              <a:t>Redington India</a:t>
            </a:r>
            <a:r>
              <a:rPr lang="en-GB" sz="2500" dirty="0"/>
              <a:t>: With a ratio of 1.989031, investors are paying approximately &lt;100 for every of Redington India's sales.</a:t>
            </a:r>
          </a:p>
          <a:p>
            <a:r>
              <a:rPr lang="en-GB" dirty="0"/>
              <a:t> </a:t>
            </a:r>
            <a:r>
              <a:rPr lang="en-GB" b="1" dirty="0"/>
              <a:t>Rajesh Exports</a:t>
            </a:r>
            <a:r>
              <a:rPr lang="en-GB" dirty="0"/>
              <a:t>: </a:t>
            </a:r>
            <a:r>
              <a:rPr lang="en-GB" sz="2500" dirty="0"/>
              <a:t>Their ratio stands at 1.757986, indicating a similar premium.</a:t>
            </a:r>
          </a:p>
          <a:p>
            <a:r>
              <a:rPr lang="en-GB" b="1" dirty="0"/>
              <a:t>CPCL</a:t>
            </a:r>
            <a:r>
              <a:rPr lang="en-GB" dirty="0"/>
              <a:t> (Chennai Petroleum Corporation Limited): CPCL has a ratio of 1.582066.</a:t>
            </a:r>
          </a:p>
          <a:p>
            <a:r>
              <a:rPr lang="en-GB" b="1" dirty="0"/>
              <a:t>Corporation Bank</a:t>
            </a:r>
            <a:r>
              <a:rPr lang="en-GB" dirty="0"/>
              <a:t>: Their ratio is 1.188653.</a:t>
            </a:r>
          </a:p>
          <a:p>
            <a:r>
              <a:rPr lang="en-GB" b="1" dirty="0"/>
              <a:t>Oriental Bank</a:t>
            </a:r>
            <a:r>
              <a:rPr lang="en-GB" dirty="0"/>
              <a:t>: A ratio of 1.159876 suggests investors are willing to pay more for their sales.</a:t>
            </a:r>
          </a:p>
          <a:p>
            <a:r>
              <a:rPr lang="en-GB" b="1" dirty="0"/>
              <a:t>Andhra Bank</a:t>
            </a:r>
            <a:r>
              <a:rPr lang="en-GB" dirty="0"/>
              <a:t>: Their ratio is 1.118510.</a:t>
            </a:r>
          </a:p>
          <a:p>
            <a:r>
              <a:rPr lang="en-GB" b="1" dirty="0"/>
              <a:t>Allahabad Bank</a:t>
            </a:r>
            <a:r>
              <a:rPr lang="en-GB" dirty="0"/>
              <a:t>: With a ratio of 1.025796, investors are paying a moderate premium.</a:t>
            </a:r>
          </a:p>
          <a:p>
            <a:r>
              <a:rPr lang="en-GB" b="1" dirty="0"/>
              <a:t>HPCL</a:t>
            </a:r>
            <a:r>
              <a:rPr lang="en-GB" dirty="0"/>
              <a:t> (Hindustan Petroleum Corporation Limited): HPCL's ratio is 0.990341.</a:t>
            </a:r>
          </a:p>
          <a:p>
            <a:r>
              <a:rPr lang="en-GB" b="1" dirty="0"/>
              <a:t>Natl.</a:t>
            </a:r>
            <a:r>
              <a:rPr lang="en-GB" dirty="0"/>
              <a:t> Fertilizer (National Fertilizers Limited): Their ratio stands at 0.941559.</a:t>
            </a:r>
          </a:p>
          <a:p>
            <a:r>
              <a:rPr lang="en-GB" b="1" dirty="0"/>
              <a:t>Syndicate Bank</a:t>
            </a:r>
            <a:r>
              <a:rPr lang="en-GB" dirty="0"/>
              <a:t>: The lowest on this list, with a ratio of 0.883214.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E1FD43C-E0EF-EE3D-27FF-222DEBEAD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8" y="2085534"/>
            <a:ext cx="3781051" cy="200627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1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BC2D-8FE2-80E5-BA6D-1DAF8234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973ACE1-A782-6A39-CC74-77B9EF806F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9640" y="1552189"/>
            <a:ext cx="517641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Objective: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To analyze key financial metrics and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To provide insights into financial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Dataset Overview: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Briefly describe the dataset and its key features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ime period, financial metrics)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F6CBE9-70BC-E3E3-E73F-658D83F5EF95}"/>
              </a:ext>
            </a:extLst>
          </p:cNvPr>
          <p:cNvSpPr txBox="1"/>
          <p:nvPr/>
        </p:nvSpPr>
        <p:spPr>
          <a:xfrm>
            <a:off x="929640" y="3828483"/>
            <a:ext cx="60944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Summary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Content: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Summary of the data (number of records, key attributes like revenue, expenses, profit).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 descriptive statistics (mean, median, max, min).</a:t>
            </a:r>
          </a:p>
        </p:txBody>
      </p:sp>
    </p:spTree>
    <p:extLst>
      <p:ext uri="{BB962C8B-B14F-4D97-AF65-F5344CB8AC3E}">
        <p14:creationId xmlns:p14="http://schemas.microsoft.com/office/powerpoint/2010/main" val="244743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A2AC2-8C6F-ACE9-F7F7-6D36929C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Descriptive Statistics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2A7CD9-79FD-1D15-5517-4733745D70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81745" y="2052942"/>
            <a:ext cx="774007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Capitalization (Mar Cap - Crore)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Mean: ₹31,300.97 Crore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Median (50th percentile): ₹9,097.33 Crore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Maximum: ₹5,83,436.72 Crore (Reliance Industries)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Quarterly Sales (Sales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Qtr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Crore)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Mean: ₹4,395.98 Crore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Median: ₹1,278.30 Crore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Maximum: ₹1,10,666.93 Crore (Indian Oil Corporation Ltd)</a:t>
            </a:r>
          </a:p>
        </p:txBody>
      </p:sp>
    </p:spTree>
    <p:extLst>
      <p:ext uri="{BB962C8B-B14F-4D97-AF65-F5344CB8AC3E}">
        <p14:creationId xmlns:p14="http://schemas.microsoft.com/office/powerpoint/2010/main" val="378971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1BF2-A5F4-1096-5717-A862A03A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BBF68-95E2-E657-0C05-4D99543B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5697"/>
            <a:ext cx="5322455" cy="4351338"/>
          </a:xfrm>
        </p:spPr>
        <p:txBody>
          <a:bodyPr/>
          <a:lstStyle/>
          <a:p>
            <a:r>
              <a:rPr lang="en-US" sz="2400" b="1" dirty="0"/>
              <a:t>Top 10 Companies by Market Capitalization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Reliance Industries: ₹5,83,436.72 Crore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TCS: ₹5,63,709.84 Crore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HDFC Bank: ₹4,82,953.59 Crore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ITC: ₹3,20,985.27 Crore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HDFC: ₹2,89,497.37 Crore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26A85-D708-67C8-F0E1-09FD06F21275}"/>
              </a:ext>
            </a:extLst>
          </p:cNvPr>
          <p:cNvSpPr txBox="1"/>
          <p:nvPr/>
        </p:nvSpPr>
        <p:spPr>
          <a:xfrm>
            <a:off x="6510876" y="1825625"/>
            <a:ext cx="47258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Top 10 Companies by Quarterly Sales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Indian Oil Corporation Ltd (IOCL): ₹1,10,666.93 Crore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Reliance Industries: ₹99,810.00 Crore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Tata Motors: ₹74,156.07 Crore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Bharat Petroleum Corporation Ltd (BPCL): ₹60,616.36 Crore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Hindustan Petroleum Corporation Ltd (HPCL): ₹57,474.25 Crore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6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96FE3-610E-EE68-2FC6-C4FCEE09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Distribution Of Sales Growth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graph of a sales growth&#10;&#10;Description automatically generated">
            <a:extLst>
              <a:ext uri="{FF2B5EF4-FFF2-40B4-BE49-F238E27FC236}">
                <a16:creationId xmlns:a16="http://schemas.microsoft.com/office/drawing/2014/main" id="{1373C5DA-4B36-7539-EE93-47185773C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9" r="2" b="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CDE05D-C22B-94D5-1CC1-C44275E0F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 dirty="0"/>
              <a:t>High Sales Growth:</a:t>
            </a:r>
          </a:p>
          <a:p>
            <a:r>
              <a:rPr lang="en-GB" sz="1800" dirty="0"/>
              <a:t> High sales growth indicates robust business expansion.</a:t>
            </a:r>
          </a:p>
          <a:p>
            <a:r>
              <a:rPr lang="en-GB" sz="1800" dirty="0"/>
              <a:t> Companies experiencing high sales growth often attract investor interest.</a:t>
            </a:r>
          </a:p>
          <a:p>
            <a:pPr marL="0" indent="0">
              <a:buNone/>
            </a:pPr>
            <a:r>
              <a:rPr lang="en-GB" sz="1800" dirty="0"/>
              <a:t>Low Sales Growth:</a:t>
            </a:r>
          </a:p>
          <a:p>
            <a:r>
              <a:rPr lang="en-GB" sz="1800" dirty="0"/>
              <a:t> Low sales growth may indicate stagnation or challenges.</a:t>
            </a:r>
          </a:p>
          <a:p>
            <a:r>
              <a:rPr lang="en-GB" sz="1800" dirty="0"/>
              <a:t> Companies experiencing declining sales growth need to reevaluate strategies.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0033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0BA9-26DA-F463-A992-2FE18EBC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Market Capitalization vs Quarterly Sales</a:t>
            </a:r>
            <a:endParaRPr lang="en-US" dirty="0"/>
          </a:p>
        </p:txBody>
      </p:sp>
      <p:pic>
        <p:nvPicPr>
          <p:cNvPr id="5" name="Content Placeholder 4" descr="A graph with blue dots&#10;&#10;Description automatically generated">
            <a:extLst>
              <a:ext uri="{FF2B5EF4-FFF2-40B4-BE49-F238E27FC236}">
                <a16:creationId xmlns:a16="http://schemas.microsoft.com/office/drawing/2014/main" id="{D8B20B60-7693-0986-902C-B35CE6194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86" y="1553528"/>
            <a:ext cx="7238486" cy="4404602"/>
          </a:xfrm>
        </p:spPr>
      </p:pic>
    </p:spTree>
    <p:extLst>
      <p:ext uri="{BB962C8B-B14F-4D97-AF65-F5344CB8AC3E}">
        <p14:creationId xmlns:p14="http://schemas.microsoft.com/office/powerpoint/2010/main" val="779260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B18BD-FA48-6905-C4E2-11FECE04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Market Capitalization of Top 10 Companies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7228A9AB-B47A-652D-3ACC-783F535D0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144" y="961812"/>
            <a:ext cx="6531110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7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green lines&#10;&#10;Description automatically generated">
            <a:extLst>
              <a:ext uri="{FF2B5EF4-FFF2-40B4-BE49-F238E27FC236}">
                <a16:creationId xmlns:a16="http://schemas.microsoft.com/office/drawing/2014/main" id="{EB27EC36-73F3-DEB5-D80A-CDD96E0D0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23" y="643468"/>
            <a:ext cx="8738927" cy="5571066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4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7325841-84F9-4C44-B6E8-7FB5C33A5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7FDE4-8322-228E-BD24-176D8B0C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708" y="134902"/>
            <a:ext cx="3700843" cy="819221"/>
          </a:xfrm>
        </p:spPr>
        <p:txBody>
          <a:bodyPr anchor="t">
            <a:normAutofit fontScale="90000"/>
          </a:bodyPr>
          <a:lstStyle/>
          <a:p>
            <a:r>
              <a:rPr lang="en-GB" sz="2200" dirty="0"/>
              <a:t>Normalized Quarterly Sales with Market Capitalization Annotations</a:t>
            </a:r>
            <a:endParaRPr lang="en-US" sz="2200" dirty="0"/>
          </a:p>
        </p:txBody>
      </p:sp>
      <p:sp>
        <p:nvSpPr>
          <p:cNvPr id="33" name="Content Placeholder 8">
            <a:extLst>
              <a:ext uri="{FF2B5EF4-FFF2-40B4-BE49-F238E27FC236}">
                <a16:creationId xmlns:a16="http://schemas.microsoft.com/office/drawing/2014/main" id="{4CA01D9A-3EC5-66B0-0774-CBE7B0535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853539"/>
            <a:ext cx="4206239" cy="550154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GB" sz="1000" b="1" dirty="0">
                <a:solidFill>
                  <a:schemeClr val="tx1">
                    <a:alpha val="60000"/>
                  </a:schemeClr>
                </a:solidFill>
              </a:rPr>
              <a:t>1. IOCL (Indian Oil Corporation Limited):</a:t>
            </a:r>
          </a:p>
          <a:p>
            <a:r>
              <a:rPr lang="en-GB" sz="1000" b="1" dirty="0">
                <a:solidFill>
                  <a:schemeClr val="tx1">
                    <a:alpha val="60000"/>
                  </a:schemeClr>
                </a:solidFill>
              </a:rPr>
              <a:t>Their sales growth and market cap can be influenced by global oil prices,</a:t>
            </a:r>
          </a:p>
          <a:p>
            <a:r>
              <a:rPr lang="en-GB" sz="1000" b="1" dirty="0">
                <a:solidFill>
                  <a:schemeClr val="tx1">
                    <a:alpha val="60000"/>
                  </a:schemeClr>
                </a:solidFill>
              </a:rPr>
              <a:t>demand, and government policies.</a:t>
            </a:r>
          </a:p>
          <a:p>
            <a:pPr marL="0" indent="0">
              <a:buNone/>
            </a:pPr>
            <a:r>
              <a:rPr lang="en-GB" sz="1000" b="1" dirty="0">
                <a:solidFill>
                  <a:schemeClr val="tx1">
                    <a:alpha val="60000"/>
                  </a:schemeClr>
                </a:solidFill>
              </a:rPr>
              <a:t>2. Reliance Industries Limited (RIL):</a:t>
            </a:r>
          </a:p>
          <a:p>
            <a:r>
              <a:rPr lang="en-GB" sz="1000" b="1" dirty="0">
                <a:solidFill>
                  <a:schemeClr val="tx1">
                    <a:alpha val="60000"/>
                  </a:schemeClr>
                </a:solidFill>
              </a:rPr>
              <a:t> RIL is a conglomerate with interests in petrochemicals, refining, retail, telecommunications.</a:t>
            </a:r>
          </a:p>
          <a:p>
            <a:r>
              <a:rPr lang="en-GB" sz="1000" b="1" dirty="0">
                <a:solidFill>
                  <a:schemeClr val="tx1">
                    <a:alpha val="60000"/>
                  </a:schemeClr>
                </a:solidFill>
              </a:rPr>
              <a:t>Their sales growth has been impressive due to diversification.</a:t>
            </a:r>
          </a:p>
          <a:p>
            <a:r>
              <a:rPr lang="en-GB" sz="1000" b="1" dirty="0">
                <a:solidFill>
                  <a:schemeClr val="tx1">
                    <a:alpha val="60000"/>
                  </a:schemeClr>
                </a:solidFill>
              </a:rPr>
              <a:t>The market cap of RIL is substantial, reflecting investor confidence.</a:t>
            </a:r>
          </a:p>
          <a:p>
            <a:pPr marL="0" indent="0">
              <a:buNone/>
            </a:pPr>
            <a:r>
              <a:rPr lang="en-GB" sz="1000" b="1" dirty="0">
                <a:solidFill>
                  <a:schemeClr val="tx1">
                    <a:alpha val="60000"/>
                  </a:schemeClr>
                </a:solidFill>
              </a:rPr>
              <a:t>3. Tata Motors Limited:</a:t>
            </a:r>
          </a:p>
          <a:p>
            <a:r>
              <a:rPr lang="en-GB" sz="1000" b="1" dirty="0">
                <a:solidFill>
                  <a:schemeClr val="tx1">
                    <a:alpha val="60000"/>
                  </a:schemeClr>
                </a:solidFill>
              </a:rPr>
              <a:t>Tata Motors operates in the automobile industry, manufacturing commercial</a:t>
            </a:r>
          </a:p>
          <a:p>
            <a:r>
              <a:rPr lang="en-GB" sz="1000" b="1" dirty="0">
                <a:solidFill>
                  <a:schemeClr val="tx1">
                    <a:alpha val="60000"/>
                  </a:schemeClr>
                </a:solidFill>
              </a:rPr>
              <a:t>They've shown good profit growth over the last 5 years.</a:t>
            </a:r>
          </a:p>
          <a:p>
            <a:pPr marL="0" indent="0">
              <a:buNone/>
            </a:pPr>
            <a:r>
              <a:rPr lang="en-GB" sz="1000" b="1" dirty="0">
                <a:solidFill>
                  <a:schemeClr val="tx1">
                    <a:alpha val="60000"/>
                  </a:schemeClr>
                </a:solidFill>
              </a:rPr>
              <a:t>4. State Bank of India (SBI):</a:t>
            </a:r>
          </a:p>
          <a:p>
            <a:r>
              <a:rPr lang="en-GB" sz="1000" b="1" dirty="0">
                <a:solidFill>
                  <a:schemeClr val="tx1">
                    <a:alpha val="60000"/>
                  </a:schemeClr>
                </a:solidFill>
              </a:rPr>
              <a:t>Their sales growth may vary due to economic conditions and lending activities.</a:t>
            </a:r>
          </a:p>
          <a:p>
            <a:pPr marL="0" indent="0">
              <a:buNone/>
            </a:pPr>
            <a:r>
              <a:rPr lang="en-GB" sz="1000" b="1" dirty="0">
                <a:solidFill>
                  <a:schemeClr val="tx1">
                    <a:alpha val="60000"/>
                  </a:schemeClr>
                </a:solidFill>
              </a:rPr>
              <a:t>5. TATA Steel:</a:t>
            </a:r>
          </a:p>
          <a:p>
            <a:r>
              <a:rPr lang="en-GB" sz="1000" b="1" dirty="0">
                <a:solidFill>
                  <a:schemeClr val="tx1">
                    <a:alpha val="60000"/>
                  </a:schemeClr>
                </a:solidFill>
              </a:rPr>
              <a:t>Their sales growth depends on global steel demand and pricing.</a:t>
            </a:r>
          </a:p>
          <a:p>
            <a:pPr marL="0" indent="0">
              <a:buNone/>
            </a:pPr>
            <a:r>
              <a:rPr lang="en-GB" sz="1000" b="1" dirty="0">
                <a:solidFill>
                  <a:schemeClr val="tx1">
                    <a:alpha val="60000"/>
                  </a:schemeClr>
                </a:solidFill>
              </a:rPr>
              <a:t>6. TCS (Tata Coo TCS is a leading IT services company.</a:t>
            </a:r>
          </a:p>
          <a:p>
            <a:r>
              <a:rPr lang="en-GB" sz="1000" b="1" dirty="0">
                <a:solidFill>
                  <a:schemeClr val="tx1">
                    <a:alpha val="60000"/>
                  </a:schemeClr>
                </a:solidFill>
              </a:rPr>
              <a:t>Their sales growth is driven by digital transformation and global demand for IT services.</a:t>
            </a:r>
          </a:p>
        </p:txBody>
      </p:sp>
      <p:pic>
        <p:nvPicPr>
          <p:cNvPr id="5" name="Content Placeholder 4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4BB1478F-E31C-DDFD-43CD-2C71553BB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032" y="1089025"/>
            <a:ext cx="5980767" cy="467995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8415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687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Financial Analysis</vt:lpstr>
      <vt:lpstr>Introduction</vt:lpstr>
      <vt:lpstr>Descriptive Statistics</vt:lpstr>
      <vt:lpstr>Descriptive Statistics</vt:lpstr>
      <vt:lpstr>Distribution Of Sales Growth</vt:lpstr>
      <vt:lpstr>Market Capitalization vs Quarterly Sales</vt:lpstr>
      <vt:lpstr>Market Capitalization of Top 10 Companies</vt:lpstr>
      <vt:lpstr>PowerPoint Presentation</vt:lpstr>
      <vt:lpstr>Normalized Quarterly Sales with Market Capitalization Annotations</vt:lpstr>
      <vt:lpstr>Top 10 Companies by Market Capitalization  Top Companies by Quarterly Sales</vt:lpstr>
      <vt:lpstr>Density Distribution of Companies by Quarterly Sales</vt:lpstr>
      <vt:lpstr>Top IO Companies by Sales to Market Cap Ratio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Uzman ansari</dc:creator>
  <cp:lastModifiedBy>Uzman ansari</cp:lastModifiedBy>
  <cp:revision>5</cp:revision>
  <dcterms:created xsi:type="dcterms:W3CDTF">2024-08-29T15:28:20Z</dcterms:created>
  <dcterms:modified xsi:type="dcterms:W3CDTF">2024-09-02T15:11:08Z</dcterms:modified>
</cp:coreProperties>
</file>